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40" r:id="rId3"/>
    <p:sldId id="336" r:id="rId4"/>
    <p:sldId id="302" r:id="rId5"/>
    <p:sldId id="341" r:id="rId6"/>
    <p:sldId id="342" r:id="rId7"/>
    <p:sldId id="344" r:id="rId8"/>
    <p:sldId id="348" r:id="rId9"/>
    <p:sldId id="414" r:id="rId10"/>
    <p:sldId id="387" r:id="rId11"/>
    <p:sldId id="386" r:id="rId12"/>
    <p:sldId id="418" r:id="rId13"/>
    <p:sldId id="385" r:id="rId14"/>
    <p:sldId id="415" r:id="rId15"/>
    <p:sldId id="416" r:id="rId16"/>
    <p:sldId id="417" r:id="rId17"/>
    <p:sldId id="419" r:id="rId18"/>
    <p:sldId id="420" r:id="rId19"/>
    <p:sldId id="381" r:id="rId20"/>
    <p:sldId id="382" r:id="rId21"/>
    <p:sldId id="389" r:id="rId22"/>
    <p:sldId id="407" r:id="rId23"/>
    <p:sldId id="383" r:id="rId24"/>
    <p:sldId id="406" r:id="rId25"/>
    <p:sldId id="408" r:id="rId26"/>
    <p:sldId id="411" r:id="rId27"/>
    <p:sldId id="409" r:id="rId28"/>
    <p:sldId id="410" r:id="rId29"/>
    <p:sldId id="412" r:id="rId30"/>
    <p:sldId id="413" r:id="rId31"/>
    <p:sldId id="328" r:id="rId32"/>
  </p:sldIdLst>
  <p:sldSz cx="12192000" cy="6858000"/>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438" userDrawn="1">
          <p15:clr>
            <a:srgbClr val="A4A3A4"/>
          </p15:clr>
        </p15:guide>
        <p15:guide id="3" orient="horz" pos="482" userDrawn="1">
          <p15:clr>
            <a:srgbClr val="A4A3A4"/>
          </p15:clr>
        </p15:guide>
        <p15:guide id="4" pos="7494" userDrawn="1">
          <p15:clr>
            <a:srgbClr val="A4A3A4"/>
          </p15:clr>
        </p15:guide>
        <p15:guide id="5" orient="horz" pos="391" userDrawn="1">
          <p15:clr>
            <a:srgbClr val="A4A3A4"/>
          </p15:clr>
        </p15:guide>
        <p15:guide id="6" orient="horz" pos="2409" userDrawn="1">
          <p15:clr>
            <a:srgbClr val="A4A3A4"/>
          </p15:clr>
        </p15:guide>
        <p15:guide id="7" orient="horz" pos="1049" userDrawn="1">
          <p15:clr>
            <a:srgbClr val="A4A3A4"/>
          </p15:clr>
        </p15:guide>
        <p15:guide id="8" pos="733" userDrawn="1">
          <p15:clr>
            <a:srgbClr val="A4A3A4"/>
          </p15:clr>
        </p15:guide>
        <p15:guide id="9" pos="2615" userDrawn="1">
          <p15:clr>
            <a:srgbClr val="A4A3A4"/>
          </p15:clr>
        </p15:guide>
        <p15:guide id="10" orient="horz" pos="1729" userDrawn="1">
          <p15:clr>
            <a:srgbClr val="A4A3A4"/>
          </p15:clr>
        </p15:guide>
        <p15:guide id="11" orient="horz" pos="2172" userDrawn="1">
          <p15:clr>
            <a:srgbClr val="A4A3A4"/>
          </p15:clr>
        </p15:guide>
        <p15:guide id="12" orient="horz" pos="2546" userDrawn="1">
          <p15:clr>
            <a:srgbClr val="A4A3A4"/>
          </p15:clr>
        </p15:guide>
        <p15:guide id="13" orient="horz" pos="2931" userDrawn="1">
          <p15:clr>
            <a:srgbClr val="A4A3A4"/>
          </p15:clr>
        </p15:guide>
        <p15:guide id="14" orient="horz" pos="3343" userDrawn="1">
          <p15:clr>
            <a:srgbClr val="A4A3A4"/>
          </p15:clr>
        </p15:guide>
        <p15:guide id="15" orient="horz" pos="3649" userDrawn="1">
          <p15:clr>
            <a:srgbClr val="A4A3A4"/>
          </p15:clr>
        </p15:guide>
        <p15:guide id="16" orient="horz" pos="40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Ившина Галина Васильевна" initials="ИГВ" lastIdx="0" clrIdx="0">
    <p:extLst>
      <p:ext uri="{19B8F6BF-5375-455C-9EA6-DF929625EA0E}">
        <p15:presenceInfo xmlns:p15="http://schemas.microsoft.com/office/powerpoint/2012/main" userId="S-1-5-21-1428812436-3187492462-3177206621-97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1082F"/>
    <a:srgbClr val="F00024"/>
    <a:srgbClr val="193379"/>
    <a:srgbClr val="71A934"/>
    <a:srgbClr val="F3333D"/>
    <a:srgbClr val="F0656D"/>
    <a:srgbClr val="1B97C8"/>
    <a:srgbClr val="479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90" autoAdjust="0"/>
  </p:normalViewPr>
  <p:slideViewPr>
    <p:cSldViewPr snapToGrid="0">
      <p:cViewPr varScale="1">
        <p:scale>
          <a:sx n="95" d="100"/>
          <a:sy n="95" d="100"/>
        </p:scale>
        <p:origin x="1074" y="78"/>
      </p:cViewPr>
      <p:guideLst>
        <p:guide orient="horz" pos="2115"/>
        <p:guide pos="438"/>
        <p:guide orient="horz" pos="482"/>
        <p:guide pos="7494"/>
        <p:guide orient="horz" pos="391"/>
        <p:guide orient="horz" pos="2409"/>
        <p:guide orient="horz" pos="1049"/>
        <p:guide pos="733"/>
        <p:guide pos="2615"/>
        <p:guide orient="horz" pos="1729"/>
        <p:guide orient="horz" pos="2172"/>
        <p:guide orient="horz" pos="2546"/>
        <p:guide orient="horz" pos="2931"/>
        <p:guide orient="horz" pos="3343"/>
        <p:guide orient="horz" pos="3649"/>
        <p:guide orient="horz" pos="4017"/>
      </p:guideLst>
    </p:cSldViewPr>
  </p:slideViewPr>
  <p:notesTextViewPr>
    <p:cViewPr>
      <p:scale>
        <a:sx n="1" d="1"/>
        <a:sy n="1" d="1"/>
      </p:scale>
      <p:origin x="0" y="0"/>
    </p:cViewPr>
  </p:notesTextViewPr>
  <p:sorterViewPr>
    <p:cViewPr>
      <p:scale>
        <a:sx n="100" d="100"/>
        <a:sy n="100" d="100"/>
      </p:scale>
      <p:origin x="0" y="-1308"/>
    </p:cViewPr>
  </p:sorterViewPr>
  <p:notesViewPr>
    <p:cSldViewPr snapToGrid="0" showGuides="1">
      <p:cViewPr varScale="1">
        <p:scale>
          <a:sx n="45" d="100"/>
          <a:sy n="45" d="100"/>
        </p:scale>
        <p:origin x="1560"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86B14032-06EE-4F61-B422-B276409F8DF0}" type="datetimeFigureOut">
              <a:rPr lang="ru-RU" smtClean="0"/>
              <a:t>13.05.2025</a:t>
            </a:fld>
            <a:endParaRPr lang="ru-RU"/>
          </a:p>
        </p:txBody>
      </p:sp>
      <p:sp>
        <p:nvSpPr>
          <p:cNvPr id="4" name="Нижний колонтитул 3"/>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728FC97C-F33E-4264-95FB-1A221D36A8C5}" type="slidenum">
              <a:rPr lang="ru-RU" smtClean="0"/>
              <a:t>‹#›</a:t>
            </a:fld>
            <a:endParaRPr lang="ru-RU"/>
          </a:p>
        </p:txBody>
      </p:sp>
    </p:spTree>
    <p:extLst>
      <p:ext uri="{BB962C8B-B14F-4D97-AF65-F5344CB8AC3E}">
        <p14:creationId xmlns:p14="http://schemas.microsoft.com/office/powerpoint/2010/main" val="2928843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ADE2E9E0-EFB1-4EEE-A7A1-AE2B3AEED3D5}" type="datetimeFigureOut">
              <a:rPr lang="ru-RU" smtClean="0"/>
              <a:t>13.05.2025</a:t>
            </a:fld>
            <a:endParaRPr lang="ru-RU"/>
          </a:p>
        </p:txBody>
      </p:sp>
      <p:sp>
        <p:nvSpPr>
          <p:cNvPr id="4" name="Образ слайда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689475"/>
            <a:ext cx="5438775" cy="4443413"/>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377363"/>
            <a:ext cx="2946400" cy="493712"/>
          </a:xfrm>
          <a:prstGeom prst="rect">
            <a:avLst/>
          </a:prstGeom>
        </p:spPr>
        <p:txBody>
          <a:bodyPr vert="horz" lIns="91440" tIns="45720" rIns="91440" bIns="45720" rtlCol="0" anchor="b"/>
          <a:lstStyle>
            <a:lvl1pPr algn="r">
              <a:defRPr sz="1200"/>
            </a:lvl1pPr>
          </a:lstStyle>
          <a:p>
            <a:fld id="{CF3D8082-F241-41BF-BE1E-631E8AEEC0BD}" type="slidenum">
              <a:rPr lang="ru-RU" smtClean="0"/>
              <a:t>‹#›</a:t>
            </a:fld>
            <a:endParaRPr lang="ru-RU"/>
          </a:p>
        </p:txBody>
      </p:sp>
    </p:spTree>
    <p:extLst>
      <p:ext uri="{BB962C8B-B14F-4D97-AF65-F5344CB8AC3E}">
        <p14:creationId xmlns:p14="http://schemas.microsoft.com/office/powerpoint/2010/main" val="2615096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Homeotic_gen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robolezny.ru/sindrom-goldenara/#13"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F3D8082-F241-41BF-BE1E-631E8AEEC0BD}" type="slidenum">
              <a:rPr lang="ru-RU" smtClean="0"/>
              <a:t>1</a:t>
            </a:fld>
            <a:endParaRPr lang="ru-RU"/>
          </a:p>
        </p:txBody>
      </p:sp>
    </p:spTree>
    <p:extLst>
      <p:ext uri="{BB962C8B-B14F-4D97-AF65-F5344CB8AC3E}">
        <p14:creationId xmlns:p14="http://schemas.microsoft.com/office/powerpoint/2010/main" val="3658334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215"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Примером </a:t>
            </a: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выпуклых глаз </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может служить фасеточных глаз насекомых (рис.____), состоящий из многих «глазков»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омматидиев</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переложенных пигментом, который поглощает большую часть лучей, попадающих на роговицу каждого отдельного луча, так  что до нервных окончаний на дне глаза доходят только немногие лучи. Направление которых совпадает с оптической связью глазка.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Т.о</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от поля зрения, воспринимаемого отдельным глазом, лишь часть лучей достигает зрительных нервных окончаний, и из таких частичных изображений на дне глаза слагается мозаичная картинка поля зрения, причем изображения внешних предметов получается не обратное, а прямые, лишь несколько изогнутые (рис 134 Холод). </a:t>
            </a:r>
          </a:p>
          <a:p>
            <a:pPr indent="450215"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Рис. _____. Строение фасеточных глаз.</a:t>
            </a:r>
          </a:p>
          <a:p>
            <a:pPr indent="450215"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450215" algn="just">
              <a:lnSpc>
                <a:spcPct val="115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Из сделанного определения  органов чувств вид, что они являются единственными посредниками между организмом и окружающим миром; лишь при посредстве чувств (точнее ощущений) организм ориентируется в окружающей среде и создает себе представление о ней; лишь при посредничестве  чувств возможно сознание и самосознание, на ощущениях основывается вся нервно-психическая деятельность организма.</a:t>
            </a:r>
          </a:p>
          <a:p>
            <a:endParaRPr lang="ru-RU" dirty="0"/>
          </a:p>
        </p:txBody>
      </p:sp>
      <p:sp>
        <p:nvSpPr>
          <p:cNvPr id="4" name="Номер слайда 3"/>
          <p:cNvSpPr>
            <a:spLocks noGrp="1"/>
          </p:cNvSpPr>
          <p:nvPr>
            <p:ph type="sldNum" sz="quarter" idx="5"/>
          </p:nvPr>
        </p:nvSpPr>
        <p:spPr/>
        <p:txBody>
          <a:bodyPr/>
          <a:lstStyle/>
          <a:p>
            <a:fld id="{CF3D8082-F241-41BF-BE1E-631E8AEEC0BD}" type="slidenum">
              <a:rPr lang="ru-RU" smtClean="0"/>
              <a:t>17</a:t>
            </a:fld>
            <a:endParaRPr lang="ru-RU"/>
          </a:p>
        </p:txBody>
      </p:sp>
    </p:spTree>
    <p:extLst>
      <p:ext uri="{BB962C8B-B14F-4D97-AF65-F5344CB8AC3E}">
        <p14:creationId xmlns:p14="http://schemas.microsoft.com/office/powerpoint/2010/main" val="438706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215" algn="just">
              <a:lnSpc>
                <a:spcPct val="115000"/>
              </a:lnSpc>
              <a:spcAft>
                <a:spcPts val="800"/>
              </a:spcAft>
              <a:buNone/>
            </a:pP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Известно, что ген </a:t>
            </a:r>
            <a:r>
              <a:rPr lang="ru-RU" sz="1200" b="1" i="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Six3/6</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очень широко распространен в животном мире. Он обнаружен не только у самых разных двусторонне-симметричных животных (насекомые, кольчатые, круглые и плоские черви, низшие хордовые), но даже у медуз. </a:t>
            </a:r>
            <a:r>
              <a:rPr lang="ru-RU" sz="1200" b="1" i="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И у всех этих животных продукт гена Six3/6 так или иначе регулирует формирование глаз</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если только глаза вообще есть (у крупных медуз, например, они есть). Нет никаких сомнений, что у общего предка всех моллюсков этот ген тоже был. У </a:t>
            </a:r>
            <a:r>
              <a:rPr lang="ru-RU" sz="1200" kern="100" dirty="0" err="1">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наутилоидей</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он почему-то потерян. Не обязательно утрачен физически: может, он и сохранился в геноме наутилуса в нефункциональном виде, — это предстоит выяснить.</a:t>
            </a:r>
            <a:endParaRPr lang="ru-RU"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buNone/>
            </a:pP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800"/>
              </a:spcAft>
              <a:buNone/>
            </a:pP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Этот ген принадлежит к довольно многочисленной категории генов, </a:t>
            </a:r>
            <a:r>
              <a:rPr lang="ru-RU" sz="1200" b="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активность которых проявляется только в определенных отделах или частях тела</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200" i="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Такие гены называют </a:t>
            </a:r>
            <a:r>
              <a:rPr lang="ru-RU" sz="1200" i="1" u="sng" kern="100" dirty="0" err="1">
                <a:solidFill>
                  <a:srgbClr val="001034"/>
                </a:solidFill>
                <a:effectLst/>
                <a:latin typeface="Times New Roman" panose="02020603050405020304" pitchFamily="18" charset="0"/>
                <a:ea typeface="Calibri" panose="020F0502020204030204" pitchFamily="34" charset="0"/>
                <a:cs typeface="Times New Roman" panose="02020603050405020304" pitchFamily="18" charset="0"/>
                <a:hlinkClick r:id="rId3"/>
              </a:rPr>
              <a:t>гомеозисными</a:t>
            </a:r>
            <a:r>
              <a:rPr lang="ru-RU" sz="1200" i="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Самые известные </a:t>
            </a:r>
            <a:r>
              <a:rPr lang="ru-RU" sz="1200" i="1" kern="100" dirty="0" err="1">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гомеозисные</a:t>
            </a:r>
            <a:r>
              <a:rPr lang="ru-RU" sz="1200" i="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гены — это </a:t>
            </a:r>
            <a:r>
              <a:rPr lang="ru-RU" sz="1200" i="1" kern="100" dirty="0" err="1">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Hox</a:t>
            </a:r>
            <a:r>
              <a:rPr lang="ru-RU" sz="1200" i="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-гены</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регулирующие у многих животных становление сегментации.</a:t>
            </a:r>
            <a:endParaRPr lang="ru-RU"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nSpc>
                <a:spcPts val="1950"/>
              </a:lnSpc>
              <a:spcAft>
                <a:spcPts val="2250"/>
              </a:spcAft>
              <a:buNone/>
            </a:pPr>
            <a:r>
              <a:rPr lang="ru-RU" sz="1200" dirty="0">
                <a:solidFill>
                  <a:srgbClr val="1A1A1A"/>
                </a:solidFill>
                <a:effectLst/>
                <a:latin typeface="Times New Roman" panose="02020603050405020304" pitchFamily="18" charset="0"/>
                <a:ea typeface="Times New Roman" panose="02020603050405020304" pitchFamily="18" charset="0"/>
              </a:rPr>
              <a:t>Six-гены, к которым относится ген </a:t>
            </a:r>
            <a:r>
              <a:rPr lang="ru-RU" sz="1200" i="1" dirty="0">
                <a:solidFill>
                  <a:srgbClr val="1A1A1A"/>
                </a:solidFill>
                <a:effectLst/>
                <a:latin typeface="Times New Roman" panose="02020603050405020304" pitchFamily="18" charset="0"/>
                <a:ea typeface="Times New Roman" panose="02020603050405020304" pitchFamily="18" charset="0"/>
              </a:rPr>
              <a:t>Six3/6</a:t>
            </a:r>
            <a:r>
              <a:rPr lang="ru-RU" sz="1200" dirty="0">
                <a:solidFill>
                  <a:srgbClr val="1A1A1A"/>
                </a:solidFill>
                <a:effectLst/>
                <a:latin typeface="Times New Roman" panose="02020603050405020304" pitchFamily="18" charset="0"/>
                <a:ea typeface="Times New Roman" panose="02020603050405020304" pitchFamily="18" charset="0"/>
              </a:rPr>
              <a:t>, работают по похожему принципу. В основном они влияют на развитие головного мозга и глаз.</a:t>
            </a:r>
            <a:endParaRPr lang="ru-RU" sz="1200" dirty="0">
              <a:effectLst/>
              <a:latin typeface="Times New Roman" panose="02020603050405020304" pitchFamily="18" charset="0"/>
              <a:ea typeface="Times New Roman" panose="02020603050405020304" pitchFamily="18" charset="0"/>
            </a:endParaRPr>
          </a:p>
          <a:p>
            <a:pPr indent="449580" algn="just">
              <a:lnSpc>
                <a:spcPts val="1950"/>
              </a:lnSpc>
              <a:spcAft>
                <a:spcPts val="2250"/>
              </a:spcAft>
              <a:buNone/>
            </a:pPr>
            <a:r>
              <a:rPr lang="ru-RU" sz="1200" dirty="0">
                <a:solidFill>
                  <a:srgbClr val="1A1A1A"/>
                </a:solidFill>
                <a:effectLst/>
                <a:latin typeface="Times New Roman" panose="02020603050405020304" pitchFamily="18" charset="0"/>
                <a:ea typeface="Times New Roman" panose="02020603050405020304" pitchFamily="18" charset="0"/>
              </a:rPr>
              <a:t>Странное название гена </a:t>
            </a:r>
            <a:r>
              <a:rPr lang="ru-RU" sz="1200" i="1" dirty="0">
                <a:solidFill>
                  <a:srgbClr val="1A1A1A"/>
                </a:solidFill>
                <a:effectLst/>
                <a:latin typeface="Times New Roman" panose="02020603050405020304" pitchFamily="18" charset="0"/>
                <a:ea typeface="Times New Roman" panose="02020603050405020304" pitchFamily="18" charset="0"/>
              </a:rPr>
              <a:t>Six3/6</a:t>
            </a:r>
            <a:r>
              <a:rPr lang="ru-RU" sz="1200" dirty="0">
                <a:solidFill>
                  <a:srgbClr val="1A1A1A"/>
                </a:solidFill>
                <a:effectLst/>
                <a:latin typeface="Times New Roman" panose="02020603050405020304" pitchFamily="18" charset="0"/>
                <a:ea typeface="Times New Roman" panose="02020603050405020304" pitchFamily="18" charset="0"/>
              </a:rPr>
              <a:t> связано с тем, что у некоторых животных, а именно </a:t>
            </a:r>
            <a:r>
              <a:rPr lang="ru-RU" sz="1200" b="1" dirty="0">
                <a:solidFill>
                  <a:srgbClr val="1A1A1A"/>
                </a:solidFill>
                <a:effectLst/>
                <a:latin typeface="Times New Roman" panose="02020603050405020304" pitchFamily="18" charset="0"/>
                <a:ea typeface="Times New Roman" panose="02020603050405020304" pitchFamily="18" charset="0"/>
              </a:rPr>
              <a:t>у позвоночных, этот ген дуплицировался (удвоился) и превратился в два гена</a:t>
            </a:r>
            <a:r>
              <a:rPr lang="ru-RU" sz="1200" dirty="0">
                <a:solidFill>
                  <a:srgbClr val="1A1A1A"/>
                </a:solidFill>
                <a:effectLst/>
                <a:latin typeface="Times New Roman" panose="02020603050405020304" pitchFamily="18" charset="0"/>
                <a:ea typeface="Times New Roman" panose="02020603050405020304" pitchFamily="18" charset="0"/>
              </a:rPr>
              <a:t>, которые получили названия </a:t>
            </a:r>
            <a:r>
              <a:rPr lang="ru-RU" sz="1200" i="1" dirty="0">
                <a:solidFill>
                  <a:srgbClr val="1A1A1A"/>
                </a:solidFill>
                <a:effectLst/>
                <a:latin typeface="Times New Roman" panose="02020603050405020304" pitchFamily="18" charset="0"/>
                <a:ea typeface="Times New Roman" panose="02020603050405020304" pitchFamily="18" charset="0"/>
              </a:rPr>
              <a:t>Six3</a:t>
            </a:r>
            <a:r>
              <a:rPr lang="ru-RU" sz="1200" dirty="0">
                <a:solidFill>
                  <a:srgbClr val="1A1A1A"/>
                </a:solidFill>
                <a:effectLst/>
                <a:latin typeface="Times New Roman" panose="02020603050405020304" pitchFamily="18" charset="0"/>
                <a:ea typeface="Times New Roman" panose="02020603050405020304" pitchFamily="18" charset="0"/>
              </a:rPr>
              <a:t> и </a:t>
            </a:r>
            <a:r>
              <a:rPr lang="ru-RU" sz="1200" i="1" dirty="0">
                <a:solidFill>
                  <a:srgbClr val="1A1A1A"/>
                </a:solidFill>
                <a:effectLst/>
                <a:latin typeface="Times New Roman" panose="02020603050405020304" pitchFamily="18" charset="0"/>
                <a:ea typeface="Times New Roman" panose="02020603050405020304" pitchFamily="18" charset="0"/>
              </a:rPr>
              <a:t>Six6</a:t>
            </a:r>
            <a:r>
              <a:rPr lang="ru-RU" sz="1200" dirty="0">
                <a:solidFill>
                  <a:srgbClr val="1A1A1A"/>
                </a:solidFill>
                <a:effectLst/>
                <a:latin typeface="Times New Roman" panose="02020603050405020304" pitchFamily="18" charset="0"/>
                <a:ea typeface="Times New Roman" panose="02020603050405020304" pitchFamily="18" charset="0"/>
              </a:rPr>
              <a:t>. У моллюсков этого удвоения не произошло, так что у них ген </a:t>
            </a:r>
            <a:r>
              <a:rPr lang="ru-RU" sz="1200" i="1" dirty="0">
                <a:solidFill>
                  <a:srgbClr val="1A1A1A"/>
                </a:solidFill>
                <a:effectLst/>
                <a:latin typeface="Times New Roman" panose="02020603050405020304" pitchFamily="18" charset="0"/>
                <a:ea typeface="Times New Roman" panose="02020603050405020304" pitchFamily="18" charset="0"/>
              </a:rPr>
              <a:t>Six3/6</a:t>
            </a:r>
            <a:r>
              <a:rPr lang="ru-RU" sz="1200" dirty="0">
                <a:solidFill>
                  <a:srgbClr val="1A1A1A"/>
                </a:solidFill>
                <a:effectLst/>
                <a:latin typeface="Times New Roman" panose="02020603050405020304" pitchFamily="18" charset="0"/>
                <a:ea typeface="Times New Roman" panose="02020603050405020304" pitchFamily="18" charset="0"/>
              </a:rPr>
              <a:t> один.</a:t>
            </a:r>
            <a:endParaRPr lang="ru-RU" sz="1200" dirty="0">
              <a:effectLst/>
              <a:latin typeface="Times New Roman" panose="02020603050405020304" pitchFamily="18" charset="0"/>
              <a:ea typeface="Times New Roman" panose="02020603050405020304" pitchFamily="18" charset="0"/>
            </a:endParaRPr>
          </a:p>
          <a:p>
            <a:pPr indent="450215" algn="just">
              <a:lnSpc>
                <a:spcPct val="115000"/>
              </a:lnSpc>
              <a:spcAft>
                <a:spcPts val="800"/>
              </a:spcAft>
              <a:buNone/>
            </a:pPr>
            <a:r>
              <a:rPr lang="ru-RU" sz="1200" i="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Эксперименты на тех же позвоночных показывают, что потеря гена Six3 нарушает процесс формирования хрусталика, а его эктопическая экспрессия — иначе говоря, активность в неположенном месте — может, наоборот, вызвать образование лишних хрусталиков</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Мутации гена </a:t>
            </a:r>
            <a:r>
              <a:rPr lang="ru-RU" sz="1200" i="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Six6</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бывают одной из причин </a:t>
            </a:r>
            <a:r>
              <a:rPr lang="ru-RU" sz="1200" kern="100" dirty="0" err="1">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микрофтальмии</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 недоразвития глаза, тоже связанного с нарушением развития хрусталика. Видимо, эти гены очень важны для образования такого глаза, как у нас, то есть камерного с линзой.</a:t>
            </a:r>
            <a:endParaRPr lang="ru-RU"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800"/>
              </a:spcAft>
            </a:pPr>
            <a:r>
              <a:rPr lang="ru-RU" sz="1200" b="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Продукт гена </a:t>
            </a:r>
            <a:r>
              <a:rPr lang="ru-RU" sz="1200" b="1" i="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Six3</a:t>
            </a:r>
            <a:r>
              <a:rPr lang="ru-RU" sz="1200" b="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/6 вызывает экспрессию генов </a:t>
            </a:r>
            <a:r>
              <a:rPr lang="ru-RU" sz="1200" i="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BMP3</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200" i="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BMP2</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/4, </a:t>
            </a:r>
            <a:r>
              <a:rPr lang="ru-RU" sz="1200" i="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SOXB2</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200" i="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Nkx2</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200" i="1" kern="100" dirty="0" err="1">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FoxB</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200" i="1" kern="100" dirty="0" err="1">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FoxNI</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200" i="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POU3</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200" i="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TGIF</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и </a:t>
            </a:r>
            <a:r>
              <a:rPr lang="ru-RU" sz="1200" i="1" kern="100" dirty="0" err="1">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NeuroD</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Активность этих генов вызывает синтез специфических белков хрусталика (</a:t>
            </a:r>
            <a:r>
              <a:rPr lang="ru-RU" sz="1200" kern="100" dirty="0" err="1">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Lens</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200" kern="100" dirty="0" err="1">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protein</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200" kern="100" dirty="0" err="1">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expression</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и образование самого хрусталика, сначала в виде пузырька (</a:t>
            </a:r>
            <a:r>
              <a:rPr lang="ru-RU" sz="1200" kern="100" dirty="0" err="1">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Lens</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200" kern="100" dirty="0" err="1">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vesicle</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200" kern="100" dirty="0" err="1">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formation</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У наутилуса экспрессии перечисленных генов нет, белки хрусталика не синтезируются и сам хрусталик не образуется. </a:t>
            </a:r>
            <a:r>
              <a:rPr lang="ru-RU" sz="1200" b="1" i="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Рах6</a:t>
            </a:r>
            <a:r>
              <a:rPr lang="ru-RU" sz="1200" b="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еще один ген, важный для развития глаза, активность которого не зависит от гена </a:t>
            </a:r>
            <a:r>
              <a:rPr lang="ru-RU" sz="1200" i="1"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Six3/6</a:t>
            </a:r>
            <a:r>
              <a:rPr lang="ru-RU" sz="1200" kern="100" dirty="0">
                <a:solidFill>
                  <a:srgbClr val="1A1A1A"/>
                </a:solidFill>
                <a:effectLst/>
                <a:latin typeface="Times New Roman" panose="02020603050405020304" pitchFamily="18" charset="0"/>
                <a:ea typeface="Calibri" panose="020F0502020204030204" pitchFamily="34" charset="0"/>
                <a:cs typeface="Times New Roman" panose="02020603050405020304" pitchFamily="18" charset="0"/>
              </a:rPr>
              <a:t> и наблюдается как у каракатицы, так и у наутилуса.</a:t>
            </a:r>
            <a:endParaRPr lang="ru-RU"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CF3D8082-F241-41BF-BE1E-631E8AEEC0BD}" type="slidenum">
              <a:rPr lang="ru-RU" smtClean="0"/>
              <a:t>18</a:t>
            </a:fld>
            <a:endParaRPr lang="ru-RU"/>
          </a:p>
        </p:txBody>
      </p:sp>
    </p:spTree>
    <p:extLst>
      <p:ext uri="{BB962C8B-B14F-4D97-AF65-F5344CB8AC3E}">
        <p14:creationId xmlns:p14="http://schemas.microsoft.com/office/powerpoint/2010/main" val="4246920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Онтогенетические аномалии со стороны органов повторяют определенные этапы исторического развития вне зависимости от природы фактора, вызывающего данную патологию. Знание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онтофилогенетической</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обусловленности пороков развития человека имеет немаловажное значение в понимании доказательной медицины и профилактике врожденных пороков развития.</a:t>
            </a:r>
          </a:p>
          <a:p>
            <a:endParaRPr lang="ru-RU" dirty="0"/>
          </a:p>
        </p:txBody>
      </p:sp>
      <p:sp>
        <p:nvSpPr>
          <p:cNvPr id="4" name="Номер слайда 3"/>
          <p:cNvSpPr>
            <a:spLocks noGrp="1"/>
          </p:cNvSpPr>
          <p:nvPr>
            <p:ph type="sldNum" sz="quarter" idx="5"/>
          </p:nvPr>
        </p:nvSpPr>
        <p:spPr/>
        <p:txBody>
          <a:bodyPr/>
          <a:lstStyle/>
          <a:p>
            <a:fld id="{CF3D8082-F241-41BF-BE1E-631E8AEEC0BD}" type="slidenum">
              <a:rPr lang="ru-RU" smtClean="0"/>
              <a:t>19</a:t>
            </a:fld>
            <a:endParaRPr lang="ru-RU"/>
          </a:p>
        </p:txBody>
      </p:sp>
    </p:spTree>
    <p:extLst>
      <p:ext uri="{BB962C8B-B14F-4D97-AF65-F5344CB8AC3E}">
        <p14:creationId xmlns:p14="http://schemas.microsoft.com/office/powerpoint/2010/main" val="210484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lvl="0" indent="-342900" algn="just">
              <a:buFont typeface="+mj-lt"/>
              <a:buAutoNum type="arabicPeriod"/>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НАРУШЕНИЕ ФУНКЦИИ ОРГАНОВ СЛУХА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algn="just">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449580" algn="just">
              <a:spcAft>
                <a:spcPts val="800"/>
              </a:spcAft>
              <a:buNone/>
            </a:pP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По информации Всемирной организации здравоохранения, более 430 миллионов людей по всему миру страдают от потери слуха — и эта цифра продолжает расти. Каждый 1000-й новорожденный приходит в мир с выраженной потерей слуха. </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Известно несколько сот генов ответственных за наследственную потерю слуха и глухоту.</a:t>
            </a:r>
          </a:p>
          <a:p>
            <a:pPr indent="449580" algn="just">
              <a:lnSpc>
                <a:spcPct val="115000"/>
              </a:lnSpc>
              <a:spcAft>
                <a:spcPts val="800"/>
              </a:spcAft>
            </a:pP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Глухота может быть односторонней (поражается одно ухо) или двухсторонней. Степень потери слуха варьирует от легкой (человек не слышит тихую речь) до глубокой (человек не слышит даже очень громкие звуки).</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CF3D8082-F241-41BF-BE1E-631E8AEEC0BD}" type="slidenum">
              <a:rPr lang="ru-RU" smtClean="0"/>
              <a:t>20</a:t>
            </a:fld>
            <a:endParaRPr lang="ru-RU"/>
          </a:p>
        </p:txBody>
      </p:sp>
    </p:spTree>
    <p:extLst>
      <p:ext uri="{BB962C8B-B14F-4D97-AF65-F5344CB8AC3E}">
        <p14:creationId xmlns:p14="http://schemas.microsoft.com/office/powerpoint/2010/main" val="3318986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742950" lvl="1" indent="-285750" algn="just">
              <a:buFont typeface="+mj-lt"/>
              <a:buAutoNum type="arabicPeriod"/>
            </a:pPr>
            <a:r>
              <a:rPr lang="ru-RU" sz="1400" b="1" kern="0" dirty="0">
                <a:effectLst/>
                <a:latin typeface="Times New Roman" panose="02020603050405020304" pitchFamily="18" charset="0"/>
                <a:ea typeface="Times New Roman" panose="02020603050405020304" pitchFamily="18" charset="0"/>
                <a:cs typeface="Times New Roman" panose="02020603050405020304" pitchFamily="18" charset="0"/>
              </a:rPr>
              <a:t>Наследственная тугоухость</a:t>
            </a:r>
            <a:r>
              <a:rPr lang="ru-RU" sz="1400" kern="0" dirty="0">
                <a:effectLst/>
                <a:latin typeface="Times New Roman" panose="02020603050405020304" pitchFamily="18" charset="0"/>
                <a:ea typeface="Times New Roman" panose="02020603050405020304" pitchFamily="18" charset="0"/>
                <a:cs typeface="Times New Roman" panose="02020603050405020304" pitchFamily="18" charset="0"/>
              </a:rPr>
              <a:t> – одна из форм врожденного нарушения слуха, обусловленная генетическими.</a:t>
            </a:r>
            <a:endParaRPr lang="ru-RU"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49580" algn="just">
              <a:buNone/>
            </a:pPr>
            <a:r>
              <a:rPr lang="ru-RU" sz="1400" kern="0" dirty="0">
                <a:effectLst/>
                <a:latin typeface="Times New Roman" panose="02020603050405020304" pitchFamily="18" charset="0"/>
                <a:ea typeface="Times New Roman" panose="02020603050405020304" pitchFamily="18" charset="0"/>
                <a:cs typeface="Times New Roman" panose="02020603050405020304" pitchFamily="18" charset="0"/>
              </a:rPr>
              <a:t>Симптомами данного состояния являются ослабление слуха различной степени тяжести, нередко возникающее в первые месяцы и годы жизни ребенка (очень редко – после 6-ти лет), а также вторичные речевые нарушения. </a:t>
            </a:r>
            <a:endParaRPr lang="ru-RU"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49580" algn="just">
              <a:buNone/>
            </a:pPr>
            <a:r>
              <a:rPr lang="ru-RU" sz="1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Синдромальная</a:t>
            </a:r>
            <a:r>
              <a:rPr lang="ru-RU"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тугоухость</a:t>
            </a:r>
            <a:r>
              <a:rPr lang="ru-RU" sz="1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buNone/>
            </a:pPr>
            <a:r>
              <a:rPr lang="ru-RU" sz="1400" kern="100" dirty="0" err="1">
                <a:effectLst/>
                <a:latin typeface="Times New Roman" panose="02020603050405020304" pitchFamily="18" charset="0"/>
                <a:ea typeface="Calibri" panose="020F0502020204030204" pitchFamily="34" charset="0"/>
                <a:cs typeface="Times New Roman" panose="02020603050405020304" pitchFamily="18" charset="0"/>
              </a:rPr>
              <a:t>Синдромальные</a:t>
            </a:r>
            <a:r>
              <a:rPr lang="ru-RU" sz="1400" kern="100" dirty="0">
                <a:effectLst/>
                <a:latin typeface="Times New Roman" panose="02020603050405020304" pitchFamily="18" charset="0"/>
                <a:ea typeface="Calibri" panose="020F0502020204030204" pitchFamily="34" charset="0"/>
                <a:cs typeface="Times New Roman" panose="02020603050405020304" pitchFamily="18" charset="0"/>
              </a:rPr>
              <a:t> формы тугоухости характеризуется большим разнообразием клинических признаков, которые наследуются вместе с тугоухостью. Потеря слуха может сочетаться с аномалиями глаз, нарушением работы опорно-двигательного аппарата, нервной, эндокринной, мочеполовой, костной и других систем [</a:t>
            </a:r>
            <a:r>
              <a:rPr lang="ru-RU" sz="1400" kern="100" dirty="0" err="1">
                <a:effectLst/>
                <a:latin typeface="Times New Roman" panose="02020603050405020304" pitchFamily="18" charset="0"/>
                <a:ea typeface="Calibri" panose="020F0502020204030204" pitchFamily="34" charset="0"/>
                <a:cs typeface="Times New Roman" panose="02020603050405020304" pitchFamily="18" charset="0"/>
              </a:rPr>
              <a:t>Koffler</a:t>
            </a:r>
            <a:r>
              <a:rPr lang="ru-RU" sz="1400" kern="100" dirty="0">
                <a:effectLst/>
                <a:latin typeface="Times New Roman" panose="02020603050405020304" pitchFamily="18" charset="0"/>
                <a:ea typeface="Calibri" panose="020F0502020204030204" pitchFamily="34" charset="0"/>
                <a:cs typeface="Times New Roman" panose="02020603050405020304" pitchFamily="18" charset="0"/>
              </a:rPr>
              <a:t> T. </a:t>
            </a:r>
            <a:r>
              <a:rPr lang="ru-RU" sz="1400" kern="100" dirty="0" err="1">
                <a:effectLst/>
                <a:latin typeface="Times New Roman" panose="02020603050405020304" pitchFamily="18" charset="0"/>
                <a:ea typeface="Calibri" panose="020F0502020204030204" pitchFamily="34" charset="0"/>
                <a:cs typeface="Times New Roman" panose="02020603050405020304" pitchFamily="18" charset="0"/>
              </a:rPr>
              <a:t>et</a:t>
            </a:r>
            <a:r>
              <a:rPr lang="ru-RU"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kern="100" dirty="0" err="1">
                <a:effectLst/>
                <a:latin typeface="Times New Roman" panose="02020603050405020304" pitchFamily="18" charset="0"/>
                <a:ea typeface="Calibri" panose="020F0502020204030204" pitchFamily="34" charset="0"/>
                <a:cs typeface="Times New Roman" panose="02020603050405020304" pitchFamily="18" charset="0"/>
              </a:rPr>
              <a:t>al</a:t>
            </a:r>
            <a:r>
              <a:rPr lang="ru-RU" sz="1400" kern="100" dirty="0">
                <a:effectLst/>
                <a:latin typeface="Times New Roman" panose="02020603050405020304" pitchFamily="18" charset="0"/>
                <a:ea typeface="Calibri" panose="020F0502020204030204" pitchFamily="34" charset="0"/>
                <a:cs typeface="Times New Roman" panose="02020603050405020304" pitchFamily="18" charset="0"/>
              </a:rPr>
              <a:t>., 2015]. Тугоухость может быть стабильной или прогрессирующей, с различной степенью тяжести.</a:t>
            </a:r>
          </a:p>
          <a:p>
            <a:pPr marL="0" marR="0" lvl="0" indent="449580" algn="just" defTabSz="914400" rtl="0" eaLnBrk="1" fontAlgn="auto" latinLnBrk="0" hangingPunct="1">
              <a:lnSpc>
                <a:spcPct val="115000"/>
              </a:lnSpc>
              <a:spcBef>
                <a:spcPts val="0"/>
              </a:spcBef>
              <a:spcAft>
                <a:spcPts val="0"/>
              </a:spcAft>
              <a:buClrTx/>
              <a:buSzTx/>
              <a:buFontTx/>
              <a:buNone/>
              <a:tabLst/>
              <a:defRPr/>
            </a:pPr>
            <a:r>
              <a:rPr lang="ru-RU" sz="1400" kern="100" dirty="0">
                <a:effectLst/>
                <a:latin typeface="Times New Roman" panose="02020603050405020304" pitchFamily="18" charset="0"/>
                <a:ea typeface="Calibri" panose="020F0502020204030204" pitchFamily="34" charset="0"/>
                <a:cs typeface="Times New Roman" panose="02020603050405020304" pitchFamily="18" charset="0"/>
              </a:rPr>
              <a:t> Около 30 % всех случаев врожденной тугоухости являются </a:t>
            </a:r>
            <a:r>
              <a:rPr lang="ru-RU" sz="1400" kern="100" dirty="0" err="1">
                <a:effectLst/>
                <a:latin typeface="Times New Roman" panose="02020603050405020304" pitchFamily="18" charset="0"/>
                <a:ea typeface="Calibri" panose="020F0502020204030204" pitchFamily="34" charset="0"/>
                <a:cs typeface="Times New Roman" panose="02020603050405020304" pitchFamily="18" charset="0"/>
              </a:rPr>
              <a:t>синдромальными</a:t>
            </a:r>
            <a:r>
              <a:rPr lang="ru-RU" sz="1400" kern="100" dirty="0">
                <a:effectLst/>
                <a:latin typeface="Times New Roman" panose="02020603050405020304" pitchFamily="18" charset="0"/>
                <a:ea typeface="Calibri" panose="020F0502020204030204" pitchFamily="34" charset="0"/>
                <a:cs typeface="Times New Roman" panose="02020603050405020304" pitchFamily="18" charset="0"/>
              </a:rPr>
              <a:t>. В медицинской практике зафиксировано боле </a:t>
            </a:r>
            <a:r>
              <a:rPr lang="ru-RU" sz="1400" kern="100" dirty="0" err="1">
                <a:effectLst/>
                <a:latin typeface="Times New Roman" panose="02020603050405020304" pitchFamily="18" charset="0"/>
                <a:ea typeface="Calibri" panose="020F0502020204030204" pitchFamily="34" charset="0"/>
                <a:cs typeface="Times New Roman" panose="02020603050405020304" pitchFamily="18" charset="0"/>
              </a:rPr>
              <a:t>четырёхста</a:t>
            </a:r>
            <a:r>
              <a:rPr lang="ru-RU" sz="1400" kern="100" dirty="0">
                <a:effectLst/>
                <a:latin typeface="Times New Roman" panose="02020603050405020304" pitchFamily="18" charset="0"/>
                <a:ea typeface="Calibri" panose="020F0502020204030204" pitchFamily="34" charset="0"/>
                <a:cs typeface="Times New Roman" panose="02020603050405020304" pitchFamily="18" charset="0"/>
              </a:rPr>
              <a:t> различных синдромов, одним из проявлений которых бывает глухота.</a:t>
            </a:r>
          </a:p>
          <a:p>
            <a:pPr indent="449580" algn="just">
              <a:lnSpc>
                <a:spcPct val="115000"/>
              </a:lnSpc>
            </a:pPr>
            <a:r>
              <a:rPr lang="ru-RU" sz="1400" kern="100" dirty="0">
                <a:effectLst/>
                <a:latin typeface="Times New Roman" panose="02020603050405020304" pitchFamily="18" charset="0"/>
                <a:ea typeface="Calibri" panose="020F0502020204030204" pitchFamily="34" charset="0"/>
                <a:cs typeface="Times New Roman" panose="02020603050405020304" pitchFamily="18" charset="0"/>
              </a:rPr>
              <a:t>К таким синдромам относятся: </a:t>
            </a:r>
          </a:p>
          <a:p>
            <a:endParaRPr lang="ru-RU" dirty="0"/>
          </a:p>
          <a:p>
            <a:pPr algn="just">
              <a:buNone/>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синдром </a:t>
            </a:r>
            <a:r>
              <a:rPr lang="ru-RU" sz="1800" b="1" kern="100" dirty="0" err="1">
                <a:effectLst/>
                <a:latin typeface="Times New Roman" panose="02020603050405020304" pitchFamily="18" charset="0"/>
                <a:ea typeface="Calibri" panose="020F0502020204030204" pitchFamily="34" charset="0"/>
                <a:cs typeface="Times New Roman" panose="02020603050405020304" pitchFamily="18" charset="0"/>
              </a:rPr>
              <a:t>Гольденхара</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Лицевые структуры начинают формироваться на ранних сроках эмбрионального развития. К концу третьей недели по бокам головки эмбриона возникают два углубления — 1-я и 2-я жаберные щели, чуть позже — 3-я и 4-я щели. Между ними формируются жаберные или глоточные дуги, состоящие из нескольких частей: мешка, арки, бороздки и мембраны [Козлова,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Лазюк</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buNone/>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buNone/>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Рис.____ Жаберные щели</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В образовании ушной раковины участвуют первая и вторая жаберные дуги. Из первой дуги образуется передняя треть наружного уха — козелок и ножки завитка. Срастание производных обеих дуг происходит очень рано: к восьмой неделе развития первичная ушная раковина оказывается уже сформированной, однако окончательный рельеф уха оформляется лишь к концу седьмого месяца развития эмбриона </a:t>
            </a:r>
            <a:r>
              <a:rPr lang="ru-RU" sz="1800" u="none" strike="noStrike"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[Андреева]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buNone/>
            </a:pPr>
            <a: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t>Рис. ___Процесс формирования ушной раковины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pPr>
            <a:b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Таким образом, наружное ухо и костные структуры среднего уха формируются из первой и второй жаберных дуг с третьей по восьмую неделю развития эмбриона. Этот период является "критическим" в отношении возникновения пороков развития лица и челюстей [Козлова,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Лазюк</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Нарушить нормальное развитие черепно-лицевых структур на данном этапе может сочетанное воздействие внешних факторов, хромосомных и генетических аномалий.</a:t>
            </a:r>
          </a:p>
          <a:p>
            <a:endParaRPr lang="ru-RU" dirty="0"/>
          </a:p>
        </p:txBody>
      </p:sp>
      <p:sp>
        <p:nvSpPr>
          <p:cNvPr id="4" name="Номер слайда 3"/>
          <p:cNvSpPr>
            <a:spLocks noGrp="1"/>
          </p:cNvSpPr>
          <p:nvPr>
            <p:ph type="sldNum" sz="quarter" idx="5"/>
          </p:nvPr>
        </p:nvSpPr>
        <p:spPr/>
        <p:txBody>
          <a:bodyPr/>
          <a:lstStyle/>
          <a:p>
            <a:fld id="{CF3D8082-F241-41BF-BE1E-631E8AEEC0BD}" type="slidenum">
              <a:rPr lang="ru-RU" smtClean="0"/>
              <a:t>21</a:t>
            </a:fld>
            <a:endParaRPr lang="ru-RU"/>
          </a:p>
        </p:txBody>
      </p:sp>
    </p:spTree>
    <p:extLst>
      <p:ext uri="{BB962C8B-B14F-4D97-AF65-F5344CB8AC3E}">
        <p14:creationId xmlns:p14="http://schemas.microsoft.com/office/powerpoint/2010/main" val="980483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9580" algn="just">
              <a:lnSpc>
                <a:spcPct val="115000"/>
              </a:lnSpc>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В медицинской практике зафиксировано боле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четырёхста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различных синдромов, одним из проявлений которых бывает глухота.</a:t>
            </a:r>
          </a:p>
          <a:p>
            <a:pPr indent="449580" algn="just">
              <a:lnSpc>
                <a:spcPct val="115000"/>
              </a:lnSpc>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К таким синдромам относятся: </a:t>
            </a:r>
          </a:p>
          <a:p>
            <a:endParaRPr lang="ru-RU" dirty="0"/>
          </a:p>
        </p:txBody>
      </p:sp>
      <p:sp>
        <p:nvSpPr>
          <p:cNvPr id="4" name="Номер слайда 3"/>
          <p:cNvSpPr>
            <a:spLocks noGrp="1"/>
          </p:cNvSpPr>
          <p:nvPr>
            <p:ph type="sldNum" sz="quarter" idx="5"/>
          </p:nvPr>
        </p:nvSpPr>
        <p:spPr/>
        <p:txBody>
          <a:bodyPr/>
          <a:lstStyle/>
          <a:p>
            <a:fld id="{CF3D8082-F241-41BF-BE1E-631E8AEEC0BD}" type="slidenum">
              <a:rPr lang="ru-RU" smtClean="0"/>
              <a:t>22</a:t>
            </a:fld>
            <a:endParaRPr lang="ru-RU"/>
          </a:p>
        </p:txBody>
      </p:sp>
    </p:spTree>
    <p:extLst>
      <p:ext uri="{BB962C8B-B14F-4D97-AF65-F5344CB8AC3E}">
        <p14:creationId xmlns:p14="http://schemas.microsoft.com/office/powerpoint/2010/main" val="863285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Ученые доказали, что люди страдали от нарушения слуха с древнейших времен. Одним из самых ранних свидетельств этого является археологическая находка на территории современного Ирака. У группы людей, живших около 10 000 лет назад, были обнаружены костные разрастания (экзостозы) в слуховом канале, которые могли вызывать нарушения слуха. В египетском папирусе 1550 года до н. э. описывается рецепт лекарства для "уха, которое плохо с</a:t>
            </a:r>
          </a:p>
          <a:p>
            <a:r>
              <a:rPr lang="ru-RU" dirty="0"/>
              <a:t>слышит.</a:t>
            </a:r>
          </a:p>
          <a:p>
            <a:r>
              <a:rPr lang="ru-RU" dirty="0"/>
              <a:t>"Первым слуховым аппаратом, работающим по принципу усиления звука, была слуховая труба, созданная Паоло </a:t>
            </a:r>
            <a:r>
              <a:rPr lang="ru-RU" dirty="0" err="1"/>
              <a:t>Апроино</a:t>
            </a:r>
            <a:r>
              <a:rPr lang="ru-RU" dirty="0"/>
              <a:t> (</a:t>
            </a:r>
            <a:r>
              <a:rPr lang="ru-RU" dirty="0" err="1"/>
              <a:t>Paolo</a:t>
            </a:r>
            <a:r>
              <a:rPr lang="ru-RU" dirty="0"/>
              <a:t> </a:t>
            </a:r>
            <a:r>
              <a:rPr lang="ru-RU" dirty="0" err="1"/>
              <a:t>Aproino</a:t>
            </a:r>
            <a:r>
              <a:rPr lang="ru-RU" dirty="0"/>
              <a:t>), учеником Галилея (Galileo), в начале XVII в [3]. Первый электрический переносной слуховой аппарат был запатентован Миллером Ризом Хатчинсоном (Miller </a:t>
            </a:r>
            <a:r>
              <a:rPr lang="ru-RU" dirty="0" err="1"/>
              <a:t>Reese</a:t>
            </a:r>
            <a:r>
              <a:rPr lang="ru-RU" dirty="0"/>
              <a:t> </a:t>
            </a:r>
            <a:r>
              <a:rPr lang="ru-RU" dirty="0" err="1"/>
              <a:t>Hutchinson</a:t>
            </a:r>
            <a:r>
              <a:rPr lang="ru-RU" dirty="0"/>
              <a:t>) в 1898 г. и имел мировой успех [4]. С начала XX в. методы лечения заболевания совершенствуются благодаря развитию новых технологий и улучшению знаний о причинах и механизмах развития потери слуха [5].</a:t>
            </a:r>
          </a:p>
          <a:p>
            <a:endParaRPr lang="ru-RU" dirty="0"/>
          </a:p>
          <a:p>
            <a:r>
              <a:rPr lang="ru-RU" dirty="0"/>
              <a:t>На сегодняшний день известно, что причины глухоты могут быть как приобретенными, так и врожденными [6]. Около половины всех случаев тугоухости имеют генетическую природу [7]. В 1995 г. был впервые идентифицирован ген, отвечающий за наследственную </a:t>
            </a:r>
            <a:r>
              <a:rPr lang="ru-RU" dirty="0" err="1"/>
              <a:t>несиндромальную</a:t>
            </a:r>
            <a:r>
              <a:rPr lang="ru-RU" dirty="0"/>
              <a:t> глухоту [8</a:t>
            </a:r>
            <a:r>
              <a:rPr lang="en-US" dirty="0"/>
              <a:t>]/</a:t>
            </a:r>
            <a:r>
              <a:rPr lang="ru-RU" dirty="0"/>
              <a:t>   </a:t>
            </a:r>
          </a:p>
          <a:p>
            <a:pPr marL="457200" indent="449580" algn="just">
              <a:lnSpc>
                <a:spcPct val="115000"/>
              </a:lnSpc>
              <a:spcAft>
                <a:spcPts val="800"/>
              </a:spcAft>
              <a:buNone/>
            </a:pP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Наиболее известным примером является мутация гена GJB2, расположенного на 13-й хромосоме (13</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q</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11-12) (рис.___), которая приводит к синдрому глухоты DFNB1. Ген GJB2 кодирует трансмембранный белок коннексин-26, участвующий в формировании межклеточных связей в нейросенсорном аппарате внутреннего уха [Журавский]. Мутации гена GJB2 приводят к образованию стоп-кодона и прекращению синтеза белка коннексина-26, определяющего пассивный транспорт электролитов между клетками. В результате наступает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апоптотическая</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гибель чувствительного волоскового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нейроэпителия</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Кортиева</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органа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Kikuchi</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T.,1995].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800"/>
              </a:spcAft>
              <a:buNone/>
            </a:pP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Также к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несиндромальной</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потере слуха приводят мутации в гене GJB6, который кодирует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коннексин</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30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800"/>
              </a:spcAft>
            </a:pP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Белки-</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коннексины</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присутствуют во многих тканях организма, в том числе во внутреннем ухе [14, 15, 16]. Эти белки образуют щелевые каналы,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нексусы</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через которые происходит диффузия ионов и малых молекул между соседними клетками. Мутации в генах GJB2 и GJB6 приводят к изменению нормального синтеза соответствующих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коннексинов</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В результате меняется структура щелевых соединений, что влияет на функционирование и выживаемость клеток, необходимых для слуха [15, 17, 18].</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CF3D8082-F241-41BF-BE1E-631E8AEEC0BD}" type="slidenum">
              <a:rPr lang="ru-RU" smtClean="0"/>
              <a:t>23</a:t>
            </a:fld>
            <a:endParaRPr lang="ru-RU"/>
          </a:p>
        </p:txBody>
      </p:sp>
    </p:spTree>
    <p:extLst>
      <p:ext uri="{BB962C8B-B14F-4D97-AF65-F5344CB8AC3E}">
        <p14:creationId xmlns:p14="http://schemas.microsoft.com/office/powerpoint/2010/main" val="2199841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457200" algn="just">
              <a:buNone/>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1. 3. НАРУШЕНИЕМ ЗРЕНИЯ И СЛУХА</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49580"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Наследственные аномалии с одновременным нарушением зрения и слуха или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слепоглухота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 врождённые или приобретённые в раннем возрасте (до овладения речью) слепота и глухота, а также связанная с отсутствием слуха немота. Без специального обучения слепоглухонемой ребёнок умственно не развивается, не приобретает элементарных навыков самообслуживания. </a:t>
            </a:r>
          </a:p>
          <a:p>
            <a:pPr indent="449580"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Наиболее распространённые синдромы наследственных сочетанных аномалий зрения и слуха: синдромы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Ушера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Маршалла,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Тричера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Коллиза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Крузона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Альпорта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[Гинтер,  ]</a:t>
            </a:r>
          </a:p>
          <a:p>
            <a:pPr algn="just">
              <a:spcAft>
                <a:spcPts val="800"/>
              </a:spcAft>
              <a:buNone/>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None/>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1.4. ПРИОБРЕТЕННАЯ ПОТЕРЯ СЛУХА</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None/>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Приобретенная потеря слуха у детей наиболее часто возникает в результате пренатальных TORCH-инфекций (токсоплазмоз,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цитомегалический</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вирус, герпес и др.), или постнатальных инфекций, в частности, бактериальных менингитов, вызываемых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Neisseria</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meningitidis</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Haermophilus</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influenzae</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или Streptococcus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pneumoniae</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Менингиты, вызванные многими другими организмами, включая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Escherichia</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coli</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Listeria</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monocytogenes</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Streptococcus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agalactiae</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и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Enterobacter</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cloacae</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также могут повлечь за собой потерю слуха []. </a:t>
            </a:r>
          </a:p>
          <a:p>
            <a:pPr>
              <a:buNone/>
            </a:pPr>
            <a:r>
              <a:rPr lang="ru-RU" sz="1800" dirty="0">
                <a:effectLst/>
                <a:latin typeface="Times New Roman" panose="02020603050405020304" pitchFamily="18" charset="0"/>
                <a:ea typeface="Calibri" panose="020F0502020204030204" pitchFamily="34" charset="0"/>
              </a:rPr>
              <a:t>Приобретенная потеря слуха у взрослых наиболее часто связана с </a:t>
            </a:r>
            <a:r>
              <a:rPr lang="ru-RU" sz="1800" dirty="0" err="1">
                <a:effectLst/>
                <a:latin typeface="Times New Roman" panose="02020603050405020304" pitchFamily="18" charset="0"/>
                <a:ea typeface="Calibri" panose="020F0502020204030204" pitchFamily="34" charset="0"/>
              </a:rPr>
              <a:t>внешнесредовыми</a:t>
            </a:r>
            <a:r>
              <a:rPr lang="ru-RU" sz="1800" dirty="0">
                <a:effectLst/>
                <a:latin typeface="Times New Roman" panose="02020603050405020304" pitchFamily="18" charset="0"/>
                <a:ea typeface="Calibri" panose="020F0502020204030204" pitchFamily="34" charset="0"/>
              </a:rPr>
              <a:t> факторами, особенно воздействием шума, но подверженность возможно отражает взаимодействие генетических и </a:t>
            </a:r>
            <a:r>
              <a:rPr lang="ru-RU" sz="1800" dirty="0" err="1">
                <a:effectLst/>
                <a:latin typeface="Times New Roman" panose="02020603050405020304" pitchFamily="18" charset="0"/>
                <a:ea typeface="Calibri" panose="020F0502020204030204" pitchFamily="34" charset="0"/>
              </a:rPr>
              <a:t>внешнесредовых</a:t>
            </a:r>
            <a:r>
              <a:rPr lang="ru-RU" sz="1800" dirty="0">
                <a:effectLst/>
                <a:latin typeface="Times New Roman" panose="02020603050405020304" pitchFamily="18" charset="0"/>
                <a:ea typeface="Calibri" panose="020F0502020204030204" pitchFamily="34" charset="0"/>
              </a:rPr>
              <a:t> факторов. Например, аминогликозид — индуцированная потеря слуха наиболее характерна для лиц с A-G </a:t>
            </a:r>
            <a:r>
              <a:rPr lang="ru-RU" sz="1800" dirty="0" err="1">
                <a:effectLst/>
                <a:latin typeface="Times New Roman" panose="02020603050405020304" pitchFamily="18" charset="0"/>
                <a:ea typeface="Calibri" panose="020F0502020204030204" pitchFamily="34" charset="0"/>
              </a:rPr>
              <a:t>транзицией</a:t>
            </a:r>
            <a:r>
              <a:rPr lang="ru-RU" sz="1800" dirty="0">
                <a:effectLst/>
                <a:latin typeface="Times New Roman" panose="02020603050405020304" pitchFamily="18" charset="0"/>
                <a:ea typeface="Calibri" panose="020F0502020204030204" pitchFamily="34" charset="0"/>
              </a:rPr>
              <a:t> в нуклеотидной позиции 1555 в митохондриальном геноме</a:t>
            </a:r>
            <a:endParaRPr lang="ru-RU" dirty="0"/>
          </a:p>
        </p:txBody>
      </p:sp>
      <p:sp>
        <p:nvSpPr>
          <p:cNvPr id="4" name="Номер слайда 3"/>
          <p:cNvSpPr>
            <a:spLocks noGrp="1"/>
          </p:cNvSpPr>
          <p:nvPr>
            <p:ph type="sldNum" sz="quarter" idx="5"/>
          </p:nvPr>
        </p:nvSpPr>
        <p:spPr/>
        <p:txBody>
          <a:bodyPr/>
          <a:lstStyle/>
          <a:p>
            <a:fld id="{CF3D8082-F241-41BF-BE1E-631E8AEEC0BD}" type="slidenum">
              <a:rPr lang="ru-RU" smtClean="0"/>
              <a:t>24</a:t>
            </a:fld>
            <a:endParaRPr lang="ru-RU"/>
          </a:p>
        </p:txBody>
      </p:sp>
    </p:spTree>
    <p:extLst>
      <p:ext uri="{BB962C8B-B14F-4D97-AF65-F5344CB8AC3E}">
        <p14:creationId xmlns:p14="http://schemas.microsoft.com/office/powerpoint/2010/main" val="3451615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Ген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Sonic Hedgehog</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(SHH) расположен на длинном плече 7 хромосомы (7q35,1) и регулирует экспрессию и синтез белков в нервной системе, чтобы сформировать правильную форму мозга. SH ген также регулирует правильное образование рук и носа. Кроме того, ген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Pared</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Box 6 (PAX6) регулирует правильный синтез и развитие глаз. При циклопии вышеперечисленные гены мутируют и теряют свою нормальную функцию. Ген SHH играет ключевую роль в продвижении экспрессии других генов в клетке, таких как PAX6 и PAX2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Асади</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CF3D8082-F241-41BF-BE1E-631E8AEEC0BD}" type="slidenum">
              <a:rPr lang="ru-RU" smtClean="0"/>
              <a:t>26</a:t>
            </a:fld>
            <a:endParaRPr lang="ru-RU"/>
          </a:p>
        </p:txBody>
      </p:sp>
    </p:spTree>
    <p:extLst>
      <p:ext uri="{BB962C8B-B14F-4D97-AF65-F5344CB8AC3E}">
        <p14:creationId xmlns:p14="http://schemas.microsoft.com/office/powerpoint/2010/main" val="3296822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15000"/>
              </a:lnSpc>
              <a:buNone/>
            </a:pPr>
            <a:r>
              <a:rPr lang="ru-RU" sz="1800" b="1" i="1" kern="100" dirty="0">
                <a:effectLst/>
                <a:latin typeface="Times New Roman" panose="02020603050405020304" pitchFamily="18" charset="0"/>
                <a:ea typeface="Calibri" panose="020F0502020204030204" pitchFamily="34" charset="0"/>
                <a:cs typeface="Times New Roman" panose="02020603050405020304" pitchFamily="18" charset="0"/>
              </a:rPr>
              <a:t>2.2.1. </a:t>
            </a:r>
            <a:r>
              <a:rPr lang="ru-RU" sz="1800" b="1" i="1" kern="100" dirty="0" err="1">
                <a:effectLst/>
                <a:latin typeface="Times New Roman" panose="02020603050405020304" pitchFamily="18" charset="0"/>
                <a:ea typeface="Calibri" panose="020F0502020204030204" pitchFamily="34" charset="0"/>
                <a:cs typeface="Times New Roman" panose="02020603050405020304" pitchFamily="18" charset="0"/>
              </a:rPr>
              <a:t>Анофтальмия</a:t>
            </a:r>
            <a: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это полное отсутствие глазного яблока, но при наличии придатков глаза (век, конъюнктивы и слезного аппарата), патология возникает более чем при 50 генетических синдромах, вызванных хромосомными аномалиями или мутациями в одном из нескольких генов (например, SOX2, OTX2, BMP4) (рис.___).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Анофтальмия</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наблюдается примерно у 1: 2400 беременностей.</a:t>
            </a:r>
          </a:p>
          <a:p>
            <a:pPr indent="449580" algn="just">
              <a:lnSpc>
                <a:spcPct val="115000"/>
              </a:lnSpc>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В случае, когда кожа покрывает орбиту, аномалия называется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криптофтальм</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49580" algn="just">
              <a:lnSpc>
                <a:spcPct val="115000"/>
              </a:lnSpc>
              <a:buNone/>
            </a:pPr>
            <a:r>
              <a:rPr lang="ru-RU" sz="1800" b="1" i="1" kern="100" dirty="0" err="1">
                <a:effectLst/>
                <a:latin typeface="Times New Roman" panose="02020603050405020304" pitchFamily="18" charset="0"/>
                <a:ea typeface="Calibri" panose="020F0502020204030204" pitchFamily="34" charset="0"/>
                <a:cs typeface="Times New Roman" panose="02020603050405020304" pitchFamily="18" charset="0"/>
              </a:rPr>
              <a:t>Криптофтальм</a:t>
            </a:r>
            <a: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это полное сращение краёв век без ресниц. Такие случаи могут быть связаны также с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микрофтальмом</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449580" algn="just">
              <a:lnSpc>
                <a:spcPct val="115000"/>
              </a:lnSpc>
              <a:spcAft>
                <a:spcPts val="800"/>
              </a:spcAft>
            </a:pP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Выделяют три уровня поражения в эмбриональном развитии при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анофтальмии</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в результате отказа развития передней нервной трубки </a:t>
            </a:r>
            <a:r>
              <a:rPr lang="ru-RU" sz="1800" i="1" kern="0" dirty="0">
                <a:effectLst/>
                <a:latin typeface="Times New Roman" panose="02020603050405020304" pitchFamily="18" charset="0"/>
                <a:ea typeface="Times New Roman" panose="02020603050405020304" pitchFamily="18" charset="0"/>
                <a:cs typeface="Times New Roman" panose="02020603050405020304" pitchFamily="18" charset="0"/>
              </a:rPr>
              <a:t>(вторичная</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анофтальмия</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или оптической ямы (ям) для увеличения и формирования оптической везикулы (</a:t>
            </a:r>
            <a:r>
              <a:rPr lang="ru-RU" sz="1800" i="1" kern="0" dirty="0">
                <a:effectLst/>
                <a:latin typeface="Times New Roman" panose="02020603050405020304" pitchFamily="18" charset="0"/>
                <a:ea typeface="Times New Roman" panose="02020603050405020304" pitchFamily="18" charset="0"/>
                <a:cs typeface="Times New Roman" panose="02020603050405020304" pitchFamily="18" charset="0"/>
              </a:rPr>
              <a:t>первичных</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анофтальмий</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Третья категория, </a:t>
            </a:r>
            <a:r>
              <a:rPr lang="ru-RU" sz="1800" i="1" kern="0" dirty="0">
                <a:effectLst/>
                <a:latin typeface="Times New Roman" panose="02020603050405020304" pitchFamily="18" charset="0"/>
                <a:ea typeface="Times New Roman" panose="02020603050405020304" pitchFamily="18" charset="0"/>
                <a:cs typeface="Times New Roman" panose="02020603050405020304" pitchFamily="18" charset="0"/>
              </a:rPr>
              <a:t>последующая</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или </a:t>
            </a:r>
            <a:r>
              <a:rPr lang="ru-RU" sz="1800" i="1" kern="0" dirty="0">
                <a:effectLst/>
                <a:latin typeface="Times New Roman" panose="02020603050405020304" pitchFamily="18" charset="0"/>
                <a:ea typeface="Times New Roman" panose="02020603050405020304" pitchFamily="18" charset="0"/>
                <a:cs typeface="Times New Roman" panose="02020603050405020304" pitchFamily="18" charset="0"/>
              </a:rPr>
              <a:t>дегенеративная</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анофтальмия</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применялась к случаям, когда оптические везикулы дегенерировали и исчезали после образования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a:p>
            <a:pPr algn="just">
              <a:lnSpc>
                <a:spcPct val="115000"/>
              </a:lnSpc>
              <a:spcAft>
                <a:spcPts val="800"/>
              </a:spcAft>
              <a:buNone/>
            </a:pPr>
            <a:r>
              <a:rPr lang="ru-RU" sz="1800" b="1" i="1" kern="100" dirty="0">
                <a:effectLst/>
                <a:latin typeface="Times New Roman" panose="02020603050405020304" pitchFamily="18" charset="0"/>
                <a:ea typeface="Calibri" panose="020F0502020204030204" pitchFamily="34" charset="0"/>
                <a:cs typeface="Times New Roman" panose="02020603050405020304" pitchFamily="18" charset="0"/>
              </a:rPr>
              <a:t>2.2.2. </a:t>
            </a:r>
            <a:r>
              <a:rPr lang="ru-RU" sz="1800" b="1" i="1" kern="100" dirty="0" err="1">
                <a:effectLst/>
                <a:latin typeface="Times New Roman" panose="02020603050405020304" pitchFamily="18" charset="0"/>
                <a:ea typeface="Calibri" panose="020F0502020204030204" pitchFamily="34" charset="0"/>
                <a:cs typeface="Times New Roman" panose="02020603050405020304" pitchFamily="18" charset="0"/>
              </a:rPr>
              <a:t>Микрофтальмия</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это маленькое глазное яблоко, что может быть односторонним или двусторонним явлением (рис.___). Даже когда это односторонние явление, аномалии легкой формы (например, колобомы, врожденная катаракта и др.) часто присутствуют и в другом глазу.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800"/>
              </a:spcAft>
            </a:pP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Развитие анофтальма и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микрофтальма</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часто с сопутствующими аномалиями, может быть вызвано большим числом различных хромосомных делеций, дупликаций и транслокаций.</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CF3D8082-F241-41BF-BE1E-631E8AEEC0BD}" type="slidenum">
              <a:rPr lang="ru-RU" smtClean="0"/>
              <a:t>27</a:t>
            </a:fld>
            <a:endParaRPr lang="ru-RU"/>
          </a:p>
        </p:txBody>
      </p:sp>
    </p:spTree>
    <p:extLst>
      <p:ext uri="{BB962C8B-B14F-4D97-AF65-F5344CB8AC3E}">
        <p14:creationId xmlns:p14="http://schemas.microsoft.com/office/powerpoint/2010/main" val="3879750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lang="ru-RU" sz="1200" b="1" kern="100" dirty="0">
                <a:effectLst/>
                <a:latin typeface="Times New Roman" panose="02020603050405020304" pitchFamily="18" charset="0"/>
                <a:ea typeface="Calibri" panose="020F0502020204030204" pitchFamily="34" charset="0"/>
                <a:cs typeface="Times New Roman" panose="02020603050405020304" pitchFamily="18" charset="0"/>
              </a:rPr>
              <a:t>Органы чувств</a:t>
            </a:r>
            <a:r>
              <a:rPr lang="ru-RU" sz="1200" kern="100" dirty="0">
                <a:effectLst/>
                <a:latin typeface="Times New Roman" panose="02020603050405020304" pitchFamily="18" charset="0"/>
                <a:ea typeface="Calibri" panose="020F0502020204030204" pitchFamily="34" charset="0"/>
                <a:cs typeface="Times New Roman" panose="02020603050405020304" pitchFamily="18" charset="0"/>
              </a:rPr>
              <a:t> — специализированная анатомо-физиологическая система, обеспечивающая, благодаря своим рецепторам, получение и первичный анализ информации поступающей из внешней среды и из внутренней среды организма (</a:t>
            </a:r>
            <a:r>
              <a:rPr lang="ru-RU" sz="900" i="1" kern="100" dirty="0">
                <a:effectLst/>
                <a:latin typeface="Times New Roman" panose="02020603050405020304" pitchFamily="18" charset="0"/>
                <a:ea typeface="Calibri" panose="020F0502020204030204" pitchFamily="34" charset="0"/>
                <a:cs typeface="Times New Roman" panose="02020603050405020304" pitchFamily="18" charset="0"/>
              </a:rPr>
              <a:t>Википедия</a:t>
            </a:r>
            <a:r>
              <a:rPr lang="ru-RU" sz="12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450215"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Организм представителей типа простейших состоит из единственной клетки, обеспечивающей все жизненные потребности животного. Эти животные питаются, размножаются, нападают друг на друга. Филогенез простейших шел фактически параллельно развитию многоклеточных животных, что нашло свое отражение в формировании у простейших аналогов систем органов, так называемых органелл</a:t>
            </a:r>
            <a:r>
              <a:rPr lang="ru-RU" sz="18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Сотская</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М.Н.]</a:t>
            </a:r>
            <a:r>
              <a:rPr lang="ru-RU" sz="1800" b="1" i="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Воспринимая воздействия среды, простейшие реагируют на них движением, наступающим вследствие раздражения, изменяющего свойства протоплазмы клеток- организмов. Каждое раздражение протоплазмы непосредственно преобразуется в движения, которые у представителей этого типа отличаются большим разнообразием.</a:t>
            </a:r>
          </a:p>
          <a:p>
            <a:pPr marL="0" marR="0" lvl="0" indent="450215" algn="just" defTabSz="914400" rtl="0" eaLnBrk="1" fontAlgn="auto" latinLnBrk="0" hangingPunct="1">
              <a:lnSpc>
                <a:spcPct val="115000"/>
              </a:lnSpc>
              <a:spcBef>
                <a:spcPts val="0"/>
              </a:spcBef>
              <a:spcAft>
                <a:spcPts val="800"/>
              </a:spcAft>
              <a:buClrTx/>
              <a:buSzTx/>
              <a:buFontTx/>
              <a:buNone/>
              <a:tabLst/>
              <a:defRPr/>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Российский зоопсихолог В. А. Вагнер остроумно и справедливо заметил: "В термине “простейшие” больше иронии, чем правды. Изучение их жизни не проще, чем изучение сложных организмов" [</a:t>
            </a:r>
            <a: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t>Вагнер В.</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2001.]</a:t>
            </a:r>
          </a:p>
          <a:p>
            <a:pPr indent="450215"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Двигательные реакции простейших – таксисы – вызываются различными внешними раздражителями, например световыми (фототаксисы), тепловыми (термотаксисы), химическими (хемотаксисы), механическими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тоиотаксисы</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и в условиях эксперимента – электрическими раздражителями (гальванотаксисы) [Фабри,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Сотская</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Резник  Н.].</a:t>
            </a:r>
          </a:p>
          <a:p>
            <a:pPr indent="450215"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В зависимости от характера и силы воздействия реакции животных могут быть положительными или отрицательным. Эти реакции американский биолог Жак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Лёб</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(1859–1924) назвал </a:t>
            </a:r>
            <a:r>
              <a:rPr lang="ru-RU" sz="1800" b="1" i="1" kern="100" dirty="0">
                <a:effectLst/>
                <a:latin typeface="Times New Roman" panose="02020603050405020304" pitchFamily="18" charset="0"/>
                <a:ea typeface="Calibri" panose="020F0502020204030204" pitchFamily="34" charset="0"/>
                <a:cs typeface="Times New Roman" panose="02020603050405020304" pitchFamily="18" charset="0"/>
              </a:rPr>
              <a:t>тропизмами.</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Приближение к раздражителю обозначается как положительный тропизм, а удаление – как отрицательный  [Фабри,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Сотская</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Резник Н].</a:t>
            </a:r>
          </a:p>
          <a:p>
            <a:pPr indent="450215" algn="just">
              <a:lnSpc>
                <a:spcPct val="115000"/>
              </a:lnSpc>
              <a:spcAft>
                <a:spcPts val="800"/>
              </a:spcAft>
              <a:buNone/>
            </a:pP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0215" algn="just" defTabSz="914400" rtl="0" eaLnBrk="1" fontAlgn="auto" latinLnBrk="0" hangingPunct="1">
              <a:lnSpc>
                <a:spcPct val="115000"/>
              </a:lnSpc>
              <a:spcBef>
                <a:spcPts val="0"/>
              </a:spcBef>
              <a:spcAft>
                <a:spcPts val="800"/>
              </a:spcAft>
              <a:buClrTx/>
              <a:buSzTx/>
              <a:buFontTx/>
              <a:buNone/>
              <a:tabLst/>
              <a:defRPr/>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Амер  ученый Дженнингс досаждал инфузории химический раздражитель, он сыпал ей в воронку порошок кармина. Сначала инфузория пыталась избежать помехи, отклоняясь и скручиваясь (рис. _____). Но Дженнингс не унимался, и тогда </a:t>
            </a:r>
            <a: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t>S. </a:t>
            </a:r>
            <a:r>
              <a:rPr lang="ru-RU" sz="1800" i="1" kern="100" dirty="0" err="1">
                <a:effectLst/>
                <a:latin typeface="Times New Roman" panose="02020603050405020304" pitchFamily="18" charset="0"/>
                <a:ea typeface="Calibri" panose="020F0502020204030204" pitchFamily="34" charset="0"/>
                <a:cs typeface="Times New Roman" panose="02020603050405020304" pitchFamily="18" charset="0"/>
              </a:rPr>
              <a:t>roeselii</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изменил направление биения ресничек, чтобы поток воды тек мимо рта. Когда и это не помогло, простейшее, наконец, сжалось. Распрямилось, а кармин опять сыплется! Тогда инфузория пошла на крайние меры — снялась с места и уплыла. Интересно, что клетка-новичок ни за что не «присядет», пока не попробует отклониться от порошка или отбиться от него ресничками. Но когда кармином посыпают бывалую инфузорию, она не тратит время на две первые реакции и сжимается сразу. Дженнингс смог доказать, что эти различия вызваны не усталостью организма, а предыдущим опытом.</a:t>
            </a:r>
          </a:p>
          <a:p>
            <a:pPr indent="450215" algn="just">
              <a:lnSpc>
                <a:spcPct val="115000"/>
              </a:lnSpc>
              <a:spcAft>
                <a:spcPts val="800"/>
              </a:spcAft>
              <a:buNone/>
            </a:pP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Тропизм, связанный с дифференцированием элементов окружающей среды (положительных или отрицательных ее воздействий), устанавливает связь организмов с внешним миром и обусловливает приспособление их к выживанию [Ладыгина-Котс].</a:t>
            </a:r>
          </a:p>
          <a:p>
            <a:pPr indent="450215" algn="just">
              <a:lnSpc>
                <a:spcPct val="115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Чувственность  (тропизм), есть одно из свойств протоплазмы, «чувства» присуще одноклеточным организмам, но настоящие органы чувств бывают только у организмов, которые обладают нервной системой. </a:t>
            </a:r>
          </a:p>
          <a:p>
            <a:pPr algn="just">
              <a:lnSpc>
                <a:spcPct val="150000"/>
              </a:lnSpc>
            </a:pPr>
            <a:endParaRPr lang="ru-RU" sz="1200" dirty="0">
              <a:latin typeface="Times New Roman" pitchFamily="18" charset="0"/>
              <a:cs typeface="Times New Roman" pitchFamily="18" charset="0"/>
            </a:endParaRPr>
          </a:p>
          <a:p>
            <a:pPr algn="just">
              <a:lnSpc>
                <a:spcPct val="150000"/>
              </a:lnSpc>
            </a:pPr>
            <a:endParaRPr lang="ru-RU" altLang="ru-RU" sz="1200" dirty="0">
              <a:latin typeface="Times New Roman" panose="02020603050405020304" pitchFamily="18" charset="0"/>
              <a:cs typeface="Times New Roman" panose="02020603050405020304" pitchFamily="18" charset="0"/>
            </a:endParaRPr>
          </a:p>
          <a:p>
            <a:pPr algn="just">
              <a:lnSpc>
                <a:spcPct val="150000"/>
              </a:lnSpc>
            </a:pPr>
            <a:endParaRPr lang="ru-RU" altLang="ru-RU" sz="1200" dirty="0">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CF3D8082-F241-41BF-BE1E-631E8AEEC0BD}" type="slidenum">
              <a:rPr lang="ru-RU" smtClean="0"/>
              <a:t>3</a:t>
            </a:fld>
            <a:endParaRPr lang="ru-RU"/>
          </a:p>
        </p:txBody>
      </p:sp>
    </p:spTree>
    <p:extLst>
      <p:ext uri="{BB962C8B-B14F-4D97-AF65-F5344CB8AC3E}">
        <p14:creationId xmlns:p14="http://schemas.microsoft.com/office/powerpoint/2010/main" val="2775055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15000"/>
              </a:lnSpc>
              <a:spcAft>
                <a:spcPts val="800"/>
              </a:spcAft>
              <a:buNone/>
            </a:pPr>
            <a:r>
              <a:rPr lang="ru-RU" sz="1800" b="1" i="1" kern="100" dirty="0">
                <a:effectLst/>
                <a:latin typeface="Times New Roman" panose="02020603050405020304" pitchFamily="18" charset="0"/>
                <a:ea typeface="Calibri" panose="020F0502020204030204" pitchFamily="34" charset="0"/>
                <a:cs typeface="Times New Roman" panose="02020603050405020304" pitchFamily="18" charset="0"/>
              </a:rPr>
              <a:t>2.2.1. </a:t>
            </a:r>
            <a:r>
              <a:rPr lang="ru-RU" sz="1800" b="1" i="1" kern="100" dirty="0" err="1">
                <a:effectLst/>
                <a:latin typeface="Times New Roman" panose="02020603050405020304" pitchFamily="18" charset="0"/>
                <a:ea typeface="Calibri" panose="020F0502020204030204" pitchFamily="34" charset="0"/>
                <a:cs typeface="Times New Roman" panose="02020603050405020304" pitchFamily="18" charset="0"/>
              </a:rPr>
              <a:t>Гипертелоризм</a:t>
            </a:r>
            <a:r>
              <a:rPr lang="ru-RU" sz="1800" b="1" i="1" kern="100" dirty="0">
                <a:effectLst/>
                <a:latin typeface="Times New Roman" panose="02020603050405020304" pitchFamily="18" charset="0"/>
                <a:ea typeface="Calibri" panose="020F0502020204030204" pitchFamily="34" charset="0"/>
                <a:cs typeface="Times New Roman" panose="02020603050405020304" pitchFamily="18" charset="0"/>
              </a:rPr>
              <a:t> глаз</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 заболевания, при котором увеличивается костная ткань, вследствие чего расстояние между глазами расширяется, это приводит к нарушению остроты зрения, двоению в глазах, косметическим дефектам (рис.___). Визуальные изменения не всегда отображают глубину поражения. </a:t>
            </a:r>
          </a:p>
          <a:p>
            <a:pPr indent="449580"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Причиной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гипертелоризма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может стать  воздействие на эмбрион повреждающих факторов, </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которые могут нарушить нормальное внутриутробное развитие или же спровоцировать имеющуюся у плода генетическую патологию. Так, негативно на состоянии ребенка сказываются инфекции, перенесенные матерью во время беременности, а также попадание в организм токсинов, включая тяжелые лекарственные препараты, большие дозы алкоголя, наркотические вещества и т. д. Однако, </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но чаще всего встречается врожденная форма болезни. </a:t>
            </a:r>
          </a:p>
          <a:p>
            <a:pPr indent="449580"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При врожденной форме нарушения закладываются на этапе эмбрионального развития, преимущественно в первые три месяца беременности [Амосов,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Медвеедев</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2009]. Дефект возникает из-за недостаточной миграции клеток нервного гребня в конечной пластинке переднего мозга, происходит недостаточное формирование структуры, известной как </a:t>
            </a:r>
            <a: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t>медиальная </a:t>
            </a:r>
            <a:r>
              <a:rPr lang="ru-RU" sz="1800" i="1" kern="100" dirty="0" err="1">
                <a:effectLst/>
                <a:latin typeface="Times New Roman" panose="02020603050405020304" pitchFamily="18" charset="0"/>
                <a:ea typeface="Calibri" panose="020F0502020204030204" pitchFamily="34" charset="0"/>
                <a:cs typeface="Times New Roman" panose="02020603050405020304" pitchFamily="18" charset="0"/>
              </a:rPr>
              <a:t>кантальная</a:t>
            </a:r>
            <a: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t> связка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и глаза остаются в своем раннем эмбриональном положении на боковой стороне лица, подобно более мелким млекопитающим, рыбам и птицам (за исключением сов). Недостаточная миграция клеток нервного гребня также обычно приводит к сопутствующей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дисгенезии</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мозолистой оболочки. </a:t>
            </a:r>
          </a:p>
          <a:p>
            <a:pPr indent="449580" algn="just">
              <a:lnSpc>
                <a:spcPct val="115000"/>
              </a:lnSpc>
              <a:spcAft>
                <a:spcPts val="800"/>
              </a:spcAft>
            </a:pP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Гипертелоризм</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часто является одним из проявлений редких генетических заболеваний, сопровождающихся прогрессирующими деформациями черепа (синдром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Аперта</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Крузона</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фронтоназальной</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дисплазии (с срединной расщелиной лица и аномалиями головного мозга),  синдроме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Аарского</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(с аномалиями конечностей и гениталий) [].</a:t>
            </a:r>
          </a:p>
          <a:p>
            <a:pPr algn="just">
              <a:lnSpc>
                <a:spcPct val="115000"/>
              </a:lnSpc>
              <a:spcAft>
                <a:spcPts val="800"/>
              </a:spcAft>
              <a:buNone/>
            </a:pPr>
            <a:r>
              <a:rPr lang="ru-RU" sz="1800" b="1" i="1" kern="0" dirty="0">
                <a:effectLst/>
                <a:latin typeface="Times New Roman" panose="02020603050405020304" pitchFamily="18" charset="0"/>
                <a:ea typeface="Times New Roman" panose="02020603050405020304" pitchFamily="18" charset="0"/>
                <a:cs typeface="Times New Roman" panose="02020603050405020304" pitchFamily="18" charset="0"/>
              </a:rPr>
              <a:t>2.3.2. </a:t>
            </a:r>
            <a:r>
              <a:rPr lang="ru-RU" sz="18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Гипотелоризм</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 это близко расположенные глаза с уменьшением межзрачкового расстояния (рис.____). При данной патологии часто наблюдается аномалия развития средней линии мозга.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800"/>
              </a:spcAft>
              <a:buNone/>
            </a:pP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При нормальном эмбриологическом развитии отверстие для глаза формируется во время формирования лица, когда парные носовые выпуклости с обеих сторон перемещаются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медиально</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и снизу и сливаются с выпуклостью средней линии лобной части, образуя нос. При недостаточном развитии переднего мозга, при недостаточном развитии припухлости средней линии лба, парные носовые припухлости смещаются более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медиально</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и это приводит к </a:t>
            </a:r>
            <a:r>
              <a:rPr lang="ru-RU" sz="1800" b="1" i="1" kern="0" dirty="0">
                <a:effectLst/>
                <a:latin typeface="Times New Roman" panose="02020603050405020304" pitchFamily="18" charset="0"/>
                <a:ea typeface="Times New Roman" panose="02020603050405020304" pitchFamily="18" charset="0"/>
                <a:cs typeface="Times New Roman" panose="02020603050405020304" pitchFamily="18" charset="0"/>
              </a:rPr>
              <a:t>первичному</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гипотелоризму</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Соответствующая основная аномалия мозга часто находится в спектре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голопрозэнцефалии</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Медвеедев</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2009</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примерно в 55% случаев связана с хромосомными аномалиями, чаще всего с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трисомией</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13 [Гинтер,].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При </a:t>
            </a:r>
            <a:r>
              <a:rPr lang="ru-RU" sz="1800" b="1" i="1" kern="0" dirty="0">
                <a:effectLst/>
                <a:latin typeface="Times New Roman" panose="02020603050405020304" pitchFamily="18" charset="0"/>
                <a:ea typeface="Times New Roman" panose="02020603050405020304" pitchFamily="18" charset="0"/>
                <a:cs typeface="Times New Roman" panose="02020603050405020304" pitchFamily="18" charset="0"/>
              </a:rPr>
              <a:t>вторичном</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гипотелоризме</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дефект чаще всего является результатом аномалий костного строения черепа, например, микроцефалии и плагиоцефалии.</a:t>
            </a:r>
            <a:r>
              <a:rPr lang="ru-RU"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8</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800"/>
              </a:spcAft>
            </a:pP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CF3D8082-F241-41BF-BE1E-631E8AEEC0BD}" type="slidenum">
              <a:rPr lang="ru-RU" smtClean="0"/>
              <a:t>29</a:t>
            </a:fld>
            <a:endParaRPr lang="ru-RU"/>
          </a:p>
        </p:txBody>
      </p:sp>
    </p:spTree>
    <p:extLst>
      <p:ext uri="{BB962C8B-B14F-4D97-AF65-F5344CB8AC3E}">
        <p14:creationId xmlns:p14="http://schemas.microsoft.com/office/powerpoint/2010/main" val="1314424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spcAft>
                <a:spcPts val="800"/>
              </a:spcAft>
              <a:buNone/>
            </a:pPr>
            <a:r>
              <a:rPr lang="ru-RU" sz="1800" b="1" kern="0" dirty="0">
                <a:effectLst/>
                <a:latin typeface="Times New Roman" panose="02020603050405020304" pitchFamily="18" charset="0"/>
                <a:ea typeface="Times New Roman" panose="02020603050405020304" pitchFamily="18" charset="0"/>
                <a:cs typeface="Times New Roman" panose="02020603050405020304" pitchFamily="18" charset="0"/>
              </a:rPr>
              <a:t>2.4. Колобома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None/>
            </a:pPr>
            <a:r>
              <a:rPr lang="ru-RU" sz="1800" i="1" kern="0" dirty="0">
                <a:effectLst/>
                <a:latin typeface="Times New Roman" panose="02020603050405020304" pitchFamily="18" charset="0"/>
                <a:ea typeface="Times New Roman" panose="02020603050405020304" pitchFamily="18" charset="0"/>
                <a:cs typeface="Times New Roman" panose="02020603050405020304" pitchFamily="18" charset="0"/>
              </a:rPr>
              <a:t>Колобома</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 это разрыв в структуре глаза, который может повлиять на веко, радужную оболочку, сетчатку или зрительный нерв одного или обоих глаз (рис.___). </a:t>
            </a:r>
            <a:endParaRPr lang="ru-RU" sz="18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buNone/>
            </a:pPr>
            <a:r>
              <a:rPr lang="ru-RU" sz="1800" b="1" kern="0" dirty="0">
                <a:effectLst/>
                <a:latin typeface="Times New Roman" panose="02020603050405020304" pitchFamily="18" charset="0"/>
                <a:ea typeface="Times New Roman" panose="02020603050405020304" pitchFamily="18" charset="0"/>
                <a:cs typeface="Times New Roman" panose="02020603050405020304" pitchFamily="18" charset="0"/>
              </a:rPr>
              <a:t>Виды колобома</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None/>
            </a:pPr>
            <a:r>
              <a:rPr lang="ru-RU" sz="1800" b="0" i="1" kern="100" dirty="0">
                <a:effectLst/>
                <a:latin typeface="Times New Roman" panose="02020603050405020304" pitchFamily="18" charset="0"/>
                <a:ea typeface="Calibri" panose="020F0502020204030204" pitchFamily="34" charset="0"/>
                <a:cs typeface="Times New Roman" panose="02020603050405020304" pitchFamily="18" charset="0"/>
              </a:rPr>
              <a:t>Колобома века </a:t>
            </a:r>
            <a:endParaRPr lang="ru-RU" sz="1800" b="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None/>
            </a:pPr>
            <a:r>
              <a:rPr lang="ru-RU" sz="1800" b="0" i="1" kern="100" dirty="0">
                <a:effectLst/>
                <a:latin typeface="Times New Roman" panose="02020603050405020304" pitchFamily="18" charset="0"/>
                <a:ea typeface="Calibri" panose="020F0502020204030204" pitchFamily="34" charset="0"/>
                <a:cs typeface="Times New Roman" panose="02020603050405020304" pitchFamily="18" charset="0"/>
              </a:rPr>
              <a:t>Колобома зрительного нерва </a:t>
            </a:r>
            <a:endParaRPr lang="ru-RU" sz="1800" b="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None/>
            </a:pPr>
            <a:r>
              <a:rPr lang="ru-RU" sz="1800" b="0" i="1" kern="100" dirty="0">
                <a:effectLst/>
                <a:latin typeface="Times New Roman" panose="02020603050405020304" pitchFamily="18" charset="0"/>
                <a:ea typeface="Calibri" panose="020F0502020204030204" pitchFamily="34" charset="0"/>
                <a:cs typeface="Times New Roman" panose="02020603050405020304" pitchFamily="18" charset="0"/>
              </a:rPr>
              <a:t>Колобома хрусталика </a:t>
            </a:r>
            <a:endParaRPr lang="ru-RU" sz="1800" b="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None/>
            </a:pPr>
            <a:r>
              <a:rPr lang="ru-RU" sz="1800" b="0" i="1" kern="100" dirty="0">
                <a:effectLst/>
                <a:latin typeface="Times New Roman" panose="02020603050405020304" pitchFamily="18" charset="0"/>
                <a:ea typeface="Calibri" panose="020F0502020204030204" pitchFamily="34" charset="0"/>
                <a:cs typeface="Times New Roman" panose="02020603050405020304" pitchFamily="18" charset="0"/>
              </a:rPr>
              <a:t>Колобома радужной оболочки глаза </a:t>
            </a:r>
            <a:endParaRPr lang="ru-RU" sz="1800" b="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None/>
            </a:pPr>
            <a:r>
              <a:rPr lang="ru-RU" sz="1800" b="0" i="1" kern="100" dirty="0">
                <a:effectLst/>
                <a:latin typeface="Times New Roman" panose="02020603050405020304" pitchFamily="18" charset="0"/>
                <a:ea typeface="Calibri" panose="020F0502020204030204" pitchFamily="34" charset="0"/>
                <a:cs typeface="Times New Roman" panose="02020603050405020304" pitchFamily="18" charset="0"/>
              </a:rPr>
              <a:t>Колобома </a:t>
            </a:r>
            <a:r>
              <a:rPr lang="ru-RU" sz="1800" b="0" i="1" kern="100" dirty="0" err="1">
                <a:effectLst/>
                <a:latin typeface="Times New Roman" panose="02020603050405020304" pitchFamily="18" charset="0"/>
                <a:ea typeface="Calibri" panose="020F0502020204030204" pitchFamily="34" charset="0"/>
                <a:cs typeface="Times New Roman" panose="02020603050405020304" pitchFamily="18" charset="0"/>
              </a:rPr>
              <a:t>хориоидеи</a:t>
            </a:r>
            <a:r>
              <a:rPr lang="ru-RU" sz="1800" b="0" i="1" kern="100" dirty="0">
                <a:effectLst/>
                <a:latin typeface="Times New Roman" panose="02020603050405020304" pitchFamily="18" charset="0"/>
                <a:ea typeface="Calibri" panose="020F0502020204030204" pitchFamily="34" charset="0"/>
                <a:cs typeface="Times New Roman" panose="02020603050405020304" pitchFamily="18" charset="0"/>
              </a:rPr>
              <a:t> (сосудистой оболочки глаза) </a:t>
            </a:r>
            <a:endParaRPr lang="ru-RU" sz="1800" b="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None/>
            </a:pPr>
            <a:r>
              <a:rPr lang="ru-RU" sz="1800" b="0" i="1" kern="100" dirty="0">
                <a:effectLst/>
                <a:latin typeface="Times New Roman" panose="02020603050405020304" pitchFamily="18" charset="0"/>
                <a:ea typeface="Calibri" panose="020F0502020204030204" pitchFamily="34" charset="0"/>
                <a:cs typeface="Times New Roman" panose="02020603050405020304" pitchFamily="18" charset="0"/>
              </a:rPr>
              <a:t>Ресничная колобома (колобома цилиарного тела) </a:t>
            </a:r>
            <a:endParaRPr lang="ru-RU" sz="1800" b="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CF3D8082-F241-41BF-BE1E-631E8AEEC0BD}" type="slidenum">
              <a:rPr lang="ru-RU" smtClean="0"/>
              <a:t>30</a:t>
            </a:fld>
            <a:endParaRPr lang="ru-RU"/>
          </a:p>
        </p:txBody>
      </p:sp>
    </p:spTree>
    <p:extLst>
      <p:ext uri="{BB962C8B-B14F-4D97-AF65-F5344CB8AC3E}">
        <p14:creationId xmlns:p14="http://schemas.microsoft.com/office/powerpoint/2010/main" val="1917049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215" algn="just">
              <a:lnSpc>
                <a:spcPct val="115000"/>
              </a:lnSpc>
              <a:spcAft>
                <a:spcPts val="800"/>
              </a:spcAft>
            </a:pPr>
            <a:r>
              <a:rPr lang="ru-RU" sz="1200" kern="100" dirty="0">
                <a:effectLst/>
                <a:latin typeface="Times New Roman" panose="02020603050405020304" pitchFamily="18" charset="0"/>
                <a:ea typeface="Calibri" panose="020F0502020204030204" pitchFamily="34" charset="0"/>
                <a:cs typeface="Times New Roman" panose="02020603050405020304" pitchFamily="18" charset="0"/>
              </a:rPr>
              <a:t>Чувственность, есть одно из свойств протоплазмы, «чувства» присуще одноклеточным организмам, но настоящие органы чувств бывают только у организмов, которые обладают нервной системой. </a:t>
            </a:r>
          </a:p>
          <a:p>
            <a:pPr marL="342900" indent="-342900" eaLnBrk="1" hangingPunct="1">
              <a:defRPr/>
            </a:pPr>
            <a:endParaRPr lang="ru-RU" sz="1000" dirty="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5"/>
          </p:nvPr>
        </p:nvSpPr>
        <p:spPr/>
        <p:txBody>
          <a:bodyPr/>
          <a:lstStyle/>
          <a:p>
            <a:fld id="{CF3D8082-F241-41BF-BE1E-631E8AEEC0BD}" type="slidenum">
              <a:rPr lang="ru-RU" smtClean="0"/>
              <a:t>4</a:t>
            </a:fld>
            <a:endParaRPr lang="ru-RU"/>
          </a:p>
        </p:txBody>
      </p:sp>
    </p:spTree>
    <p:extLst>
      <p:ext uri="{BB962C8B-B14F-4D97-AF65-F5344CB8AC3E}">
        <p14:creationId xmlns:p14="http://schemas.microsoft.com/office/powerpoint/2010/main" val="3383669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215"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Анатомически простейшую форму таких нервных окончаний представляют отдельные эпителиальные клетки, заканчивающиеся чувствительною окончаниями», которые выдается над общим уровнем эпителия, и связанные при основании с нервным волоконцем. Какому чувству служат эти органы, - трудно сказать; обыкновенно их считают за органы «общего», неспециализированного чувства, т.е. предполагают, что они служат не только для осязания, но и для термических, химических, может быть и световых ощущений.</a:t>
            </a:r>
          </a:p>
          <a:p>
            <a:pPr indent="450215"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Дальнейшее усложнение состоит в том, что подобные клетки. Соединяются  пучками или группами, образуя, например, так называемые «чувствительные луковицы» (рис-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стр</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94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Холодковский</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которые встречаются в коже весьма многих животных, ведущих  водный образ жизни. Луковицы эти или лежат на уровне поверхности тела. Или погружаются в углубления кожи, или, напротив  образуют возвышения «нервные холмики».  </a:t>
            </a:r>
          </a:p>
          <a:p>
            <a:pPr indent="450215"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К этому типу органов чувств относятся и нервные окончания в «боковой линии» рыб, считаемой некоторыми за орган особого «шестого» чувства. </a:t>
            </a:r>
          </a:p>
          <a:p>
            <a:pPr indent="450215"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У членистоногих животных, где поверхность кожи одета хитиновой кутикулой, органами «осязания» служат особые волоски, соединенные при своем основании с чувствительными клетками.  </a:t>
            </a:r>
          </a:p>
          <a:p>
            <a:pPr indent="450215"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У высших позвоночных (птицы,  млекопитающие) наблюдаются в коже разнообразные «осязательные» тельца, состоящие из групп клеток и оболочек, окружающих специальные нервные окончания;  тельца эти лежат  в соединительнотканном слое кожи.</a:t>
            </a:r>
          </a:p>
          <a:p>
            <a:pPr indent="450215" algn="just">
              <a:lnSpc>
                <a:spcPct val="115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У некоторых животных кожа чувствительна к влиянию специальных раздражителей, например, световые лучи (дождевые черви).</a:t>
            </a:r>
          </a:p>
        </p:txBody>
      </p:sp>
      <p:sp>
        <p:nvSpPr>
          <p:cNvPr id="4" name="Номер слайда 3"/>
          <p:cNvSpPr>
            <a:spLocks noGrp="1"/>
          </p:cNvSpPr>
          <p:nvPr>
            <p:ph type="sldNum" sz="quarter" idx="5"/>
          </p:nvPr>
        </p:nvSpPr>
        <p:spPr/>
        <p:txBody>
          <a:bodyPr/>
          <a:lstStyle/>
          <a:p>
            <a:fld id="{CF3D8082-F241-41BF-BE1E-631E8AEEC0BD}" type="slidenum">
              <a:rPr lang="ru-RU" smtClean="0"/>
              <a:t>5</a:t>
            </a:fld>
            <a:endParaRPr lang="ru-RU"/>
          </a:p>
        </p:txBody>
      </p:sp>
    </p:spTree>
    <p:extLst>
      <p:ext uri="{BB962C8B-B14F-4D97-AF65-F5344CB8AC3E}">
        <p14:creationId xmlns:p14="http://schemas.microsoft.com/office/powerpoint/2010/main" val="292032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Чувство вкуса </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служит для  определения растворимых в воде пищевых веществ с химической стороны. Оно наиболее развито у животных, которые не сразу глотают пищу целиком, а пережевывают ее во рту – напр., у насекомых, у млекопитающих. У этих животных  в складках ротовой полости или на языке имеются нервные окончания, считаемые   за органы вкуса. </a:t>
            </a:r>
          </a:p>
          <a:p>
            <a:pPr marL="0" marR="0" lvl="0" indent="0" algn="l" defTabSz="914400" rtl="0" eaLnBrk="1" fontAlgn="auto" latinLnBrk="0" hangingPunct="1">
              <a:lnSpc>
                <a:spcPct val="150000"/>
              </a:lnSpc>
              <a:spcBef>
                <a:spcPts val="0"/>
              </a:spcBef>
              <a:spcAft>
                <a:spcPts val="0"/>
              </a:spcAft>
              <a:buClrTx/>
              <a:buSzTx/>
              <a:buFontTx/>
              <a:buNone/>
              <a:tabLst/>
              <a:defRPr/>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У насекомых это группы палочковидных окончаний чувствительных клеток, сидящих  во «вкусовых ямочках» или «вкусовых сосочках», у млекопитающих    -  так  называемые вкусовые луковицы.</a:t>
            </a:r>
          </a:p>
          <a:p>
            <a:pPr>
              <a:lnSpc>
                <a:spcPct val="150000"/>
              </a:lnSpc>
            </a:pPr>
            <a:endParaRPr lang="ru-RU" dirty="0"/>
          </a:p>
        </p:txBody>
      </p:sp>
      <p:sp>
        <p:nvSpPr>
          <p:cNvPr id="4" name="Номер слайда 3"/>
          <p:cNvSpPr>
            <a:spLocks noGrp="1"/>
          </p:cNvSpPr>
          <p:nvPr>
            <p:ph type="sldNum" sz="quarter" idx="5"/>
          </p:nvPr>
        </p:nvSpPr>
        <p:spPr/>
        <p:txBody>
          <a:bodyPr/>
          <a:lstStyle/>
          <a:p>
            <a:fld id="{CF3D8082-F241-41BF-BE1E-631E8AEEC0BD}" type="slidenum">
              <a:rPr lang="ru-RU" smtClean="0"/>
              <a:t>6</a:t>
            </a:fld>
            <a:endParaRPr lang="ru-RU"/>
          </a:p>
        </p:txBody>
      </p:sp>
    </p:spTree>
    <p:extLst>
      <p:ext uri="{BB962C8B-B14F-4D97-AF65-F5344CB8AC3E}">
        <p14:creationId xmlns:p14="http://schemas.microsoft.com/office/powerpoint/2010/main" val="245775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Чувство обоняния</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у многих водных животных, по всей вероятности, более или менее сходно с чувством вкуса у млекопитающих, т.к. служит  так же для химического определения растворенных в воде веществ.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У кишечнополостных, червей, некоторых моллюсков имеются на разных местах кожи обонятельные ямочки, выстланные мерцательным эпителием с чувственными клетками.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.У членистоногих животных за органы обоняния принимаются палочковидные окончания нервов на усиках, помещающиеся обыкновенно в особых обонятельных ямочках.</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У рыб     - парная носовая полость в виде глухих мешочков, выстланных слизистою оболочкою, в которой находятся окончания обонятельного нерва.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У наземных позвоночных - носовая полость, открывающаяся наружу ноздрями, но она сообщается с полостью рта или глотки задними носовыми отверстиями или хоанами.  Находящиеся в ее слизистой оболочке окончания обонятельного нерва возбуждаются не растворенными в воде веществами, а частичками пахучих веществ, носящимися в воздухе</a:t>
            </a:r>
          </a:p>
          <a:p>
            <a:endParaRPr lang="ru-RU" dirty="0"/>
          </a:p>
        </p:txBody>
      </p:sp>
      <p:sp>
        <p:nvSpPr>
          <p:cNvPr id="4" name="Номер слайда 3"/>
          <p:cNvSpPr>
            <a:spLocks noGrp="1"/>
          </p:cNvSpPr>
          <p:nvPr>
            <p:ph type="sldNum" sz="quarter" idx="5"/>
          </p:nvPr>
        </p:nvSpPr>
        <p:spPr/>
        <p:txBody>
          <a:bodyPr/>
          <a:lstStyle/>
          <a:p>
            <a:fld id="{CF3D8082-F241-41BF-BE1E-631E8AEEC0BD}" type="slidenum">
              <a:rPr lang="ru-RU" smtClean="0"/>
              <a:t>7</a:t>
            </a:fld>
            <a:endParaRPr lang="ru-RU"/>
          </a:p>
        </p:txBody>
      </p:sp>
    </p:spTree>
    <p:extLst>
      <p:ext uri="{BB962C8B-B14F-4D97-AF65-F5344CB8AC3E}">
        <p14:creationId xmlns:p14="http://schemas.microsoft.com/office/powerpoint/2010/main" val="2576010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F3D8082-F241-41BF-BE1E-631E8AEEC0BD}" type="slidenum">
              <a:rPr lang="ru-RU" smtClean="0"/>
              <a:t>8</a:t>
            </a:fld>
            <a:endParaRPr lang="ru-RU"/>
          </a:p>
        </p:txBody>
      </p:sp>
    </p:spTree>
    <p:extLst>
      <p:ext uri="{BB962C8B-B14F-4D97-AF65-F5344CB8AC3E}">
        <p14:creationId xmlns:p14="http://schemas.microsoft.com/office/powerpoint/2010/main" val="159943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Большею частью зрительные клетки бывают окружены пигментом, залегающим в окружающих клетках, или  же содержат сами пигмент в своей периферической части, а воспринимающим световое раздражение отделом их является обыкновенно палочковидное тело или каемка из мельчайших палочек. Пигмент служит для изоляции зрительной клетки от соседних клеток, для поглощения излишних световых лучей и для пропускания света по определенному направлению.</a:t>
            </a:r>
          </a:p>
          <a:p>
            <a:endParaRPr lang="ru-RU" dirty="0"/>
          </a:p>
        </p:txBody>
      </p:sp>
      <p:sp>
        <p:nvSpPr>
          <p:cNvPr id="4" name="Номер слайда 3"/>
          <p:cNvSpPr>
            <a:spLocks noGrp="1"/>
          </p:cNvSpPr>
          <p:nvPr>
            <p:ph type="sldNum" sz="quarter" idx="5"/>
          </p:nvPr>
        </p:nvSpPr>
        <p:spPr/>
        <p:txBody>
          <a:bodyPr/>
          <a:lstStyle/>
          <a:p>
            <a:fld id="{CF3D8082-F241-41BF-BE1E-631E8AEEC0BD}" type="slidenum">
              <a:rPr lang="ru-RU" smtClean="0"/>
              <a:t>14</a:t>
            </a:fld>
            <a:endParaRPr lang="ru-RU"/>
          </a:p>
        </p:txBody>
      </p:sp>
    </p:spTree>
    <p:extLst>
      <p:ext uri="{BB962C8B-B14F-4D97-AF65-F5344CB8AC3E}">
        <p14:creationId xmlns:p14="http://schemas.microsoft.com/office/powerpoint/2010/main" val="2790278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215" algn="just">
              <a:lnSpc>
                <a:spcPct val="115000"/>
              </a:lnSpc>
              <a:spcAft>
                <a:spcPts val="800"/>
              </a:spcAft>
              <a:buNone/>
            </a:pPr>
            <a:r>
              <a:rPr lang="ru-RU" sz="1200" b="1" kern="100" dirty="0">
                <a:effectLst/>
                <a:latin typeface="Times New Roman" panose="02020603050405020304" pitchFamily="18" charset="0"/>
                <a:ea typeface="Calibri" panose="020F0502020204030204" pitchFamily="34" charset="0"/>
                <a:cs typeface="Times New Roman" panose="02020603050405020304" pitchFamily="18" charset="0"/>
              </a:rPr>
              <a:t>Настоящие глаза</a:t>
            </a:r>
            <a:r>
              <a:rPr lang="ru-RU"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oculi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eidoscopi</a:t>
            </a:r>
            <a:r>
              <a:rPr lang="ru-RU"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b="1" kern="100" dirty="0">
                <a:effectLst/>
                <a:latin typeface="Times New Roman" panose="02020603050405020304" pitchFamily="18" charset="0"/>
                <a:ea typeface="Calibri" panose="020F0502020204030204" pitchFamily="34" charset="0"/>
                <a:cs typeface="Times New Roman" panose="02020603050405020304" pitchFamily="18" charset="0"/>
              </a:rPr>
              <a:t>бывают двух форм: вогнутые и выпуклые</a:t>
            </a:r>
            <a:r>
              <a:rPr lang="ru-RU" sz="12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450215" algn="just">
              <a:lnSpc>
                <a:spcPct val="115000"/>
              </a:lnSpc>
              <a:spcAft>
                <a:spcPts val="800"/>
              </a:spcAft>
              <a:buNone/>
            </a:pPr>
            <a:r>
              <a:rPr lang="ru-RU" sz="1200" b="1" kern="100" dirty="0">
                <a:effectLst/>
                <a:latin typeface="Times New Roman" panose="02020603050405020304" pitchFamily="18" charset="0"/>
                <a:ea typeface="Calibri" panose="020F0502020204030204" pitchFamily="34" charset="0"/>
                <a:cs typeface="Times New Roman" panose="02020603050405020304" pitchFamily="18" charset="0"/>
              </a:rPr>
              <a:t>Вогнутые глаза</a:t>
            </a:r>
            <a:r>
              <a:rPr lang="ru-RU" sz="1200" kern="100" dirty="0">
                <a:effectLst/>
                <a:latin typeface="Times New Roman" panose="02020603050405020304" pitchFamily="18" charset="0"/>
                <a:ea typeface="Calibri" panose="020F0502020204030204" pitchFamily="34" charset="0"/>
                <a:cs typeface="Times New Roman" panose="02020603050405020304" pitchFamily="18" charset="0"/>
              </a:rPr>
              <a:t>, в виде ямочек, выстланных зрительным  эпителием с пигментом, встречаются напр., у некоторых моллюсков (рис 129 Холод). Если такая ямочка глубока и отверстие ее сужено, то глаз приобретает форму как бы маленькой камеры-обскуры, на дне которой может получиться обратное и уменьшенное изображение внешних предметов. Усовершенствование  такой формы глаз достигается образованием светопреломляющих тел в отверстии этой камеры (роговица, хрусталик), причем полость глаз также наполняется светопреломляющим веществом (стекловидное тело). Такие глаза встречаются у кольчатых червей, моллюсков (рис 130, 131 Холод) и достигают своего высшего развития у позвоночных (рис 132 Холод).</a:t>
            </a:r>
          </a:p>
          <a:p>
            <a:endParaRPr lang="ru-RU" dirty="0"/>
          </a:p>
        </p:txBody>
      </p:sp>
      <p:sp>
        <p:nvSpPr>
          <p:cNvPr id="4" name="Номер слайда 3"/>
          <p:cNvSpPr>
            <a:spLocks noGrp="1"/>
          </p:cNvSpPr>
          <p:nvPr>
            <p:ph type="sldNum" sz="quarter" idx="5"/>
          </p:nvPr>
        </p:nvSpPr>
        <p:spPr/>
        <p:txBody>
          <a:bodyPr/>
          <a:lstStyle/>
          <a:p>
            <a:fld id="{CF3D8082-F241-41BF-BE1E-631E8AEEC0BD}" type="slidenum">
              <a:rPr lang="ru-RU" smtClean="0"/>
              <a:t>16</a:t>
            </a:fld>
            <a:endParaRPr lang="ru-RU"/>
          </a:p>
        </p:txBody>
      </p:sp>
    </p:spTree>
    <p:extLst>
      <p:ext uri="{BB962C8B-B14F-4D97-AF65-F5344CB8AC3E}">
        <p14:creationId xmlns:p14="http://schemas.microsoft.com/office/powerpoint/2010/main" val="2702783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userDrawn="1"/>
        </p:nvSpPr>
        <p:spPr>
          <a:xfrm>
            <a:off x="0" y="0"/>
            <a:ext cx="6098400" cy="6858000"/>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ru-RU" dirty="0">
              <a:latin typeface="Book Antiqua" panose="02040602050305030304" pitchFamily="18" charset="0"/>
            </a:endParaRPr>
          </a:p>
        </p:txBody>
      </p:sp>
      <p:sp>
        <p:nvSpPr>
          <p:cNvPr id="2" name="Заголовок 1"/>
          <p:cNvSpPr>
            <a:spLocks noGrp="1"/>
          </p:cNvSpPr>
          <p:nvPr>
            <p:ph type="ctrTitle"/>
          </p:nvPr>
        </p:nvSpPr>
        <p:spPr>
          <a:xfrm>
            <a:off x="6690828" y="1514217"/>
            <a:ext cx="5026644" cy="2380691"/>
          </a:xfrm>
        </p:spPr>
        <p:txBody>
          <a:bodyPr anchor="b"/>
          <a:lstStyle>
            <a:lvl1pPr algn="ctr">
              <a:defRPr sz="6000">
                <a:latin typeface="Book Antiqua" panose="02040602050305030304" pitchFamily="18" charset="0"/>
              </a:defRPr>
            </a:lvl1pPr>
          </a:lstStyle>
          <a:p>
            <a:endParaRPr lang="ru-RU" dirty="0"/>
          </a:p>
        </p:txBody>
      </p:sp>
      <p:sp>
        <p:nvSpPr>
          <p:cNvPr id="3" name="Подзаголовок 2"/>
          <p:cNvSpPr>
            <a:spLocks noGrp="1"/>
          </p:cNvSpPr>
          <p:nvPr>
            <p:ph type="subTitle" idx="1"/>
          </p:nvPr>
        </p:nvSpPr>
        <p:spPr>
          <a:xfrm>
            <a:off x="6690828" y="4141878"/>
            <a:ext cx="5026644" cy="2013150"/>
          </a:xfrm>
        </p:spPr>
        <p:txBody>
          <a:bodyPr/>
          <a:lstStyle>
            <a:lvl1pPr marL="0" indent="0" algn="ctr">
              <a:buNone/>
              <a:defRPr sz="2400">
                <a:latin typeface="Blogger Sans Light" panose="02000506030000020004" pitchFamily="50" charset="0"/>
                <a:ea typeface="Blogger Sans Light"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9" name="TextBox 8"/>
          <p:cNvSpPr txBox="1"/>
          <p:nvPr userDrawn="1"/>
        </p:nvSpPr>
        <p:spPr>
          <a:xfrm>
            <a:off x="838200" y="643943"/>
            <a:ext cx="4699715" cy="2062103"/>
          </a:xfrm>
          <a:prstGeom prst="rect">
            <a:avLst/>
          </a:prstGeom>
          <a:noFill/>
        </p:spPr>
        <p:txBody>
          <a:bodyPr wrap="square" rtlCol="0">
            <a:spAutoFit/>
          </a:bodyPr>
          <a:lstStyle/>
          <a:p>
            <a:r>
              <a:rPr lang="ru-RU" sz="3200" dirty="0">
                <a:solidFill>
                  <a:schemeClr val="bg1"/>
                </a:solidFill>
                <a:latin typeface="Book Antiqua" panose="02040602050305030304" pitchFamily="18" charset="0"/>
              </a:rPr>
              <a:t>КАЗАНСКИЙ</a:t>
            </a:r>
            <a:r>
              <a:rPr lang="ru-RU" sz="3200" baseline="0" dirty="0">
                <a:solidFill>
                  <a:schemeClr val="bg1"/>
                </a:solidFill>
                <a:latin typeface="Book Antiqua" panose="02040602050305030304" pitchFamily="18" charset="0"/>
              </a:rPr>
              <a:t> </a:t>
            </a:r>
          </a:p>
          <a:p>
            <a:r>
              <a:rPr lang="ru-RU" sz="3200" baseline="0" dirty="0">
                <a:solidFill>
                  <a:schemeClr val="bg1"/>
                </a:solidFill>
                <a:latin typeface="Book Antiqua" panose="02040602050305030304" pitchFamily="18" charset="0"/>
              </a:rPr>
              <a:t>ГОСУДАРСТВЕННЫЙ</a:t>
            </a:r>
            <a:br>
              <a:rPr lang="ru-RU" sz="3200" baseline="0" dirty="0">
                <a:solidFill>
                  <a:schemeClr val="bg1"/>
                </a:solidFill>
                <a:latin typeface="Book Antiqua" panose="02040602050305030304" pitchFamily="18" charset="0"/>
              </a:rPr>
            </a:br>
            <a:r>
              <a:rPr lang="ru-RU" sz="3200" baseline="0" dirty="0">
                <a:solidFill>
                  <a:schemeClr val="bg1"/>
                </a:solidFill>
                <a:latin typeface="Book Antiqua" panose="02040602050305030304" pitchFamily="18" charset="0"/>
              </a:rPr>
              <a:t>МЕДИЦИНСКИЙ </a:t>
            </a:r>
          </a:p>
          <a:p>
            <a:r>
              <a:rPr lang="ru-RU" sz="3200" baseline="0" dirty="0">
                <a:solidFill>
                  <a:schemeClr val="bg1"/>
                </a:solidFill>
                <a:latin typeface="Book Antiqua" panose="02040602050305030304" pitchFamily="18" charset="0"/>
              </a:rPr>
              <a:t>УНИВЕРСИТЕТ</a:t>
            </a:r>
            <a:endParaRPr lang="ru-RU" sz="3200" dirty="0">
              <a:solidFill>
                <a:schemeClr val="bg1"/>
              </a:solidFill>
              <a:latin typeface="Book Antiqua" panose="02040602050305030304" pitchFamily="18" charset="0"/>
            </a:endParaRPr>
          </a:p>
        </p:txBody>
      </p:sp>
      <p:cxnSp>
        <p:nvCxnSpPr>
          <p:cNvPr id="11" name="Прямая соединительная линия 10"/>
          <p:cNvCxnSpPr/>
          <p:nvPr userDrawn="1"/>
        </p:nvCxnSpPr>
        <p:spPr>
          <a:xfrm>
            <a:off x="619930" y="656823"/>
            <a:ext cx="0" cy="20477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43" t="24722" r="68312" b="37500"/>
          <a:stretch/>
        </p:blipFill>
        <p:spPr>
          <a:xfrm>
            <a:off x="1653363" y="3349989"/>
            <a:ext cx="2571750" cy="2590800"/>
          </a:xfrm>
          <a:prstGeom prst="rect">
            <a:avLst/>
          </a:prstGeom>
        </p:spPr>
      </p:pic>
    </p:spTree>
    <p:extLst>
      <p:ext uri="{BB962C8B-B14F-4D97-AF65-F5344CB8AC3E}">
        <p14:creationId xmlns:p14="http://schemas.microsoft.com/office/powerpoint/2010/main" val="351164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pic>
        <p:nvPicPr>
          <p:cNvPr id="12"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8930" y="2502881"/>
            <a:ext cx="8277494" cy="4355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r>
              <a:rPr lang="ru-RU" dirty="0"/>
              <a:t>Образец заголовка</a:t>
            </a:r>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7" name="Номер слайда 4"/>
          <p:cNvSpPr txBox="1">
            <a:spLocks/>
          </p:cNvSpPr>
          <p:nvPr userDrawn="1"/>
        </p:nvSpPr>
        <p:spPr>
          <a:xfrm>
            <a:off x="10391774" y="6356350"/>
            <a:ext cx="962025"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03DC6B-32C4-4B33-B068-5484795C408B}" type="slidenum">
              <a:rPr lang="ru-RU" smtClean="0"/>
              <a:pPr/>
              <a:t>‹#›</a:t>
            </a:fld>
            <a:endParaRPr lang="ru-RU"/>
          </a:p>
        </p:txBody>
      </p:sp>
      <p:grpSp>
        <p:nvGrpSpPr>
          <p:cNvPr id="8" name="Группа 7"/>
          <p:cNvGrpSpPr/>
          <p:nvPr userDrawn="1"/>
        </p:nvGrpSpPr>
        <p:grpSpPr>
          <a:xfrm rot="10800000" flipH="1">
            <a:off x="9170688" y="5123543"/>
            <a:ext cx="3021312" cy="1734457"/>
            <a:chOff x="8366975" y="0"/>
            <a:chExt cx="3825025" cy="2195848"/>
          </a:xfrm>
        </p:grpSpPr>
        <p:sp>
          <p:nvSpPr>
            <p:cNvPr id="9" name="Прямоугольный треугольник 8"/>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1913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a:latin typeface="Book Antiqua" panose="02040602050305030304" pitchFamily="18" charset="0"/>
                <a:ea typeface="Blogger Sans" panose="02000506030000020004" pitchFamily="50" charset="0"/>
              </a:rPr>
              <a:t>Благодарим</a:t>
            </a:r>
            <a:r>
              <a:rPr lang="ru-RU" sz="6000" baseline="0" dirty="0">
                <a:latin typeface="Book Antiqua" panose="02040602050305030304" pitchFamily="18" charset="0"/>
                <a:ea typeface="Blogger Sans" panose="02000506030000020004" pitchFamily="50" charset="0"/>
              </a:rPr>
              <a:t> </a:t>
            </a:r>
          </a:p>
          <a:p>
            <a:pPr algn="ctr"/>
            <a:r>
              <a:rPr lang="ru-RU" sz="6000" baseline="0" dirty="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898875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a:latin typeface="Book Antiqua" panose="02040602050305030304" pitchFamily="18" charset="0"/>
                <a:ea typeface="Blogger Sans" panose="02000506030000020004" pitchFamily="50" charset="0"/>
              </a:rPr>
              <a:t>Благодарю</a:t>
            </a:r>
            <a:r>
              <a:rPr lang="ru-RU" sz="6000" baseline="0" dirty="0">
                <a:latin typeface="Book Antiqua" panose="02040602050305030304" pitchFamily="18" charset="0"/>
                <a:ea typeface="Blogger Sans" panose="02000506030000020004" pitchFamily="50" charset="0"/>
              </a:rPr>
              <a:t> </a:t>
            </a:r>
          </a:p>
          <a:p>
            <a:pPr algn="ctr"/>
            <a:r>
              <a:rPr lang="ru-RU" sz="6000" baseline="0" dirty="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4247236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Дата 2"/>
          <p:cNvSpPr>
            <a:spLocks noGrp="1"/>
          </p:cNvSpPr>
          <p:nvPr>
            <p:ph type="dt" sz="half" idx="10"/>
          </p:nvPr>
        </p:nvSpPr>
        <p:spPr/>
        <p:txBody>
          <a:bodyPr/>
          <a:lstStyle/>
          <a:p>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a:latin typeface="Book Antiqua" panose="02040602050305030304" pitchFamily="18" charset="0"/>
                <a:ea typeface="Blogger Sans" panose="02000506030000020004" pitchFamily="50" charset="0"/>
              </a:rPr>
              <a:t>Спасибо</a:t>
            </a:r>
            <a:r>
              <a:rPr lang="ru-RU" sz="6000" baseline="0" dirty="0">
                <a:latin typeface="Book Antiqua" panose="02040602050305030304" pitchFamily="18" charset="0"/>
                <a:ea typeface="Blogger Sans" panose="02000506030000020004" pitchFamily="50" charset="0"/>
              </a:rPr>
              <a:t> </a:t>
            </a:r>
          </a:p>
          <a:p>
            <a:pPr algn="ctr"/>
            <a:r>
              <a:rPr lang="ru-RU" sz="6000" baseline="0" dirty="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284652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4" name="Прямоугольник 13"/>
          <p:cNvSpPr/>
          <p:nvPr userDrawn="1"/>
        </p:nvSpPr>
        <p:spPr>
          <a:xfrm>
            <a:off x="1" y="0"/>
            <a:ext cx="12191999" cy="682534"/>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p>
            <a:endParaRPr lang="ru-RU" dirty="0"/>
          </a:p>
        </p:txBody>
      </p:sp>
      <p:sp>
        <p:nvSpPr>
          <p:cNvPr id="6" name="Номер слайда 5"/>
          <p:cNvSpPr>
            <a:spLocks noGrp="1"/>
          </p:cNvSpPr>
          <p:nvPr>
            <p:ph type="sldNum" sz="quarter" idx="12"/>
          </p:nvPr>
        </p:nvSpPr>
        <p:spPr/>
        <p:txBody>
          <a:bodyPr/>
          <a:lstStyle/>
          <a:p>
            <a:fld id="{3103DC6B-32C4-4B33-B068-5484795C408B}" type="slidenum">
              <a:rPr lang="ru-RU" smtClean="0"/>
              <a:t>‹#›</a:t>
            </a:fld>
            <a:endParaRPr lang="ru-RU"/>
          </a:p>
        </p:txBody>
      </p:sp>
      <p:grpSp>
        <p:nvGrpSpPr>
          <p:cNvPr id="19" name="Группа 18"/>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userDrawn="1"/>
        </p:nvSpPr>
        <p:spPr>
          <a:xfrm>
            <a:off x="838199" y="156601"/>
            <a:ext cx="4445001" cy="369332"/>
          </a:xfrm>
          <a:prstGeom prst="rect">
            <a:avLst/>
          </a:prstGeom>
          <a:noFill/>
        </p:spPr>
        <p:txBody>
          <a:bodyPr wrap="square" rtlCol="0">
            <a:spAutoFit/>
          </a:bodyPr>
          <a:lstStyle/>
          <a:p>
            <a:pPr algn="r"/>
            <a:r>
              <a:rPr lang="ru-RU" b="1" dirty="0">
                <a:solidFill>
                  <a:schemeClr val="bg1"/>
                </a:solidFill>
                <a:latin typeface="Book Antiqua" panose="02040602050305030304" pitchFamily="18" charset="0"/>
              </a:rPr>
              <a:t>КАЗАНСКИЙ ГОСУДАРСТВЕННЫЙ</a:t>
            </a:r>
          </a:p>
        </p:txBody>
      </p:sp>
      <p:sp>
        <p:nvSpPr>
          <p:cNvPr id="21" name="TextBox 20"/>
          <p:cNvSpPr txBox="1"/>
          <p:nvPr userDrawn="1"/>
        </p:nvSpPr>
        <p:spPr>
          <a:xfrm>
            <a:off x="6908800" y="156601"/>
            <a:ext cx="4444999" cy="369332"/>
          </a:xfrm>
          <a:prstGeom prst="rect">
            <a:avLst/>
          </a:prstGeom>
          <a:noFill/>
        </p:spPr>
        <p:txBody>
          <a:bodyPr wrap="square" rtlCol="0">
            <a:spAutoFit/>
          </a:bodyPr>
          <a:lstStyle/>
          <a:p>
            <a:pPr algn="l"/>
            <a:r>
              <a:rPr lang="ru-RU" b="1" dirty="0">
                <a:solidFill>
                  <a:schemeClr val="bg1"/>
                </a:solidFill>
                <a:latin typeface="Book Antiqua" panose="02040602050305030304" pitchFamily="18" charset="0"/>
              </a:rPr>
              <a:t>МЕДИЦИНСКИЙ УНИВЕРСИТЕТ</a:t>
            </a:r>
          </a:p>
        </p:txBody>
      </p:sp>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l="8101" t="25164" r="68316" b="37465"/>
          <a:stretch/>
        </p:blipFill>
        <p:spPr>
          <a:xfrm>
            <a:off x="5729308" y="0"/>
            <a:ext cx="682582" cy="679169"/>
          </a:xfrm>
          <a:prstGeom prst="rect">
            <a:avLst/>
          </a:prstGeom>
        </p:spPr>
      </p:pic>
    </p:spTree>
    <p:extLst>
      <p:ext uri="{BB962C8B-B14F-4D97-AF65-F5344CB8AC3E}">
        <p14:creationId xmlns:p14="http://schemas.microsoft.com/office/powerpoint/2010/main" val="235632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6" name="Номер слайда 5"/>
          <p:cNvSpPr>
            <a:spLocks noGrp="1"/>
          </p:cNvSpPr>
          <p:nvPr>
            <p:ph type="sldNum" sz="quarter" idx="12"/>
          </p:nvPr>
        </p:nvSpPr>
        <p:spPr/>
        <p:txBody>
          <a:bodyPr/>
          <a:lstStyle/>
          <a:p>
            <a:fld id="{3103DC6B-32C4-4B33-B068-5484795C408B}" type="slidenum">
              <a:rPr lang="ru-RU" smtClean="0"/>
              <a:t>‹#›</a:t>
            </a:fld>
            <a:endParaRPr lang="ru-RU"/>
          </a:p>
        </p:txBody>
      </p:sp>
      <p:grpSp>
        <p:nvGrpSpPr>
          <p:cNvPr id="13" name="Группа 12"/>
          <p:cNvGrpSpPr/>
          <p:nvPr userDrawn="1"/>
        </p:nvGrpSpPr>
        <p:grpSpPr>
          <a:xfrm rot="10800000" flipH="1">
            <a:off x="9170688" y="5123543"/>
            <a:ext cx="3021312" cy="1734457"/>
            <a:chOff x="8366975" y="0"/>
            <a:chExt cx="3825025" cy="2195848"/>
          </a:xfrm>
        </p:grpSpPr>
        <p:sp>
          <p:nvSpPr>
            <p:cNvPr id="14" name="Прямоугольный треугольник 13"/>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единительная линия 14"/>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333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3103DC6B-32C4-4B33-B068-5484795C408B}" type="slidenum">
              <a:rPr lang="ru-RU" smtClean="0"/>
              <a:t>‹#›</a:t>
            </a:fld>
            <a:endParaRPr lang="ru-RU"/>
          </a:p>
        </p:txBody>
      </p:sp>
      <p:grpSp>
        <p:nvGrpSpPr>
          <p:cNvPr id="11" name="Группа 10"/>
          <p:cNvGrpSpPr/>
          <p:nvPr userDrawn="1"/>
        </p:nvGrpSpPr>
        <p:grpSpPr>
          <a:xfrm rot="10800000" flipH="1">
            <a:off x="9170688" y="5123543"/>
            <a:ext cx="3021312" cy="1734457"/>
            <a:chOff x="8366975" y="0"/>
            <a:chExt cx="3825025" cy="2195848"/>
          </a:xfrm>
        </p:grpSpPr>
        <p:sp>
          <p:nvSpPr>
            <p:cNvPr id="12" name="Прямоугольный треугольник 11"/>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единительная линия 12"/>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18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13"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5278" y="2404768"/>
            <a:ext cx="5855368" cy="3388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grpSp>
        <p:nvGrpSpPr>
          <p:cNvPr id="9" name="Группа 8"/>
          <p:cNvGrpSpPr/>
          <p:nvPr userDrawn="1"/>
        </p:nvGrpSpPr>
        <p:grpSpPr>
          <a:xfrm rot="10800000" flipH="1">
            <a:off x="9170688" y="5123543"/>
            <a:ext cx="3021312" cy="1734457"/>
            <a:chOff x="8366975" y="0"/>
            <a:chExt cx="3825025" cy="2195848"/>
          </a:xfrm>
        </p:grpSpPr>
        <p:sp>
          <p:nvSpPr>
            <p:cNvPr id="10" name="Прямоугольный треугольник 9"/>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986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12"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30637" y="0"/>
            <a:ext cx="126136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p>
            <a:endParaRPr lang="ru-RU"/>
          </a:p>
        </p:txBody>
      </p:sp>
      <p:sp>
        <p:nvSpPr>
          <p:cNvPr id="4" name="Номер слайда 3"/>
          <p:cNvSpPr>
            <a:spLocks noGrp="1"/>
          </p:cNvSpPr>
          <p:nvPr>
            <p:ph type="sldNum" sz="quarter" idx="12"/>
          </p:nvPr>
        </p:nvSpPr>
        <p:spPr/>
        <p:txBody>
          <a:bodyPr/>
          <a:lstStyle/>
          <a:p>
            <a:fld id="{3103DC6B-32C4-4B33-B068-5484795C408B}" type="slidenum">
              <a:rPr lang="ru-RU" smtClean="0"/>
              <a:t>‹#›</a:t>
            </a:fld>
            <a:endParaRPr lang="ru-RU"/>
          </a:p>
        </p:txBody>
      </p:sp>
      <p:grpSp>
        <p:nvGrpSpPr>
          <p:cNvPr id="8" name="Группа 7"/>
          <p:cNvGrpSpPr/>
          <p:nvPr userDrawn="1"/>
        </p:nvGrpSpPr>
        <p:grpSpPr>
          <a:xfrm rot="10800000" flipH="1">
            <a:off x="9170688" y="5123543"/>
            <a:ext cx="3021312" cy="1734457"/>
            <a:chOff x="8366975" y="0"/>
            <a:chExt cx="3825025" cy="2195848"/>
          </a:xfrm>
        </p:grpSpPr>
        <p:sp>
          <p:nvSpPr>
            <p:cNvPr id="9" name="Прямоугольный треугольник 8"/>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67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grpSp>
        <p:nvGrpSpPr>
          <p:cNvPr id="6" name="Группа 5"/>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0" y="3461231"/>
            <a:ext cx="6439309" cy="3388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83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pic>
        <p:nvPicPr>
          <p:cNvPr id="10"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0" y="3461231"/>
            <a:ext cx="6439309" cy="3388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Группа 5"/>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6647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3103DC6B-32C4-4B33-B068-5484795C408B}" type="slidenum">
              <a:rPr lang="ru-RU" smtClean="0"/>
              <a:t>‹#›</a:t>
            </a:fld>
            <a:endParaRPr lang="ru-RU"/>
          </a:p>
        </p:txBody>
      </p:sp>
      <p:pic>
        <p:nvPicPr>
          <p:cNvPr id="15" name="Объект 7"/>
          <p:cNvPicPr>
            <a:picLocks noChangeAspect="1"/>
          </p:cNvPicPr>
          <p:nvPr userDrawn="1"/>
        </p:nvPicPr>
        <p:blipFill rotWithShape="1">
          <a:blip r:embed="rId2"/>
          <a:srcRect l="13109" r="8961"/>
          <a:stretch/>
        </p:blipFill>
        <p:spPr>
          <a:xfrm>
            <a:off x="6553200" y="1600834"/>
            <a:ext cx="5334000" cy="3995070"/>
          </a:xfrm>
          <a:prstGeom prst="rect">
            <a:avLst/>
          </a:prstGeom>
        </p:spPr>
      </p:pic>
      <p:grpSp>
        <p:nvGrpSpPr>
          <p:cNvPr id="11" name="Группа 10"/>
          <p:cNvGrpSpPr/>
          <p:nvPr userDrawn="1"/>
        </p:nvGrpSpPr>
        <p:grpSpPr>
          <a:xfrm rot="10800000" flipH="1">
            <a:off x="9170688" y="5123543"/>
            <a:ext cx="3021312" cy="1734457"/>
            <a:chOff x="8366975" y="0"/>
            <a:chExt cx="3825025" cy="2195848"/>
          </a:xfrm>
        </p:grpSpPr>
        <p:sp>
          <p:nvSpPr>
            <p:cNvPr id="12" name="Прямоугольный треугольник 11"/>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единительная линия 12"/>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5894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72477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737600" y="6356350"/>
            <a:ext cx="1301750" cy="365125"/>
          </a:xfrm>
          <a:prstGeom prst="rect">
            <a:avLst/>
          </a:prstGeom>
        </p:spPr>
        <p:txBody>
          <a:bodyPr vert="horz" lIns="91440" tIns="45720" rIns="91440" bIns="45720" rtlCol="0" anchor="ctr"/>
          <a:lstStyle>
            <a:lvl1pPr algn="l">
              <a:defRPr sz="1200">
                <a:solidFill>
                  <a:schemeClr val="tx1">
                    <a:tint val="75000"/>
                  </a:schemeClr>
                </a:solidFill>
                <a:latin typeface="Blogger Sans" panose="02000506030000020004" pitchFamily="50" charset="0"/>
                <a:ea typeface="Blogger Sans" panose="02000506030000020004" pitchFamily="50" charset="0"/>
              </a:defRPr>
            </a:lvl1pPr>
          </a:lstStyle>
          <a:p>
            <a:endParaRPr lang="ru-RU" dirty="0"/>
          </a:p>
        </p:txBody>
      </p:sp>
      <p:sp>
        <p:nvSpPr>
          <p:cNvPr id="6" name="Номер слайда 5"/>
          <p:cNvSpPr>
            <a:spLocks noGrp="1"/>
          </p:cNvSpPr>
          <p:nvPr>
            <p:ph type="sldNum" sz="quarter" idx="4"/>
          </p:nvPr>
        </p:nvSpPr>
        <p:spPr>
          <a:xfrm>
            <a:off x="10391774" y="6356350"/>
            <a:ext cx="9620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3DC6B-32C4-4B33-B068-5484795C408B}" type="slidenum">
              <a:rPr lang="ru-RU" smtClean="0"/>
              <a:t>‹#›</a:t>
            </a:fld>
            <a:endParaRPr lang="ru-RU"/>
          </a:p>
        </p:txBody>
      </p:sp>
    </p:spTree>
    <p:extLst>
      <p:ext uri="{BB962C8B-B14F-4D97-AF65-F5344CB8AC3E}">
        <p14:creationId xmlns:p14="http://schemas.microsoft.com/office/powerpoint/2010/main" val="605896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62" r:id="rId8"/>
    <p:sldLayoutId id="2147483661" r:id="rId9"/>
    <p:sldLayoutId id="2147483660" r:id="rId10"/>
    <p:sldLayoutId id="2147483657" r:id="rId11"/>
    <p:sldLayoutId id="2147483659" r:id="rId12"/>
    <p:sldLayoutId id="214748365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logger Sans Light" panose="02000506030000020004" pitchFamily="50" charset="0"/>
          <a:ea typeface="Blogger Sans Light" panose="02000506030000020004"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logger Sans Light" panose="02000506030000020004" pitchFamily="50" charset="0"/>
          <a:ea typeface="Blogger Sans Light" panose="02000506030000020004"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logger Sans Light" panose="02000506030000020004" pitchFamily="50" charset="0"/>
          <a:ea typeface="Blogger Sans Light" panose="02000506030000020004"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en.wikipedia.org/wiki/Chromosome_15"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281127" y="2454574"/>
            <a:ext cx="6802017" cy="974426"/>
          </a:xfrm>
        </p:spPr>
        <p:txBody>
          <a:bodyPr>
            <a:noAutofit/>
          </a:bodyPr>
          <a:lstStyle/>
          <a:p>
            <a:pPr>
              <a:lnSpc>
                <a:spcPct val="150000"/>
              </a:lnSpc>
            </a:pPr>
            <a:r>
              <a:rPr lang="ru-RU" sz="2400" b="1" dirty="0">
                <a:effectLst/>
                <a:latin typeface="Times New Roman" panose="02020603050405020304" pitchFamily="18" charset="0"/>
                <a:ea typeface="Calibri" panose="020F0502020204030204" pitchFamily="34" charset="0"/>
              </a:rPr>
              <a:t>Эволюция органов чувств. </a:t>
            </a:r>
            <a:r>
              <a:rPr lang="ru-RU" sz="2400" b="1" dirty="0" err="1">
                <a:effectLst/>
                <a:latin typeface="Times New Roman" panose="02020603050405020304" pitchFamily="18" charset="0"/>
                <a:ea typeface="Calibri" panose="020F0502020204030204" pitchFamily="34" charset="0"/>
              </a:rPr>
              <a:t>Онтофилогенетические</a:t>
            </a:r>
            <a:r>
              <a:rPr lang="ru-RU" sz="2400" b="1" dirty="0">
                <a:effectLst/>
                <a:latin typeface="Times New Roman" panose="02020603050405020304" pitchFamily="18" charset="0"/>
                <a:ea typeface="Calibri" panose="020F0502020204030204" pitchFamily="34" charset="0"/>
              </a:rPr>
              <a:t> аномалии закладки и развития кожных покровов и органов чувств</a:t>
            </a:r>
            <a:endParaRPr lang="ru-RU" sz="2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80A08D4-AC4C-C8F5-B733-D11E8E76D2D7}"/>
              </a:ext>
            </a:extLst>
          </p:cNvPr>
          <p:cNvSpPr txBox="1"/>
          <p:nvPr/>
        </p:nvSpPr>
        <p:spPr>
          <a:xfrm>
            <a:off x="6683693" y="5690354"/>
            <a:ext cx="4723447" cy="646331"/>
          </a:xfrm>
          <a:prstGeom prst="rect">
            <a:avLst/>
          </a:prstGeom>
          <a:noFill/>
        </p:spPr>
        <p:txBody>
          <a:bodyPr wrap="square">
            <a:spAutoFit/>
          </a:bodyPr>
          <a:lstStyle/>
          <a:p>
            <a:pPr algn="ctr"/>
            <a:r>
              <a:rPr lang="ru-RU" sz="1800" dirty="0">
                <a:latin typeface="Times New Roman" panose="02020603050405020304" pitchFamily="18" charset="0"/>
                <a:cs typeface="Times New Roman" panose="02020603050405020304" pitchFamily="18" charset="0"/>
              </a:rPr>
              <a:t>Кафедра медицинской биологии и генетики</a:t>
            </a:r>
          </a:p>
          <a:p>
            <a:pPr algn="ctr"/>
            <a:r>
              <a:rPr lang="ru-RU" dirty="0">
                <a:latin typeface="Times New Roman" panose="02020603050405020304" pitchFamily="18" charset="0"/>
                <a:cs typeface="Times New Roman" panose="02020603050405020304" pitchFamily="18" charset="0"/>
              </a:rPr>
              <a:t>к.б.н. Пахалина И.А.</a:t>
            </a:r>
            <a:endParaRPr lang="ru-RU" dirty="0"/>
          </a:p>
        </p:txBody>
      </p:sp>
    </p:spTree>
    <p:extLst>
      <p:ext uri="{BB962C8B-B14F-4D97-AF65-F5344CB8AC3E}">
        <p14:creationId xmlns:p14="http://schemas.microsoft.com/office/powerpoint/2010/main" val="36506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347767-F38C-B12E-95BE-520B5850CC09}"/>
              </a:ext>
            </a:extLst>
          </p:cNvPr>
          <p:cNvSpPr txBox="1"/>
          <p:nvPr/>
        </p:nvSpPr>
        <p:spPr>
          <a:xfrm>
            <a:off x="820132" y="1086257"/>
            <a:ext cx="10689996" cy="4413131"/>
          </a:xfrm>
          <a:prstGeom prst="rect">
            <a:avLst/>
          </a:prstGeom>
          <a:noFill/>
        </p:spPr>
        <p:txBody>
          <a:bodyPr wrap="square">
            <a:spAutoFit/>
          </a:bodyPr>
          <a:lstStyle/>
          <a:p>
            <a:pPr indent="450215"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У многих животных слуховые пузырьки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отоцисты</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или,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статоцисты</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(орган чувства равновесия)) образуются в виде углубления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эктодермального</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эпителия, которое обычно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отшнуровывается</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от кожи, замыкается и наполняется жидкостью,  причем выделением клеток внутри пузырька образуются один или несколько слуховых камушков (отолитов), а стенки пузырька соединяются с нервом (рис.---125 Холод). При ударе звуковых волн о стенку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отоцисты</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наполняющая ее жидкость приходит в сотрясение, и отолиты ударяют о клетки эпителия или их слуховые волоски.</a:t>
            </a:r>
          </a:p>
          <a:p>
            <a:pPr indent="450215" algn="just">
              <a:lnSpc>
                <a:spcPct val="115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Если же принять пузырек за </a:t>
            </a: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орган равновесия</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что можно при изменении положения тела животного отолит (статолит) давит на различные части эпителия пузырька и вызывает соответственные ощущения.  Иногда пузырек не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отшнуровывается</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от кожи и сохраняет сообщение с окружающею средою, т.е. остается на степени развития слуховой ямочки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отокрипта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например у ракообразных и червей, где вместо ресничек находятся хитиновые щетинки; в таком случае роль отолита играют мелкие песчинки, заносимые извне в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отокрипту</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15000"/>
              </a:lnSpc>
              <a:spcAft>
                <a:spcPts val="800"/>
              </a:spcAft>
              <a:buNone/>
            </a:pP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4816139-CB78-DC81-18AE-DB9D94119E9F}"/>
              </a:ext>
            </a:extLst>
          </p:cNvPr>
          <p:cNvSpPr txBox="1"/>
          <p:nvPr/>
        </p:nvSpPr>
        <p:spPr>
          <a:xfrm>
            <a:off x="979098" y="557206"/>
            <a:ext cx="6098874" cy="369332"/>
          </a:xfrm>
          <a:prstGeom prst="rect">
            <a:avLst/>
          </a:prstGeom>
          <a:noFill/>
        </p:spPr>
        <p:txBody>
          <a:bodyPr wrap="square">
            <a:spAutoFit/>
          </a:bodyPr>
          <a:lstStyle/>
          <a:p>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Чувство слуха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90BB89-0F14-8745-E07D-9F7015180500}"/>
              </a:ext>
            </a:extLst>
          </p:cNvPr>
          <p:cNvSpPr txBox="1"/>
          <p:nvPr/>
        </p:nvSpPr>
        <p:spPr>
          <a:xfrm>
            <a:off x="703385" y="936491"/>
            <a:ext cx="10882363" cy="5789918"/>
          </a:xfrm>
          <a:prstGeom prst="rect">
            <a:avLst/>
          </a:prstGeom>
          <a:noFill/>
        </p:spPr>
        <p:txBody>
          <a:bodyPr wrap="square">
            <a:spAutoFit/>
          </a:bodyPr>
          <a:lstStyle/>
          <a:p>
            <a:pPr indent="450215"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Органы </a:t>
            </a: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слуха воздушного типа </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встречаются, напр., у насекомых и построены по принципу упругих перепонок, приходящих в колебание при ударе о них звуковых волн и передающих это колебание находящихся под перепонками специфическим нервным окончаниям. </a:t>
            </a:r>
          </a:p>
          <a:p>
            <a:pPr indent="450215"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Такие </a:t>
            </a:r>
            <a:r>
              <a:rPr lang="ru-RU" sz="1800" i="1" kern="100" dirty="0" err="1">
                <a:effectLst/>
                <a:latin typeface="Times New Roman" panose="02020603050405020304" pitchFamily="18" charset="0"/>
                <a:ea typeface="Calibri" panose="020F0502020204030204" pitchFamily="34" charset="0"/>
                <a:cs typeface="Times New Roman" panose="02020603050405020304" pitchFamily="18" charset="0"/>
              </a:rPr>
              <a:t>тимпальные</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(барабанные) органы в которых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сколпофоры</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связаны с тонкими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кутикулярными</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мембранами (тимпанальными мембранами), играющими роль барабанных перепонок находятся, напр., на передних голенях кузнечиков, на переднем брюшном членике саранчи, у других насекомых имеются более просто устроенные </a:t>
            </a:r>
            <a: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t>хордотональные</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органы, хордотональные сенсиллы, или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сколпофоры</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служащие для восприятия колебаний различной частоты. Они в первую очередь входят в состав органов слуха насекомых. </a:t>
            </a:r>
          </a:p>
          <a:p>
            <a:pPr indent="450215"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Хордотональные сенсиллы отличаются некоторыми особенностями строения. Вокруг периферического отростка чувствительной клетки и жгутика, заключенного в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кутикулярную</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трубочку, формируется плотный фибриллярный чехол -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сколопоидное</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тельце, имеющее вид блестящего штифтика. 	Сверху сенсиллу прикрывает особая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шапочковая</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клетка, от нижней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кутикулизированной</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поверхности которой и берет начало трубочка, фиксирующая жгут. </a:t>
            </a:r>
          </a:p>
          <a:p>
            <a:pPr indent="450215" algn="just">
              <a:lnSpc>
                <a:spcPct val="115000"/>
              </a:lnSpc>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Хордотональные сенсиллы располагаются поодиночке или группами, образуя хордотональные органы. Чаще всего они примыкают к внутренней поверхности мягких участков кутикулы (в сочленениях конечностей или же между сегментами тела). Иногда они погружены в глубь тела и расположены на тонких мембранных трубках, натянутых между двумя отдельными участками кутикулы. </a:t>
            </a:r>
          </a:p>
        </p:txBody>
      </p:sp>
      <p:sp>
        <p:nvSpPr>
          <p:cNvPr id="5" name="TextBox 4">
            <a:extLst>
              <a:ext uri="{FF2B5EF4-FFF2-40B4-BE49-F238E27FC236}">
                <a16:creationId xmlns:a16="http://schemas.microsoft.com/office/drawing/2014/main" id="{A4FFB879-EF7A-5031-3341-421D7ACE4408}"/>
              </a:ext>
            </a:extLst>
          </p:cNvPr>
          <p:cNvSpPr txBox="1"/>
          <p:nvPr/>
        </p:nvSpPr>
        <p:spPr>
          <a:xfrm>
            <a:off x="961326" y="439367"/>
            <a:ext cx="6098874" cy="369332"/>
          </a:xfrm>
          <a:prstGeom prst="rect">
            <a:avLst/>
          </a:prstGeom>
          <a:noFill/>
        </p:spPr>
        <p:txBody>
          <a:bodyPr wrap="square">
            <a:spAutoFit/>
          </a:bodyPr>
          <a:lstStyle/>
          <a:p>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Чувство слуха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32E089A-26AF-74D6-3FC6-14F3D303F8C5}"/>
              </a:ext>
            </a:extLst>
          </p:cNvPr>
          <p:cNvSpPr>
            <a:spLocks noGrp="1"/>
          </p:cNvSpPr>
          <p:nvPr>
            <p:ph type="sldNum" sz="quarter" idx="12"/>
          </p:nvPr>
        </p:nvSpPr>
        <p:spPr/>
        <p:txBody>
          <a:bodyPr/>
          <a:lstStyle/>
          <a:p>
            <a:fld id="{3103DC6B-32C4-4B33-B068-5484795C408B}" type="slidenum">
              <a:rPr lang="ru-RU" smtClean="0"/>
              <a:t>12</a:t>
            </a:fld>
            <a:endParaRPr lang="ru-RU"/>
          </a:p>
        </p:txBody>
      </p:sp>
      <p:sp>
        <p:nvSpPr>
          <p:cNvPr id="4" name="TextBox 3">
            <a:extLst>
              <a:ext uri="{FF2B5EF4-FFF2-40B4-BE49-F238E27FC236}">
                <a16:creationId xmlns:a16="http://schemas.microsoft.com/office/drawing/2014/main" id="{C56EEF10-BEF9-A6E5-1DC8-3F8197B2FDA8}"/>
              </a:ext>
            </a:extLst>
          </p:cNvPr>
          <p:cNvSpPr txBox="1"/>
          <p:nvPr/>
        </p:nvSpPr>
        <p:spPr>
          <a:xfrm>
            <a:off x="864079" y="1020781"/>
            <a:ext cx="10489720" cy="2125390"/>
          </a:xfrm>
          <a:prstGeom prst="rect">
            <a:avLst/>
          </a:prstGeom>
          <a:noFill/>
        </p:spPr>
        <p:txBody>
          <a:bodyPr wrap="square">
            <a:spAutoFit/>
          </a:bodyPr>
          <a:lstStyle/>
          <a:p>
            <a:pPr>
              <a:lnSpc>
                <a:spcPct val="150000"/>
              </a:lnSpc>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Функции хордотональных органов, по-видимому, различны. В тех случаях, когда сенсиллы примыкают к кутикуле, они, как правило, служат для восприятия низкочастотных вибраций. Правда, в отдельных случаях (хордотональные органы, расположенные в антеннах комаров) они чувствительны и к колебаниям высокой частоты. Внутренние хордотональные органы, вероятно, регистрируют изменения давления и механических напряжений, возникающих в теле насекомого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Догель</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Зоология).</a:t>
            </a:r>
            <a:endParaRPr lang="ru-RU" dirty="0"/>
          </a:p>
        </p:txBody>
      </p:sp>
      <p:sp>
        <p:nvSpPr>
          <p:cNvPr id="6" name="TextBox 5">
            <a:extLst>
              <a:ext uri="{FF2B5EF4-FFF2-40B4-BE49-F238E27FC236}">
                <a16:creationId xmlns:a16="http://schemas.microsoft.com/office/drawing/2014/main" id="{FF5AB7BD-A9D2-C557-031E-7969DEA1A5A1}"/>
              </a:ext>
            </a:extLst>
          </p:cNvPr>
          <p:cNvSpPr txBox="1"/>
          <p:nvPr/>
        </p:nvSpPr>
        <p:spPr>
          <a:xfrm>
            <a:off x="979098" y="498293"/>
            <a:ext cx="6098874" cy="369332"/>
          </a:xfrm>
          <a:prstGeom prst="rect">
            <a:avLst/>
          </a:prstGeom>
          <a:noFill/>
        </p:spPr>
        <p:txBody>
          <a:bodyPr wrap="square">
            <a:spAutoFit/>
          </a:bodyPr>
          <a:lstStyle/>
          <a:p>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Чувство слуха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spTree>
    <p:extLst>
      <p:ext uri="{BB962C8B-B14F-4D97-AF65-F5344CB8AC3E}">
        <p14:creationId xmlns:p14="http://schemas.microsoft.com/office/powerpoint/2010/main" val="2836349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CB6175-F61B-5AF6-32BB-4F401231ED6C}"/>
              </a:ext>
            </a:extLst>
          </p:cNvPr>
          <p:cNvSpPr txBox="1"/>
          <p:nvPr/>
        </p:nvSpPr>
        <p:spPr>
          <a:xfrm>
            <a:off x="760429" y="978296"/>
            <a:ext cx="10671142" cy="3036344"/>
          </a:xfrm>
          <a:prstGeom prst="rect">
            <a:avLst/>
          </a:prstGeom>
          <a:noFill/>
        </p:spPr>
        <p:txBody>
          <a:bodyPr wrap="square">
            <a:spAutoFit/>
          </a:bodyPr>
          <a:lstStyle/>
          <a:p>
            <a:pPr indent="450215" algn="just">
              <a:lnSpc>
                <a:spcPct val="115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У позвоночных органы слуха, представляют собой </a:t>
            </a: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смешанный тип </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(по водному типу, или отчасти по водному и воздушному типу). У рыб по водному типу – имеется только внутреннее ухо, или лабиринт. Начальные стадии развития этого органа напоминают слуховой пузырь, но позднее принимают более сложную форму, разделяясь на систему полостей и каналов, наполненных жидкостью  и содержащих мелкие отолиты. </a:t>
            </a:r>
          </a:p>
          <a:p>
            <a:pPr indent="450215" algn="just">
              <a:lnSpc>
                <a:spcPct val="115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Смешанный тип строения имеет оргах слуха у наземных позвоночных, где к внутреннему уху присоединяется среднее ухо – полость, наполненная воздухом и затянутая барабанною перепонкою (барабанная полость), в у высших позвоночных также резонаторный аппарат – наружное ухо (рис 127 Холод).</a:t>
            </a:r>
          </a:p>
        </p:txBody>
      </p:sp>
      <p:sp>
        <p:nvSpPr>
          <p:cNvPr id="4" name="TextBox 3">
            <a:extLst>
              <a:ext uri="{FF2B5EF4-FFF2-40B4-BE49-F238E27FC236}">
                <a16:creationId xmlns:a16="http://schemas.microsoft.com/office/drawing/2014/main" id="{4B9CE783-986E-008E-6A4F-4A2099C1171F}"/>
              </a:ext>
            </a:extLst>
          </p:cNvPr>
          <p:cNvSpPr txBox="1"/>
          <p:nvPr/>
        </p:nvSpPr>
        <p:spPr>
          <a:xfrm>
            <a:off x="1082615" y="608964"/>
            <a:ext cx="6098874" cy="369332"/>
          </a:xfrm>
          <a:prstGeom prst="rect">
            <a:avLst/>
          </a:prstGeom>
          <a:noFill/>
        </p:spPr>
        <p:txBody>
          <a:bodyPr wrap="square">
            <a:spAutoFit/>
          </a:bodyPr>
          <a:lstStyle/>
          <a:p>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Чувство слуха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pic>
        <p:nvPicPr>
          <p:cNvPr id="5" name="Рисунок 4">
            <a:extLst>
              <a:ext uri="{FF2B5EF4-FFF2-40B4-BE49-F238E27FC236}">
                <a16:creationId xmlns:a16="http://schemas.microsoft.com/office/drawing/2014/main" id="{5697BF38-2435-2C2E-F85C-83982E981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167" t="1556" b="2445"/>
          <a:stretch/>
        </p:blipFill>
        <p:spPr bwMode="auto">
          <a:xfrm>
            <a:off x="2034180" y="3620642"/>
            <a:ext cx="3741420" cy="3067050"/>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C544FE6F-1135-3318-50A2-7D0B2919BAD4}"/>
              </a:ext>
            </a:extLst>
          </p:cNvPr>
          <p:cNvSpPr txBox="1"/>
          <p:nvPr/>
        </p:nvSpPr>
        <p:spPr>
          <a:xfrm>
            <a:off x="5332697" y="6249036"/>
            <a:ext cx="6098874" cy="369332"/>
          </a:xfrm>
          <a:prstGeom prst="rect">
            <a:avLst/>
          </a:prstGeom>
          <a:noFill/>
        </p:spPr>
        <p:txBody>
          <a:bodyPr wrap="square">
            <a:spAutoFit/>
          </a:bodyPr>
          <a:lstStyle/>
          <a:p>
            <a:pPr indent="450215" algn="just">
              <a:spcAft>
                <a:spcPts val="800"/>
              </a:spcAft>
            </a:pPr>
            <a:r>
              <a:rPr lang="ru-RU" sz="1800" kern="100">
                <a:effectLst/>
                <a:latin typeface="Times New Roman" panose="02020603050405020304" pitchFamily="18" charset="0"/>
                <a:ea typeface="Calibri" panose="020F0502020204030204" pitchFamily="34" charset="0"/>
                <a:cs typeface="Times New Roman" panose="02020603050405020304" pitchFamily="18" charset="0"/>
              </a:rPr>
              <a:t>Рис. _____Периферический отдел слуховой системы</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236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435D7669-7886-F4A9-6CBE-368CDAADBE90}"/>
              </a:ext>
            </a:extLst>
          </p:cNvPr>
          <p:cNvSpPr>
            <a:spLocks noGrp="1"/>
          </p:cNvSpPr>
          <p:nvPr>
            <p:ph type="sldNum" sz="quarter" idx="12"/>
          </p:nvPr>
        </p:nvSpPr>
        <p:spPr/>
        <p:txBody>
          <a:bodyPr/>
          <a:lstStyle/>
          <a:p>
            <a:fld id="{3103DC6B-32C4-4B33-B068-5484795C408B}" type="slidenum">
              <a:rPr lang="ru-RU" smtClean="0"/>
              <a:t>14</a:t>
            </a:fld>
            <a:endParaRPr lang="ru-RU"/>
          </a:p>
        </p:txBody>
      </p:sp>
      <p:sp>
        <p:nvSpPr>
          <p:cNvPr id="7" name="TextBox 6">
            <a:extLst>
              <a:ext uri="{FF2B5EF4-FFF2-40B4-BE49-F238E27FC236}">
                <a16:creationId xmlns:a16="http://schemas.microsoft.com/office/drawing/2014/main" id="{C544FE6F-1135-3318-50A2-7D0B2919BAD4}"/>
              </a:ext>
            </a:extLst>
          </p:cNvPr>
          <p:cNvSpPr txBox="1"/>
          <p:nvPr/>
        </p:nvSpPr>
        <p:spPr>
          <a:xfrm>
            <a:off x="838201" y="1263804"/>
            <a:ext cx="10515598" cy="3878626"/>
          </a:xfrm>
          <a:prstGeom prst="rect">
            <a:avLst/>
          </a:prstGeom>
          <a:noFill/>
        </p:spPr>
        <p:txBody>
          <a:bodyPr wrap="square">
            <a:spAutoFit/>
          </a:bodyPr>
          <a:lstStyle/>
          <a:p>
            <a:pPr indent="450215" algn="just">
              <a:lnSpc>
                <a:spcPct val="115000"/>
              </a:lnSpc>
              <a:spcAft>
                <a:spcPts val="800"/>
              </a:spcAft>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Органы зрения</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служат для восприятия световых колебаний и бывают весьма разнообразны. Обычно органы эти называются глазами, но  т.к. под глазом понимается орган, который не только чувствует свет, но и воспринимает зрительные образы, то не всегда органы зрения заслуживают это название. </a:t>
            </a:r>
          </a:p>
          <a:p>
            <a:pPr indent="450215" algn="just">
              <a:lnSpc>
                <a:spcPct val="115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Различают два главные группы их: </a:t>
            </a:r>
          </a:p>
          <a:p>
            <a:pPr marL="342900" indent="-342900" algn="just">
              <a:lnSpc>
                <a:spcPct val="115000"/>
              </a:lnSpc>
              <a:spcAft>
                <a:spcPts val="800"/>
              </a:spcAft>
              <a:buAutoNum type="arabicParenR"/>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органы, способные лишь к восприятию специального светового раздражения и обыкновенно также служащие к различению направления падающих на животное световых лучей, и к отличию света от тьмы,  - так называемые направительные или </a:t>
            </a:r>
            <a:r>
              <a:rPr lang="ru-RU" sz="1800" i="1" kern="100" dirty="0" err="1">
                <a:effectLst/>
                <a:latin typeface="Times New Roman" panose="02020603050405020304" pitchFamily="18" charset="0"/>
                <a:ea typeface="Calibri" panose="020F0502020204030204" pitchFamily="34" charset="0"/>
                <a:cs typeface="Times New Roman" panose="02020603050405020304" pitchFamily="18" charset="0"/>
              </a:rPr>
              <a:t>фотоскопические</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глаза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oculi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euthyscopi</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lnSpc>
                <a:spcPct val="115000"/>
              </a:lnSpc>
              <a:spcAft>
                <a:spcPts val="800"/>
              </a:spcAft>
              <a:buAutoNum type="arabicParenR"/>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2) органы, способные к восприятию более или менее ясных зрительных образов, - собственно глаза. Или так называемые </a:t>
            </a:r>
            <a: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t>изобразительные</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глаза. В обоих случаях главную роль играют зрительные клетки. Т.е. особые клетки, происходящие из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эктодермального</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эпителия. </a:t>
            </a:r>
          </a:p>
        </p:txBody>
      </p:sp>
    </p:spTree>
    <p:extLst>
      <p:ext uri="{BB962C8B-B14F-4D97-AF65-F5344CB8AC3E}">
        <p14:creationId xmlns:p14="http://schemas.microsoft.com/office/powerpoint/2010/main" val="2080584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9483EBE0-3E28-63B9-C128-321EB7BCC792}"/>
              </a:ext>
            </a:extLst>
          </p:cNvPr>
          <p:cNvSpPr>
            <a:spLocks noGrp="1"/>
          </p:cNvSpPr>
          <p:nvPr>
            <p:ph type="sldNum" sz="quarter" idx="12"/>
          </p:nvPr>
        </p:nvSpPr>
        <p:spPr/>
        <p:txBody>
          <a:bodyPr/>
          <a:lstStyle/>
          <a:p>
            <a:fld id="{3103DC6B-32C4-4B33-B068-5484795C408B}" type="slidenum">
              <a:rPr lang="ru-RU" smtClean="0"/>
              <a:t>15</a:t>
            </a:fld>
            <a:endParaRPr lang="ru-RU"/>
          </a:p>
        </p:txBody>
      </p:sp>
      <p:sp>
        <p:nvSpPr>
          <p:cNvPr id="6" name="TextBox 5">
            <a:extLst>
              <a:ext uri="{FF2B5EF4-FFF2-40B4-BE49-F238E27FC236}">
                <a16:creationId xmlns:a16="http://schemas.microsoft.com/office/drawing/2014/main" id="{4EC68D24-6D55-37BD-F3F3-B07B0C109BFE}"/>
              </a:ext>
            </a:extLst>
          </p:cNvPr>
          <p:cNvSpPr txBox="1"/>
          <p:nvPr/>
        </p:nvSpPr>
        <p:spPr>
          <a:xfrm>
            <a:off x="838201" y="1322835"/>
            <a:ext cx="10721195" cy="1659557"/>
          </a:xfrm>
          <a:prstGeom prst="rect">
            <a:avLst/>
          </a:prstGeom>
          <a:noFill/>
        </p:spPr>
        <p:txBody>
          <a:bodyPr wrap="square">
            <a:spAutoFit/>
          </a:bodyPr>
          <a:lstStyle/>
          <a:p>
            <a:pPr indent="450215" algn="just">
              <a:lnSpc>
                <a:spcPct val="115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Простейшие «глаза»  состоят из одной или нескольких зрительных клеток (рис.___) и зато иногда бывают весьма большом числе, располагаясь не только на переднем конце тела животного, но и на спине, по бокам тела и др. Усовершенствование таких первичных органов зрения состоит в увеличении числа составляющих их зрительных клеток, а также в присоединении к ним светопреломляющих тел, или чечевиц, концентрирующих световые лучи и направляющих их к зрительным клеткам.</a:t>
            </a:r>
          </a:p>
        </p:txBody>
      </p:sp>
      <p:sp>
        <p:nvSpPr>
          <p:cNvPr id="8" name="TextBox 7">
            <a:extLst>
              <a:ext uri="{FF2B5EF4-FFF2-40B4-BE49-F238E27FC236}">
                <a16:creationId xmlns:a16="http://schemas.microsoft.com/office/drawing/2014/main" id="{2C1D7496-B205-E869-3F1B-E2E3B1132293}"/>
              </a:ext>
            </a:extLst>
          </p:cNvPr>
          <p:cNvSpPr txBox="1"/>
          <p:nvPr/>
        </p:nvSpPr>
        <p:spPr>
          <a:xfrm>
            <a:off x="1050472" y="947549"/>
            <a:ext cx="6098874" cy="369332"/>
          </a:xfrm>
          <a:prstGeom prst="rect">
            <a:avLst/>
          </a:prstGeom>
          <a:noFill/>
        </p:spPr>
        <p:txBody>
          <a:bodyPr wrap="square">
            <a:spAutoFit/>
          </a:bodyPr>
          <a:lstStyle/>
          <a:p>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Органы зрения</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pic>
        <p:nvPicPr>
          <p:cNvPr id="2" name="Picture 4" descr="Picture background">
            <a:extLst>
              <a:ext uri="{FF2B5EF4-FFF2-40B4-BE49-F238E27FC236}">
                <a16:creationId xmlns:a16="http://schemas.microsoft.com/office/drawing/2014/main" id="{DF4B38E4-F9E1-7745-A34B-679631A5C1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77" t="21592" r="34355" b="3909"/>
          <a:stretch/>
        </p:blipFill>
        <p:spPr bwMode="auto">
          <a:xfrm>
            <a:off x="1050472" y="3308800"/>
            <a:ext cx="3798278" cy="26016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icture background">
            <a:extLst>
              <a:ext uri="{FF2B5EF4-FFF2-40B4-BE49-F238E27FC236}">
                <a16:creationId xmlns:a16="http://schemas.microsoft.com/office/drawing/2014/main" id="{17115D4D-2199-F8A3-1046-F29CD8BD5C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74" t="21592" b="3909"/>
          <a:stretch/>
        </p:blipFill>
        <p:spPr bwMode="auto">
          <a:xfrm>
            <a:off x="5061020" y="3308800"/>
            <a:ext cx="2069959" cy="26016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48BA68-66A9-1F1A-C5C2-C14A5B7B0D8D}"/>
              </a:ext>
            </a:extLst>
          </p:cNvPr>
          <p:cNvSpPr txBox="1"/>
          <p:nvPr/>
        </p:nvSpPr>
        <p:spPr>
          <a:xfrm>
            <a:off x="838201" y="5903893"/>
            <a:ext cx="8778072" cy="738664"/>
          </a:xfrm>
          <a:prstGeom prst="rect">
            <a:avLst/>
          </a:prstGeom>
          <a:noFill/>
        </p:spPr>
        <p:txBody>
          <a:bodyPr wrap="square">
            <a:spAutoFit/>
          </a:bodyPr>
          <a:lstStyle/>
          <a:p>
            <a:r>
              <a:rPr lang="ru-RU" sz="1400" dirty="0">
                <a:latin typeface="Times New Roman" panose="02020603050405020304" pitchFamily="18" charset="0"/>
                <a:cs typeface="Times New Roman" panose="02020603050405020304" pitchFamily="18" charset="0"/>
              </a:rPr>
              <a:t>Рис. ____. Глазки Гессе у ланцетника. Каждый глазок представляет собой светочувствительную клетку, которая погружена в чашеобразную пигментную клетку. Они способны улавливать только направление и интенсивность света. Эти глазки похожи на примитивные глазки некоторых свободно живущих плоских червей. </a:t>
            </a:r>
          </a:p>
        </p:txBody>
      </p:sp>
    </p:spTree>
    <p:extLst>
      <p:ext uri="{BB962C8B-B14F-4D97-AF65-F5344CB8AC3E}">
        <p14:creationId xmlns:p14="http://schemas.microsoft.com/office/powerpoint/2010/main" val="3065364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0318F0FB-0C10-06A4-2D9B-684FF5745A5B}"/>
              </a:ext>
            </a:extLst>
          </p:cNvPr>
          <p:cNvSpPr>
            <a:spLocks noGrp="1"/>
          </p:cNvSpPr>
          <p:nvPr>
            <p:ph type="sldNum" sz="quarter" idx="12"/>
          </p:nvPr>
        </p:nvSpPr>
        <p:spPr/>
        <p:txBody>
          <a:bodyPr/>
          <a:lstStyle/>
          <a:p>
            <a:fld id="{3103DC6B-32C4-4B33-B068-5484795C408B}" type="slidenum">
              <a:rPr lang="ru-RU" smtClean="0"/>
              <a:t>16</a:t>
            </a:fld>
            <a:endParaRPr lang="ru-RU"/>
          </a:p>
        </p:txBody>
      </p:sp>
      <p:sp>
        <p:nvSpPr>
          <p:cNvPr id="6" name="TextBox 5">
            <a:extLst>
              <a:ext uri="{FF2B5EF4-FFF2-40B4-BE49-F238E27FC236}">
                <a16:creationId xmlns:a16="http://schemas.microsoft.com/office/drawing/2014/main" id="{01A136AE-5733-D519-6CE7-C6EDFE5416CC}"/>
              </a:ext>
            </a:extLst>
          </p:cNvPr>
          <p:cNvSpPr txBox="1"/>
          <p:nvPr/>
        </p:nvSpPr>
        <p:spPr>
          <a:xfrm>
            <a:off x="1069675" y="1649146"/>
            <a:ext cx="10420710" cy="3036344"/>
          </a:xfrm>
          <a:prstGeom prst="rect">
            <a:avLst/>
          </a:prstGeom>
          <a:noFill/>
        </p:spPr>
        <p:txBody>
          <a:bodyPr wrap="square">
            <a:spAutoFit/>
          </a:bodyPr>
          <a:lstStyle/>
          <a:p>
            <a:pPr indent="450215" algn="just">
              <a:lnSpc>
                <a:spcPct val="115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Настоящие глаза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oculi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eidoscopi</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бывают двух форм: </a:t>
            </a: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вогнутые и выпуклые</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450215" algn="just">
              <a:lnSpc>
                <a:spcPct val="115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Вогнутые глаза, в виде ямочек, выстланных зрительным  эпителием с пигментом, встречаются напр., у некоторых моллюсков (рис 129 Холод). Если такая ямочка глубока и отверстие ее сужено, то глаз приобретает форму как бы маленькой камеры-обскуры, на дне которой может получиться обратное и уменьшенное изображение внешних предметов. Усовершенствование  такой формы глаз достигается образованием светопреломляющих тел в отверстии этой камеры (роговица, хрусталик), причем полость глаз также наполняется светопреломляющим веществом (стекловидное тело). Такие глаза встречаются у кольчатых червей, моллюсков (рис 130, 131 Холод) и достигают своего высшего развития у позвоночных (рис 132 Холод).</a:t>
            </a:r>
          </a:p>
        </p:txBody>
      </p:sp>
      <p:sp>
        <p:nvSpPr>
          <p:cNvPr id="8" name="TextBox 7">
            <a:extLst>
              <a:ext uri="{FF2B5EF4-FFF2-40B4-BE49-F238E27FC236}">
                <a16:creationId xmlns:a16="http://schemas.microsoft.com/office/drawing/2014/main" id="{D3FAB772-7E1C-AF82-5F8B-CC000CC89D7B}"/>
              </a:ext>
            </a:extLst>
          </p:cNvPr>
          <p:cNvSpPr txBox="1"/>
          <p:nvPr/>
        </p:nvSpPr>
        <p:spPr>
          <a:xfrm>
            <a:off x="1272396" y="1074790"/>
            <a:ext cx="6098874" cy="369332"/>
          </a:xfrm>
          <a:prstGeom prst="rect">
            <a:avLst/>
          </a:prstGeom>
          <a:noFill/>
        </p:spPr>
        <p:txBody>
          <a:bodyPr wrap="square">
            <a:spAutoFit/>
          </a:bodyPr>
          <a:lstStyle/>
          <a:p>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Органы зрения</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spTree>
    <p:extLst>
      <p:ext uri="{BB962C8B-B14F-4D97-AF65-F5344CB8AC3E}">
        <p14:creationId xmlns:p14="http://schemas.microsoft.com/office/powerpoint/2010/main" val="1597866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653F5B37-0B44-B8DF-5E2D-291EE91722E1}"/>
              </a:ext>
            </a:extLst>
          </p:cNvPr>
          <p:cNvSpPr>
            <a:spLocks noGrp="1"/>
          </p:cNvSpPr>
          <p:nvPr>
            <p:ph type="sldNum" sz="quarter" idx="12"/>
          </p:nvPr>
        </p:nvSpPr>
        <p:spPr/>
        <p:txBody>
          <a:bodyPr/>
          <a:lstStyle/>
          <a:p>
            <a:fld id="{3103DC6B-32C4-4B33-B068-5484795C408B}" type="slidenum">
              <a:rPr lang="ru-RU" smtClean="0"/>
              <a:t>17</a:t>
            </a:fld>
            <a:endParaRPr lang="ru-RU"/>
          </a:p>
        </p:txBody>
      </p:sp>
      <p:sp>
        <p:nvSpPr>
          <p:cNvPr id="6" name="TextBox 5">
            <a:extLst>
              <a:ext uri="{FF2B5EF4-FFF2-40B4-BE49-F238E27FC236}">
                <a16:creationId xmlns:a16="http://schemas.microsoft.com/office/drawing/2014/main" id="{E69F1FCB-D748-B1BA-01F4-47CC83961863}"/>
              </a:ext>
            </a:extLst>
          </p:cNvPr>
          <p:cNvSpPr txBox="1"/>
          <p:nvPr/>
        </p:nvSpPr>
        <p:spPr>
          <a:xfrm>
            <a:off x="793630" y="1174065"/>
            <a:ext cx="10560169" cy="2615203"/>
          </a:xfrm>
          <a:prstGeom prst="rect">
            <a:avLst/>
          </a:prstGeom>
          <a:noFill/>
        </p:spPr>
        <p:txBody>
          <a:bodyPr wrap="square">
            <a:spAutoFit/>
          </a:bodyPr>
          <a:lstStyle/>
          <a:p>
            <a:pPr indent="450215" algn="just">
              <a:lnSpc>
                <a:spcPct val="115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Примером выпуклых глаз может служить фасеточных глаз насекомых (рис.___), состоящий из многих «глазков»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омматидиев</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переложенных пигментом, который поглощает большую часть лучей, попадающих на роговицу каждого отдельного луча, так  что до нервных окончаний на дне глаза доходят только немногие лучи. Направление которых совпадает с оптической связью глазка.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Т.о</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от поля зрения, воспринимаемого отдельным глазом, лишь часть лучей достигает зрительных нервных окончаний, и из таких частичных изображений на дне глаза слагается мозаичная картинка поля зрения, причем изображения внешних предметов получается не обратное, а прямые, лишь несколько изогнутые (рис 134 Холод). </a:t>
            </a:r>
          </a:p>
        </p:txBody>
      </p:sp>
      <p:pic>
        <p:nvPicPr>
          <p:cNvPr id="7" name="Рисунок 6">
            <a:extLst>
              <a:ext uri="{FF2B5EF4-FFF2-40B4-BE49-F238E27FC236}">
                <a16:creationId xmlns:a16="http://schemas.microsoft.com/office/drawing/2014/main" id="{CB4EBF3A-D2DC-FEC8-C9D3-39BA420BFC37}"/>
              </a:ext>
            </a:extLst>
          </p:cNvPr>
          <p:cNvPicPr>
            <a:picLocks noChangeAspect="1"/>
          </p:cNvPicPr>
          <p:nvPr/>
        </p:nvPicPr>
        <p:blipFill rotWithShape="1">
          <a:blip r:embed="rId3">
            <a:extLst>
              <a:ext uri="{28A0092B-C50C-407E-A947-70E740481C1C}">
                <a14:useLocalDpi xmlns:a14="http://schemas.microsoft.com/office/drawing/2010/main" val="0"/>
              </a:ext>
            </a:extLst>
          </a:blip>
          <a:srcRect b="25700"/>
          <a:stretch/>
        </p:blipFill>
        <p:spPr bwMode="auto">
          <a:xfrm>
            <a:off x="1104376" y="3741147"/>
            <a:ext cx="2522069" cy="2615203"/>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8CE44ECA-9834-0F84-CBE2-770562B5235D}"/>
              </a:ext>
            </a:extLst>
          </p:cNvPr>
          <p:cNvSpPr txBox="1"/>
          <p:nvPr/>
        </p:nvSpPr>
        <p:spPr>
          <a:xfrm>
            <a:off x="1060079" y="804733"/>
            <a:ext cx="6098874" cy="369332"/>
          </a:xfrm>
          <a:prstGeom prst="rect">
            <a:avLst/>
          </a:prstGeom>
          <a:noFill/>
        </p:spPr>
        <p:txBody>
          <a:bodyPr wrap="square">
            <a:spAutoFit/>
          </a:bodyPr>
          <a:lstStyle/>
          <a:p>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Органы зрения</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sp>
        <p:nvSpPr>
          <p:cNvPr id="11" name="TextBox 10">
            <a:extLst>
              <a:ext uri="{FF2B5EF4-FFF2-40B4-BE49-F238E27FC236}">
                <a16:creationId xmlns:a16="http://schemas.microsoft.com/office/drawing/2014/main" id="{0EEEDF8F-2E91-398D-19D8-5C0ED26413D5}"/>
              </a:ext>
            </a:extLst>
          </p:cNvPr>
          <p:cNvSpPr txBox="1"/>
          <p:nvPr/>
        </p:nvSpPr>
        <p:spPr>
          <a:xfrm>
            <a:off x="3848597" y="6263402"/>
            <a:ext cx="6098874" cy="369332"/>
          </a:xfrm>
          <a:prstGeom prst="rect">
            <a:avLst/>
          </a:prstGeom>
          <a:noFill/>
        </p:spPr>
        <p:txBody>
          <a:bodyPr wrap="square">
            <a:spAutoFit/>
          </a:bodyPr>
          <a:lstStyle/>
          <a:p>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Рис. ___ Фасеточный глаз насекомых</a:t>
            </a:r>
            <a:endParaRPr lang="ru-RU" dirty="0"/>
          </a:p>
        </p:txBody>
      </p:sp>
    </p:spTree>
    <p:extLst>
      <p:ext uri="{BB962C8B-B14F-4D97-AF65-F5344CB8AC3E}">
        <p14:creationId xmlns:p14="http://schemas.microsoft.com/office/powerpoint/2010/main" val="2167160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ED1D9FE1-94D2-E6A4-7B66-7DBF22BAEDEA}"/>
              </a:ext>
            </a:extLst>
          </p:cNvPr>
          <p:cNvSpPr>
            <a:spLocks noGrp="1"/>
          </p:cNvSpPr>
          <p:nvPr>
            <p:ph type="sldNum" sz="quarter" idx="12"/>
          </p:nvPr>
        </p:nvSpPr>
        <p:spPr/>
        <p:txBody>
          <a:bodyPr/>
          <a:lstStyle/>
          <a:p>
            <a:fld id="{3103DC6B-32C4-4B33-B068-5484795C408B}" type="slidenum">
              <a:rPr lang="ru-RU" smtClean="0"/>
              <a:t>18</a:t>
            </a:fld>
            <a:endParaRPr lang="ru-RU"/>
          </a:p>
        </p:txBody>
      </p:sp>
      <p:sp>
        <p:nvSpPr>
          <p:cNvPr id="7" name="TextBox 6">
            <a:extLst>
              <a:ext uri="{FF2B5EF4-FFF2-40B4-BE49-F238E27FC236}">
                <a16:creationId xmlns:a16="http://schemas.microsoft.com/office/drawing/2014/main" id="{98826319-E967-76D7-1C67-F855CF0F4363}"/>
              </a:ext>
            </a:extLst>
          </p:cNvPr>
          <p:cNvSpPr txBox="1"/>
          <p:nvPr/>
        </p:nvSpPr>
        <p:spPr>
          <a:xfrm>
            <a:off x="3156864" y="6263985"/>
            <a:ext cx="5245264" cy="810478"/>
          </a:xfrm>
          <a:prstGeom prst="rect">
            <a:avLst/>
          </a:prstGeom>
          <a:noFill/>
        </p:spPr>
        <p:txBody>
          <a:bodyPr wrap="square">
            <a:spAutoFit/>
          </a:bodyPr>
          <a:lstStyle/>
          <a:p>
            <a:pPr indent="450215" algn="just">
              <a:spcAft>
                <a:spcPts val="800"/>
              </a:spcAft>
              <a:buNone/>
            </a:pPr>
            <a: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t>(фото из свободных Интернет-источников</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spcAft>
                <a:spcPts val="800"/>
              </a:spcAft>
            </a:pPr>
            <a:r>
              <a:rPr lang="ru-RU" sz="20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B0E3319-F84F-E944-A88E-15DB7E0659B9}"/>
              </a:ext>
            </a:extLst>
          </p:cNvPr>
          <p:cNvSpPr txBox="1"/>
          <p:nvPr/>
        </p:nvSpPr>
        <p:spPr>
          <a:xfrm>
            <a:off x="705679" y="1023350"/>
            <a:ext cx="2276060" cy="369332"/>
          </a:xfrm>
          <a:prstGeom prst="rect">
            <a:avLst/>
          </a:prstGeom>
          <a:noFill/>
        </p:spPr>
        <p:txBody>
          <a:bodyPr wrap="square">
            <a:spAutoFit/>
          </a:bodyPr>
          <a:lstStyle/>
          <a:p>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Органы зрения</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pic>
        <p:nvPicPr>
          <p:cNvPr id="2" name="Рисунок 1" descr="Picture background">
            <a:extLst>
              <a:ext uri="{FF2B5EF4-FFF2-40B4-BE49-F238E27FC236}">
                <a16:creationId xmlns:a16="http://schemas.microsoft.com/office/drawing/2014/main" id="{63855F65-03F0-BD60-46EA-2B0B5DC624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6676" y="825689"/>
            <a:ext cx="4066402" cy="5713223"/>
          </a:xfrm>
          <a:prstGeom prst="rect">
            <a:avLst/>
          </a:prstGeom>
          <a:noFill/>
          <a:ln>
            <a:noFill/>
          </a:ln>
        </p:spPr>
      </p:pic>
      <p:pic>
        <p:nvPicPr>
          <p:cNvPr id="3" name="Рисунок 2">
            <a:extLst>
              <a:ext uri="{FF2B5EF4-FFF2-40B4-BE49-F238E27FC236}">
                <a16:creationId xmlns:a16="http://schemas.microsoft.com/office/drawing/2014/main" id="{1E827320-12B8-A1AA-BB22-A7CEF5E2A638}"/>
              </a:ext>
            </a:extLst>
          </p:cNvPr>
          <p:cNvPicPr>
            <a:picLocks noChangeAspect="1"/>
          </p:cNvPicPr>
          <p:nvPr/>
        </p:nvPicPr>
        <p:blipFill rotWithShape="1">
          <a:blip r:embed="rId4"/>
          <a:srcRect l="24054" t="11973" r="25112" b="21037"/>
          <a:stretch/>
        </p:blipFill>
        <p:spPr bwMode="auto">
          <a:xfrm>
            <a:off x="6810217" y="1321904"/>
            <a:ext cx="5182999" cy="38421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2686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Прямоугольник 1">
            <a:extLst>
              <a:ext uri="{FF2B5EF4-FFF2-40B4-BE49-F238E27FC236}">
                <a16:creationId xmlns:a16="http://schemas.microsoft.com/office/drawing/2014/main" id="{617FFCF2-CC3A-1ADC-2545-FE0348E17471}"/>
              </a:ext>
            </a:extLst>
          </p:cNvPr>
          <p:cNvSpPr>
            <a:spLocks noChangeArrowheads="1"/>
          </p:cNvSpPr>
          <p:nvPr/>
        </p:nvSpPr>
        <p:spPr bwMode="auto">
          <a:xfrm>
            <a:off x="897146" y="808879"/>
            <a:ext cx="9920378" cy="299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ОНТОФИЛОГЕНЕТИЧЕСКИЕ АНОМАЛИИ ЗАКЛАДКИ И РАЗВИТИЯ ОРГАНОВ ЧУВСТВ</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50000"/>
              </a:lnSpc>
            </a:pPr>
            <a:endParaRPr lang="ru-RU" dirty="0">
              <a:latin typeface="Times New Roman" panose="02020603050405020304" pitchFamily="18" charset="0"/>
              <a:ea typeface="Calibri" panose="020F0502020204030204" pitchFamily="34" charset="0"/>
            </a:endParaRPr>
          </a:p>
          <a:p>
            <a:pPr algn="just" eaLnBrk="1" hangingPunct="1">
              <a:lnSpc>
                <a:spcPct val="150000"/>
              </a:lnSpc>
            </a:pPr>
            <a:r>
              <a:rPr lang="ru-RU" sz="1800" dirty="0">
                <a:effectLst/>
                <a:latin typeface="Times New Roman" panose="02020603050405020304" pitchFamily="18" charset="0"/>
                <a:ea typeface="Calibri" panose="020F0502020204030204" pitchFamily="34" charset="0"/>
              </a:rPr>
              <a:t>Онтогенетические аномалии со стороны органов повторяют определенные этапы исторического развития вне зависимости от природы фактора, вызывающего данную патологию. </a:t>
            </a:r>
          </a:p>
          <a:p>
            <a:pPr algn="just" eaLnBrk="1" hangingPunct="1">
              <a:lnSpc>
                <a:spcPct val="150000"/>
              </a:lnSpc>
            </a:pPr>
            <a:endParaRPr lang="ru-RU" altLang="ru-RU" dirty="0">
              <a:solidFill>
                <a:srgbClr val="000000"/>
              </a:solidFill>
              <a:latin typeface="Times New Roman" panose="02020603050405020304" pitchFamily="18" charset="0"/>
              <a:cs typeface="Times New Roman" panose="02020603050405020304" pitchFamily="18" charset="0"/>
            </a:endParaRPr>
          </a:p>
          <a:p>
            <a:pPr algn="just" eaLnBrk="1" hangingPunct="1">
              <a:lnSpc>
                <a:spcPct val="150000"/>
              </a:lnSpc>
            </a:pPr>
            <a:endParaRPr lang="ru-RU" altLang="ru-RU"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409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0976689" y="6466135"/>
            <a:ext cx="962025" cy="365125"/>
          </a:xfrm>
        </p:spPr>
        <p:txBody>
          <a:bodyPr/>
          <a:lstStyle/>
          <a:p>
            <a:fld id="{3103DC6B-32C4-4B33-B068-5484795C408B}" type="slidenum">
              <a:rPr lang="ru-RU" b="1" smtClean="0">
                <a:solidFill>
                  <a:srgbClr val="002060"/>
                </a:solidFill>
              </a:rPr>
              <a:t>2</a:t>
            </a:fld>
            <a:endParaRPr lang="ru-RU" b="1" dirty="0">
              <a:solidFill>
                <a:srgbClr val="002060"/>
              </a:solidFill>
            </a:endParaRPr>
          </a:p>
        </p:txBody>
      </p:sp>
      <p:sp>
        <p:nvSpPr>
          <p:cNvPr id="5" name="Стрелка вправо 4">
            <a:hlinkClick r:id="" action="ppaction://hlinkshowjump?jump=nextslide"/>
          </p:cNvPr>
          <p:cNvSpPr/>
          <p:nvPr/>
        </p:nvSpPr>
        <p:spPr>
          <a:xfrm>
            <a:off x="384747" y="5975821"/>
            <a:ext cx="605642" cy="51067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id="{D9937BB5-82EF-DA76-34C0-605AE0E7A65D}"/>
              </a:ext>
            </a:extLst>
          </p:cNvPr>
          <p:cNvSpPr txBox="1"/>
          <p:nvPr/>
        </p:nvSpPr>
        <p:spPr>
          <a:xfrm>
            <a:off x="990389" y="1431021"/>
            <a:ext cx="10336974" cy="1202252"/>
          </a:xfrm>
          <a:prstGeom prst="rect">
            <a:avLst/>
          </a:prstGeom>
          <a:noFill/>
        </p:spPr>
        <p:txBody>
          <a:bodyPr wrap="square">
            <a:spAutoFit/>
          </a:bodyPr>
          <a:lstStyle/>
          <a:p>
            <a:pPr algn="just" eaLnBrk="1" hangingPunct="1">
              <a:lnSpc>
                <a:spcPct val="115000"/>
              </a:lnSpc>
            </a:pPr>
            <a:r>
              <a:rPr lang="ru-RU" sz="1600" b="1" dirty="0">
                <a:effectLst/>
                <a:latin typeface="Times New Roman" panose="02020603050405020304" pitchFamily="18" charset="0"/>
                <a:ea typeface="Calibri" panose="020F0502020204030204" pitchFamily="34" charset="0"/>
              </a:rPr>
              <a:t>Эволюция органов чувств. </a:t>
            </a:r>
            <a:r>
              <a:rPr lang="ru-RU" sz="1600" dirty="0">
                <a:effectLst/>
                <a:latin typeface="Times New Roman" panose="02020603050405020304" pitchFamily="18" charset="0"/>
                <a:ea typeface="Calibri" panose="020F0502020204030204" pitchFamily="34" charset="0"/>
              </a:rPr>
              <a:t>Определение органов чувств. Классификация органов чувств</a:t>
            </a:r>
            <a:r>
              <a:rPr lang="ru-RU" sz="1600" b="1" dirty="0">
                <a:effectLst/>
                <a:latin typeface="Times New Roman" panose="02020603050405020304" pitchFamily="18" charset="0"/>
                <a:ea typeface="Calibri" panose="020F0502020204030204" pitchFamily="34" charset="0"/>
              </a:rPr>
              <a:t>: </a:t>
            </a:r>
            <a:r>
              <a:rPr lang="ru-RU" sz="1600" dirty="0">
                <a:effectLst/>
                <a:latin typeface="Times New Roman" panose="02020603050405020304" pitchFamily="18" charset="0"/>
                <a:ea typeface="Calibri" panose="020F0502020204030204" pitchFamily="34" charset="0"/>
              </a:rPr>
              <a:t>кожного чувства, орган вкуса, зрения, обоняния, слуха.</a:t>
            </a:r>
          </a:p>
          <a:p>
            <a:pPr algn="just" eaLnBrk="1" hangingPunct="1">
              <a:lnSpc>
                <a:spcPct val="115000"/>
              </a:lnSpc>
            </a:pPr>
            <a:r>
              <a:rPr lang="ru-RU" sz="1600" b="1" dirty="0" err="1">
                <a:effectLst/>
                <a:latin typeface="Times New Roman" panose="02020603050405020304" pitchFamily="18" charset="0"/>
                <a:ea typeface="Calibri" panose="020F0502020204030204" pitchFamily="34" charset="0"/>
              </a:rPr>
              <a:t>Онтофилогенетические</a:t>
            </a:r>
            <a:r>
              <a:rPr lang="ru-RU" sz="1600" b="1" dirty="0">
                <a:effectLst/>
                <a:latin typeface="Times New Roman" panose="02020603050405020304" pitchFamily="18" charset="0"/>
                <a:ea typeface="Calibri" panose="020F0502020204030204" pitchFamily="34" charset="0"/>
              </a:rPr>
              <a:t> аномалии закладки и развития кожных покровов и органов чувств</a:t>
            </a:r>
            <a:r>
              <a:rPr lang="ru-RU" altLang="ru-RU" sz="1600" dirty="0">
                <a:latin typeface="Times New Roman" panose="02020603050405020304" pitchFamily="18" charset="0"/>
                <a:cs typeface="Times New Roman" panose="02020603050405020304" pitchFamily="18" charset="0"/>
              </a:rPr>
              <a:t>.</a:t>
            </a:r>
          </a:p>
          <a:p>
            <a:pPr algn="just" eaLnBrk="1" hangingPunct="1">
              <a:lnSpc>
                <a:spcPct val="115000"/>
              </a:lnSpc>
            </a:pPr>
            <a:r>
              <a:rPr lang="ru-RU" altLang="ru-RU" sz="1600" dirty="0">
                <a:latin typeface="Times New Roman" panose="02020603050405020304" pitchFamily="18" charset="0"/>
                <a:cs typeface="Times New Roman" panose="02020603050405020304" pitchFamily="18" charset="0"/>
              </a:rPr>
              <a:t>Пороки и аномалии органов слуха, зрения. </a:t>
            </a:r>
          </a:p>
        </p:txBody>
      </p:sp>
      <p:pic>
        <p:nvPicPr>
          <p:cNvPr id="7" name="Picture 2">
            <a:extLst>
              <a:ext uri="{FF2B5EF4-FFF2-40B4-BE49-F238E27FC236}">
                <a16:creationId xmlns:a16="http://schemas.microsoft.com/office/drawing/2014/main" id="{E59B7A2F-F19F-2292-6C9A-968183B38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7379" y="4109773"/>
            <a:ext cx="3669017" cy="21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137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Прямоугольник 1">
            <a:extLst>
              <a:ext uri="{FF2B5EF4-FFF2-40B4-BE49-F238E27FC236}">
                <a16:creationId xmlns:a16="http://schemas.microsoft.com/office/drawing/2014/main" id="{1269C154-EE03-D245-8898-0E3E5431D0DD}"/>
              </a:ext>
            </a:extLst>
          </p:cNvPr>
          <p:cNvSpPr>
            <a:spLocks noChangeArrowheads="1"/>
          </p:cNvSpPr>
          <p:nvPr/>
        </p:nvSpPr>
        <p:spPr bwMode="auto">
          <a:xfrm>
            <a:off x="927379" y="1254629"/>
            <a:ext cx="10039350" cy="323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lvl="0" indent="-342900" algn="just">
              <a:buFont typeface="+mj-lt"/>
              <a:buAutoNum type="arabicPeriod"/>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НАРУШЕНИЕ ФУНКЦИИ ОРГАНОВ СЛУХА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228600" algn="just">
              <a:spcAft>
                <a:spcPts val="800"/>
              </a:spcAft>
              <a:buNone/>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По информации Всемирной организации здравоохранения, более 430 миллионов людей по всему миру страдают от потери слуха — и эта цифра продолжает расти. Каждый 1000-й новорожденный приходит в мир с выраженной потерей слуха. </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Известно несколько сот генов ответственных за наследственную потерю слуха и глухоту.</a:t>
            </a:r>
          </a:p>
          <a:p>
            <a:pPr marL="285750" indent="-285750" algn="just" eaLnBrk="1" hangingPunct="1">
              <a:lnSpc>
                <a:spcPct val="150000"/>
              </a:lnSpc>
              <a:buFont typeface="Wingdings" panose="05000000000000000000" pitchFamily="2" charset="2"/>
              <a:buChar char="Ø"/>
            </a:pPr>
            <a:r>
              <a:rPr lang="ru-RU" sz="1800" b="1" kern="0" dirty="0">
                <a:effectLst/>
                <a:latin typeface="Times New Roman" panose="02020603050405020304" pitchFamily="18" charset="0"/>
                <a:ea typeface="Times New Roman" panose="02020603050405020304" pitchFamily="18" charset="0"/>
              </a:rPr>
              <a:t> </a:t>
            </a:r>
            <a:r>
              <a:rPr lang="ru-RU" sz="1800" kern="0" dirty="0">
                <a:effectLst/>
                <a:latin typeface="Times New Roman" panose="02020603050405020304" pitchFamily="18" charset="0"/>
                <a:ea typeface="Times New Roman" panose="02020603050405020304" pitchFamily="18" charset="0"/>
              </a:rPr>
              <a:t>Наследственная тугоухость </a:t>
            </a:r>
          </a:p>
          <a:p>
            <a:pPr marL="285750" indent="-285750" algn="just" eaLnBrk="1" hangingPunct="1">
              <a:lnSpc>
                <a:spcPct val="150000"/>
              </a:lnSpc>
              <a:buFont typeface="Wingdings" panose="05000000000000000000" pitchFamily="2" charset="2"/>
              <a:buChar char="Ø"/>
            </a:pPr>
            <a:r>
              <a:rPr lang="ru-RU" sz="1800" dirty="0">
                <a:effectLst/>
                <a:latin typeface="Times New Roman" panose="02020603050405020304" pitchFamily="18" charset="0"/>
                <a:ea typeface="Calibri" panose="020F0502020204030204" pitchFamily="34" charset="0"/>
              </a:rPr>
              <a:t>Наследственные аномалии с одновременным нарушением зрения и слуха</a:t>
            </a:r>
          </a:p>
          <a:p>
            <a:pPr marL="285750" indent="-285750" algn="just" eaLnBrk="1" hangingPunct="1">
              <a:lnSpc>
                <a:spcPct val="150000"/>
              </a:lnSpc>
              <a:buFont typeface="Wingdings" panose="05000000000000000000" pitchFamily="2" charset="2"/>
              <a:buChar char="Ø"/>
            </a:pPr>
            <a:r>
              <a:rPr lang="ru-RU" sz="1800" dirty="0">
                <a:effectLst/>
                <a:latin typeface="Times New Roman" panose="02020603050405020304" pitchFamily="18" charset="0"/>
                <a:ea typeface="Calibri" panose="020F0502020204030204" pitchFamily="34" charset="0"/>
              </a:rPr>
              <a:t>Приобретенная потеря слуха</a:t>
            </a:r>
          </a:p>
          <a:p>
            <a:pPr algn="just" eaLnBrk="1" hangingPunct="1">
              <a:lnSpc>
                <a:spcPct val="150000"/>
              </a:lnSpc>
            </a:pPr>
            <a:endParaRPr lang="ru-RU" altLang="ru-RU" sz="2000" dirty="0">
              <a:solidFill>
                <a:srgbClr val="000000"/>
              </a:solidFill>
              <a:latin typeface="Times New Roman" panose="02020603050405020304" pitchFamily="18" charset="0"/>
              <a:cs typeface="Times New Roman" panose="02020603050405020304" pitchFamily="18" charset="0"/>
            </a:endParaRPr>
          </a:p>
        </p:txBody>
      </p:sp>
      <p:pic>
        <p:nvPicPr>
          <p:cNvPr id="7" name="Рисунок 6" descr="Наследственная тугоухость">
            <a:extLst>
              <a:ext uri="{FF2B5EF4-FFF2-40B4-BE49-F238E27FC236}">
                <a16:creationId xmlns:a16="http://schemas.microsoft.com/office/drawing/2014/main" id="{9DFDA9E1-47DA-9EE5-B347-1468F8A70E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774" y="3817140"/>
            <a:ext cx="3028955" cy="26258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DD22927E-9A5B-C621-CB5E-10DE0E16244B}"/>
              </a:ext>
            </a:extLst>
          </p:cNvPr>
          <p:cNvSpPr>
            <a:spLocks noGrp="1"/>
          </p:cNvSpPr>
          <p:nvPr>
            <p:ph type="sldNum" sz="quarter" idx="12"/>
          </p:nvPr>
        </p:nvSpPr>
        <p:spPr/>
        <p:txBody>
          <a:bodyPr/>
          <a:lstStyle/>
          <a:p>
            <a:fld id="{3103DC6B-32C4-4B33-B068-5484795C408B}" type="slidenum">
              <a:rPr lang="ru-RU" smtClean="0"/>
              <a:t>21</a:t>
            </a:fld>
            <a:endParaRPr lang="ru-RU"/>
          </a:p>
        </p:txBody>
      </p:sp>
      <p:sp>
        <p:nvSpPr>
          <p:cNvPr id="3" name="TextBox 2">
            <a:extLst>
              <a:ext uri="{FF2B5EF4-FFF2-40B4-BE49-F238E27FC236}">
                <a16:creationId xmlns:a16="http://schemas.microsoft.com/office/drawing/2014/main" id="{6E1CB4D7-D4C7-9395-06A4-CE3A939C18E0}"/>
              </a:ext>
            </a:extLst>
          </p:cNvPr>
          <p:cNvSpPr txBox="1"/>
          <p:nvPr/>
        </p:nvSpPr>
        <p:spPr>
          <a:xfrm>
            <a:off x="495759" y="815470"/>
            <a:ext cx="11358389" cy="2468496"/>
          </a:xfrm>
          <a:prstGeom prst="rect">
            <a:avLst/>
          </a:prstGeom>
          <a:noFill/>
        </p:spPr>
        <p:txBody>
          <a:bodyPr wrap="square">
            <a:spAutoFit/>
          </a:bodyPr>
          <a:lstStyle/>
          <a:p>
            <a:pPr marL="88900" lvl="1" algn="just"/>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ru-RU" b="1" kern="0" dirty="0">
                <a:effectLst/>
                <a:latin typeface="Times New Roman" panose="02020603050405020304" pitchFamily="18" charset="0"/>
                <a:ea typeface="Times New Roman" panose="02020603050405020304" pitchFamily="18" charset="0"/>
                <a:cs typeface="Times New Roman" panose="02020603050405020304" pitchFamily="18" charset="0"/>
              </a:rPr>
              <a:t>.1. Наследственная тугоухость</a:t>
            </a:r>
            <a:r>
              <a:rPr lang="ru-RU" kern="0" dirty="0">
                <a:effectLst/>
                <a:latin typeface="Times New Roman" panose="02020603050405020304" pitchFamily="18" charset="0"/>
                <a:ea typeface="Times New Roman" panose="02020603050405020304" pitchFamily="18" charset="0"/>
                <a:cs typeface="Times New Roman" panose="02020603050405020304" pitchFamily="18" charset="0"/>
              </a:rPr>
              <a:t> – одна из форм врожденного нарушения слуха, обусловленная генетическими нарушениями.</a:t>
            </a:r>
            <a:endParaRPr lang="ru-RU"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88900" indent="450850" algn="just">
              <a:buNone/>
            </a:pPr>
            <a:r>
              <a:rPr lang="ru-RU" kern="0" dirty="0">
                <a:effectLst/>
                <a:latin typeface="Times New Roman" panose="02020603050405020304" pitchFamily="18" charset="0"/>
                <a:ea typeface="Times New Roman" panose="02020603050405020304" pitchFamily="18" charset="0"/>
                <a:cs typeface="Times New Roman" panose="02020603050405020304" pitchFamily="18" charset="0"/>
              </a:rPr>
              <a:t>Симптомами данного состояния являются ослабление слуха различной степени тяжести, нередко возникающее в первые месяцы и годы жизни ребенка (очень редко – после 6-ти лет), а также вторичные речевые нарушения. </a:t>
            </a:r>
            <a:endParaRPr lang="ru-RU"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88900" indent="450850" algn="just">
              <a:buNone/>
            </a:pPr>
            <a:r>
              <a:rPr lang="ru-RU"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kern="0" dirty="0">
                <a:effectLst/>
                <a:latin typeface="Times New Roman" panose="02020603050405020304" pitchFamily="18" charset="0"/>
                <a:ea typeface="Times New Roman" panose="02020603050405020304" pitchFamily="18" charset="0"/>
                <a:cs typeface="Times New Roman" panose="02020603050405020304" pitchFamily="18" charset="0"/>
              </a:rPr>
              <a:t>Два основных типа генетической потери слуха: </a:t>
            </a:r>
            <a:endParaRPr lang="ru-RU"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88900" lvl="2" indent="450850" algn="just">
              <a:lnSpc>
                <a:spcPct val="115000"/>
              </a:lnSpc>
              <a:spcAft>
                <a:spcPts val="800"/>
              </a:spcAft>
              <a:buFont typeface="+mj-lt"/>
              <a:buAutoNum type="arabicPeriod"/>
            </a:pPr>
            <a:r>
              <a:rPr lang="ru-RU" b="1" kern="0" dirty="0" err="1">
                <a:effectLst/>
                <a:latin typeface="Times New Roman" panose="02020603050405020304" pitchFamily="18" charset="0"/>
                <a:ea typeface="Times New Roman" panose="02020603050405020304" pitchFamily="18" charset="0"/>
                <a:cs typeface="Times New Roman" panose="02020603050405020304" pitchFamily="18" charset="0"/>
              </a:rPr>
              <a:t>Синдромальная</a:t>
            </a:r>
            <a:r>
              <a:rPr lang="ru-RU" b="1" kern="0" dirty="0">
                <a:effectLst/>
                <a:latin typeface="Times New Roman" panose="02020603050405020304" pitchFamily="18" charset="0"/>
                <a:ea typeface="Times New Roman" panose="02020603050405020304" pitchFamily="18" charset="0"/>
                <a:cs typeface="Times New Roman" panose="02020603050405020304" pitchFamily="18" charset="0"/>
              </a:rPr>
              <a:t> тугоухость</a:t>
            </a:r>
            <a:r>
              <a:rPr lang="ru-RU"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kern="0" dirty="0">
                <a:latin typeface="Times New Roman" panose="02020603050405020304" pitchFamily="18" charset="0"/>
                <a:ea typeface="Times New Roman" panose="02020603050405020304" pitchFamily="18" charset="0"/>
                <a:cs typeface="Times New Roman" panose="02020603050405020304" pitchFamily="18" charset="0"/>
              </a:rPr>
              <a:t> Напр.: </a:t>
            </a:r>
            <a:r>
              <a:rPr lang="ru-RU" b="1" dirty="0">
                <a:latin typeface="Times New Roman" panose="02020603050405020304" pitchFamily="18" charset="0"/>
                <a:ea typeface="Calibri" panose="020F0502020204030204" pitchFamily="34" charset="0"/>
              </a:rPr>
              <a:t>синдром </a:t>
            </a:r>
            <a:r>
              <a:rPr lang="ru-RU" b="1" dirty="0" err="1">
                <a:latin typeface="Times New Roman" panose="02020603050405020304" pitchFamily="18" charset="0"/>
                <a:ea typeface="Calibri" panose="020F0502020204030204" pitchFamily="34" charset="0"/>
              </a:rPr>
              <a:t>Гольденхара</a:t>
            </a:r>
            <a:endParaRPr lang="ru-RU"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8900" lvl="2" algn="just">
              <a:lnSpc>
                <a:spcPct val="115000"/>
              </a:lnSpc>
              <a:spcAft>
                <a:spcPts val="800"/>
              </a:spcAft>
            </a:pPr>
            <a:r>
              <a:rPr lang="ru-RU"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5F548D43-E189-A5EF-AE1B-A5B33594BBEF}"/>
              </a:ext>
            </a:extLst>
          </p:cNvPr>
          <p:cNvSpPr txBox="1"/>
          <p:nvPr/>
        </p:nvSpPr>
        <p:spPr>
          <a:xfrm>
            <a:off x="151483" y="5373155"/>
            <a:ext cx="6097836" cy="1446550"/>
          </a:xfrm>
          <a:prstGeom prst="rect">
            <a:avLst/>
          </a:prstGeom>
          <a:noFill/>
        </p:spPr>
        <p:txBody>
          <a:bodyPr wrap="square">
            <a:spAutoFit/>
          </a:bodyPr>
          <a:lstStyle/>
          <a:p>
            <a:r>
              <a:rPr lang="ru-RU" sz="1400" dirty="0">
                <a:effectLst/>
                <a:latin typeface="Times New Roman" panose="02020603050405020304" pitchFamily="18" charset="0"/>
                <a:ea typeface="Calibri" panose="020F0502020204030204" pitchFamily="34" charset="0"/>
              </a:rPr>
              <a:t>Рис. __. Фото пациента Х, 26 лет, Диагноз: Синдром </a:t>
            </a:r>
            <a:r>
              <a:rPr lang="ru-RU" sz="1400" dirty="0" err="1">
                <a:effectLst/>
                <a:latin typeface="Times New Roman" panose="02020603050405020304" pitchFamily="18" charset="0"/>
                <a:ea typeface="Calibri" panose="020F0502020204030204" pitchFamily="34" charset="0"/>
              </a:rPr>
              <a:t>Гольденхара</a:t>
            </a:r>
            <a:r>
              <a:rPr lang="ru-RU" sz="1400" dirty="0">
                <a:effectLst/>
                <a:latin typeface="Times New Roman" panose="02020603050405020304" pitchFamily="18" charset="0"/>
                <a:ea typeface="Calibri" panose="020F0502020204030204" pitchFamily="34" charset="0"/>
              </a:rPr>
              <a:t>.  Челюстно-лицевой </a:t>
            </a:r>
            <a:r>
              <a:rPr lang="ru-RU" sz="1400" dirty="0" err="1">
                <a:effectLst/>
                <a:latin typeface="Times New Roman" panose="02020603050405020304" pitchFamily="18" charset="0"/>
                <a:ea typeface="Calibri" panose="020F0502020204030204" pitchFamily="34" charset="0"/>
              </a:rPr>
              <a:t>дизостоз</a:t>
            </a:r>
            <a:r>
              <a:rPr lang="ru-RU" sz="1400" dirty="0">
                <a:effectLst/>
                <a:latin typeface="Times New Roman" panose="02020603050405020304" pitchFamily="18" charset="0"/>
                <a:ea typeface="Calibri" panose="020F0502020204030204" pitchFamily="34" charset="0"/>
              </a:rPr>
              <a:t>. </a:t>
            </a:r>
            <a:r>
              <a:rPr lang="ru-RU" sz="1400" dirty="0" err="1">
                <a:effectLst/>
                <a:latin typeface="Times New Roman" panose="02020603050405020304" pitchFamily="18" charset="0"/>
                <a:ea typeface="Calibri" panose="020F0502020204030204" pitchFamily="34" charset="0"/>
              </a:rPr>
              <a:t>Микротия</a:t>
            </a:r>
            <a:r>
              <a:rPr lang="ru-RU" sz="1400" dirty="0">
                <a:effectLst/>
                <a:latin typeface="Times New Roman" panose="02020603050405020304" pitchFamily="18" charset="0"/>
                <a:ea typeface="Calibri" panose="020F0502020204030204" pitchFamily="34" charset="0"/>
              </a:rPr>
              <a:t> </a:t>
            </a:r>
            <a:r>
              <a:rPr lang="en-US" sz="1400" dirty="0">
                <a:effectLst/>
                <a:latin typeface="Times New Roman" panose="02020603050405020304" pitchFamily="18" charset="0"/>
                <a:ea typeface="Calibri" panose="020F0502020204030204" pitchFamily="34" charset="0"/>
              </a:rPr>
              <a:t>II</a:t>
            </a:r>
            <a:r>
              <a:rPr lang="ru-RU" sz="1400" dirty="0">
                <a:effectLst/>
                <a:latin typeface="Times New Roman" panose="02020603050405020304" pitchFamily="18" charset="0"/>
                <a:ea typeface="Calibri" panose="020F0502020204030204" pitchFamily="34" charset="0"/>
              </a:rPr>
              <a:t> степени справа. </a:t>
            </a:r>
            <a:r>
              <a:rPr lang="ru-RU" sz="1400" dirty="0" err="1">
                <a:effectLst/>
                <a:latin typeface="Times New Roman" panose="02020603050405020304" pitchFamily="18" charset="0"/>
                <a:ea typeface="Calibri" panose="020F0502020204030204" pitchFamily="34" charset="0"/>
              </a:rPr>
              <a:t>Макростомия</a:t>
            </a:r>
            <a:r>
              <a:rPr lang="ru-RU" sz="1400" dirty="0">
                <a:effectLst/>
                <a:latin typeface="Times New Roman" panose="02020603050405020304" pitchFamily="18" charset="0"/>
                <a:ea typeface="Calibri" panose="020F0502020204030204" pitchFamily="34" charset="0"/>
              </a:rPr>
              <a:t> справа. Порок развития шейного отдела позвоночника. Двусторонняя </a:t>
            </a:r>
            <a:r>
              <a:rPr lang="ru-RU" sz="1400" dirty="0" err="1">
                <a:effectLst/>
                <a:latin typeface="Times New Roman" panose="02020603050405020304" pitchFamily="18" charset="0"/>
                <a:ea typeface="Calibri" panose="020F0502020204030204" pitchFamily="34" charset="0"/>
              </a:rPr>
              <a:t>кондуктивная</a:t>
            </a:r>
            <a:r>
              <a:rPr lang="ru-RU" sz="1400" dirty="0">
                <a:effectLst/>
                <a:latin typeface="Times New Roman" panose="02020603050405020304" pitchFamily="18" charset="0"/>
                <a:ea typeface="Calibri" panose="020F0502020204030204" pitchFamily="34" charset="0"/>
              </a:rPr>
              <a:t> тугоухость </a:t>
            </a:r>
            <a:r>
              <a:rPr lang="en-US" sz="1400" dirty="0">
                <a:effectLst/>
                <a:latin typeface="Times New Roman" panose="02020603050405020304" pitchFamily="18" charset="0"/>
                <a:ea typeface="Calibri" panose="020F0502020204030204" pitchFamily="34" charset="0"/>
              </a:rPr>
              <a:t>III</a:t>
            </a:r>
            <a:r>
              <a:rPr lang="ru-RU" sz="1400" dirty="0">
                <a:effectLst/>
                <a:latin typeface="Times New Roman" panose="02020603050405020304" pitchFamily="18" charset="0"/>
                <a:ea typeface="Calibri" panose="020F0502020204030204" pitchFamily="34" charset="0"/>
              </a:rPr>
              <a:t> степени. Атипичное строение НСП справа (А- фото фас; Б – фото профиль справа) </a:t>
            </a:r>
            <a:r>
              <a:rPr lang="ru-RU" sz="1600" dirty="0">
                <a:effectLst/>
                <a:latin typeface="Times New Roman" panose="02020603050405020304" pitchFamily="18" charset="0"/>
                <a:ea typeface="Calibri" panose="020F0502020204030204" pitchFamily="34" charset="0"/>
              </a:rPr>
              <a:t>(</a:t>
            </a:r>
            <a:r>
              <a:rPr lang="ru-RU" sz="1200" i="1" dirty="0">
                <a:effectLst/>
                <a:latin typeface="Times New Roman" panose="02020603050405020304" pitchFamily="18" charset="0"/>
                <a:ea typeface="Calibri" panose="020F0502020204030204" pitchFamily="34" charset="0"/>
              </a:rPr>
              <a:t>Электронный научный журнал “Системная интеграция в здравоохранении” · №2 (8 ) 2 0 1 0 · w </a:t>
            </a:r>
            <a:r>
              <a:rPr lang="ru-RU" sz="1200" i="1" dirty="0" err="1">
                <a:effectLst/>
                <a:latin typeface="Times New Roman" panose="02020603050405020304" pitchFamily="18" charset="0"/>
                <a:ea typeface="Calibri" panose="020F0502020204030204" pitchFamily="34" charset="0"/>
              </a:rPr>
              <a:t>w</a:t>
            </a:r>
            <a:r>
              <a:rPr lang="ru-RU" sz="1200" i="1" dirty="0">
                <a:effectLst/>
                <a:latin typeface="Times New Roman" panose="02020603050405020304" pitchFamily="18" charset="0"/>
                <a:ea typeface="Calibri" panose="020F0502020204030204" pitchFamily="34" charset="0"/>
              </a:rPr>
              <a:t> </a:t>
            </a:r>
            <a:r>
              <a:rPr lang="ru-RU" sz="1200" i="1" dirty="0" err="1">
                <a:effectLst/>
                <a:latin typeface="Times New Roman" panose="02020603050405020304" pitchFamily="18" charset="0"/>
                <a:ea typeface="Calibri" panose="020F0502020204030204" pitchFamily="34" charset="0"/>
              </a:rPr>
              <a:t>w</a:t>
            </a:r>
            <a:r>
              <a:rPr lang="ru-RU" sz="1200" i="1" dirty="0">
                <a:effectLst/>
                <a:latin typeface="Times New Roman" panose="02020603050405020304" pitchFamily="18" charset="0"/>
                <a:ea typeface="Calibri" panose="020F0502020204030204" pitchFamily="34" charset="0"/>
              </a:rPr>
              <a:t> .</a:t>
            </a:r>
            <a:r>
              <a:rPr lang="ru-RU" sz="1200" i="1" dirty="0" err="1">
                <a:effectLst/>
                <a:latin typeface="Times New Roman" panose="02020603050405020304" pitchFamily="18" charset="0"/>
                <a:ea typeface="Calibri" panose="020F0502020204030204" pitchFamily="34" charset="0"/>
              </a:rPr>
              <a:t>sys-int</a:t>
            </a:r>
            <a:r>
              <a:rPr lang="ru-RU" sz="1200" i="1" dirty="0">
                <a:effectLst/>
                <a:latin typeface="Times New Roman" panose="02020603050405020304" pitchFamily="18" charset="0"/>
                <a:ea typeface="Calibri" panose="020F0502020204030204" pitchFamily="34" charset="0"/>
              </a:rPr>
              <a:t> .</a:t>
            </a:r>
            <a:r>
              <a:rPr lang="ru-RU" sz="1200" i="1" dirty="0" err="1">
                <a:effectLst/>
                <a:latin typeface="Times New Roman" panose="02020603050405020304" pitchFamily="18" charset="0"/>
                <a:ea typeface="Calibri" panose="020F0502020204030204" pitchFamily="34" charset="0"/>
              </a:rPr>
              <a:t>ru</a:t>
            </a:r>
            <a:r>
              <a:rPr lang="ru-RU" sz="1600" dirty="0">
                <a:effectLst/>
                <a:latin typeface="Times New Roman" panose="02020603050405020304" pitchFamily="18" charset="0"/>
                <a:ea typeface="Calibri" panose="020F0502020204030204" pitchFamily="34" charset="0"/>
              </a:rPr>
              <a:t>)</a:t>
            </a:r>
            <a:endParaRPr lang="ru-RU" sz="1600" dirty="0"/>
          </a:p>
        </p:txBody>
      </p:sp>
      <p:pic>
        <p:nvPicPr>
          <p:cNvPr id="16" name="Рисунок 15">
            <a:extLst>
              <a:ext uri="{FF2B5EF4-FFF2-40B4-BE49-F238E27FC236}">
                <a16:creationId xmlns:a16="http://schemas.microsoft.com/office/drawing/2014/main" id="{111A4BA3-4877-667B-F8AF-335778E90818}"/>
              </a:ext>
            </a:extLst>
          </p:cNvPr>
          <p:cNvPicPr>
            <a:picLocks noChangeAspect="1"/>
          </p:cNvPicPr>
          <p:nvPr/>
        </p:nvPicPr>
        <p:blipFill rotWithShape="1">
          <a:blip r:embed="rId3"/>
          <a:srcRect l="32232" t="15679" r="33291" b="45476"/>
          <a:stretch/>
        </p:blipFill>
        <p:spPr bwMode="auto">
          <a:xfrm>
            <a:off x="1081496" y="2951232"/>
            <a:ext cx="3821009" cy="2421923"/>
          </a:xfrm>
          <a:prstGeom prst="rect">
            <a:avLst/>
          </a:prstGeom>
          <a:ln>
            <a:noFill/>
          </a:ln>
          <a:extLst>
            <a:ext uri="{53640926-AAD7-44D8-BBD7-CCE9431645EC}">
              <a14:shadowObscured xmlns:a14="http://schemas.microsoft.com/office/drawing/2010/main"/>
            </a:ext>
          </a:extLst>
        </p:spPr>
      </p:pic>
      <p:pic>
        <p:nvPicPr>
          <p:cNvPr id="17" name="Рисунок 16" descr="Процесс формирования ушной раковины">
            <a:extLst>
              <a:ext uri="{FF2B5EF4-FFF2-40B4-BE49-F238E27FC236}">
                <a16:creationId xmlns:a16="http://schemas.microsoft.com/office/drawing/2014/main" id="{B2BDF380-16FA-8140-DCCE-755A5FE626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109680"/>
            <a:ext cx="5667375" cy="2105025"/>
          </a:xfrm>
          <a:prstGeom prst="rect">
            <a:avLst/>
          </a:prstGeom>
          <a:noFill/>
          <a:ln>
            <a:noFill/>
          </a:ln>
        </p:spPr>
      </p:pic>
      <p:sp>
        <p:nvSpPr>
          <p:cNvPr id="19" name="TextBox 18">
            <a:extLst>
              <a:ext uri="{FF2B5EF4-FFF2-40B4-BE49-F238E27FC236}">
                <a16:creationId xmlns:a16="http://schemas.microsoft.com/office/drawing/2014/main" id="{57EE25FD-5D9D-1C3B-4C43-B8F6DFDB375B}"/>
              </a:ext>
            </a:extLst>
          </p:cNvPr>
          <p:cNvSpPr txBox="1"/>
          <p:nvPr/>
        </p:nvSpPr>
        <p:spPr>
          <a:xfrm>
            <a:off x="6530248" y="5244147"/>
            <a:ext cx="5510269" cy="1477328"/>
          </a:xfrm>
          <a:prstGeom prst="rect">
            <a:avLst/>
          </a:prstGeom>
          <a:noFill/>
        </p:spPr>
        <p:txBody>
          <a:bodyPr wrap="square">
            <a:spAutoFit/>
          </a:bodyPr>
          <a:lstStyle/>
          <a:p>
            <a:r>
              <a:rPr lang="ru-RU" sz="1800" dirty="0">
                <a:effectLst/>
                <a:latin typeface="Times New Roman" panose="02020603050405020304" pitchFamily="18" charset="0"/>
                <a:ea typeface="Calibri" panose="020F0502020204030204" pitchFamily="34" charset="0"/>
              </a:rPr>
              <a:t>Наружное ухо и костные структуры среднего уха формируются из первой и второй жаберных дуг с третьей по восьмую неделю развития эмбриона. </a:t>
            </a:r>
          </a:p>
          <a:p>
            <a:r>
              <a:rPr lang="ru-RU" sz="1800" dirty="0">
                <a:effectLst/>
                <a:latin typeface="Times New Roman" panose="02020603050405020304" pitchFamily="18" charset="0"/>
                <a:ea typeface="Calibri" panose="020F0502020204030204" pitchFamily="34" charset="0"/>
              </a:rPr>
              <a:t>Этот период является "критическим" в отношении возникновения пороков развития лица и челюстей </a:t>
            </a:r>
            <a:endParaRPr lang="ru-RU" dirty="0"/>
          </a:p>
        </p:txBody>
      </p:sp>
    </p:spTree>
    <p:extLst>
      <p:ext uri="{BB962C8B-B14F-4D97-AF65-F5344CB8AC3E}">
        <p14:creationId xmlns:p14="http://schemas.microsoft.com/office/powerpoint/2010/main" val="376960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1AE57D3-2CFF-7849-49B1-83FD55A93A25}"/>
              </a:ext>
            </a:extLst>
          </p:cNvPr>
          <p:cNvSpPr>
            <a:spLocks noGrp="1"/>
          </p:cNvSpPr>
          <p:nvPr>
            <p:ph type="sldNum" sz="quarter" idx="12"/>
          </p:nvPr>
        </p:nvSpPr>
        <p:spPr/>
        <p:txBody>
          <a:bodyPr/>
          <a:lstStyle/>
          <a:p>
            <a:fld id="{3103DC6B-32C4-4B33-B068-5484795C408B}" type="slidenum">
              <a:rPr lang="ru-RU" smtClean="0"/>
              <a:t>22</a:t>
            </a:fld>
            <a:endParaRPr lang="ru-RU"/>
          </a:p>
        </p:txBody>
      </p:sp>
      <p:graphicFrame>
        <p:nvGraphicFramePr>
          <p:cNvPr id="12" name="Таблица 11">
            <a:extLst>
              <a:ext uri="{FF2B5EF4-FFF2-40B4-BE49-F238E27FC236}">
                <a16:creationId xmlns:a16="http://schemas.microsoft.com/office/drawing/2014/main" id="{13295D0A-5992-087B-BEB1-ED98D9B7E236}"/>
              </a:ext>
            </a:extLst>
          </p:cNvPr>
          <p:cNvGraphicFramePr>
            <a:graphicFrameLocks noGrp="1"/>
          </p:cNvGraphicFramePr>
          <p:nvPr>
            <p:extLst>
              <p:ext uri="{D42A27DB-BD31-4B8C-83A1-F6EECF244321}">
                <p14:modId xmlns:p14="http://schemas.microsoft.com/office/powerpoint/2010/main" val="3869542358"/>
              </p:ext>
            </p:extLst>
          </p:nvPr>
        </p:nvGraphicFramePr>
        <p:xfrm>
          <a:off x="838201" y="1340678"/>
          <a:ext cx="10704870" cy="5015672"/>
        </p:xfrm>
        <a:graphic>
          <a:graphicData uri="http://schemas.openxmlformats.org/drawingml/2006/table">
            <a:tbl>
              <a:tblPr firstRow="1" firstCol="1" bandRow="1">
                <a:tableStyleId>{5C22544A-7EE6-4342-B048-85BDC9FD1C3A}</a:tableStyleId>
              </a:tblPr>
              <a:tblGrid>
                <a:gridCol w="1743996">
                  <a:extLst>
                    <a:ext uri="{9D8B030D-6E8A-4147-A177-3AD203B41FA5}">
                      <a16:colId xmlns:a16="http://schemas.microsoft.com/office/drawing/2014/main" val="3847635025"/>
                    </a:ext>
                  </a:extLst>
                </a:gridCol>
                <a:gridCol w="2752135">
                  <a:extLst>
                    <a:ext uri="{9D8B030D-6E8A-4147-A177-3AD203B41FA5}">
                      <a16:colId xmlns:a16="http://schemas.microsoft.com/office/drawing/2014/main" val="3990509302"/>
                    </a:ext>
                  </a:extLst>
                </a:gridCol>
                <a:gridCol w="931275">
                  <a:extLst>
                    <a:ext uri="{9D8B030D-6E8A-4147-A177-3AD203B41FA5}">
                      <a16:colId xmlns:a16="http://schemas.microsoft.com/office/drawing/2014/main" val="827738364"/>
                    </a:ext>
                  </a:extLst>
                </a:gridCol>
                <a:gridCol w="4451554">
                  <a:extLst>
                    <a:ext uri="{9D8B030D-6E8A-4147-A177-3AD203B41FA5}">
                      <a16:colId xmlns:a16="http://schemas.microsoft.com/office/drawing/2014/main" val="2321469898"/>
                    </a:ext>
                  </a:extLst>
                </a:gridCol>
                <a:gridCol w="825910">
                  <a:extLst>
                    <a:ext uri="{9D8B030D-6E8A-4147-A177-3AD203B41FA5}">
                      <a16:colId xmlns:a16="http://schemas.microsoft.com/office/drawing/2014/main" val="2444386366"/>
                    </a:ext>
                  </a:extLst>
                </a:gridCol>
              </a:tblGrid>
              <a:tr h="315589">
                <a:tc>
                  <a:txBody>
                    <a:bodyPr/>
                    <a:lstStyle/>
                    <a:p>
                      <a:pPr algn="just">
                        <a:lnSpc>
                          <a:spcPct val="115000"/>
                        </a:lnSpc>
                        <a:spcAft>
                          <a:spcPts val="800"/>
                        </a:spcAft>
                        <a:buNone/>
                        <a:tabLst>
                          <a:tab pos="228600" algn="l"/>
                        </a:tabLst>
                      </a:pPr>
                      <a:r>
                        <a:rPr lang="ru-RU" sz="1600" kern="100">
                          <a:effectLst/>
                        </a:rPr>
                        <a:t>Синдром </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tc>
                  <a:txBody>
                    <a:bodyPr/>
                    <a:lstStyle/>
                    <a:p>
                      <a:pPr algn="just">
                        <a:lnSpc>
                          <a:spcPct val="115000"/>
                        </a:lnSpc>
                        <a:spcAft>
                          <a:spcPts val="800"/>
                        </a:spcAft>
                        <a:buNone/>
                        <a:tabLst>
                          <a:tab pos="228600" algn="l"/>
                        </a:tabLst>
                      </a:pPr>
                      <a:r>
                        <a:rPr lang="ru-RU" sz="1600" kern="100">
                          <a:effectLst/>
                        </a:rPr>
                        <a:t>Гены </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tc>
                  <a:txBody>
                    <a:bodyPr/>
                    <a:lstStyle/>
                    <a:p>
                      <a:pPr algn="just">
                        <a:lnSpc>
                          <a:spcPct val="115000"/>
                        </a:lnSpc>
                        <a:spcAft>
                          <a:spcPts val="800"/>
                        </a:spcAft>
                        <a:buNone/>
                        <a:tabLst>
                          <a:tab pos="228600" algn="l"/>
                        </a:tabLst>
                      </a:pPr>
                      <a:r>
                        <a:rPr lang="ru-RU" sz="1600" kern="100">
                          <a:effectLst/>
                        </a:rPr>
                        <a:t>Распространенность</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tc>
                  <a:txBody>
                    <a:bodyPr/>
                    <a:lstStyle/>
                    <a:p>
                      <a:pPr algn="just">
                        <a:lnSpc>
                          <a:spcPct val="115000"/>
                        </a:lnSpc>
                        <a:spcAft>
                          <a:spcPts val="800"/>
                        </a:spcAft>
                        <a:buNone/>
                        <a:tabLst>
                          <a:tab pos="228600" algn="l"/>
                        </a:tabLst>
                      </a:pPr>
                      <a:r>
                        <a:rPr lang="ru-RU" sz="1600" kern="0">
                          <a:effectLst/>
                        </a:rPr>
                        <a:t>Клиническая картина</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tc>
                  <a:txBody>
                    <a:bodyPr/>
                    <a:lstStyle/>
                    <a:p>
                      <a:pPr algn="just">
                        <a:lnSpc>
                          <a:spcPct val="115000"/>
                        </a:lnSpc>
                        <a:spcAft>
                          <a:spcPts val="800"/>
                        </a:spcAft>
                        <a:buNone/>
                        <a:tabLst>
                          <a:tab pos="228600" algn="l"/>
                        </a:tabLst>
                      </a:pPr>
                      <a:r>
                        <a:rPr lang="ru-RU" sz="1600" kern="0">
                          <a:effectLst/>
                        </a:rPr>
                        <a:t>Тип наследов</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extLst>
                  <a:ext uri="{0D108BD9-81ED-4DB2-BD59-A6C34878D82A}">
                    <a16:rowId xmlns:a16="http://schemas.microsoft.com/office/drawing/2014/main" val="3187649824"/>
                  </a:ext>
                </a:extLst>
              </a:tr>
              <a:tr h="666001">
                <a:tc>
                  <a:txBody>
                    <a:bodyPr/>
                    <a:lstStyle/>
                    <a:p>
                      <a:pPr algn="just">
                        <a:lnSpc>
                          <a:spcPct val="115000"/>
                        </a:lnSpc>
                        <a:spcAft>
                          <a:spcPts val="800"/>
                        </a:spcAft>
                        <a:buNone/>
                        <a:tabLst>
                          <a:tab pos="228600" algn="l"/>
                        </a:tabLst>
                      </a:pPr>
                      <a:r>
                        <a:rPr lang="ru-RU" sz="1600" kern="0">
                          <a:effectLst/>
                        </a:rPr>
                        <a:t>Синдром</a:t>
                      </a:r>
                      <a:endParaRPr lang="ru-RU" sz="1600" kern="100">
                        <a:effectLst/>
                      </a:endParaRPr>
                    </a:p>
                    <a:p>
                      <a:pPr algn="just">
                        <a:lnSpc>
                          <a:spcPct val="115000"/>
                        </a:lnSpc>
                        <a:spcAft>
                          <a:spcPts val="800"/>
                        </a:spcAft>
                        <a:buNone/>
                        <a:tabLst>
                          <a:tab pos="228600" algn="l"/>
                        </a:tabLst>
                      </a:pPr>
                      <a:r>
                        <a:rPr lang="ru-RU" sz="1600" kern="0">
                          <a:effectLst/>
                        </a:rPr>
                        <a:t>Ваарденбурга</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tc>
                  <a:txBody>
                    <a:bodyPr/>
                    <a:lstStyle/>
                    <a:p>
                      <a:pPr algn="just">
                        <a:lnSpc>
                          <a:spcPct val="115000"/>
                        </a:lnSpc>
                        <a:spcAft>
                          <a:spcPts val="800"/>
                        </a:spcAft>
                        <a:buNone/>
                        <a:tabLst>
                          <a:tab pos="228600" algn="l"/>
                        </a:tabLst>
                      </a:pPr>
                      <a:r>
                        <a:rPr lang="en-US" sz="1600" kern="0">
                          <a:effectLst/>
                        </a:rPr>
                        <a:t>PAX3, MITF, WS2B,</a:t>
                      </a:r>
                      <a:endParaRPr lang="ru-RU" sz="1600" kern="100">
                        <a:effectLst/>
                      </a:endParaRPr>
                    </a:p>
                    <a:p>
                      <a:pPr algn="just">
                        <a:lnSpc>
                          <a:spcPct val="115000"/>
                        </a:lnSpc>
                        <a:spcAft>
                          <a:spcPts val="800"/>
                        </a:spcAft>
                        <a:buNone/>
                        <a:tabLst>
                          <a:tab pos="228600" algn="l"/>
                        </a:tabLst>
                      </a:pPr>
                      <a:r>
                        <a:rPr lang="en-US" sz="1600" kern="0">
                          <a:effectLst/>
                        </a:rPr>
                        <a:t>WS2C, SNAI2,</a:t>
                      </a:r>
                      <a:endParaRPr lang="ru-RU" sz="1600" kern="100">
                        <a:effectLst/>
                      </a:endParaRPr>
                    </a:p>
                    <a:p>
                      <a:pPr algn="just">
                        <a:lnSpc>
                          <a:spcPct val="115000"/>
                        </a:lnSpc>
                        <a:spcAft>
                          <a:spcPts val="800"/>
                        </a:spcAft>
                        <a:buNone/>
                        <a:tabLst>
                          <a:tab pos="228600" algn="l"/>
                        </a:tabLst>
                      </a:pPr>
                      <a:r>
                        <a:rPr lang="ru-RU" sz="1600" kern="0">
                          <a:effectLst/>
                        </a:rPr>
                        <a:t>EDNRB, EDN3,</a:t>
                      </a:r>
                      <a:endParaRPr lang="ru-RU" sz="1600" kern="100">
                        <a:effectLst/>
                      </a:endParaRPr>
                    </a:p>
                    <a:p>
                      <a:pPr algn="just">
                        <a:lnSpc>
                          <a:spcPct val="115000"/>
                        </a:lnSpc>
                        <a:spcAft>
                          <a:spcPts val="800"/>
                        </a:spcAft>
                        <a:buNone/>
                        <a:tabLst>
                          <a:tab pos="228600" algn="l"/>
                        </a:tabLst>
                      </a:pPr>
                      <a:r>
                        <a:rPr lang="ru-RU" sz="1600" kern="0">
                          <a:effectLst/>
                        </a:rPr>
                        <a:t>SOX10</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tc>
                  <a:txBody>
                    <a:bodyPr/>
                    <a:lstStyle/>
                    <a:p>
                      <a:pPr algn="just">
                        <a:lnSpc>
                          <a:spcPct val="115000"/>
                        </a:lnSpc>
                        <a:spcAft>
                          <a:spcPts val="800"/>
                        </a:spcAft>
                        <a:buNone/>
                        <a:tabLst>
                          <a:tab pos="228600" algn="l"/>
                        </a:tabLst>
                      </a:pPr>
                      <a:r>
                        <a:rPr lang="ru-RU" sz="1600" kern="0">
                          <a:effectLst/>
                        </a:rPr>
                        <a:t>1 : 20000 – 40000</a:t>
                      </a:r>
                      <a:r>
                        <a:rPr lang="ru-RU" sz="1600" kern="0" baseline="30000">
                          <a:effectLst/>
                        </a:rPr>
                        <a:t>(1)</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tc>
                  <a:txBody>
                    <a:bodyPr/>
                    <a:lstStyle/>
                    <a:p>
                      <a:pPr>
                        <a:buNone/>
                      </a:pPr>
                      <a:r>
                        <a:rPr lang="ru-RU" sz="1600" kern="100">
                          <a:effectLst/>
                        </a:rPr>
                        <a:t>тугоухость + пигментные</a:t>
                      </a:r>
                    </a:p>
                    <a:p>
                      <a:pPr>
                        <a:buNone/>
                      </a:pPr>
                      <a:r>
                        <a:rPr lang="ru-RU" sz="1600" kern="100">
                          <a:effectLst/>
                        </a:rPr>
                        <a:t>аномалии кожи, волос и глаз</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tc>
                  <a:txBody>
                    <a:bodyPr/>
                    <a:lstStyle/>
                    <a:p>
                      <a:pPr algn="just">
                        <a:lnSpc>
                          <a:spcPct val="115000"/>
                        </a:lnSpc>
                        <a:spcAft>
                          <a:spcPts val="800"/>
                        </a:spcAft>
                        <a:buNone/>
                        <a:tabLst>
                          <a:tab pos="228600" algn="l"/>
                        </a:tabLst>
                      </a:pPr>
                      <a:r>
                        <a:rPr lang="ru-RU" sz="1600" kern="0">
                          <a:effectLst/>
                        </a:rPr>
                        <a:t>АД</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extLst>
                  <a:ext uri="{0D108BD9-81ED-4DB2-BD59-A6C34878D82A}">
                    <a16:rowId xmlns:a16="http://schemas.microsoft.com/office/drawing/2014/main" val="3787882884"/>
                  </a:ext>
                </a:extLst>
              </a:tr>
              <a:tr h="1034984">
                <a:tc>
                  <a:txBody>
                    <a:bodyPr/>
                    <a:lstStyle/>
                    <a:p>
                      <a:pPr algn="just">
                        <a:lnSpc>
                          <a:spcPct val="115000"/>
                        </a:lnSpc>
                        <a:spcAft>
                          <a:spcPts val="800"/>
                        </a:spcAft>
                        <a:buNone/>
                        <a:tabLst>
                          <a:tab pos="228600" algn="l"/>
                        </a:tabLst>
                      </a:pPr>
                      <a:r>
                        <a:rPr lang="ru-RU" sz="1600" kern="0">
                          <a:effectLst/>
                        </a:rPr>
                        <a:t>Синдром Ашера (Ушера)</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tc>
                  <a:txBody>
                    <a:bodyPr/>
                    <a:lstStyle/>
                    <a:p>
                      <a:pPr algn="just">
                        <a:lnSpc>
                          <a:spcPct val="115000"/>
                        </a:lnSpc>
                        <a:spcAft>
                          <a:spcPts val="800"/>
                        </a:spcAft>
                        <a:buNone/>
                        <a:tabLst>
                          <a:tab pos="228600" algn="l"/>
                        </a:tabLst>
                      </a:pPr>
                      <a:r>
                        <a:rPr lang="en-US" sz="1600" kern="0" dirty="0">
                          <a:effectLst/>
                        </a:rPr>
                        <a:t>CDH23, MYO7A,</a:t>
                      </a:r>
                      <a:r>
                        <a:rPr lang="ru-RU" sz="1600" kern="0" dirty="0">
                          <a:effectLst/>
                        </a:rPr>
                        <a:t> </a:t>
                      </a:r>
                      <a:r>
                        <a:rPr lang="en-US" sz="1600" kern="0" dirty="0">
                          <a:effectLst/>
                        </a:rPr>
                        <a:t>PCDH15, USH1C,</a:t>
                      </a:r>
                      <a:r>
                        <a:rPr lang="ru-RU" sz="1600" kern="0" dirty="0">
                          <a:effectLst/>
                        </a:rPr>
                        <a:t> </a:t>
                      </a:r>
                      <a:r>
                        <a:rPr lang="en-US" sz="1600" kern="0" dirty="0">
                          <a:effectLst/>
                        </a:rPr>
                        <a:t>USH1G, USH2A,</a:t>
                      </a:r>
                      <a:endParaRPr lang="ru-RU" sz="1600" kern="100" dirty="0">
                        <a:effectLst/>
                      </a:endParaRPr>
                    </a:p>
                    <a:p>
                      <a:pPr algn="just">
                        <a:lnSpc>
                          <a:spcPct val="115000"/>
                        </a:lnSpc>
                        <a:spcAft>
                          <a:spcPts val="800"/>
                        </a:spcAft>
                        <a:buNone/>
                        <a:tabLst>
                          <a:tab pos="228600" algn="l"/>
                        </a:tabLst>
                      </a:pPr>
                      <a:r>
                        <a:rPr lang="ru-RU" sz="1600" kern="0" dirty="0">
                          <a:effectLst/>
                        </a:rPr>
                        <a:t>GPR98, DFNB31, CLRN1</a:t>
                      </a:r>
                      <a:endParaRPr lang="ru-RU"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tc>
                  <a:txBody>
                    <a:bodyPr/>
                    <a:lstStyle/>
                    <a:p>
                      <a:pPr algn="just">
                        <a:lnSpc>
                          <a:spcPct val="115000"/>
                        </a:lnSpc>
                        <a:spcAft>
                          <a:spcPts val="800"/>
                        </a:spcAft>
                        <a:buNone/>
                        <a:tabLst>
                          <a:tab pos="228600" algn="l"/>
                        </a:tabLst>
                      </a:pPr>
                      <a:r>
                        <a:rPr lang="en-US" sz="1600" kern="0">
                          <a:effectLst/>
                        </a:rPr>
                        <a:t>6 – 10 : 100000</a:t>
                      </a:r>
                      <a:r>
                        <a:rPr lang="ru-RU" sz="1600" kern="0" baseline="30000">
                          <a:effectLst/>
                        </a:rPr>
                        <a:t>(</a:t>
                      </a:r>
                      <a:r>
                        <a:rPr lang="en-US" sz="1600" kern="0" baseline="30000">
                          <a:effectLst/>
                        </a:rPr>
                        <a:t>4</a:t>
                      </a:r>
                      <a:r>
                        <a:rPr lang="ru-RU" sz="1600" kern="0" baseline="30000">
                          <a:effectLst/>
                        </a:rPr>
                        <a:t>)</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tc>
                  <a:txBody>
                    <a:bodyPr/>
                    <a:lstStyle/>
                    <a:p>
                      <a:pPr>
                        <a:buNone/>
                      </a:pPr>
                      <a:r>
                        <a:rPr lang="ru-RU" sz="1600" kern="100">
                          <a:effectLst/>
                        </a:rPr>
                        <a:t>тугоухость + прогрессирующая</a:t>
                      </a:r>
                    </a:p>
                    <a:p>
                      <a:pPr>
                        <a:buNone/>
                      </a:pPr>
                      <a:r>
                        <a:rPr lang="ru-RU" sz="1600" kern="100">
                          <a:effectLst/>
                        </a:rPr>
                        <a:t>потеря зрения (пигментная</a:t>
                      </a:r>
                    </a:p>
                    <a:p>
                      <a:pPr>
                        <a:buNone/>
                      </a:pPr>
                      <a:r>
                        <a:rPr lang="ru-RU" sz="1600" kern="100">
                          <a:effectLst/>
                        </a:rPr>
                        <a:t>дегенерация сетчатки)</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tc>
                  <a:txBody>
                    <a:bodyPr/>
                    <a:lstStyle/>
                    <a:p>
                      <a:pPr algn="just">
                        <a:lnSpc>
                          <a:spcPct val="115000"/>
                        </a:lnSpc>
                        <a:spcAft>
                          <a:spcPts val="800"/>
                        </a:spcAft>
                        <a:buNone/>
                        <a:tabLst>
                          <a:tab pos="228600" algn="l"/>
                        </a:tabLst>
                      </a:pPr>
                      <a:r>
                        <a:rPr lang="ru-RU" sz="1600" kern="0">
                          <a:effectLst/>
                        </a:rPr>
                        <a:t>АР</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extLst>
                  <a:ext uri="{0D108BD9-81ED-4DB2-BD59-A6C34878D82A}">
                    <a16:rowId xmlns:a16="http://schemas.microsoft.com/office/drawing/2014/main" val="1189913935"/>
                  </a:ext>
                </a:extLst>
              </a:tr>
              <a:tr h="315589">
                <a:tc>
                  <a:txBody>
                    <a:bodyPr/>
                    <a:lstStyle/>
                    <a:p>
                      <a:pPr algn="just">
                        <a:lnSpc>
                          <a:spcPct val="115000"/>
                        </a:lnSpc>
                        <a:spcAft>
                          <a:spcPts val="800"/>
                        </a:spcAft>
                        <a:buNone/>
                        <a:tabLst>
                          <a:tab pos="228600" algn="l"/>
                        </a:tabLst>
                      </a:pPr>
                      <a:r>
                        <a:rPr lang="ru-RU" sz="1600" kern="0">
                          <a:effectLst/>
                        </a:rPr>
                        <a:t>Синдром</a:t>
                      </a:r>
                      <a:endParaRPr lang="ru-RU" sz="1600" kern="100">
                        <a:effectLst/>
                      </a:endParaRPr>
                    </a:p>
                    <a:p>
                      <a:pPr algn="just">
                        <a:lnSpc>
                          <a:spcPct val="115000"/>
                        </a:lnSpc>
                        <a:spcAft>
                          <a:spcPts val="800"/>
                        </a:spcAft>
                        <a:buNone/>
                        <a:tabLst>
                          <a:tab pos="228600" algn="l"/>
                        </a:tabLst>
                      </a:pPr>
                      <a:r>
                        <a:rPr lang="ru-RU" sz="1600" kern="0">
                          <a:effectLst/>
                        </a:rPr>
                        <a:t>Пендреда</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tc>
                  <a:txBody>
                    <a:bodyPr/>
                    <a:lstStyle/>
                    <a:p>
                      <a:pPr algn="just">
                        <a:lnSpc>
                          <a:spcPct val="115000"/>
                        </a:lnSpc>
                        <a:spcAft>
                          <a:spcPts val="800"/>
                        </a:spcAft>
                        <a:buNone/>
                        <a:tabLst>
                          <a:tab pos="228600" algn="l"/>
                        </a:tabLst>
                      </a:pPr>
                      <a:r>
                        <a:rPr lang="en-US" sz="1600" kern="0">
                          <a:effectLst/>
                        </a:rPr>
                        <a:t>SLC26A4, FOXI1</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tc>
                  <a:txBody>
                    <a:bodyPr/>
                    <a:lstStyle/>
                    <a:p>
                      <a:pPr algn="just">
                        <a:lnSpc>
                          <a:spcPct val="115000"/>
                        </a:lnSpc>
                        <a:spcAft>
                          <a:spcPts val="800"/>
                        </a:spcAft>
                        <a:buNone/>
                        <a:tabLst>
                          <a:tab pos="228600" algn="l"/>
                        </a:tabLst>
                      </a:pPr>
                      <a:r>
                        <a:rPr lang="en-US" sz="1600" kern="0">
                          <a:effectLst/>
                        </a:rPr>
                        <a:t>7.5-10 : 100000</a:t>
                      </a:r>
                      <a:r>
                        <a:rPr lang="ru-RU" sz="1600" kern="0" baseline="30000">
                          <a:effectLst/>
                        </a:rPr>
                        <a:t>(5)</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tc>
                  <a:txBody>
                    <a:bodyPr/>
                    <a:lstStyle/>
                    <a:p>
                      <a:pPr algn="just">
                        <a:lnSpc>
                          <a:spcPct val="115000"/>
                        </a:lnSpc>
                        <a:buNone/>
                      </a:pPr>
                      <a:r>
                        <a:rPr lang="ru-RU" sz="1600" kern="100">
                          <a:effectLst/>
                        </a:rPr>
                        <a:t>тугоухость + эутиреоидный зоб </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tc>
                  <a:txBody>
                    <a:bodyPr/>
                    <a:lstStyle/>
                    <a:p>
                      <a:pPr algn="just">
                        <a:lnSpc>
                          <a:spcPct val="115000"/>
                        </a:lnSpc>
                        <a:spcAft>
                          <a:spcPts val="800"/>
                        </a:spcAft>
                        <a:buNone/>
                        <a:tabLst>
                          <a:tab pos="228600" algn="l"/>
                        </a:tabLst>
                      </a:pPr>
                      <a:r>
                        <a:rPr lang="ru-RU" sz="1600" kern="0">
                          <a:effectLst/>
                        </a:rPr>
                        <a:t>АР</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extLst>
                  <a:ext uri="{0D108BD9-81ED-4DB2-BD59-A6C34878D82A}">
                    <a16:rowId xmlns:a16="http://schemas.microsoft.com/office/drawing/2014/main" val="3467397149"/>
                  </a:ext>
                </a:extLst>
              </a:tr>
              <a:tr h="947046">
                <a:tc>
                  <a:txBody>
                    <a:bodyPr/>
                    <a:lstStyle/>
                    <a:p>
                      <a:pPr algn="just">
                        <a:lnSpc>
                          <a:spcPct val="115000"/>
                        </a:lnSpc>
                        <a:spcAft>
                          <a:spcPts val="800"/>
                        </a:spcAft>
                        <a:buNone/>
                        <a:tabLst>
                          <a:tab pos="228600" algn="l"/>
                        </a:tabLst>
                      </a:pPr>
                      <a:r>
                        <a:rPr lang="ru-RU" sz="1600" kern="0" dirty="0">
                          <a:effectLst/>
                        </a:rPr>
                        <a:t>Синдром </a:t>
                      </a:r>
                      <a:r>
                        <a:rPr lang="ru-RU" sz="1600" kern="0" dirty="0" err="1">
                          <a:effectLst/>
                        </a:rPr>
                        <a:t>Гольденхара</a:t>
                      </a:r>
                      <a:endParaRPr lang="ru-RU"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tc>
                  <a:txBody>
                    <a:bodyPr/>
                    <a:lstStyle/>
                    <a:p>
                      <a:pPr algn="just">
                        <a:lnSpc>
                          <a:spcPct val="115000"/>
                        </a:lnSpc>
                        <a:spcAft>
                          <a:spcPts val="800"/>
                        </a:spcAft>
                        <a:buNone/>
                        <a:tabLst>
                          <a:tab pos="228600" algn="l"/>
                        </a:tabLst>
                      </a:pPr>
                      <a:r>
                        <a:rPr lang="ru-RU" sz="1600" kern="0" dirty="0">
                          <a:effectLst/>
                        </a:rPr>
                        <a:t>GSC и TCOF1</a:t>
                      </a:r>
                      <a:r>
                        <a:rPr lang="ru-RU" sz="1600" kern="0" baseline="30000" dirty="0">
                          <a:effectLst/>
                        </a:rPr>
                        <a:t>(12)</a:t>
                      </a:r>
                      <a:endParaRPr lang="ru-RU" sz="1600" kern="100" dirty="0">
                        <a:effectLst/>
                      </a:endParaRPr>
                    </a:p>
                    <a:p>
                      <a:pPr algn="just">
                        <a:lnSpc>
                          <a:spcPct val="115000"/>
                        </a:lnSpc>
                        <a:spcAft>
                          <a:spcPts val="800"/>
                        </a:spcAft>
                        <a:buNone/>
                        <a:tabLst>
                          <a:tab pos="228600" algn="l"/>
                        </a:tabLst>
                      </a:pPr>
                      <a:r>
                        <a:rPr lang="ru-RU" sz="1600" kern="0" dirty="0">
                          <a:effectLst/>
                        </a:rPr>
                        <a:t>На хромосомах 14</a:t>
                      </a:r>
                      <a:r>
                        <a:rPr lang="en-US" sz="1600" kern="0" dirty="0">
                          <a:effectLst/>
                        </a:rPr>
                        <a:t>q</a:t>
                      </a:r>
                      <a:r>
                        <a:rPr lang="ru-RU" sz="1600" kern="0" dirty="0">
                          <a:effectLst/>
                        </a:rPr>
                        <a:t>32; 5р15</a:t>
                      </a:r>
                      <a:endParaRPr lang="ru-RU"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tc>
                  <a:txBody>
                    <a:bodyPr/>
                    <a:lstStyle/>
                    <a:p>
                      <a:pPr algn="just">
                        <a:lnSpc>
                          <a:spcPct val="115000"/>
                        </a:lnSpc>
                        <a:spcAft>
                          <a:spcPts val="800"/>
                        </a:spcAft>
                        <a:buNone/>
                        <a:tabLst>
                          <a:tab pos="228600" algn="l"/>
                        </a:tabLst>
                      </a:pPr>
                      <a:r>
                        <a:rPr lang="ru-RU" sz="1600" kern="0" dirty="0">
                          <a:effectLst/>
                        </a:rPr>
                        <a:t>1: 3500-5600 </a:t>
                      </a:r>
                      <a:endParaRPr lang="ru-RU" sz="1600" kern="100" dirty="0">
                        <a:effectLst/>
                      </a:endParaRPr>
                    </a:p>
                  </a:txBody>
                  <a:tcPr marL="30208" marR="30208" marT="0" marB="0"/>
                </a:tc>
                <a:tc>
                  <a:txBody>
                    <a:bodyPr/>
                    <a:lstStyle/>
                    <a:p>
                      <a:pPr algn="just">
                        <a:lnSpc>
                          <a:spcPct val="115000"/>
                        </a:lnSpc>
                        <a:buNone/>
                      </a:pPr>
                      <a:r>
                        <a:rPr lang="ru-RU" sz="1600" kern="100">
                          <a:effectLst/>
                        </a:rPr>
                        <a:t>Глухота (тугоухость) + недоразвитие половины нижней челюсти, аномалия развития наружного уха, аномалия развития внутреннего уха, микро- или анофральм</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tc>
                  <a:txBody>
                    <a:bodyPr/>
                    <a:lstStyle/>
                    <a:p>
                      <a:pPr algn="just">
                        <a:lnSpc>
                          <a:spcPct val="115000"/>
                        </a:lnSpc>
                        <a:spcAft>
                          <a:spcPts val="800"/>
                        </a:spcAft>
                        <a:buNone/>
                        <a:tabLst>
                          <a:tab pos="228600" algn="l"/>
                        </a:tabLst>
                      </a:pPr>
                      <a:r>
                        <a:rPr lang="ru-RU" sz="1600" kern="0" dirty="0">
                          <a:effectLst/>
                        </a:rPr>
                        <a:t>АД </a:t>
                      </a:r>
                      <a:endParaRPr lang="ru-RU"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08" marR="30208" marT="0" marB="0"/>
                </a:tc>
                <a:extLst>
                  <a:ext uri="{0D108BD9-81ED-4DB2-BD59-A6C34878D82A}">
                    <a16:rowId xmlns:a16="http://schemas.microsoft.com/office/drawing/2014/main" val="4259271017"/>
                  </a:ext>
                </a:extLst>
              </a:tr>
            </a:tbl>
          </a:graphicData>
        </a:graphic>
      </p:graphicFrame>
      <p:sp>
        <p:nvSpPr>
          <p:cNvPr id="14" name="TextBox 13">
            <a:extLst>
              <a:ext uri="{FF2B5EF4-FFF2-40B4-BE49-F238E27FC236}">
                <a16:creationId xmlns:a16="http://schemas.microsoft.com/office/drawing/2014/main" id="{75C96A52-D5EE-F971-D486-1112EDD1F965}"/>
              </a:ext>
            </a:extLst>
          </p:cNvPr>
          <p:cNvSpPr txBox="1"/>
          <p:nvPr/>
        </p:nvSpPr>
        <p:spPr>
          <a:xfrm>
            <a:off x="2842403" y="790887"/>
            <a:ext cx="7319513" cy="369332"/>
          </a:xfrm>
          <a:prstGeom prst="rect">
            <a:avLst/>
          </a:prstGeom>
          <a:noFill/>
        </p:spPr>
        <p:txBody>
          <a:bodyPr wrap="square">
            <a:spAutoFit/>
          </a:bodyPr>
          <a:lstStyle/>
          <a:p>
            <a:r>
              <a:rPr lang="ru-RU" sz="1800" dirty="0">
                <a:effectLst/>
                <a:latin typeface="Times New Roman" panose="02020603050405020304" pitchFamily="18" charset="0"/>
                <a:ea typeface="Calibri" panose="020F0502020204030204" pitchFamily="34" charset="0"/>
              </a:rPr>
              <a:t>Примеры синдромов, одним из проявлений которых бывает глухота</a:t>
            </a:r>
            <a:endParaRPr lang="ru-RU" dirty="0"/>
          </a:p>
        </p:txBody>
      </p:sp>
    </p:spTree>
    <p:extLst>
      <p:ext uri="{BB962C8B-B14F-4D97-AF65-F5344CB8AC3E}">
        <p14:creationId xmlns:p14="http://schemas.microsoft.com/office/powerpoint/2010/main" val="2402482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8C02CA-6E05-A54C-A370-F7D771664FFD}"/>
              </a:ext>
            </a:extLst>
          </p:cNvPr>
          <p:cNvSpPr txBox="1"/>
          <p:nvPr/>
        </p:nvSpPr>
        <p:spPr>
          <a:xfrm>
            <a:off x="476250" y="439773"/>
            <a:ext cx="4729728" cy="5551969"/>
          </a:xfrm>
          <a:prstGeom prst="rect">
            <a:avLst/>
          </a:prstGeom>
          <a:noFill/>
        </p:spPr>
        <p:txBody>
          <a:bodyPr wrap="square">
            <a:spAutoFit/>
          </a:bodyPr>
          <a:lstStyle/>
          <a:p>
            <a:pPr lvl="2" algn="just">
              <a:lnSpc>
                <a:spcPct val="150000"/>
              </a:lnSpc>
            </a:pPr>
            <a:r>
              <a:rPr lang="ru-RU" b="1" kern="0" dirty="0">
                <a:effectLst/>
                <a:latin typeface="Times New Roman" panose="02020603050405020304" pitchFamily="18" charset="0"/>
                <a:ea typeface="Times New Roman" panose="02020603050405020304" pitchFamily="18" charset="0"/>
                <a:cs typeface="Times New Roman" panose="02020603050405020304" pitchFamily="18" charset="0"/>
              </a:rPr>
              <a:t>1.2. </a:t>
            </a:r>
            <a:r>
              <a:rPr lang="ru-RU" b="1" kern="0" dirty="0" err="1">
                <a:effectLst/>
                <a:latin typeface="Times New Roman" panose="02020603050405020304" pitchFamily="18" charset="0"/>
                <a:ea typeface="Times New Roman" panose="02020603050405020304" pitchFamily="18" charset="0"/>
                <a:cs typeface="Times New Roman" panose="02020603050405020304" pitchFamily="18" charset="0"/>
              </a:rPr>
              <a:t>Несиндромальная</a:t>
            </a:r>
            <a:r>
              <a:rPr lang="ru-RU" b="1" kern="0" dirty="0">
                <a:effectLst/>
                <a:latin typeface="Times New Roman" panose="02020603050405020304" pitchFamily="18" charset="0"/>
                <a:ea typeface="Times New Roman" panose="02020603050405020304" pitchFamily="18" charset="0"/>
                <a:cs typeface="Times New Roman" panose="02020603050405020304" pitchFamily="18" charset="0"/>
              </a:rPr>
              <a:t> тугоухость.</a:t>
            </a:r>
            <a:endParaRPr lang="ru-RU"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263" algn="just">
              <a:lnSpc>
                <a:spcPct val="150000"/>
              </a:lnSpc>
              <a:spcAft>
                <a:spcPts val="800"/>
              </a:spcAft>
              <a:buNone/>
            </a:pPr>
            <a:r>
              <a:rPr lang="ru-RU" i="1" kern="0" dirty="0" err="1">
                <a:effectLst/>
                <a:latin typeface="Times New Roman" panose="02020603050405020304" pitchFamily="18" charset="0"/>
                <a:ea typeface="Times New Roman" panose="02020603050405020304" pitchFamily="18" charset="0"/>
                <a:cs typeface="Times New Roman" panose="02020603050405020304" pitchFamily="18" charset="0"/>
              </a:rPr>
              <a:t>Несиндромальные</a:t>
            </a:r>
            <a:r>
              <a:rPr lang="ru-RU" i="1" kern="0" dirty="0">
                <a:effectLst/>
                <a:latin typeface="Times New Roman" panose="02020603050405020304" pitchFamily="18" charset="0"/>
                <a:ea typeface="Times New Roman" panose="02020603050405020304" pitchFamily="18" charset="0"/>
                <a:cs typeface="Times New Roman" panose="02020603050405020304" pitchFamily="18" charset="0"/>
              </a:rPr>
              <a:t> формы</a:t>
            </a:r>
            <a:r>
              <a:rPr lang="ru-RU" kern="0" dirty="0">
                <a:effectLst/>
                <a:latin typeface="Times New Roman" panose="02020603050405020304" pitchFamily="18" charset="0"/>
                <a:ea typeface="Times New Roman" panose="02020603050405020304" pitchFamily="18" charset="0"/>
                <a:cs typeface="Times New Roman" panose="02020603050405020304" pitchFamily="18" charset="0"/>
              </a:rPr>
              <a:t> наследственной тугоухости являются наиболее распространенными вариантами данной патологии – в различных популяциях ими обусловлено от 60 до 80% всех случаев врожденных нарушений слуха.</a:t>
            </a:r>
            <a:r>
              <a:rPr lang="ru-RU"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buNone/>
            </a:pPr>
            <a:r>
              <a:rPr lang="ru-RU" kern="0" dirty="0" err="1">
                <a:effectLst/>
                <a:latin typeface="Times New Roman" panose="02020603050405020304" pitchFamily="18" charset="0"/>
                <a:ea typeface="Times New Roman" panose="02020603050405020304" pitchFamily="18" charset="0"/>
              </a:rPr>
              <a:t>Несиндромальные</a:t>
            </a:r>
            <a:r>
              <a:rPr lang="ru-RU" kern="0" dirty="0">
                <a:effectLst/>
                <a:latin typeface="Times New Roman" panose="02020603050405020304" pitchFamily="18" charset="0"/>
                <a:ea typeface="Times New Roman" panose="02020603050405020304" pitchFamily="18" charset="0"/>
              </a:rPr>
              <a:t> формы обычно связаны с мутациями в одном или нескольких генах, ответственных за нормальное функционирование органов слуха,  не сопровождается симптомами поражения других органов</a:t>
            </a:r>
            <a:r>
              <a:rPr lang="ru-RU" i="1" kern="0" dirty="0">
                <a:effectLst/>
                <a:latin typeface="Times New Roman" panose="02020603050405020304" pitchFamily="18" charset="0"/>
                <a:ea typeface="Times New Roman" panose="02020603050405020304" pitchFamily="18" charset="0"/>
              </a:rPr>
              <a:t> </a:t>
            </a:r>
            <a:endParaRPr lang="ru-RU" dirty="0"/>
          </a:p>
        </p:txBody>
      </p:sp>
      <p:pic>
        <p:nvPicPr>
          <p:cNvPr id="6" name="Рисунок 5">
            <a:extLst>
              <a:ext uri="{FF2B5EF4-FFF2-40B4-BE49-F238E27FC236}">
                <a16:creationId xmlns:a16="http://schemas.microsoft.com/office/drawing/2014/main" id="{7256CF16-4154-130C-8A31-6DFB7962DBE6}"/>
              </a:ext>
            </a:extLst>
          </p:cNvPr>
          <p:cNvPicPr>
            <a:picLocks noChangeAspect="1"/>
          </p:cNvPicPr>
          <p:nvPr/>
        </p:nvPicPr>
        <p:blipFill>
          <a:blip r:embed="rId3"/>
          <a:stretch>
            <a:fillRect/>
          </a:stretch>
        </p:blipFill>
        <p:spPr>
          <a:xfrm>
            <a:off x="5318381" y="439773"/>
            <a:ext cx="6267450" cy="5334000"/>
          </a:xfrm>
          <a:prstGeom prst="rect">
            <a:avLst/>
          </a:prstGeom>
        </p:spPr>
      </p:pic>
      <p:sp>
        <p:nvSpPr>
          <p:cNvPr id="9" name="TextBox 8">
            <a:extLst>
              <a:ext uri="{FF2B5EF4-FFF2-40B4-BE49-F238E27FC236}">
                <a16:creationId xmlns:a16="http://schemas.microsoft.com/office/drawing/2014/main" id="{D17D3E92-AD59-40C9-DAD7-22BA2F4655DE}"/>
              </a:ext>
            </a:extLst>
          </p:cNvPr>
          <p:cNvSpPr txBox="1"/>
          <p:nvPr/>
        </p:nvSpPr>
        <p:spPr>
          <a:xfrm>
            <a:off x="5619750" y="5858172"/>
            <a:ext cx="6096000" cy="646331"/>
          </a:xfrm>
          <a:prstGeom prst="rect">
            <a:avLst/>
          </a:prstGeom>
          <a:noFill/>
        </p:spPr>
        <p:txBody>
          <a:bodyPr wrap="square">
            <a:spAutoFit/>
          </a:bodyPr>
          <a:lstStyle/>
          <a:p>
            <a:pPr algn="just">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Рис. ____, G-образные идеограммы 10 (1)-, 11(2)-, 13(3)-, 15-й (4) хромосом человека (</a:t>
            </a:r>
            <a:r>
              <a:rPr lang="ru-RU" sz="1400" kern="100" dirty="0">
                <a:effectLst/>
                <a:latin typeface="Times New Roman" panose="02020603050405020304" pitchFamily="18" charset="0"/>
                <a:ea typeface="Calibri" panose="020F0502020204030204" pitchFamily="34" charset="0"/>
                <a:cs typeface="Times New Roman" panose="02020603050405020304" pitchFamily="18" charset="0"/>
              </a:rPr>
              <a:t>источник: </a:t>
            </a:r>
            <a:r>
              <a:rPr lang="ru-RU" sz="1400" i="1" u="sng" kern="100" dirty="0" err="1">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en.wikipedia.org›wiki</a:t>
            </a:r>
            <a:r>
              <a:rPr lang="ru-RU" sz="1400" i="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2">
            <a:extLst>
              <a:ext uri="{FF2B5EF4-FFF2-40B4-BE49-F238E27FC236}">
                <a16:creationId xmlns:a16="http://schemas.microsoft.com/office/drawing/2014/main" id="{5A0639BE-1879-2B5B-FC50-A1A4D21D64E2}"/>
              </a:ext>
            </a:extLst>
          </p:cNvPr>
          <p:cNvSpPr txBox="1">
            <a:spLocks noChangeArrowheads="1"/>
          </p:cNvSpPr>
          <p:nvPr/>
        </p:nvSpPr>
        <p:spPr bwMode="auto">
          <a:xfrm>
            <a:off x="845389" y="447927"/>
            <a:ext cx="9989388" cy="45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spcAft>
                <a:spcPts val="800"/>
              </a:spcAft>
            </a:pPr>
            <a:endParaRPr lang="ru-RU" alt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1F8C6E5-627A-775D-256D-F3CD5A46D2AA}"/>
              </a:ext>
            </a:extLst>
          </p:cNvPr>
          <p:cNvSpPr txBox="1"/>
          <p:nvPr/>
        </p:nvSpPr>
        <p:spPr>
          <a:xfrm>
            <a:off x="1000125" y="1746488"/>
            <a:ext cx="9834652" cy="1405513"/>
          </a:xfrm>
          <a:prstGeom prst="rect">
            <a:avLst/>
          </a:prstGeom>
          <a:noFill/>
        </p:spPr>
        <p:txBody>
          <a:bodyPr wrap="square">
            <a:spAutoFit/>
          </a:bodyPr>
          <a:lstStyle/>
          <a:p>
            <a:pPr algn="just">
              <a:buNone/>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1.3. Наследственные аномалии с одновременным нарушением зрения и слуха.</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None/>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None/>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1.4. Приобретенная потеря слуха</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81B1D675-051E-7B16-17F4-90C5B4D86FAB}"/>
              </a:ext>
            </a:extLst>
          </p:cNvPr>
          <p:cNvSpPr>
            <a:spLocks noGrp="1"/>
          </p:cNvSpPr>
          <p:nvPr>
            <p:ph type="sldNum" sz="quarter" idx="12"/>
          </p:nvPr>
        </p:nvSpPr>
        <p:spPr/>
        <p:txBody>
          <a:bodyPr/>
          <a:lstStyle/>
          <a:p>
            <a:fld id="{3103DC6B-32C4-4B33-B068-5484795C408B}" type="slidenum">
              <a:rPr lang="ru-RU" smtClean="0"/>
              <a:t>25</a:t>
            </a:fld>
            <a:endParaRPr lang="ru-RU"/>
          </a:p>
        </p:txBody>
      </p:sp>
      <p:sp>
        <p:nvSpPr>
          <p:cNvPr id="6" name="TextBox 5">
            <a:extLst>
              <a:ext uri="{FF2B5EF4-FFF2-40B4-BE49-F238E27FC236}">
                <a16:creationId xmlns:a16="http://schemas.microsoft.com/office/drawing/2014/main" id="{1E1504DC-E3A7-6F59-9797-96552419C15D}"/>
              </a:ext>
            </a:extLst>
          </p:cNvPr>
          <p:cNvSpPr txBox="1"/>
          <p:nvPr/>
        </p:nvSpPr>
        <p:spPr>
          <a:xfrm>
            <a:off x="3047999" y="1320284"/>
            <a:ext cx="6096000" cy="369332"/>
          </a:xfrm>
          <a:prstGeom prst="rect">
            <a:avLst/>
          </a:prstGeom>
          <a:noFill/>
        </p:spPr>
        <p:txBody>
          <a:bodyPr wrap="square">
            <a:spAutoFit/>
          </a:bodyPr>
          <a:lstStyle/>
          <a:p>
            <a:pPr lvl="0">
              <a:spcAft>
                <a:spcPts val="800"/>
              </a:spcAft>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2. НАРУШЕНИЕ ФУНКЦИИ ОРГАНОВ ЗРЕНИЯ</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DA98456-1046-AF06-46BC-B5821322F334}"/>
              </a:ext>
            </a:extLst>
          </p:cNvPr>
          <p:cNvSpPr txBox="1"/>
          <p:nvPr/>
        </p:nvSpPr>
        <p:spPr>
          <a:xfrm>
            <a:off x="831850" y="2300772"/>
            <a:ext cx="10528299" cy="1289071"/>
          </a:xfrm>
          <a:prstGeom prst="rect">
            <a:avLst/>
          </a:prstGeom>
          <a:noFill/>
        </p:spPr>
        <p:txBody>
          <a:bodyPr wrap="square">
            <a:spAutoFit/>
          </a:bodyPr>
          <a:lstStyle/>
          <a:p>
            <a:pPr indent="449580" algn="just">
              <a:lnSpc>
                <a:spcPct val="150000"/>
              </a:lnSpc>
              <a:spcAft>
                <a:spcPts val="800"/>
              </a:spcAft>
            </a:pP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К основным функциям зрения относятся: острота зрения, цветоразличение, поле зрения, характер зрения и глазодвигательные функции. Снижение любой из них неизбежно влечет за собой нарушения, как в ходе самого процесса, так и в результате зрительного восприятия.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3348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4AA1A66A-1EEA-82DC-AEDA-2BF74C5CFA0A}"/>
              </a:ext>
            </a:extLst>
          </p:cNvPr>
          <p:cNvSpPr>
            <a:spLocks noGrp="1"/>
          </p:cNvSpPr>
          <p:nvPr>
            <p:ph type="sldNum" sz="quarter" idx="12"/>
          </p:nvPr>
        </p:nvSpPr>
        <p:spPr/>
        <p:txBody>
          <a:bodyPr/>
          <a:lstStyle/>
          <a:p>
            <a:fld id="{3103DC6B-32C4-4B33-B068-5484795C408B}" type="slidenum">
              <a:rPr lang="ru-RU" smtClean="0"/>
              <a:t>26</a:t>
            </a:fld>
            <a:endParaRPr lang="ru-RU"/>
          </a:p>
        </p:txBody>
      </p:sp>
      <p:sp>
        <p:nvSpPr>
          <p:cNvPr id="6" name="TextBox 5">
            <a:extLst>
              <a:ext uri="{FF2B5EF4-FFF2-40B4-BE49-F238E27FC236}">
                <a16:creationId xmlns:a16="http://schemas.microsoft.com/office/drawing/2014/main" id="{76BB5527-095A-A556-0B86-39F57D3B7B08}"/>
              </a:ext>
            </a:extLst>
          </p:cNvPr>
          <p:cNvSpPr txBox="1"/>
          <p:nvPr/>
        </p:nvSpPr>
        <p:spPr>
          <a:xfrm>
            <a:off x="1041400" y="913303"/>
            <a:ext cx="10414000" cy="1052724"/>
          </a:xfrm>
          <a:prstGeom prst="rect">
            <a:avLst/>
          </a:prstGeom>
          <a:noFill/>
        </p:spPr>
        <p:txBody>
          <a:bodyPr wrap="square">
            <a:spAutoFit/>
          </a:bodyPr>
          <a:lstStyle/>
          <a:p>
            <a:pPr algn="ctr">
              <a:spcAft>
                <a:spcPts val="800"/>
              </a:spcAft>
              <a:buNone/>
            </a:pPr>
            <a:r>
              <a:rPr lang="ru-RU" sz="1600" b="1" kern="0" dirty="0">
                <a:effectLst/>
                <a:latin typeface="Times New Roman" panose="02020603050405020304" pitchFamily="18" charset="0"/>
                <a:ea typeface="Times New Roman" panose="02020603050405020304" pitchFamily="18" charset="0"/>
                <a:cs typeface="Times New Roman" panose="02020603050405020304" pitchFamily="18" charset="0"/>
              </a:rPr>
              <a:t>2.1. ЦИКЛОПИЯ</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buNone/>
            </a:pPr>
            <a:r>
              <a:rPr lang="ru-RU" sz="1800" b="1" i="1" kern="100" dirty="0">
                <a:effectLst/>
                <a:latin typeface="Times New Roman" panose="02020603050405020304" pitchFamily="18" charset="0"/>
                <a:ea typeface="Calibri" panose="020F0502020204030204" pitchFamily="34" charset="0"/>
                <a:cs typeface="Times New Roman" panose="02020603050405020304" pitchFamily="18" charset="0"/>
              </a:rPr>
              <a:t>Циклопия</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 наличие одного глаза или частично разделенного глаза, занимающего одну орбиту. Частота встречаемости: 1 из 100 000 новорожденных.</a:t>
            </a:r>
          </a:p>
        </p:txBody>
      </p:sp>
      <p:pic>
        <p:nvPicPr>
          <p:cNvPr id="8" name="Рисунок 7">
            <a:extLst>
              <a:ext uri="{FF2B5EF4-FFF2-40B4-BE49-F238E27FC236}">
                <a16:creationId xmlns:a16="http://schemas.microsoft.com/office/drawing/2014/main" id="{CB6F4BDE-0281-B417-3707-4D361B57B98C}"/>
              </a:ext>
            </a:extLst>
          </p:cNvPr>
          <p:cNvPicPr>
            <a:picLocks noChangeAspect="1"/>
          </p:cNvPicPr>
          <p:nvPr/>
        </p:nvPicPr>
        <p:blipFill>
          <a:blip r:embed="rId3"/>
          <a:stretch>
            <a:fillRect/>
          </a:stretch>
        </p:blipFill>
        <p:spPr>
          <a:xfrm>
            <a:off x="5283198" y="2553599"/>
            <a:ext cx="6745323" cy="2803525"/>
          </a:xfrm>
          <a:prstGeom prst="rect">
            <a:avLst/>
          </a:prstGeom>
        </p:spPr>
      </p:pic>
      <p:sp>
        <p:nvSpPr>
          <p:cNvPr id="10" name="TextBox 9">
            <a:extLst>
              <a:ext uri="{FF2B5EF4-FFF2-40B4-BE49-F238E27FC236}">
                <a16:creationId xmlns:a16="http://schemas.microsoft.com/office/drawing/2014/main" id="{F3EDE46B-2361-B678-C5FF-DC5DCD8D93D9}"/>
              </a:ext>
            </a:extLst>
          </p:cNvPr>
          <p:cNvSpPr txBox="1"/>
          <p:nvPr/>
        </p:nvSpPr>
        <p:spPr>
          <a:xfrm>
            <a:off x="520700" y="2284576"/>
            <a:ext cx="4610100" cy="3787383"/>
          </a:xfrm>
          <a:prstGeom prst="rect">
            <a:avLst/>
          </a:prstGeom>
          <a:noFill/>
        </p:spPr>
        <p:txBody>
          <a:bodyPr wrap="square">
            <a:spAutoFit/>
          </a:bodyPr>
          <a:lstStyle/>
          <a:p>
            <a:pPr algn="just">
              <a:lnSpc>
                <a:spcPct val="150000"/>
              </a:lnSpc>
            </a:pPr>
            <a:r>
              <a:rPr lang="ru-RU" kern="100" dirty="0">
                <a:effectLst/>
                <a:latin typeface="Times New Roman" panose="02020603050405020304" pitchFamily="18" charset="0"/>
                <a:ea typeface="Calibri" panose="020F0502020204030204" pitchFamily="34" charset="0"/>
                <a:cs typeface="Times New Roman" panose="02020603050405020304" pitchFamily="18" charset="0"/>
              </a:rPr>
              <a:t>Циклопия (полная) и </a:t>
            </a:r>
            <a:r>
              <a:rPr lang="ru-RU" kern="100" dirty="0" err="1">
                <a:effectLst/>
                <a:latin typeface="Times New Roman" panose="02020603050405020304" pitchFamily="18" charset="0"/>
                <a:ea typeface="Calibri" panose="020F0502020204030204" pitchFamily="34" charset="0"/>
                <a:cs typeface="Times New Roman" panose="02020603050405020304" pitchFamily="18" charset="0"/>
              </a:rPr>
              <a:t>синофтальми</a:t>
            </a:r>
            <a:r>
              <a:rPr lang="ru-RU" b="1" i="1" kern="100" dirty="0" err="1">
                <a:effectLst/>
                <a:latin typeface="Times New Roman" panose="02020603050405020304" pitchFamily="18" charset="0"/>
                <a:ea typeface="Calibri" panose="020F0502020204030204" pitchFamily="34" charset="0"/>
                <a:cs typeface="Times New Roman" panose="02020603050405020304" pitchFamily="18" charset="0"/>
              </a:rPr>
              <a:t>я</a:t>
            </a:r>
            <a:r>
              <a:rPr lang="ru-RU" kern="100" dirty="0">
                <a:effectLst/>
                <a:latin typeface="Times New Roman" panose="02020603050405020304" pitchFamily="18" charset="0"/>
                <a:ea typeface="Calibri" panose="020F0502020204030204" pitchFamily="34" charset="0"/>
                <a:cs typeface="Times New Roman" panose="02020603050405020304" pitchFamily="18" charset="0"/>
              </a:rPr>
              <a:t> (частичная) (рис. ___) представляют собой степени слияния глазных пузырей, которые препятствуют развитию отдельных глаз, при этом передняя часть мозга не делится на левое и правое полушария, или частичное разделение. Нарушения соответствуют порокам развития нервной системы, несовместимым с жизнью</a:t>
            </a:r>
            <a:endParaRPr lang="ru-RU" dirty="0"/>
          </a:p>
        </p:txBody>
      </p:sp>
      <p:sp>
        <p:nvSpPr>
          <p:cNvPr id="12" name="TextBox 11">
            <a:extLst>
              <a:ext uri="{FF2B5EF4-FFF2-40B4-BE49-F238E27FC236}">
                <a16:creationId xmlns:a16="http://schemas.microsoft.com/office/drawing/2014/main" id="{474F1B36-226A-995A-C80C-EB2EB9315B26}"/>
              </a:ext>
            </a:extLst>
          </p:cNvPr>
          <p:cNvSpPr txBox="1"/>
          <p:nvPr/>
        </p:nvSpPr>
        <p:spPr>
          <a:xfrm>
            <a:off x="5446678" y="5589160"/>
            <a:ext cx="6745322" cy="369332"/>
          </a:xfrm>
          <a:prstGeom prst="rect">
            <a:avLst/>
          </a:prstGeom>
          <a:noFill/>
        </p:spPr>
        <p:txBody>
          <a:bodyPr wrap="square">
            <a:spAutoFit/>
          </a:bodyPr>
          <a:lstStyle/>
          <a:p>
            <a:r>
              <a:rPr lang="ru-RU" sz="1800" dirty="0">
                <a:effectLst/>
                <a:latin typeface="Times New Roman" panose="02020603050405020304" pitchFamily="18" charset="0"/>
                <a:ea typeface="Calibri" panose="020F0502020204030204" pitchFamily="34" charset="0"/>
              </a:rPr>
              <a:t>Рис. ____. А. - циклоп; Б – степень слияния глазных пузырей</a:t>
            </a:r>
            <a:endParaRPr lang="ru-RU" dirty="0"/>
          </a:p>
        </p:txBody>
      </p:sp>
    </p:spTree>
    <p:extLst>
      <p:ext uri="{BB962C8B-B14F-4D97-AF65-F5344CB8AC3E}">
        <p14:creationId xmlns:p14="http://schemas.microsoft.com/office/powerpoint/2010/main" val="4204091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C1C22192-7B82-9B72-6484-5ACCB610DAD1}"/>
              </a:ext>
            </a:extLst>
          </p:cNvPr>
          <p:cNvSpPr>
            <a:spLocks noGrp="1"/>
          </p:cNvSpPr>
          <p:nvPr>
            <p:ph type="sldNum" sz="quarter" idx="12"/>
          </p:nvPr>
        </p:nvSpPr>
        <p:spPr/>
        <p:txBody>
          <a:bodyPr/>
          <a:lstStyle/>
          <a:p>
            <a:fld id="{3103DC6B-32C4-4B33-B068-5484795C408B}" type="slidenum">
              <a:rPr lang="ru-RU" smtClean="0"/>
              <a:t>27</a:t>
            </a:fld>
            <a:endParaRPr lang="ru-RU"/>
          </a:p>
        </p:txBody>
      </p:sp>
      <p:sp>
        <p:nvSpPr>
          <p:cNvPr id="6" name="TextBox 5">
            <a:extLst>
              <a:ext uri="{FF2B5EF4-FFF2-40B4-BE49-F238E27FC236}">
                <a16:creationId xmlns:a16="http://schemas.microsoft.com/office/drawing/2014/main" id="{C4FDF461-C539-808C-5505-23945CC22B53}"/>
              </a:ext>
            </a:extLst>
          </p:cNvPr>
          <p:cNvSpPr txBox="1"/>
          <p:nvPr/>
        </p:nvSpPr>
        <p:spPr>
          <a:xfrm>
            <a:off x="212090" y="1694783"/>
            <a:ext cx="3881120" cy="3889398"/>
          </a:xfrm>
          <a:prstGeom prst="rect">
            <a:avLst/>
          </a:prstGeom>
          <a:noFill/>
        </p:spPr>
        <p:txBody>
          <a:bodyPr wrap="square">
            <a:spAutoFit/>
          </a:bodyPr>
          <a:lstStyle/>
          <a:p>
            <a:pPr algn="just">
              <a:lnSpc>
                <a:spcPct val="115000"/>
              </a:lnSpc>
            </a:pPr>
            <a:r>
              <a:rPr lang="ru-RU" sz="1800" b="1" i="1" kern="100" dirty="0">
                <a:effectLst/>
                <a:latin typeface="Times New Roman" panose="02020603050405020304" pitchFamily="18" charset="0"/>
                <a:ea typeface="Calibri" panose="020F0502020204030204" pitchFamily="34" charset="0"/>
                <a:cs typeface="Times New Roman" panose="02020603050405020304" pitchFamily="18" charset="0"/>
              </a:rPr>
              <a:t>2.2.1. </a:t>
            </a:r>
            <a:r>
              <a:rPr lang="ru-RU" sz="1800" b="1" i="1" kern="100" dirty="0" err="1">
                <a:effectLst/>
                <a:latin typeface="Times New Roman" panose="02020603050405020304" pitchFamily="18" charset="0"/>
                <a:ea typeface="Calibri" panose="020F0502020204030204" pitchFamily="34" charset="0"/>
                <a:cs typeface="Times New Roman" panose="02020603050405020304" pitchFamily="18" charset="0"/>
              </a:rPr>
              <a:t>Анофтальмия</a:t>
            </a:r>
            <a: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это полное отсутствие глазного яблока, но при наличии придатков глаза (век, конъюнктивы и слезного аппарата), патология возникает более чем при 50 генетических синдромах, вызванных хромосомными аномалиями или мутациями в одном из нескольких генов (например, SOX2, OTX2, BMP4) (рис.___).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Анофтальмия</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наблюдается примерно у 1: 2400 беременностей.</a:t>
            </a:r>
          </a:p>
        </p:txBody>
      </p:sp>
      <p:sp>
        <p:nvSpPr>
          <p:cNvPr id="10" name="TextBox 9">
            <a:extLst>
              <a:ext uri="{FF2B5EF4-FFF2-40B4-BE49-F238E27FC236}">
                <a16:creationId xmlns:a16="http://schemas.microsoft.com/office/drawing/2014/main" id="{90633610-4EDF-AE97-4033-C52096ACD85D}"/>
              </a:ext>
            </a:extLst>
          </p:cNvPr>
          <p:cNvSpPr txBox="1"/>
          <p:nvPr/>
        </p:nvSpPr>
        <p:spPr>
          <a:xfrm>
            <a:off x="3241040" y="827893"/>
            <a:ext cx="6096000" cy="369332"/>
          </a:xfrm>
          <a:prstGeom prst="rect">
            <a:avLst/>
          </a:prstGeom>
          <a:noFill/>
        </p:spPr>
        <p:txBody>
          <a:bodyPr wrap="square">
            <a:spAutoFit/>
          </a:bodyPr>
          <a:lstStyle/>
          <a:p>
            <a:pPr algn="just">
              <a:spcAft>
                <a:spcPts val="800"/>
              </a:spcAft>
              <a:buNone/>
            </a:pPr>
            <a:r>
              <a:rPr lang="ru-RU" sz="1800" b="1" kern="0" dirty="0">
                <a:effectLst/>
                <a:latin typeface="Times New Roman" panose="02020603050405020304" pitchFamily="18" charset="0"/>
                <a:ea typeface="Times New Roman" panose="02020603050405020304" pitchFamily="18" charset="0"/>
                <a:cs typeface="Times New Roman" panose="02020603050405020304" pitchFamily="18" charset="0"/>
              </a:rPr>
              <a:t>2.2 АНОФТАЛЬМИЯ / МИКРОФТАЛЬМИЯ</a:t>
            </a:r>
            <a:endParaRPr lang="ru-RU"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E1709EFF-6FF7-1B3A-1D2B-9B793897687C}"/>
              </a:ext>
            </a:extLst>
          </p:cNvPr>
          <p:cNvSpPr txBox="1"/>
          <p:nvPr/>
        </p:nvSpPr>
        <p:spPr>
          <a:xfrm>
            <a:off x="8098790" y="1694783"/>
            <a:ext cx="3778250" cy="3782061"/>
          </a:xfrm>
          <a:prstGeom prst="rect">
            <a:avLst/>
          </a:prstGeom>
          <a:noFill/>
        </p:spPr>
        <p:txBody>
          <a:bodyPr wrap="square">
            <a:spAutoFit/>
          </a:bodyPr>
          <a:lstStyle/>
          <a:p>
            <a:pPr algn="just">
              <a:lnSpc>
                <a:spcPct val="150000"/>
              </a:lnSpc>
              <a:spcAft>
                <a:spcPts val="800"/>
              </a:spcAft>
            </a:pPr>
            <a:r>
              <a:rPr lang="ru-RU" sz="1800" b="1" i="1" kern="100" dirty="0">
                <a:effectLst/>
                <a:latin typeface="Times New Roman" panose="02020603050405020304" pitchFamily="18" charset="0"/>
                <a:ea typeface="Calibri" panose="020F0502020204030204" pitchFamily="34" charset="0"/>
                <a:cs typeface="Times New Roman" panose="02020603050405020304" pitchFamily="18" charset="0"/>
              </a:rPr>
              <a:t>2.2.2. </a:t>
            </a:r>
            <a:r>
              <a:rPr lang="ru-RU" sz="1800" b="1" i="1" kern="100" dirty="0" err="1">
                <a:effectLst/>
                <a:latin typeface="Times New Roman" panose="02020603050405020304" pitchFamily="18" charset="0"/>
                <a:ea typeface="Calibri" panose="020F0502020204030204" pitchFamily="34" charset="0"/>
                <a:cs typeface="Times New Roman" panose="02020603050405020304" pitchFamily="18" charset="0"/>
              </a:rPr>
              <a:t>Микрофтальмия</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это маленькое глазное яблоко, что может быть односторонним или двусторонним явлением (рис.___)</a:t>
            </a:r>
            <a:r>
              <a:rPr lang="ru-RU" sz="1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Даже когда это односторонние явление, аномалии легкой формы (например, колобомы, врожденная катаракта и др.) часто присутствуют и в другом глазу.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Рисунок 12">
            <a:extLst>
              <a:ext uri="{FF2B5EF4-FFF2-40B4-BE49-F238E27FC236}">
                <a16:creationId xmlns:a16="http://schemas.microsoft.com/office/drawing/2014/main" id="{B1F788B8-7883-76BD-04DC-4A052B953FE5}"/>
              </a:ext>
            </a:extLst>
          </p:cNvPr>
          <p:cNvPicPr>
            <a:picLocks noChangeAspect="1"/>
          </p:cNvPicPr>
          <p:nvPr/>
        </p:nvPicPr>
        <p:blipFill>
          <a:blip r:embed="rId3"/>
          <a:srcRect r="50000"/>
          <a:stretch/>
        </p:blipFill>
        <p:spPr>
          <a:xfrm>
            <a:off x="4525645" y="1198468"/>
            <a:ext cx="3028950" cy="2476500"/>
          </a:xfrm>
          <a:prstGeom prst="rect">
            <a:avLst/>
          </a:prstGeom>
        </p:spPr>
      </p:pic>
      <p:pic>
        <p:nvPicPr>
          <p:cNvPr id="14" name="Рисунок 13">
            <a:extLst>
              <a:ext uri="{FF2B5EF4-FFF2-40B4-BE49-F238E27FC236}">
                <a16:creationId xmlns:a16="http://schemas.microsoft.com/office/drawing/2014/main" id="{7B180A45-B866-3849-850D-F0F0BB3C7650}"/>
              </a:ext>
            </a:extLst>
          </p:cNvPr>
          <p:cNvPicPr>
            <a:picLocks noChangeAspect="1"/>
          </p:cNvPicPr>
          <p:nvPr/>
        </p:nvPicPr>
        <p:blipFill>
          <a:blip r:embed="rId3"/>
          <a:srcRect l="48784" r="-629"/>
          <a:stretch/>
        </p:blipFill>
        <p:spPr>
          <a:xfrm>
            <a:off x="4525645" y="3639482"/>
            <a:ext cx="3140710" cy="2476500"/>
          </a:xfrm>
          <a:prstGeom prst="rect">
            <a:avLst/>
          </a:prstGeom>
        </p:spPr>
      </p:pic>
      <p:sp>
        <p:nvSpPr>
          <p:cNvPr id="16" name="TextBox 15">
            <a:extLst>
              <a:ext uri="{FF2B5EF4-FFF2-40B4-BE49-F238E27FC236}">
                <a16:creationId xmlns:a16="http://schemas.microsoft.com/office/drawing/2014/main" id="{1DC9311D-4B95-801E-E3D4-27C230D20BC5}"/>
              </a:ext>
            </a:extLst>
          </p:cNvPr>
          <p:cNvSpPr txBox="1"/>
          <p:nvPr/>
        </p:nvSpPr>
        <p:spPr>
          <a:xfrm>
            <a:off x="1178560" y="6027003"/>
            <a:ext cx="10017760" cy="830997"/>
          </a:xfrm>
          <a:prstGeom prst="rect">
            <a:avLst/>
          </a:prstGeom>
          <a:noFill/>
        </p:spPr>
        <p:txBody>
          <a:bodyPr wrap="square">
            <a:spAutoFit/>
          </a:bodyPr>
          <a:lstStyle/>
          <a:p>
            <a:r>
              <a:rPr lang="ru-RU" sz="1600" kern="0" dirty="0">
                <a:effectLst/>
                <a:latin typeface="Times New Roman" panose="02020603050405020304" pitchFamily="18" charset="0"/>
                <a:ea typeface="Times New Roman" panose="02020603050405020304" pitchFamily="18" charset="0"/>
              </a:rPr>
              <a:t>Рис. ____. Нарушения  закладки и формирования глазного яблока. А - врожденный анофтальм слева; Б - врожденный </a:t>
            </a:r>
            <a:r>
              <a:rPr lang="ru-RU" sz="1600" kern="0" dirty="0" err="1">
                <a:effectLst/>
                <a:latin typeface="Times New Roman" panose="02020603050405020304" pitchFamily="18" charset="0"/>
                <a:ea typeface="Times New Roman" panose="02020603050405020304" pitchFamily="18" charset="0"/>
              </a:rPr>
              <a:t>микрофтальм</a:t>
            </a:r>
            <a:r>
              <a:rPr lang="ru-RU" sz="1600" kern="0" dirty="0">
                <a:effectLst/>
                <a:latin typeface="Times New Roman" panose="02020603050405020304" pitchFamily="18" charset="0"/>
                <a:ea typeface="Times New Roman" panose="02020603050405020304" pitchFamily="18" charset="0"/>
              </a:rPr>
              <a:t> справа в сочетании с микро-колобомой верхнего века и несостоявшейся расщелиной лица (</a:t>
            </a:r>
            <a:r>
              <a:rPr lang="ru-RU" sz="1400" i="1" dirty="0">
                <a:effectLst/>
                <a:latin typeface="Times New Roman" panose="02020603050405020304" pitchFamily="18" charset="0"/>
                <a:ea typeface="Calibri" panose="020F0502020204030204" pitchFamily="34" charset="0"/>
              </a:rPr>
              <a:t>Аветисова С. Э</a:t>
            </a:r>
            <a:r>
              <a:rPr lang="ru-RU" sz="1600" dirty="0">
                <a:effectLst/>
                <a:latin typeface="Times New Roman" panose="02020603050405020304" pitchFamily="18" charset="0"/>
                <a:ea typeface="Calibri" panose="020F0502020204030204" pitchFamily="34" charset="0"/>
              </a:rPr>
              <a:t>.)</a:t>
            </a:r>
            <a:endParaRPr lang="ru-RU" sz="1600" dirty="0"/>
          </a:p>
        </p:txBody>
      </p:sp>
    </p:spTree>
    <p:extLst>
      <p:ext uri="{BB962C8B-B14F-4D97-AF65-F5344CB8AC3E}">
        <p14:creationId xmlns:p14="http://schemas.microsoft.com/office/powerpoint/2010/main" val="1681714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07E1EDD8-B3A9-D4EF-34FF-AB45A9386FCA}"/>
              </a:ext>
            </a:extLst>
          </p:cNvPr>
          <p:cNvSpPr>
            <a:spLocks noGrp="1"/>
          </p:cNvSpPr>
          <p:nvPr>
            <p:ph type="sldNum" sz="quarter" idx="12"/>
          </p:nvPr>
        </p:nvSpPr>
        <p:spPr/>
        <p:txBody>
          <a:bodyPr/>
          <a:lstStyle/>
          <a:p>
            <a:fld id="{3103DC6B-32C4-4B33-B068-5484795C408B}" type="slidenum">
              <a:rPr lang="ru-RU" smtClean="0"/>
              <a:t>28</a:t>
            </a:fld>
            <a:endParaRPr lang="ru-RU"/>
          </a:p>
        </p:txBody>
      </p:sp>
      <p:sp>
        <p:nvSpPr>
          <p:cNvPr id="6" name="TextBox 5">
            <a:extLst>
              <a:ext uri="{FF2B5EF4-FFF2-40B4-BE49-F238E27FC236}">
                <a16:creationId xmlns:a16="http://schemas.microsoft.com/office/drawing/2014/main" id="{AA6976F7-26B6-9BF6-9841-FF6544E390B9}"/>
              </a:ext>
            </a:extLst>
          </p:cNvPr>
          <p:cNvSpPr txBox="1"/>
          <p:nvPr/>
        </p:nvSpPr>
        <p:spPr>
          <a:xfrm>
            <a:off x="3169920" y="762359"/>
            <a:ext cx="6096000" cy="385362"/>
          </a:xfrm>
          <a:prstGeom prst="rect">
            <a:avLst/>
          </a:prstGeom>
          <a:noFill/>
        </p:spPr>
        <p:txBody>
          <a:bodyPr wrap="square">
            <a:spAutoFit/>
          </a:bodyPr>
          <a:lstStyle/>
          <a:p>
            <a:pPr algn="ctr">
              <a:lnSpc>
                <a:spcPct val="115000"/>
              </a:lnSpc>
              <a:spcAft>
                <a:spcPts val="800"/>
              </a:spcAft>
            </a:pPr>
            <a:r>
              <a:rPr lang="ru-RU" sz="1800" b="1" kern="0" dirty="0">
                <a:effectLst/>
                <a:latin typeface="Times New Roman" panose="02020603050405020304" pitchFamily="18" charset="0"/>
                <a:ea typeface="Times New Roman" panose="02020603050405020304" pitchFamily="18" charset="0"/>
                <a:cs typeface="Times New Roman" panose="02020603050405020304" pitchFamily="18" charset="0"/>
              </a:rPr>
              <a:t>Гены, вызывающих анофтальм и </a:t>
            </a:r>
            <a:r>
              <a:rPr lang="ru-RU"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микрофтальм</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Таблица 6">
            <a:extLst>
              <a:ext uri="{FF2B5EF4-FFF2-40B4-BE49-F238E27FC236}">
                <a16:creationId xmlns:a16="http://schemas.microsoft.com/office/drawing/2014/main" id="{9CCCBAFB-87C8-F401-B24E-22185923255D}"/>
              </a:ext>
            </a:extLst>
          </p:cNvPr>
          <p:cNvGraphicFramePr>
            <a:graphicFrameLocks noGrp="1"/>
          </p:cNvGraphicFramePr>
          <p:nvPr>
            <p:extLst>
              <p:ext uri="{D42A27DB-BD31-4B8C-83A1-F6EECF244321}">
                <p14:modId xmlns:p14="http://schemas.microsoft.com/office/powerpoint/2010/main" val="2133578377"/>
              </p:ext>
            </p:extLst>
          </p:nvPr>
        </p:nvGraphicFramePr>
        <p:xfrm>
          <a:off x="660400" y="1221105"/>
          <a:ext cx="11115039" cy="5636895"/>
        </p:xfrm>
        <a:graphic>
          <a:graphicData uri="http://schemas.openxmlformats.org/drawingml/2006/table">
            <a:tbl>
              <a:tblPr firstRow="1" firstCol="1" bandRow="1">
                <a:tableStyleId>{5C22544A-7EE6-4342-B048-85BDC9FD1C3A}</a:tableStyleId>
              </a:tblPr>
              <a:tblGrid>
                <a:gridCol w="2126138">
                  <a:extLst>
                    <a:ext uri="{9D8B030D-6E8A-4147-A177-3AD203B41FA5}">
                      <a16:colId xmlns:a16="http://schemas.microsoft.com/office/drawing/2014/main" val="1477239887"/>
                    </a:ext>
                  </a:extLst>
                </a:gridCol>
                <a:gridCol w="1450182">
                  <a:extLst>
                    <a:ext uri="{9D8B030D-6E8A-4147-A177-3AD203B41FA5}">
                      <a16:colId xmlns:a16="http://schemas.microsoft.com/office/drawing/2014/main" val="991873792"/>
                    </a:ext>
                  </a:extLst>
                </a:gridCol>
                <a:gridCol w="7538719">
                  <a:extLst>
                    <a:ext uri="{9D8B030D-6E8A-4147-A177-3AD203B41FA5}">
                      <a16:colId xmlns:a16="http://schemas.microsoft.com/office/drawing/2014/main" val="2965111561"/>
                    </a:ext>
                  </a:extLst>
                </a:gridCol>
              </a:tblGrid>
              <a:tr h="200580">
                <a:tc>
                  <a:txBody>
                    <a:bodyPr/>
                    <a:lstStyle/>
                    <a:p>
                      <a:pPr algn="just">
                        <a:lnSpc>
                          <a:spcPct val="115000"/>
                        </a:lnSpc>
                        <a:spcAft>
                          <a:spcPts val="800"/>
                        </a:spcAft>
                        <a:buNone/>
                        <a:tabLst>
                          <a:tab pos="228600" algn="l"/>
                        </a:tabLst>
                      </a:pPr>
                      <a:r>
                        <a:rPr lang="ru-RU" sz="1600" kern="100" dirty="0">
                          <a:effectLst/>
                        </a:rPr>
                        <a:t>Гены</a:t>
                      </a:r>
                      <a:endParaRPr lang="ru-RU"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99" marR="29199" marT="0" marB="0"/>
                </a:tc>
                <a:tc>
                  <a:txBody>
                    <a:bodyPr/>
                    <a:lstStyle/>
                    <a:p>
                      <a:pPr algn="just">
                        <a:lnSpc>
                          <a:spcPct val="115000"/>
                        </a:lnSpc>
                        <a:spcAft>
                          <a:spcPts val="800"/>
                        </a:spcAft>
                        <a:buNone/>
                        <a:tabLst>
                          <a:tab pos="228600" algn="l"/>
                        </a:tabLst>
                      </a:pPr>
                      <a:r>
                        <a:rPr lang="ru-RU" sz="1600" kern="100">
                          <a:effectLst/>
                        </a:rPr>
                        <a:t>Локализация гена </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9199" marR="29199" marT="0" marB="0"/>
                </a:tc>
                <a:tc>
                  <a:txBody>
                    <a:bodyPr/>
                    <a:lstStyle/>
                    <a:p>
                      <a:pPr algn="just">
                        <a:lnSpc>
                          <a:spcPct val="115000"/>
                        </a:lnSpc>
                        <a:spcAft>
                          <a:spcPts val="800"/>
                        </a:spcAft>
                        <a:buNone/>
                        <a:tabLst>
                          <a:tab pos="228600" algn="l"/>
                        </a:tabLst>
                      </a:pPr>
                      <a:r>
                        <a:rPr lang="ru-RU" sz="1600" kern="0">
                          <a:effectLst/>
                        </a:rPr>
                        <a:t>Клиническая картина</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9199" marR="29199" marT="0" marB="0"/>
                </a:tc>
                <a:extLst>
                  <a:ext uri="{0D108BD9-81ED-4DB2-BD59-A6C34878D82A}">
                    <a16:rowId xmlns:a16="http://schemas.microsoft.com/office/drawing/2014/main" val="2807195728"/>
                  </a:ext>
                </a:extLst>
              </a:tr>
              <a:tr h="1180933">
                <a:tc>
                  <a:txBody>
                    <a:bodyPr/>
                    <a:lstStyle/>
                    <a:p>
                      <a:pPr algn="just">
                        <a:lnSpc>
                          <a:spcPct val="115000"/>
                        </a:lnSpc>
                        <a:spcAft>
                          <a:spcPts val="800"/>
                        </a:spcAft>
                        <a:buNone/>
                        <a:tabLst>
                          <a:tab pos="228600" algn="l"/>
                        </a:tabLst>
                      </a:pPr>
                      <a:r>
                        <a:rPr lang="ru-RU" sz="1600" kern="100">
                          <a:effectLst/>
                          <a:latin typeface="Times New Roman" panose="02020603050405020304" pitchFamily="18" charset="0"/>
                          <a:cs typeface="Times New Roman" panose="02020603050405020304" pitchFamily="18" charset="0"/>
                        </a:rPr>
                        <a:t>SOX2 - основной ген, являющийся причиной микрофтальма и анофтальма.</a:t>
                      </a:r>
                    </a:p>
                    <a:p>
                      <a:pPr algn="just">
                        <a:lnSpc>
                          <a:spcPct val="115000"/>
                        </a:lnSpc>
                        <a:spcAft>
                          <a:spcPts val="800"/>
                        </a:spcAft>
                        <a:buNone/>
                        <a:tabLst>
                          <a:tab pos="228600" algn="l"/>
                        </a:tabLst>
                      </a:pPr>
                      <a:r>
                        <a:rPr lang="ru-RU" sz="1600" kern="100">
                          <a:effectLst/>
                          <a:latin typeface="Times New Roman" panose="02020603050405020304" pitchFamily="18" charset="0"/>
                          <a:cs typeface="Times New Roman" panose="02020603050405020304" pitchFamily="18" charset="0"/>
                        </a:rPr>
                        <a:t>АД тип наследования</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9199" marR="29199" marT="0" marB="0"/>
                </a:tc>
                <a:tc>
                  <a:txBody>
                    <a:bodyPr/>
                    <a:lstStyle/>
                    <a:p>
                      <a:pPr algn="just">
                        <a:lnSpc>
                          <a:spcPct val="115000"/>
                        </a:lnSpc>
                        <a:spcAft>
                          <a:spcPts val="800"/>
                        </a:spcAft>
                        <a:buNone/>
                        <a:tabLst>
                          <a:tab pos="228600" algn="l"/>
                        </a:tabLst>
                      </a:pPr>
                      <a:r>
                        <a:rPr lang="ru-RU" sz="1600" kern="100" dirty="0">
                          <a:effectLst/>
                          <a:latin typeface="Times New Roman" panose="02020603050405020304" pitchFamily="18" charset="0"/>
                          <a:cs typeface="Times New Roman" panose="02020603050405020304" pitchFamily="18" charset="0"/>
                        </a:rPr>
                        <a:t>3q26.3-27</a:t>
                      </a:r>
                      <a:endParaRPr lang="ru-RU"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99" marR="29199" marT="0" marB="0"/>
                </a:tc>
                <a:tc>
                  <a:txBody>
                    <a:bodyPr/>
                    <a:lstStyle/>
                    <a:p>
                      <a:pPr>
                        <a:buNone/>
                      </a:pPr>
                      <a:r>
                        <a:rPr lang="ru-RU" sz="1600" kern="100">
                          <a:effectLst/>
                          <a:latin typeface="Times New Roman" panose="02020603050405020304" pitchFamily="18" charset="0"/>
                          <a:cs typeface="Times New Roman" panose="02020603050405020304" pitchFamily="18" charset="0"/>
                        </a:rPr>
                        <a:t>Экспрессируется в ключевые моменты развития глаза и его мутации вызывают склерокорнеа, катаракту, персистирующее гиперпластическое первичное стекловидное тело, дисплазию зрительного нерва, умственную отсталость, неврологические аномалии, лицевой дисморфизм, отставание в росте и аномалии желудочно-кишечного тракта, гипофиза и половой системы.</a:t>
                      </a:r>
                    </a:p>
                    <a:p>
                      <a:pPr>
                        <a:buNone/>
                      </a:pPr>
                      <a:r>
                        <a:rPr lang="ru-RU" sz="1600" kern="100">
                          <a:effectLst/>
                          <a:latin typeface="Times New Roman" panose="02020603050405020304" pitchFamily="18" charset="0"/>
                          <a:cs typeface="Times New Roman" panose="02020603050405020304" pitchFamily="18" charset="0"/>
                        </a:rPr>
                        <a:t>    De novo гетерозиготная точечная мутация потери функции вызывает 10-20% двустороннего анофтальма и тяжелый микрофтальм</a:t>
                      </a:r>
                      <a:r>
                        <a:rPr lang="ru-RU" sz="1600" kern="0">
                          <a:effectLst/>
                          <a:latin typeface="Times New Roman" panose="02020603050405020304" pitchFamily="18" charset="0"/>
                          <a:cs typeface="Times New Roman" panose="02020603050405020304" pitchFamily="18" charset="0"/>
                        </a:rPr>
                        <a:t>   </a:t>
                      </a:r>
                      <a:endParaRPr lang="ru-RU"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99" marR="29199" marT="0" marB="0"/>
                </a:tc>
                <a:extLst>
                  <a:ext uri="{0D108BD9-81ED-4DB2-BD59-A6C34878D82A}">
                    <a16:rowId xmlns:a16="http://schemas.microsoft.com/office/drawing/2014/main" val="1958161742"/>
                  </a:ext>
                </a:extLst>
              </a:tr>
              <a:tr h="409515">
                <a:tc>
                  <a:txBody>
                    <a:bodyPr/>
                    <a:lstStyle/>
                    <a:p>
                      <a:pPr algn="just">
                        <a:lnSpc>
                          <a:spcPct val="115000"/>
                        </a:lnSpc>
                        <a:spcAft>
                          <a:spcPts val="800"/>
                        </a:spcAft>
                        <a:buNone/>
                        <a:tabLst>
                          <a:tab pos="228600" algn="l"/>
                        </a:tabLst>
                      </a:pPr>
                      <a:r>
                        <a:rPr lang="ru-RU" sz="1600" kern="100">
                          <a:effectLst/>
                          <a:latin typeface="Times New Roman" panose="02020603050405020304" pitchFamily="18" charset="0"/>
                          <a:cs typeface="Times New Roman" panose="02020603050405020304" pitchFamily="18" charset="0"/>
                        </a:rPr>
                        <a:t>РАХ6</a:t>
                      </a:r>
                    </a:p>
                    <a:p>
                      <a:pPr algn="just">
                        <a:lnSpc>
                          <a:spcPct val="115000"/>
                        </a:lnSpc>
                        <a:spcAft>
                          <a:spcPts val="800"/>
                        </a:spcAft>
                        <a:buNone/>
                        <a:tabLst>
                          <a:tab pos="228600" algn="l"/>
                        </a:tabLst>
                      </a:pPr>
                      <a:r>
                        <a:rPr lang="ru-RU" sz="1600" kern="100">
                          <a:effectLst/>
                          <a:latin typeface="Times New Roman" panose="02020603050405020304" pitchFamily="18" charset="0"/>
                          <a:cs typeface="Times New Roman" panose="02020603050405020304" pitchFamily="18" charset="0"/>
                        </a:rPr>
                        <a:t> </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9199" marR="29199" marT="0" marB="0"/>
                </a:tc>
                <a:tc>
                  <a:txBody>
                    <a:bodyPr/>
                    <a:lstStyle/>
                    <a:p>
                      <a:pPr algn="just">
                        <a:lnSpc>
                          <a:spcPct val="115000"/>
                        </a:lnSpc>
                        <a:spcAft>
                          <a:spcPts val="800"/>
                        </a:spcAft>
                        <a:buNone/>
                        <a:tabLst>
                          <a:tab pos="228600" algn="l"/>
                        </a:tabLst>
                      </a:pPr>
                      <a:r>
                        <a:rPr lang="ru-RU" sz="1600" kern="100">
                          <a:effectLst/>
                          <a:latin typeface="Times New Roman" panose="02020603050405020304" pitchFamily="18" charset="0"/>
                          <a:cs typeface="Times New Roman" panose="02020603050405020304" pitchFamily="18" charset="0"/>
                        </a:rPr>
                        <a:t>11р13 </a:t>
                      </a:r>
                    </a:p>
                    <a:p>
                      <a:pPr algn="just">
                        <a:lnSpc>
                          <a:spcPct val="115000"/>
                        </a:lnSpc>
                        <a:spcAft>
                          <a:spcPts val="800"/>
                        </a:spcAft>
                        <a:buNone/>
                        <a:tabLst>
                          <a:tab pos="228600" algn="l"/>
                        </a:tabLst>
                      </a:pPr>
                      <a:r>
                        <a:rPr lang="ru-RU" sz="1600" kern="100">
                          <a:effectLst/>
                          <a:latin typeface="Times New Roman" panose="02020603050405020304" pitchFamily="18" charset="0"/>
                          <a:cs typeface="Times New Roman" panose="02020603050405020304" pitchFamily="18" charset="0"/>
                        </a:rPr>
                        <a:t> </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9199" marR="29199" marT="0" marB="0"/>
                </a:tc>
                <a:tc>
                  <a:txBody>
                    <a:bodyPr/>
                    <a:lstStyle/>
                    <a:p>
                      <a:pPr algn="just">
                        <a:lnSpc>
                          <a:spcPct val="115000"/>
                        </a:lnSpc>
                        <a:spcAft>
                          <a:spcPts val="800"/>
                        </a:spcAft>
                        <a:buNone/>
                        <a:tabLst>
                          <a:tab pos="228600" algn="l"/>
                        </a:tabLst>
                      </a:pPr>
                      <a:r>
                        <a:rPr lang="ru-RU" sz="1600" kern="100" dirty="0">
                          <a:effectLst/>
                          <a:latin typeface="Times New Roman" panose="02020603050405020304" pitchFamily="18" charset="0"/>
                          <a:cs typeface="Times New Roman" panose="02020603050405020304" pitchFamily="18" charset="0"/>
                        </a:rPr>
                        <a:t>Вызывают </a:t>
                      </a:r>
                      <a:r>
                        <a:rPr lang="ru-RU" sz="1600" kern="100" dirty="0" err="1">
                          <a:effectLst/>
                          <a:latin typeface="Times New Roman" panose="02020603050405020304" pitchFamily="18" charset="0"/>
                          <a:cs typeface="Times New Roman" panose="02020603050405020304" pitchFamily="18" charset="0"/>
                        </a:rPr>
                        <a:t>аниридию</a:t>
                      </a:r>
                      <a:r>
                        <a:rPr lang="ru-RU" sz="1600" kern="100" dirty="0">
                          <a:effectLst/>
                          <a:latin typeface="Times New Roman" panose="02020603050405020304" pitchFamily="18" charset="0"/>
                          <a:cs typeface="Times New Roman" panose="02020603050405020304" pitchFamily="18" charset="0"/>
                        </a:rPr>
                        <a:t>, но иногда могут вызвать аутосомно-доминантные </a:t>
                      </a:r>
                      <a:r>
                        <a:rPr lang="ru-RU" sz="1600" kern="100" dirty="0" err="1">
                          <a:effectLst/>
                          <a:latin typeface="Times New Roman" panose="02020603050405020304" pitchFamily="18" charset="0"/>
                          <a:cs typeface="Times New Roman" panose="02020603050405020304" pitchFamily="18" charset="0"/>
                        </a:rPr>
                        <a:t>панокулярные</a:t>
                      </a:r>
                      <a:r>
                        <a:rPr lang="ru-RU" sz="1600" kern="100" dirty="0">
                          <a:effectLst/>
                          <a:latin typeface="Times New Roman" panose="02020603050405020304" pitchFamily="18" charset="0"/>
                          <a:cs typeface="Times New Roman" panose="02020603050405020304" pitchFamily="18" charset="0"/>
                        </a:rPr>
                        <a:t> мальформации, </a:t>
                      </a:r>
                      <a:r>
                        <a:rPr lang="ru-RU" sz="1600" kern="100" dirty="0" err="1">
                          <a:effectLst/>
                          <a:latin typeface="Times New Roman" panose="02020603050405020304" pitchFamily="18" charset="0"/>
                          <a:cs typeface="Times New Roman" panose="02020603050405020304" pitchFamily="18" charset="0"/>
                        </a:rPr>
                        <a:t>микрофтальм</a:t>
                      </a:r>
                      <a:r>
                        <a:rPr lang="ru-RU" sz="1600" kern="100" dirty="0">
                          <a:effectLst/>
                          <a:latin typeface="Times New Roman" panose="02020603050405020304" pitchFamily="18" charset="0"/>
                          <a:cs typeface="Times New Roman" panose="02020603050405020304" pitchFamily="18" charset="0"/>
                        </a:rPr>
                        <a:t> и анофтальм     </a:t>
                      </a:r>
                      <a:endParaRPr lang="ru-RU"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99" marR="29199" marT="0" marB="0"/>
                </a:tc>
                <a:extLst>
                  <a:ext uri="{0D108BD9-81ED-4DB2-BD59-A6C34878D82A}">
                    <a16:rowId xmlns:a16="http://schemas.microsoft.com/office/drawing/2014/main" val="392208527"/>
                  </a:ext>
                </a:extLst>
              </a:tr>
              <a:tr h="200580">
                <a:tc gridSpan="3">
                  <a:txBody>
                    <a:bodyPr/>
                    <a:lstStyle/>
                    <a:p>
                      <a:pPr algn="just">
                        <a:lnSpc>
                          <a:spcPct val="115000"/>
                        </a:lnSpc>
                        <a:spcAft>
                          <a:spcPts val="800"/>
                        </a:spcAft>
                        <a:buNone/>
                        <a:tabLst>
                          <a:tab pos="228600" algn="l"/>
                        </a:tabLst>
                      </a:pPr>
                      <a:r>
                        <a:rPr lang="ru-RU" sz="1600" kern="100">
                          <a:effectLst/>
                          <a:latin typeface="Times New Roman" panose="02020603050405020304" pitchFamily="18" charset="0"/>
                          <a:cs typeface="Times New Roman" panose="02020603050405020304" pitchFamily="18" charset="0"/>
                        </a:rPr>
                        <a:t>В нескольких моделях животных РАХ6 и SOX2 взаимодействуют и играют регуляторную роль при индукции хрусталика</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9199" marR="29199"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381991594"/>
                  </a:ext>
                </a:extLst>
              </a:tr>
              <a:tr h="513982">
                <a:tc>
                  <a:txBody>
                    <a:bodyPr/>
                    <a:lstStyle/>
                    <a:p>
                      <a:pPr algn="just">
                        <a:lnSpc>
                          <a:spcPct val="115000"/>
                        </a:lnSpc>
                        <a:spcAft>
                          <a:spcPts val="800"/>
                        </a:spcAft>
                        <a:buNone/>
                        <a:tabLst>
                          <a:tab pos="228600" algn="l"/>
                        </a:tabLst>
                      </a:pPr>
                      <a:r>
                        <a:rPr lang="ru-RU" sz="1600" kern="100">
                          <a:effectLst/>
                          <a:latin typeface="Times New Roman" panose="02020603050405020304" pitchFamily="18" charset="0"/>
                          <a:cs typeface="Times New Roman" panose="02020603050405020304" pitchFamily="18" charset="0"/>
                        </a:rPr>
                        <a:t>РАХ2</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9199" marR="29199" marT="0" marB="0"/>
                </a:tc>
                <a:tc>
                  <a:txBody>
                    <a:bodyPr/>
                    <a:lstStyle/>
                    <a:p>
                      <a:pPr algn="just">
                        <a:lnSpc>
                          <a:spcPct val="115000"/>
                        </a:lnSpc>
                        <a:spcAft>
                          <a:spcPts val="800"/>
                        </a:spcAft>
                        <a:buNone/>
                        <a:tabLst>
                          <a:tab pos="228600" algn="l"/>
                        </a:tabLst>
                      </a:pPr>
                      <a:r>
                        <a:rPr lang="ru-RU" sz="1600" kern="100">
                          <a:effectLst/>
                          <a:latin typeface="Times New Roman" panose="02020603050405020304" pitchFamily="18" charset="0"/>
                          <a:cs typeface="Times New Roman" panose="02020603050405020304" pitchFamily="18" charset="0"/>
                        </a:rPr>
                        <a:t> </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9199" marR="29199" marT="0" marB="0"/>
                </a:tc>
                <a:tc>
                  <a:txBody>
                    <a:bodyPr/>
                    <a:lstStyle/>
                    <a:p>
                      <a:pPr algn="just">
                        <a:lnSpc>
                          <a:spcPct val="100000"/>
                        </a:lnSpc>
                        <a:spcAft>
                          <a:spcPts val="800"/>
                        </a:spcAft>
                        <a:buNone/>
                        <a:tabLst>
                          <a:tab pos="228600" algn="l"/>
                        </a:tabLst>
                      </a:pPr>
                      <a:r>
                        <a:rPr lang="ru-RU" sz="1600" kern="100" dirty="0">
                          <a:effectLst/>
                          <a:latin typeface="Times New Roman" panose="02020603050405020304" pitchFamily="18" charset="0"/>
                          <a:cs typeface="Times New Roman" panose="02020603050405020304" pitchFamily="18" charset="0"/>
                        </a:rPr>
                        <a:t>Выявлены в случаях почечно-</a:t>
                      </a:r>
                      <a:r>
                        <a:rPr lang="ru-RU" sz="1600" kern="100" dirty="0" err="1">
                          <a:effectLst/>
                          <a:latin typeface="Times New Roman" panose="02020603050405020304" pitchFamily="18" charset="0"/>
                          <a:cs typeface="Times New Roman" panose="02020603050405020304" pitchFamily="18" charset="0"/>
                        </a:rPr>
                        <a:t>колобомного</a:t>
                      </a:r>
                      <a:r>
                        <a:rPr lang="ru-RU" sz="1600" kern="100" dirty="0">
                          <a:effectLst/>
                          <a:latin typeface="Times New Roman" panose="02020603050405020304" pitchFamily="18" charset="0"/>
                          <a:cs typeface="Times New Roman" panose="02020603050405020304" pitchFamily="18" charset="0"/>
                        </a:rPr>
                        <a:t> синдрома (колобомы глаз, </a:t>
                      </a:r>
                      <a:r>
                        <a:rPr lang="ru-RU" sz="1600" kern="100" dirty="0" err="1">
                          <a:effectLst/>
                          <a:latin typeface="Times New Roman" panose="02020603050405020304" pitchFamily="18" charset="0"/>
                          <a:cs typeface="Times New Roman" panose="02020603050405020304" pitchFamily="18" charset="0"/>
                        </a:rPr>
                        <a:t>везикоуретральный</a:t>
                      </a:r>
                      <a:r>
                        <a:rPr lang="ru-RU" sz="1600" kern="100" dirty="0">
                          <a:effectLst/>
                          <a:latin typeface="Times New Roman" panose="02020603050405020304" pitchFamily="18" charset="0"/>
                          <a:cs typeface="Times New Roman" panose="02020603050405020304" pitchFamily="18" charset="0"/>
                        </a:rPr>
                        <a:t> рефлюкс и аномалии почек). Иногда глаза имеют маленькие размеры</a:t>
                      </a:r>
                      <a:endParaRPr lang="ru-RU"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99" marR="29199" marT="0" marB="0"/>
                </a:tc>
                <a:extLst>
                  <a:ext uri="{0D108BD9-81ED-4DB2-BD59-A6C34878D82A}">
                    <a16:rowId xmlns:a16="http://schemas.microsoft.com/office/drawing/2014/main" val="1664775121"/>
                  </a:ext>
                </a:extLst>
              </a:tr>
              <a:tr h="1122832">
                <a:tc>
                  <a:txBody>
                    <a:bodyPr/>
                    <a:lstStyle/>
                    <a:p>
                      <a:pPr algn="just">
                        <a:lnSpc>
                          <a:spcPct val="115000"/>
                        </a:lnSpc>
                        <a:spcAft>
                          <a:spcPts val="800"/>
                        </a:spcAft>
                        <a:buNone/>
                        <a:tabLst>
                          <a:tab pos="228600" algn="l"/>
                        </a:tabLst>
                      </a:pPr>
                      <a:r>
                        <a:rPr lang="ru-RU" sz="1600" kern="0">
                          <a:effectLst/>
                          <a:latin typeface="Times New Roman" panose="02020603050405020304" pitchFamily="18" charset="0"/>
                          <a:cs typeface="Times New Roman" panose="02020603050405020304" pitchFamily="18" charset="0"/>
                        </a:rPr>
                        <a:t>VSX2</a:t>
                      </a:r>
                      <a:endParaRPr lang="ru-R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9199" marR="29199" marT="0" marB="0"/>
                </a:tc>
                <a:tc>
                  <a:txBody>
                    <a:bodyPr/>
                    <a:lstStyle/>
                    <a:p>
                      <a:pPr algn="just">
                        <a:lnSpc>
                          <a:spcPct val="115000"/>
                        </a:lnSpc>
                        <a:spcAft>
                          <a:spcPts val="800"/>
                        </a:spcAft>
                        <a:buNone/>
                        <a:tabLst>
                          <a:tab pos="228600" algn="l"/>
                        </a:tabLst>
                      </a:pPr>
                      <a:r>
                        <a:rPr lang="ru-RU" sz="1600" kern="100" dirty="0">
                          <a:effectLst/>
                          <a:latin typeface="Times New Roman" panose="02020603050405020304" pitchFamily="18" charset="0"/>
                          <a:cs typeface="Times New Roman" panose="02020603050405020304" pitchFamily="18" charset="0"/>
                        </a:rPr>
                        <a:t>14q24.3</a:t>
                      </a:r>
                      <a:endParaRPr lang="ru-RU"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99" marR="29199" marT="0" marB="0"/>
                </a:tc>
                <a:tc>
                  <a:txBody>
                    <a:bodyPr/>
                    <a:lstStyle/>
                    <a:p>
                      <a:pPr algn="just">
                        <a:lnSpc>
                          <a:spcPct val="100000"/>
                        </a:lnSpc>
                        <a:spcAft>
                          <a:spcPts val="800"/>
                        </a:spcAft>
                        <a:buNone/>
                        <a:tabLst>
                          <a:tab pos="228600" algn="l"/>
                        </a:tabLst>
                      </a:pPr>
                      <a:r>
                        <a:rPr lang="ru-RU" sz="1600" kern="0" dirty="0">
                          <a:effectLst/>
                          <a:latin typeface="Times New Roman" panose="02020603050405020304" pitchFamily="18" charset="0"/>
                          <a:cs typeface="Times New Roman" panose="02020603050405020304" pitchFamily="18" charset="0"/>
                        </a:rPr>
                        <a:t>Гомеобокс зрительной системы2.</a:t>
                      </a:r>
                      <a:endParaRPr lang="ru-RU" sz="1600" kern="100" dirty="0">
                        <a:effectLst/>
                        <a:latin typeface="Times New Roman" panose="02020603050405020304" pitchFamily="18" charset="0"/>
                        <a:cs typeface="Times New Roman" panose="02020603050405020304" pitchFamily="18" charset="0"/>
                      </a:endParaRPr>
                    </a:p>
                    <a:p>
                      <a:pPr algn="just">
                        <a:lnSpc>
                          <a:spcPct val="100000"/>
                        </a:lnSpc>
                        <a:spcAft>
                          <a:spcPts val="800"/>
                        </a:spcAft>
                        <a:buNone/>
                        <a:tabLst>
                          <a:tab pos="228600" algn="l"/>
                        </a:tabLst>
                      </a:pPr>
                      <a:r>
                        <a:rPr lang="ru-RU" sz="1600" kern="0" dirty="0">
                          <a:effectLst/>
                          <a:latin typeface="Times New Roman" panose="02020603050405020304" pitchFamily="18" charset="0"/>
                          <a:cs typeface="Times New Roman" panose="02020603050405020304" pitchFamily="18" charset="0"/>
                        </a:rPr>
                        <a:t>Ген VSX2 кодирует </a:t>
                      </a:r>
                      <a:r>
                        <a:rPr lang="ru-RU" sz="1600" kern="0" dirty="0" err="1">
                          <a:effectLst/>
                          <a:latin typeface="Times New Roman" panose="02020603050405020304" pitchFamily="18" charset="0"/>
                          <a:cs typeface="Times New Roman" panose="02020603050405020304" pitchFamily="18" charset="0"/>
                        </a:rPr>
                        <a:t>гомеодомен</a:t>
                      </a:r>
                      <a:r>
                        <a:rPr lang="ru-RU" sz="1600" kern="0" dirty="0">
                          <a:effectLst/>
                          <a:latin typeface="Times New Roman" panose="02020603050405020304" pitchFamily="18" charset="0"/>
                          <a:cs typeface="Times New Roman" panose="02020603050405020304" pitchFamily="18" charset="0"/>
                        </a:rPr>
                        <a:t>, функционирует в первую очередь как </a:t>
                      </a:r>
                      <a:r>
                        <a:rPr lang="ru-RU" sz="1600" kern="0" dirty="0" err="1">
                          <a:effectLst/>
                          <a:latin typeface="Times New Roman" panose="02020603050405020304" pitchFamily="18" charset="0"/>
                          <a:cs typeface="Times New Roman" panose="02020603050405020304" pitchFamily="18" charset="0"/>
                        </a:rPr>
                        <a:t>клетно</a:t>
                      </a:r>
                      <a:r>
                        <a:rPr lang="ru-RU" sz="1600" kern="0" dirty="0">
                          <a:effectLst/>
                          <a:latin typeface="Times New Roman" panose="02020603050405020304" pitchFamily="18" charset="0"/>
                          <a:cs typeface="Times New Roman" panose="02020603050405020304" pitchFamily="18" charset="0"/>
                        </a:rPr>
                        <a:t>-внутренний фактор транскрипции,</a:t>
                      </a:r>
                      <a:r>
                        <a:rPr lang="ru-RU" sz="1600" kern="100" dirty="0">
                          <a:effectLst/>
                          <a:latin typeface="Times New Roman" panose="02020603050405020304" pitchFamily="18" charset="0"/>
                          <a:cs typeface="Times New Roman" panose="02020603050405020304" pitchFamily="18" charset="0"/>
                        </a:rPr>
                        <a:t> </a:t>
                      </a:r>
                      <a:r>
                        <a:rPr lang="ru-RU" sz="1600" kern="0" dirty="0">
                          <a:effectLst/>
                          <a:latin typeface="Times New Roman" panose="02020603050405020304" pitchFamily="18" charset="0"/>
                          <a:cs typeface="Times New Roman" panose="02020603050405020304" pitchFamily="18" charset="0"/>
                        </a:rPr>
                        <a:t>является важным регулятором развития сетчатки.</a:t>
                      </a:r>
                      <a:endParaRPr lang="ru-RU" sz="1600" kern="100" dirty="0">
                        <a:effectLst/>
                        <a:latin typeface="Times New Roman" panose="02020603050405020304" pitchFamily="18" charset="0"/>
                        <a:cs typeface="Times New Roman" panose="02020603050405020304" pitchFamily="18" charset="0"/>
                      </a:endParaRPr>
                    </a:p>
                    <a:p>
                      <a:pPr algn="just">
                        <a:lnSpc>
                          <a:spcPct val="100000"/>
                        </a:lnSpc>
                        <a:spcAft>
                          <a:spcPts val="800"/>
                        </a:spcAft>
                        <a:buNone/>
                        <a:tabLst>
                          <a:tab pos="228600" algn="l"/>
                        </a:tabLst>
                      </a:pPr>
                      <a:r>
                        <a:rPr lang="ru-RU" sz="1600" kern="0" dirty="0">
                          <a:effectLst/>
                          <a:latin typeface="Times New Roman" panose="02020603050405020304" pitchFamily="18" charset="0"/>
                          <a:cs typeface="Times New Roman" panose="02020603050405020304" pitchFamily="18" charset="0"/>
                        </a:rPr>
                        <a:t>Пациенты с мутациями в Vsx2 клинически проявляют </a:t>
                      </a:r>
                      <a:r>
                        <a:rPr lang="ru-RU" sz="1600" kern="0" dirty="0" err="1">
                          <a:effectLst/>
                          <a:latin typeface="Times New Roman" panose="02020603050405020304" pitchFamily="18" charset="0"/>
                          <a:cs typeface="Times New Roman" panose="02020603050405020304" pitchFamily="18" charset="0"/>
                        </a:rPr>
                        <a:t>микрофтальмию</a:t>
                      </a:r>
                      <a:r>
                        <a:rPr lang="ru-RU" sz="1600" kern="0" dirty="0">
                          <a:effectLst/>
                          <a:latin typeface="Times New Roman" panose="02020603050405020304" pitchFamily="18" charset="0"/>
                          <a:cs typeface="Times New Roman" panose="02020603050405020304" pitchFamily="18" charset="0"/>
                        </a:rPr>
                        <a:t>, колобому радужную оболочку, катаракту и врожденную слепоту [].</a:t>
                      </a:r>
                      <a:endParaRPr lang="ru-RU"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99" marR="29199" marT="0" marB="0"/>
                </a:tc>
                <a:extLst>
                  <a:ext uri="{0D108BD9-81ED-4DB2-BD59-A6C34878D82A}">
                    <a16:rowId xmlns:a16="http://schemas.microsoft.com/office/drawing/2014/main" val="393721741"/>
                  </a:ext>
                </a:extLst>
              </a:tr>
            </a:tbl>
          </a:graphicData>
        </a:graphic>
      </p:graphicFrame>
    </p:spTree>
    <p:extLst>
      <p:ext uri="{BB962C8B-B14F-4D97-AF65-F5344CB8AC3E}">
        <p14:creationId xmlns:p14="http://schemas.microsoft.com/office/powerpoint/2010/main" val="3529867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E30E8A4F-963D-FC3C-E548-C82CC2158092}"/>
              </a:ext>
            </a:extLst>
          </p:cNvPr>
          <p:cNvSpPr>
            <a:spLocks noGrp="1"/>
          </p:cNvSpPr>
          <p:nvPr>
            <p:ph type="sldNum" sz="quarter" idx="12"/>
          </p:nvPr>
        </p:nvSpPr>
        <p:spPr/>
        <p:txBody>
          <a:bodyPr/>
          <a:lstStyle/>
          <a:p>
            <a:fld id="{3103DC6B-32C4-4B33-B068-5484795C408B}" type="slidenum">
              <a:rPr lang="ru-RU" smtClean="0"/>
              <a:t>29</a:t>
            </a:fld>
            <a:endParaRPr lang="ru-RU"/>
          </a:p>
        </p:txBody>
      </p:sp>
      <p:sp>
        <p:nvSpPr>
          <p:cNvPr id="8" name="TextBox 7">
            <a:extLst>
              <a:ext uri="{FF2B5EF4-FFF2-40B4-BE49-F238E27FC236}">
                <a16:creationId xmlns:a16="http://schemas.microsoft.com/office/drawing/2014/main" id="{72A0DB80-BCF0-D980-16F6-59EC691D713A}"/>
              </a:ext>
            </a:extLst>
          </p:cNvPr>
          <p:cNvSpPr txBox="1"/>
          <p:nvPr/>
        </p:nvSpPr>
        <p:spPr>
          <a:xfrm>
            <a:off x="820420" y="832682"/>
            <a:ext cx="10551159" cy="748923"/>
          </a:xfrm>
          <a:prstGeom prst="rect">
            <a:avLst/>
          </a:prstGeom>
          <a:noFill/>
        </p:spPr>
        <p:txBody>
          <a:bodyPr wrap="square">
            <a:spAutoFit/>
          </a:bodyPr>
          <a:lstStyle/>
          <a:p>
            <a:pPr algn="ctr">
              <a:spcAft>
                <a:spcPts val="800"/>
              </a:spcAft>
              <a:buNone/>
            </a:pPr>
            <a:r>
              <a:rPr lang="ru-RU" sz="1800" b="1" kern="0" dirty="0">
                <a:effectLst/>
                <a:latin typeface="Times New Roman" panose="02020603050405020304" pitchFamily="18" charset="0"/>
                <a:ea typeface="Times New Roman" panose="02020603050405020304" pitchFamily="18" charset="0"/>
                <a:cs typeface="Times New Roman" panose="02020603050405020304" pitchFamily="18" charset="0"/>
              </a:rPr>
              <a:t>2.3. </a:t>
            </a:r>
            <a:r>
              <a:rPr lang="ru-RU"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Гипертелоризм</a:t>
            </a:r>
            <a:r>
              <a:rPr lang="ru-RU" sz="18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гипотелоризм</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buNone/>
            </a:pPr>
            <a:r>
              <a:rPr lang="ru-RU" sz="1800" kern="0" dirty="0">
                <a:effectLst/>
                <a:latin typeface="Times New Roman" panose="02020603050405020304" pitchFamily="18" charset="0"/>
                <a:ea typeface="Times New Roman" panose="02020603050405020304" pitchFamily="18" charset="0"/>
              </a:rPr>
              <a:t>Патология, которая сопровождается отклонением от нормы расстояния между двумя парными органами</a:t>
            </a:r>
            <a:endParaRPr lang="ru-RU" dirty="0"/>
          </a:p>
        </p:txBody>
      </p:sp>
      <p:pic>
        <p:nvPicPr>
          <p:cNvPr id="9" name="Рисунок 8" descr="Picture background">
            <a:extLst>
              <a:ext uri="{FF2B5EF4-FFF2-40B4-BE49-F238E27FC236}">
                <a16:creationId xmlns:a16="http://schemas.microsoft.com/office/drawing/2014/main" id="{58D6973F-D6C8-75B4-0715-243469B6E3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8382" y="4303433"/>
            <a:ext cx="3733800" cy="1733550"/>
          </a:xfrm>
          <a:prstGeom prst="rect">
            <a:avLst/>
          </a:prstGeom>
          <a:noFill/>
          <a:ln>
            <a:noFill/>
          </a:ln>
        </p:spPr>
      </p:pic>
      <p:sp>
        <p:nvSpPr>
          <p:cNvPr id="12" name="TextBox 11">
            <a:extLst>
              <a:ext uri="{FF2B5EF4-FFF2-40B4-BE49-F238E27FC236}">
                <a16:creationId xmlns:a16="http://schemas.microsoft.com/office/drawing/2014/main" id="{3FE3E082-CE0F-5EF7-C6C5-0C1F3ABA1F17}"/>
              </a:ext>
            </a:extLst>
          </p:cNvPr>
          <p:cNvSpPr txBox="1"/>
          <p:nvPr/>
        </p:nvSpPr>
        <p:spPr>
          <a:xfrm>
            <a:off x="6918962" y="6098153"/>
            <a:ext cx="4612640" cy="687368"/>
          </a:xfrm>
          <a:prstGeom prst="rect">
            <a:avLst/>
          </a:prstGeom>
          <a:noFill/>
        </p:spPr>
        <p:txBody>
          <a:bodyPr wrap="square">
            <a:spAutoFit/>
          </a:bodyPr>
          <a:lstStyle/>
          <a:p>
            <a:pPr algn="ctr">
              <a:spcAft>
                <a:spcPts val="800"/>
              </a:spcAft>
            </a:pPr>
            <a:r>
              <a:rPr lang="ru-RU" sz="1600" kern="0" dirty="0">
                <a:effectLst/>
                <a:latin typeface="Times New Roman" panose="02020603050405020304" pitchFamily="18" charset="0"/>
                <a:ea typeface="Times New Roman" panose="02020603050405020304" pitchFamily="18" charset="0"/>
                <a:cs typeface="Times New Roman" panose="02020603050405020304" pitchFamily="18" charset="0"/>
              </a:rPr>
              <a:t>Рис. ____. Схема. Расстояние между орбитами  </a:t>
            </a:r>
          </a:p>
          <a:p>
            <a:pPr algn="ctr">
              <a:spcAft>
                <a:spcPts val="800"/>
              </a:spcAft>
            </a:pPr>
            <a:r>
              <a:rPr lang="ru-RU" sz="1600" kern="0" dirty="0">
                <a:effectLst/>
                <a:latin typeface="Times New Roman" panose="02020603050405020304" pitchFamily="18" charset="0"/>
                <a:ea typeface="Times New Roman" panose="02020603050405020304" pitchFamily="18" charset="0"/>
                <a:cs typeface="Times New Roman" panose="02020603050405020304" pitchFamily="18" charset="0"/>
              </a:rPr>
              <a:t>и тип глазной щели. </a:t>
            </a:r>
            <a:endParaRPr lang="ru-RU" sz="1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F73AE194-29EC-C1EC-49D0-3CC8C659A330}"/>
              </a:ext>
            </a:extLst>
          </p:cNvPr>
          <p:cNvSpPr txBox="1"/>
          <p:nvPr/>
        </p:nvSpPr>
        <p:spPr>
          <a:xfrm>
            <a:off x="563880" y="1836761"/>
            <a:ext cx="5054600" cy="2296654"/>
          </a:xfrm>
          <a:prstGeom prst="rect">
            <a:avLst/>
          </a:prstGeom>
          <a:noFill/>
        </p:spPr>
        <p:txBody>
          <a:bodyPr wrap="square">
            <a:spAutoFit/>
          </a:bodyPr>
          <a:lstStyle/>
          <a:p>
            <a:pPr algn="just">
              <a:lnSpc>
                <a:spcPct val="115000"/>
              </a:lnSpc>
              <a:spcAft>
                <a:spcPts val="800"/>
              </a:spcAft>
            </a:pPr>
            <a:r>
              <a:rPr lang="ru-RU" sz="1800" b="1" i="1" kern="100" dirty="0">
                <a:effectLst/>
                <a:latin typeface="Times New Roman" panose="02020603050405020304" pitchFamily="18" charset="0"/>
                <a:ea typeface="Calibri" panose="020F0502020204030204" pitchFamily="34" charset="0"/>
                <a:cs typeface="Times New Roman" panose="02020603050405020304" pitchFamily="18" charset="0"/>
              </a:rPr>
              <a:t>2.2.1. </a:t>
            </a:r>
            <a:r>
              <a:rPr lang="ru-RU" sz="1800" b="1" i="1" kern="100" dirty="0" err="1">
                <a:effectLst/>
                <a:latin typeface="Times New Roman" panose="02020603050405020304" pitchFamily="18" charset="0"/>
                <a:ea typeface="Calibri" panose="020F0502020204030204" pitchFamily="34" charset="0"/>
                <a:cs typeface="Times New Roman" panose="02020603050405020304" pitchFamily="18" charset="0"/>
              </a:rPr>
              <a:t>Гипертелоризм</a:t>
            </a:r>
            <a:r>
              <a:rPr lang="ru-RU" sz="1800" b="1" i="1" kern="100" dirty="0">
                <a:effectLst/>
                <a:latin typeface="Times New Roman" panose="02020603050405020304" pitchFamily="18" charset="0"/>
                <a:ea typeface="Calibri" panose="020F0502020204030204" pitchFamily="34" charset="0"/>
                <a:cs typeface="Times New Roman" panose="02020603050405020304" pitchFamily="18" charset="0"/>
              </a:rPr>
              <a:t> глаз</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 заболевания, при котором увеличивается костная ткань, вследствие чего расстояние между глазами расширяется, это приводит к нарушению остроты зрения, двоению в глазах, косметическим дефектам (рис.___). Визуальные изменения не всегда отображают глубину поражения. </a:t>
            </a:r>
          </a:p>
        </p:txBody>
      </p:sp>
      <p:sp>
        <p:nvSpPr>
          <p:cNvPr id="16" name="TextBox 15">
            <a:extLst>
              <a:ext uri="{FF2B5EF4-FFF2-40B4-BE49-F238E27FC236}">
                <a16:creationId xmlns:a16="http://schemas.microsoft.com/office/drawing/2014/main" id="{05C3F88F-EFAD-0FEF-B9D5-EEEAF054023E}"/>
              </a:ext>
            </a:extLst>
          </p:cNvPr>
          <p:cNvSpPr txBox="1"/>
          <p:nvPr/>
        </p:nvSpPr>
        <p:spPr>
          <a:xfrm>
            <a:off x="640080" y="4330581"/>
            <a:ext cx="4978400" cy="1659557"/>
          </a:xfrm>
          <a:prstGeom prst="rect">
            <a:avLst/>
          </a:prstGeom>
          <a:noFill/>
        </p:spPr>
        <p:txBody>
          <a:bodyPr wrap="square">
            <a:spAutoFit/>
          </a:bodyPr>
          <a:lstStyle/>
          <a:p>
            <a:pPr algn="just">
              <a:lnSpc>
                <a:spcPct val="115000"/>
              </a:lnSpc>
              <a:spcAft>
                <a:spcPts val="800"/>
              </a:spcAft>
            </a:pPr>
            <a:r>
              <a:rPr lang="ru-RU" sz="1800" b="1" i="1" kern="0" dirty="0">
                <a:effectLst/>
                <a:latin typeface="Times New Roman" panose="02020603050405020304" pitchFamily="18" charset="0"/>
                <a:ea typeface="Times New Roman" panose="02020603050405020304" pitchFamily="18" charset="0"/>
                <a:cs typeface="Times New Roman" panose="02020603050405020304" pitchFamily="18" charset="0"/>
              </a:rPr>
              <a:t>2.3.2. </a:t>
            </a:r>
            <a:r>
              <a:rPr lang="ru-RU" sz="18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Гипотелоризм</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 это близко расположенные глаза с уменьшением межзрачкового расстояния (рис.____). При данной патологии часто наблюдается аномалия развития средней линии мозга.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Рисунок 16">
            <a:extLst>
              <a:ext uri="{FF2B5EF4-FFF2-40B4-BE49-F238E27FC236}">
                <a16:creationId xmlns:a16="http://schemas.microsoft.com/office/drawing/2014/main" id="{224EB5F4-2D62-D533-02A5-5DE274730936}"/>
              </a:ext>
            </a:extLst>
          </p:cNvPr>
          <p:cNvPicPr>
            <a:picLocks noChangeAspect="1"/>
          </p:cNvPicPr>
          <p:nvPr/>
        </p:nvPicPr>
        <p:blipFill>
          <a:blip r:embed="rId4"/>
          <a:stretch>
            <a:fillRect/>
          </a:stretch>
        </p:blipFill>
        <p:spPr>
          <a:xfrm>
            <a:off x="6634482" y="1708613"/>
            <a:ext cx="5181600" cy="2533650"/>
          </a:xfrm>
          <a:prstGeom prst="rect">
            <a:avLst/>
          </a:prstGeom>
        </p:spPr>
      </p:pic>
    </p:spTree>
    <p:extLst>
      <p:ext uri="{BB962C8B-B14F-4D97-AF65-F5344CB8AC3E}">
        <p14:creationId xmlns:p14="http://schemas.microsoft.com/office/powerpoint/2010/main" val="149575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103DC6B-32C4-4B33-B068-5484795C408B}" type="slidenum">
              <a:rPr lang="ru-RU" smtClean="0"/>
              <a:pPr/>
              <a:t>3</a:t>
            </a:fld>
            <a:endParaRPr lang="ru-RU" dirty="0"/>
          </a:p>
        </p:txBody>
      </p:sp>
      <p:sp>
        <p:nvSpPr>
          <p:cNvPr id="4" name="Выноска со стрелкой вверх 3">
            <a:hlinkClick r:id="rId3" action="ppaction://hlinksldjump"/>
          </p:cNvPr>
          <p:cNvSpPr/>
          <p:nvPr/>
        </p:nvSpPr>
        <p:spPr>
          <a:xfrm>
            <a:off x="150020" y="6012000"/>
            <a:ext cx="605642" cy="665059"/>
          </a:xfrm>
          <a:prstGeom prst="upArrow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a:hlinkClick r:id="" action="ppaction://hlinkshowjump?jump=nextslide"/>
          </p:cNvPr>
          <p:cNvSpPr/>
          <p:nvPr/>
        </p:nvSpPr>
        <p:spPr>
          <a:xfrm>
            <a:off x="849519" y="6257381"/>
            <a:ext cx="605642" cy="51067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4CC69251-6433-BE0C-07D0-5DBC01DE496B}"/>
              </a:ext>
            </a:extLst>
          </p:cNvPr>
          <p:cNvSpPr txBox="1"/>
          <p:nvPr/>
        </p:nvSpPr>
        <p:spPr>
          <a:xfrm>
            <a:off x="849520" y="944002"/>
            <a:ext cx="10586818" cy="1200329"/>
          </a:xfrm>
          <a:prstGeom prst="rect">
            <a:avLst/>
          </a:prstGeom>
          <a:noFill/>
        </p:spPr>
        <p:txBody>
          <a:bodyPr wrap="square">
            <a:spAutoFit/>
          </a:bodyPr>
          <a:lstStyle/>
          <a:p>
            <a:pPr algn="just">
              <a:defRPr/>
            </a:pPr>
            <a:r>
              <a:rPr lang="ru-RU" b="1" kern="100" dirty="0">
                <a:effectLst/>
                <a:latin typeface="Times New Roman" panose="02020603050405020304" pitchFamily="18" charset="0"/>
                <a:ea typeface="Calibri" panose="020F0502020204030204" pitchFamily="34" charset="0"/>
                <a:cs typeface="Times New Roman" panose="02020603050405020304" pitchFamily="18" charset="0"/>
              </a:rPr>
              <a:t>Органы чувств</a:t>
            </a:r>
            <a:r>
              <a:rPr lang="ru-RU" kern="100" dirty="0">
                <a:effectLst/>
                <a:latin typeface="Times New Roman" panose="02020603050405020304" pitchFamily="18" charset="0"/>
                <a:ea typeface="Calibri" panose="020F0502020204030204" pitchFamily="34" charset="0"/>
                <a:cs typeface="Times New Roman" panose="02020603050405020304" pitchFamily="18" charset="0"/>
              </a:rPr>
              <a:t> — специализированная анатомо-физиологическая система, обеспечивающая, благодаря своим рецепторам, получение и первичный анализ информации поступающей из внешней среды и из внутренней среды организма (</a:t>
            </a:r>
            <a:r>
              <a:rPr lang="ru-RU" i="1" kern="100" dirty="0">
                <a:effectLst/>
                <a:latin typeface="Times New Roman" panose="02020603050405020304" pitchFamily="18" charset="0"/>
                <a:ea typeface="Calibri" panose="020F0502020204030204" pitchFamily="34" charset="0"/>
                <a:cs typeface="Times New Roman" panose="02020603050405020304" pitchFamily="18" charset="0"/>
              </a:rPr>
              <a:t>Википедия</a:t>
            </a:r>
            <a:r>
              <a:rPr lang="ru-RU"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defRPr/>
            </a:pPr>
            <a:endParaRPr lang="ru-RU" sz="1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577CBC9-18D9-A9A3-B729-31DF6EA9F428}"/>
              </a:ext>
            </a:extLst>
          </p:cNvPr>
          <p:cNvSpPr txBox="1"/>
          <p:nvPr/>
        </p:nvSpPr>
        <p:spPr>
          <a:xfrm>
            <a:off x="648657" y="5205044"/>
            <a:ext cx="6094428" cy="1518364"/>
          </a:xfrm>
          <a:prstGeom prst="rect">
            <a:avLst/>
          </a:prstGeom>
          <a:noFill/>
        </p:spPr>
        <p:txBody>
          <a:bodyPr wrap="square">
            <a:spAutoFit/>
          </a:bodyPr>
          <a:lstStyle/>
          <a:p>
            <a:pPr indent="450215" algn="just">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Российский зоопсихолог В. А. Вагнер остроумно и справедливо заметил: "В термине “простейшие” больше иронии, чем правды. Изучение их жизни не проще, чем изучение сложных организмов" [</a:t>
            </a:r>
            <a:r>
              <a:rPr lang="ru-RU" sz="1800" i="1" kern="100" dirty="0">
                <a:effectLst/>
                <a:latin typeface="Times New Roman" panose="02020603050405020304" pitchFamily="18" charset="0"/>
                <a:ea typeface="Calibri" panose="020F0502020204030204" pitchFamily="34" charset="0"/>
                <a:cs typeface="Times New Roman" panose="02020603050405020304" pitchFamily="18" charset="0"/>
              </a:rPr>
              <a:t>Вагнер В.</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2001.]</a:t>
            </a:r>
          </a:p>
          <a:p>
            <a:pPr indent="450215" algn="just">
              <a:spcAft>
                <a:spcPts val="800"/>
              </a:spcAft>
            </a:pPr>
            <a:endParaRPr lang="ru-RU" sz="1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2C79605-9047-35C8-E065-8737D2ECC317}"/>
              </a:ext>
            </a:extLst>
          </p:cNvPr>
          <p:cNvSpPr txBox="1"/>
          <p:nvPr/>
        </p:nvSpPr>
        <p:spPr>
          <a:xfrm>
            <a:off x="755662" y="2021632"/>
            <a:ext cx="10680676" cy="1341008"/>
          </a:xfrm>
          <a:prstGeom prst="rect">
            <a:avLst/>
          </a:prstGeom>
          <a:noFill/>
        </p:spPr>
        <p:txBody>
          <a:bodyPr wrap="square">
            <a:spAutoFit/>
          </a:bodyPr>
          <a:lstStyle/>
          <a:p>
            <a:pPr indent="450215" algn="just">
              <a:lnSpc>
                <a:spcPct val="115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Воспринимая воздействия среды, простейшие реагируют на них движением, наступающим вследствие раздражения, изменяющего свойства протоплазмы клеток- организмов. Каждое раздражение протоплазмы непосредственно преобразуется в движения, которые у представителей этого типа отличаются большим разнообразием.</a:t>
            </a:r>
          </a:p>
        </p:txBody>
      </p:sp>
      <p:sp>
        <p:nvSpPr>
          <p:cNvPr id="14" name="TextBox 13">
            <a:extLst>
              <a:ext uri="{FF2B5EF4-FFF2-40B4-BE49-F238E27FC236}">
                <a16:creationId xmlns:a16="http://schemas.microsoft.com/office/drawing/2014/main" id="{DF164772-8848-1FAD-D8C5-4E76CDE5BE67}"/>
              </a:ext>
            </a:extLst>
          </p:cNvPr>
          <p:cNvSpPr txBox="1"/>
          <p:nvPr/>
        </p:nvSpPr>
        <p:spPr>
          <a:xfrm>
            <a:off x="755662" y="3331524"/>
            <a:ext cx="6094378" cy="1754326"/>
          </a:xfrm>
          <a:prstGeom prst="rect">
            <a:avLst/>
          </a:prstGeom>
          <a:noFill/>
        </p:spPr>
        <p:txBody>
          <a:bodyPr wrap="square">
            <a:spAutoFit/>
          </a:bodyPr>
          <a:lstStyle/>
          <a:p>
            <a:r>
              <a:rPr lang="ru-RU" sz="1800" dirty="0">
                <a:effectLst/>
                <a:latin typeface="Times New Roman" panose="02020603050405020304" pitchFamily="18" charset="0"/>
                <a:ea typeface="Calibri" panose="020F0502020204030204" pitchFamily="34" charset="0"/>
              </a:rPr>
              <a:t>Двигательные реакции простейших – таксисы – вызываются различными внешними раздражителями, например световыми (фототаксисы), тепловыми (термотаксисы), химическими (хемотаксисы), механическими (</a:t>
            </a:r>
            <a:r>
              <a:rPr lang="ru-RU" sz="1800" dirty="0" err="1">
                <a:effectLst/>
                <a:latin typeface="Times New Roman" panose="02020603050405020304" pitchFamily="18" charset="0"/>
                <a:ea typeface="Calibri" panose="020F0502020204030204" pitchFamily="34" charset="0"/>
              </a:rPr>
              <a:t>тоиотаксисы</a:t>
            </a:r>
            <a:r>
              <a:rPr lang="ru-RU" sz="1800" dirty="0">
                <a:effectLst/>
                <a:latin typeface="Times New Roman" panose="02020603050405020304" pitchFamily="18" charset="0"/>
                <a:ea typeface="Calibri" panose="020F0502020204030204" pitchFamily="34" charset="0"/>
              </a:rPr>
              <a:t>) и в условиях эксперимента – электрическими раздражителями (гальванотаксисы)</a:t>
            </a:r>
            <a:endParaRPr lang="ru-RU" dirty="0"/>
          </a:p>
        </p:txBody>
      </p:sp>
      <p:pic>
        <p:nvPicPr>
          <p:cNvPr id="15" name="Рисунок 14" descr="Рис. 4. Инфузория Stentor roeselii уклоняется от кармина («Химия и жизнь» №2, 2020)">
            <a:extLst>
              <a:ext uri="{FF2B5EF4-FFF2-40B4-BE49-F238E27FC236}">
                <a16:creationId xmlns:a16="http://schemas.microsoft.com/office/drawing/2014/main" id="{ED69EFA5-2263-AD78-933A-E838B78EAC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63807" y="3299659"/>
            <a:ext cx="1758763" cy="3136460"/>
          </a:xfrm>
          <a:prstGeom prst="rect">
            <a:avLst/>
          </a:prstGeom>
          <a:noFill/>
          <a:ln>
            <a:noFill/>
          </a:ln>
        </p:spPr>
      </p:pic>
      <p:sp>
        <p:nvSpPr>
          <p:cNvPr id="17" name="TextBox 16">
            <a:extLst>
              <a:ext uri="{FF2B5EF4-FFF2-40B4-BE49-F238E27FC236}">
                <a16:creationId xmlns:a16="http://schemas.microsoft.com/office/drawing/2014/main" id="{6DB97055-C264-C6C2-86EE-56018345819C}"/>
              </a:ext>
            </a:extLst>
          </p:cNvPr>
          <p:cNvSpPr txBox="1"/>
          <p:nvPr/>
        </p:nvSpPr>
        <p:spPr>
          <a:xfrm>
            <a:off x="6631912" y="6360372"/>
            <a:ext cx="5410068" cy="352789"/>
          </a:xfrm>
          <a:prstGeom prst="rect">
            <a:avLst/>
          </a:prstGeom>
          <a:noFill/>
        </p:spPr>
        <p:txBody>
          <a:bodyPr wrap="square">
            <a:spAutoFit/>
          </a:bodyPr>
          <a:lstStyle/>
          <a:p>
            <a:pPr lvl="0" algn="just">
              <a:lnSpc>
                <a:spcPct val="115000"/>
              </a:lnSpc>
              <a:spcAft>
                <a:spcPts val="800"/>
              </a:spcAft>
            </a:pPr>
            <a:r>
              <a:rPr lang="ru-RU" sz="1600" kern="100" dirty="0">
                <a:effectLst/>
                <a:latin typeface="Times New Roman" panose="02020603050405020304" pitchFamily="18" charset="0"/>
                <a:ea typeface="Calibri" panose="020F0502020204030204" pitchFamily="34" charset="0"/>
                <a:cs typeface="Times New Roman" panose="02020603050405020304" pitchFamily="18" charset="0"/>
              </a:rPr>
              <a:t>Рис. ___. Инфузория </a:t>
            </a:r>
            <a:r>
              <a:rPr lang="ru-RU" sz="1600" i="1" kern="100" dirty="0" err="1">
                <a:effectLst/>
                <a:latin typeface="Times New Roman" panose="02020603050405020304" pitchFamily="18" charset="0"/>
                <a:ea typeface="Calibri" panose="020F0502020204030204" pitchFamily="34" charset="0"/>
                <a:cs typeface="Times New Roman" panose="02020603050405020304" pitchFamily="18" charset="0"/>
              </a:rPr>
              <a:t>Stentor</a:t>
            </a:r>
            <a:r>
              <a:rPr lang="ru-RU" sz="16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i="1" kern="100" dirty="0" err="1">
                <a:effectLst/>
                <a:latin typeface="Times New Roman" panose="02020603050405020304" pitchFamily="18" charset="0"/>
                <a:ea typeface="Calibri" panose="020F0502020204030204" pitchFamily="34" charset="0"/>
                <a:cs typeface="Times New Roman" panose="02020603050405020304" pitchFamily="18" charset="0"/>
              </a:rPr>
              <a:t>roeselii</a:t>
            </a:r>
            <a:r>
              <a:rPr lang="ru-RU" sz="1600" kern="100" dirty="0">
                <a:effectLst/>
                <a:latin typeface="Times New Roman" panose="02020603050405020304" pitchFamily="18" charset="0"/>
                <a:ea typeface="Calibri" panose="020F0502020204030204" pitchFamily="34" charset="0"/>
                <a:cs typeface="Times New Roman" panose="02020603050405020304" pitchFamily="18" charset="0"/>
              </a:rPr>
              <a:t> уклоняется от кармина</a:t>
            </a:r>
          </a:p>
        </p:txBody>
      </p:sp>
    </p:spTree>
    <p:extLst>
      <p:ext uri="{BB962C8B-B14F-4D97-AF65-F5344CB8AC3E}">
        <p14:creationId xmlns:p14="http://schemas.microsoft.com/office/powerpoint/2010/main" val="1534335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C6C7C01E-9C9F-D0A2-B1B0-1D23691AE475}"/>
              </a:ext>
            </a:extLst>
          </p:cNvPr>
          <p:cNvSpPr>
            <a:spLocks noGrp="1"/>
          </p:cNvSpPr>
          <p:nvPr>
            <p:ph type="sldNum" sz="quarter" idx="12"/>
          </p:nvPr>
        </p:nvSpPr>
        <p:spPr/>
        <p:txBody>
          <a:bodyPr/>
          <a:lstStyle/>
          <a:p>
            <a:fld id="{3103DC6B-32C4-4B33-B068-5484795C408B}" type="slidenum">
              <a:rPr lang="ru-RU" smtClean="0"/>
              <a:t>30</a:t>
            </a:fld>
            <a:endParaRPr lang="ru-RU"/>
          </a:p>
        </p:txBody>
      </p:sp>
      <p:sp>
        <p:nvSpPr>
          <p:cNvPr id="8" name="TextBox 7">
            <a:extLst>
              <a:ext uri="{FF2B5EF4-FFF2-40B4-BE49-F238E27FC236}">
                <a16:creationId xmlns:a16="http://schemas.microsoft.com/office/drawing/2014/main" id="{133FEE5D-3F2A-0F27-7B3D-37DA014AF5F1}"/>
              </a:ext>
            </a:extLst>
          </p:cNvPr>
          <p:cNvSpPr txBox="1"/>
          <p:nvPr/>
        </p:nvSpPr>
        <p:spPr>
          <a:xfrm>
            <a:off x="640080" y="754182"/>
            <a:ext cx="10911840" cy="1025922"/>
          </a:xfrm>
          <a:prstGeom prst="rect">
            <a:avLst/>
          </a:prstGeom>
          <a:noFill/>
        </p:spPr>
        <p:txBody>
          <a:bodyPr wrap="square">
            <a:spAutoFit/>
          </a:bodyPr>
          <a:lstStyle/>
          <a:p>
            <a:pPr algn="ctr">
              <a:spcAft>
                <a:spcPts val="800"/>
              </a:spcAft>
              <a:buNone/>
            </a:pPr>
            <a:r>
              <a:rPr lang="ru-RU" sz="1800" b="1" kern="0" dirty="0">
                <a:effectLst/>
                <a:latin typeface="Times New Roman" panose="02020603050405020304" pitchFamily="18" charset="0"/>
                <a:ea typeface="Times New Roman" panose="02020603050405020304" pitchFamily="18" charset="0"/>
                <a:cs typeface="Times New Roman" panose="02020603050405020304" pitchFamily="18" charset="0"/>
              </a:rPr>
              <a:t>2.4. Колобома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ru-RU" sz="1800" i="1" kern="0" dirty="0">
                <a:effectLst/>
                <a:latin typeface="Times New Roman" panose="02020603050405020304" pitchFamily="18" charset="0"/>
                <a:ea typeface="Times New Roman" panose="02020603050405020304" pitchFamily="18" charset="0"/>
                <a:cs typeface="Times New Roman" panose="02020603050405020304" pitchFamily="18" charset="0"/>
              </a:rPr>
              <a:t>Колобома</a:t>
            </a:r>
            <a:r>
              <a:rPr lang="ru-RU" sz="1800" kern="0" dirty="0">
                <a:effectLst/>
                <a:latin typeface="Times New Roman" panose="02020603050405020304" pitchFamily="18" charset="0"/>
                <a:ea typeface="Times New Roman" panose="02020603050405020304" pitchFamily="18" charset="0"/>
                <a:cs typeface="Times New Roman" panose="02020603050405020304" pitchFamily="18" charset="0"/>
              </a:rPr>
              <a:t> – это разрыв в структуре глаза, который может повлиять на веко, радужную оболочку, сетчатку или зрительный нерв одного или обоих глаз (рис.___).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19B5EBE4-CB4A-27F8-78E9-19D4C5881D90}"/>
              </a:ext>
            </a:extLst>
          </p:cNvPr>
          <p:cNvPicPr>
            <a:picLocks noChangeAspect="1"/>
          </p:cNvPicPr>
          <p:nvPr/>
        </p:nvPicPr>
        <p:blipFill>
          <a:blip r:embed="rId3"/>
          <a:stretch>
            <a:fillRect/>
          </a:stretch>
        </p:blipFill>
        <p:spPr>
          <a:xfrm>
            <a:off x="336550" y="3450352"/>
            <a:ext cx="5666613" cy="2118360"/>
          </a:xfrm>
          <a:prstGeom prst="rect">
            <a:avLst/>
          </a:prstGeom>
        </p:spPr>
      </p:pic>
      <p:sp>
        <p:nvSpPr>
          <p:cNvPr id="12" name="TextBox 11">
            <a:extLst>
              <a:ext uri="{FF2B5EF4-FFF2-40B4-BE49-F238E27FC236}">
                <a16:creationId xmlns:a16="http://schemas.microsoft.com/office/drawing/2014/main" id="{0478213B-1319-B5DB-B8A3-5B66B7506CF4}"/>
              </a:ext>
            </a:extLst>
          </p:cNvPr>
          <p:cNvSpPr txBox="1"/>
          <p:nvPr/>
        </p:nvSpPr>
        <p:spPr>
          <a:xfrm>
            <a:off x="255397" y="5454382"/>
            <a:ext cx="5781040" cy="1077218"/>
          </a:xfrm>
          <a:prstGeom prst="rect">
            <a:avLst/>
          </a:prstGeom>
          <a:noFill/>
        </p:spPr>
        <p:txBody>
          <a:bodyPr wrap="square">
            <a:spAutoFit/>
          </a:bodyPr>
          <a:lstStyle/>
          <a:p>
            <a:r>
              <a:rPr lang="ru-RU" sz="1600" dirty="0">
                <a:effectLst/>
                <a:latin typeface="Times New Roman" panose="02020603050405020304" pitchFamily="18" charset="0"/>
                <a:ea typeface="Calibri" panose="020F0502020204030204" pitchFamily="34" charset="0"/>
              </a:rPr>
              <a:t>Рис._____. А. Двусторонняя колобома с увеличенными зрачками, распространяющимися до нижнего края радужной оболочки каждого глаза; Б. – изображение здорового глаза  и  с врожденной патологией оболочек глаз.</a:t>
            </a:r>
            <a:endParaRPr lang="ru-RU" sz="1600" dirty="0"/>
          </a:p>
        </p:txBody>
      </p:sp>
      <p:graphicFrame>
        <p:nvGraphicFramePr>
          <p:cNvPr id="15" name="Таблица 14">
            <a:extLst>
              <a:ext uri="{FF2B5EF4-FFF2-40B4-BE49-F238E27FC236}">
                <a16:creationId xmlns:a16="http://schemas.microsoft.com/office/drawing/2014/main" id="{460FFB1C-E284-46CB-73F7-D4704A152CB1}"/>
              </a:ext>
            </a:extLst>
          </p:cNvPr>
          <p:cNvGraphicFramePr>
            <a:graphicFrameLocks noGrp="1"/>
          </p:cNvGraphicFramePr>
          <p:nvPr>
            <p:extLst>
              <p:ext uri="{D42A27DB-BD31-4B8C-83A1-F6EECF244321}">
                <p14:modId xmlns:p14="http://schemas.microsoft.com/office/powerpoint/2010/main" val="316086075"/>
              </p:ext>
            </p:extLst>
          </p:nvPr>
        </p:nvGraphicFramePr>
        <p:xfrm>
          <a:off x="6003163" y="2515870"/>
          <a:ext cx="5933440" cy="4053840"/>
        </p:xfrm>
        <a:graphic>
          <a:graphicData uri="http://schemas.openxmlformats.org/drawingml/2006/table">
            <a:tbl>
              <a:tblPr firstRow="1" firstCol="1" bandRow="1">
                <a:tableStyleId>{5C22544A-7EE6-4342-B048-85BDC9FD1C3A}</a:tableStyleId>
              </a:tblPr>
              <a:tblGrid>
                <a:gridCol w="1332230">
                  <a:extLst>
                    <a:ext uri="{9D8B030D-6E8A-4147-A177-3AD203B41FA5}">
                      <a16:colId xmlns:a16="http://schemas.microsoft.com/office/drawing/2014/main" val="2195055893"/>
                    </a:ext>
                  </a:extLst>
                </a:gridCol>
                <a:gridCol w="1134110">
                  <a:extLst>
                    <a:ext uri="{9D8B030D-6E8A-4147-A177-3AD203B41FA5}">
                      <a16:colId xmlns:a16="http://schemas.microsoft.com/office/drawing/2014/main" val="644079859"/>
                    </a:ext>
                  </a:extLst>
                </a:gridCol>
                <a:gridCol w="1168400">
                  <a:extLst>
                    <a:ext uri="{9D8B030D-6E8A-4147-A177-3AD203B41FA5}">
                      <a16:colId xmlns:a16="http://schemas.microsoft.com/office/drawing/2014/main" val="3889257001"/>
                    </a:ext>
                  </a:extLst>
                </a:gridCol>
                <a:gridCol w="2298700">
                  <a:extLst>
                    <a:ext uri="{9D8B030D-6E8A-4147-A177-3AD203B41FA5}">
                      <a16:colId xmlns:a16="http://schemas.microsoft.com/office/drawing/2014/main" val="1669418575"/>
                    </a:ext>
                  </a:extLst>
                </a:gridCol>
              </a:tblGrid>
              <a:tr h="0">
                <a:tc>
                  <a:txBody>
                    <a:bodyPr/>
                    <a:lstStyle/>
                    <a:p>
                      <a:pPr algn="ctr">
                        <a:buNone/>
                      </a:pPr>
                      <a:r>
                        <a:rPr lang="ru-RU" sz="1400" kern="100" dirty="0">
                          <a:effectLst/>
                          <a:latin typeface="Times New Roman" panose="02020603050405020304" pitchFamily="18" charset="0"/>
                          <a:cs typeface="Times New Roman" panose="02020603050405020304" pitchFamily="18" charset="0"/>
                        </a:rPr>
                        <a:t>Синдром</a:t>
                      </a:r>
                      <a:endParaRPr lang="ru-RU"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ru-RU" sz="1400" kern="100">
                          <a:effectLst/>
                          <a:latin typeface="Times New Roman" panose="02020603050405020304" pitchFamily="18" charset="0"/>
                          <a:cs typeface="Times New Roman" panose="02020603050405020304" pitchFamily="18" charset="0"/>
                        </a:rPr>
                        <a:t>Ген</a:t>
                      </a:r>
                      <a:endParaRPr lang="ru-RU"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ru-RU" sz="1400" kern="100">
                          <a:effectLst/>
                          <a:latin typeface="Times New Roman" panose="02020603050405020304" pitchFamily="18" charset="0"/>
                          <a:cs typeface="Times New Roman" panose="02020603050405020304" pitchFamily="18" charset="0"/>
                        </a:rPr>
                        <a:t>Локализация</a:t>
                      </a:r>
                      <a:endParaRPr lang="ru-RU"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buNone/>
                      </a:pPr>
                      <a:r>
                        <a:rPr lang="ru-RU" sz="1400" kern="100">
                          <a:effectLst/>
                          <a:latin typeface="Times New Roman" panose="02020603050405020304" pitchFamily="18" charset="0"/>
                          <a:cs typeface="Times New Roman" panose="02020603050405020304" pitchFamily="18" charset="0"/>
                        </a:rPr>
                        <a:t> </a:t>
                      </a:r>
                      <a:endParaRPr lang="ru-RU"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7511784"/>
                  </a:ext>
                </a:extLst>
              </a:tr>
              <a:tr h="0">
                <a:tc>
                  <a:txBody>
                    <a:bodyPr/>
                    <a:lstStyle/>
                    <a:p>
                      <a:pPr algn="just">
                        <a:buNone/>
                      </a:pPr>
                      <a:r>
                        <a:rPr lang="ru-RU" sz="1400" kern="100" dirty="0">
                          <a:effectLst/>
                          <a:latin typeface="Times New Roman" panose="02020603050405020304" pitchFamily="18" charset="0"/>
                          <a:cs typeface="Times New Roman" panose="02020603050405020304" pitchFamily="18" charset="0"/>
                        </a:rPr>
                        <a:t>CHARGE-синдром</a:t>
                      </a:r>
                      <a:endParaRPr lang="ru-RU"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ru-RU" sz="1400" kern="100" dirty="0">
                          <a:effectLst/>
                          <a:latin typeface="Times New Roman" panose="02020603050405020304" pitchFamily="18" charset="0"/>
                          <a:cs typeface="Times New Roman" panose="02020603050405020304" pitchFamily="18" charset="0"/>
                        </a:rPr>
                        <a:t>CHD7</a:t>
                      </a:r>
                      <a:endParaRPr lang="ru-RU"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ru-RU" sz="1400" kern="100" dirty="0">
                          <a:effectLst/>
                          <a:latin typeface="Times New Roman" panose="02020603050405020304" pitchFamily="18" charset="0"/>
                          <a:cs typeface="Times New Roman" panose="02020603050405020304" pitchFamily="18" charset="0"/>
                        </a:rPr>
                        <a:t>8 хромосоме, локус 8q12.2</a:t>
                      </a:r>
                      <a:endParaRPr lang="ru-RU"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ru-RU" sz="1400" kern="100">
                          <a:effectLst/>
                          <a:latin typeface="Times New Roman" panose="02020603050405020304" pitchFamily="18" charset="0"/>
                          <a:cs typeface="Times New Roman" panose="02020603050405020304" pitchFamily="18" charset="0"/>
                        </a:rPr>
                        <a:t>Колобома сосудистой оболочки + аномалии сердца и сосудов, атрезия хоан, задержка роста,  урогенитальные аномалии, аномалии органа слуха</a:t>
                      </a:r>
                      <a:endParaRPr lang="ru-RU"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883237"/>
                  </a:ext>
                </a:extLst>
              </a:tr>
              <a:tr h="0">
                <a:tc>
                  <a:txBody>
                    <a:bodyPr/>
                    <a:lstStyle/>
                    <a:p>
                      <a:pPr algn="just">
                        <a:buNone/>
                      </a:pPr>
                      <a:r>
                        <a:rPr lang="ru-RU" sz="1400" kern="100">
                          <a:effectLst/>
                          <a:latin typeface="Times New Roman" panose="02020603050405020304" pitchFamily="18" charset="0"/>
                          <a:cs typeface="Times New Roman" panose="02020603050405020304" pitchFamily="18" charset="0"/>
                        </a:rPr>
                        <a:t>разновидности CHARGE-синдрома</a:t>
                      </a:r>
                      <a:endParaRPr lang="ru-RU"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ru-RU" sz="1400" kern="100">
                          <a:effectLst/>
                          <a:latin typeface="Times New Roman" panose="02020603050405020304" pitchFamily="18" charset="0"/>
                          <a:cs typeface="Times New Roman" panose="02020603050405020304" pitchFamily="18" charset="0"/>
                        </a:rPr>
                        <a:t>ген семафорин 3Е</a:t>
                      </a:r>
                      <a:endParaRPr lang="ru-RU"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ru-RU" sz="1400" kern="100" dirty="0">
                          <a:effectLst/>
                          <a:latin typeface="Times New Roman" panose="02020603050405020304" pitchFamily="18" charset="0"/>
                          <a:cs typeface="Times New Roman" panose="02020603050405020304" pitchFamily="18" charset="0"/>
                        </a:rPr>
                        <a:t>7 хромосоме,  7q21</a:t>
                      </a:r>
                      <a:endParaRPr lang="ru-RU"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ru-RU" sz="1400" kern="100" dirty="0">
                          <a:effectLst/>
                          <a:latin typeface="Times New Roman" panose="02020603050405020304" pitchFamily="18" charset="0"/>
                          <a:cs typeface="Times New Roman" panose="02020603050405020304" pitchFamily="18" charset="0"/>
                        </a:rPr>
                        <a:t> </a:t>
                      </a:r>
                      <a:endParaRPr lang="ru-RU"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8998556"/>
                  </a:ext>
                </a:extLst>
              </a:tr>
              <a:tr h="0">
                <a:tc>
                  <a:txBody>
                    <a:bodyPr/>
                    <a:lstStyle/>
                    <a:p>
                      <a:pPr algn="just">
                        <a:buNone/>
                      </a:pPr>
                      <a:r>
                        <a:rPr lang="ru-RU" sz="1400" kern="100">
                          <a:effectLst/>
                          <a:latin typeface="Times New Roman" panose="02020603050405020304" pitchFamily="18" charset="0"/>
                          <a:cs typeface="Times New Roman" panose="02020603050405020304" pitchFamily="18" charset="0"/>
                        </a:rPr>
                        <a:t>Колобома-ренальный синдром, Renal-Coloboma syndrome (RSC)</a:t>
                      </a:r>
                      <a:endParaRPr lang="ru-RU"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ru-RU" sz="1400" kern="100" dirty="0">
                          <a:effectLst/>
                          <a:latin typeface="Times New Roman" panose="02020603050405020304" pitchFamily="18" charset="0"/>
                          <a:cs typeface="Times New Roman" panose="02020603050405020304" pitchFamily="18" charset="0"/>
                        </a:rPr>
                        <a:t>РАХ 2</a:t>
                      </a:r>
                      <a:endParaRPr lang="ru-RU"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ru-RU" sz="1400" kern="100" dirty="0">
                          <a:effectLst/>
                          <a:latin typeface="Times New Roman" panose="02020603050405020304" pitchFamily="18" charset="0"/>
                          <a:cs typeface="Times New Roman" panose="02020603050405020304" pitchFamily="18" charset="0"/>
                        </a:rPr>
                        <a:t>10 хромосоме,  (10q24–25)</a:t>
                      </a:r>
                      <a:endParaRPr lang="ru-RU"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buNone/>
                      </a:pPr>
                      <a:r>
                        <a:rPr lang="ru-RU" sz="1400" kern="100" dirty="0">
                          <a:effectLst/>
                          <a:latin typeface="Times New Roman" panose="02020603050405020304" pitchFamily="18" charset="0"/>
                          <a:cs typeface="Times New Roman" panose="02020603050405020304" pitchFamily="18" charset="0"/>
                        </a:rPr>
                        <a:t>проявляющаяся почечной гипоплазией, колобомой зрительного нерва, отмечены нистагм и косо-</a:t>
                      </a:r>
                    </a:p>
                    <a:p>
                      <a:pPr algn="just">
                        <a:buNone/>
                      </a:pPr>
                      <a:r>
                        <a:rPr lang="ru-RU" sz="1400" kern="100" dirty="0" err="1">
                          <a:effectLst/>
                          <a:latin typeface="Times New Roman" panose="02020603050405020304" pitchFamily="18" charset="0"/>
                          <a:cs typeface="Times New Roman" panose="02020603050405020304" pitchFamily="18" charset="0"/>
                        </a:rPr>
                        <a:t>глазие</a:t>
                      </a:r>
                      <a:r>
                        <a:rPr lang="ru-RU" sz="1400" kern="100" dirty="0">
                          <a:effectLst/>
                          <a:latin typeface="Times New Roman" panose="02020603050405020304" pitchFamily="18" charset="0"/>
                          <a:cs typeface="Times New Roman" panose="02020603050405020304" pitchFamily="18" charset="0"/>
                        </a:rPr>
                        <a:t>. Причиной полной потери зрения чаще является отслойка</a:t>
                      </a:r>
                    </a:p>
                    <a:p>
                      <a:pPr algn="just">
                        <a:buNone/>
                      </a:pPr>
                      <a:r>
                        <a:rPr lang="ru-RU" sz="1400" kern="100" dirty="0">
                          <a:effectLst/>
                          <a:latin typeface="Times New Roman" panose="02020603050405020304" pitchFamily="18" charset="0"/>
                          <a:cs typeface="Times New Roman" panose="02020603050405020304" pitchFamily="18" charset="0"/>
                        </a:rPr>
                        <a:t>сетчатки</a:t>
                      </a:r>
                      <a:endParaRPr lang="ru-RU"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2705423"/>
                  </a:ext>
                </a:extLst>
              </a:tr>
            </a:tbl>
          </a:graphicData>
        </a:graphic>
      </p:graphicFrame>
      <p:sp>
        <p:nvSpPr>
          <p:cNvPr id="17" name="TextBox 16">
            <a:extLst>
              <a:ext uri="{FF2B5EF4-FFF2-40B4-BE49-F238E27FC236}">
                <a16:creationId xmlns:a16="http://schemas.microsoft.com/office/drawing/2014/main" id="{7AB676D7-3EBD-9A2E-DE06-BF899A537B36}"/>
              </a:ext>
            </a:extLst>
          </p:cNvPr>
          <p:cNvSpPr txBox="1"/>
          <p:nvPr/>
        </p:nvSpPr>
        <p:spPr>
          <a:xfrm>
            <a:off x="5750560" y="2047855"/>
            <a:ext cx="6096000" cy="369332"/>
          </a:xfrm>
          <a:prstGeom prst="rect">
            <a:avLst/>
          </a:prstGeom>
          <a:noFill/>
        </p:spPr>
        <p:txBody>
          <a:bodyPr wrap="square">
            <a:spAutoFit/>
          </a:bodyPr>
          <a:lstStyle/>
          <a:p>
            <a:pPr indent="449580" algn="ct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Генетические маркеры некоторых видов колобома</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9F602C70-555C-B802-1600-7723AED8576C}"/>
              </a:ext>
            </a:extLst>
          </p:cNvPr>
          <p:cNvSpPr txBox="1"/>
          <p:nvPr/>
        </p:nvSpPr>
        <p:spPr>
          <a:xfrm>
            <a:off x="276858" y="1754694"/>
            <a:ext cx="5666613" cy="1754326"/>
          </a:xfrm>
          <a:prstGeom prst="rect">
            <a:avLst/>
          </a:prstGeom>
          <a:noFill/>
        </p:spPr>
        <p:txBody>
          <a:bodyPr wrap="square">
            <a:spAutoFit/>
          </a:bodyPr>
          <a:lstStyle/>
          <a:p>
            <a:r>
              <a:rPr lang="ru-RU" sz="1800" dirty="0">
                <a:effectLst/>
                <a:latin typeface="Times New Roman" panose="02020603050405020304" pitchFamily="18" charset="0"/>
                <a:ea typeface="Calibri" panose="020F0502020204030204" pitchFamily="34" charset="0"/>
              </a:rPr>
              <a:t>	Причиной колобомы чаще всего являются врожденные аномалии внутриутробного развития плода на 4-5-й неделях беременности, когда нарушается формирование глазной щели. Наследование дефектного генетического материала происходит преимущественно аутосомно-доминантным путем.</a:t>
            </a:r>
            <a:endParaRPr lang="ru-RU" dirty="0"/>
          </a:p>
        </p:txBody>
      </p:sp>
    </p:spTree>
    <p:extLst>
      <p:ext uri="{BB962C8B-B14F-4D97-AF65-F5344CB8AC3E}">
        <p14:creationId xmlns:p14="http://schemas.microsoft.com/office/powerpoint/2010/main" val="381428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1"/>
          </p:nvPr>
        </p:nvSpPr>
        <p:spPr>
          <a:xfrm>
            <a:off x="10460785" y="6321845"/>
            <a:ext cx="962025" cy="365125"/>
          </a:xfrm>
        </p:spPr>
        <p:txBody>
          <a:bodyPr/>
          <a:lstStyle/>
          <a:p>
            <a:endParaRPr lang="ru-RU" sz="1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567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221841AB-9534-0F15-0188-071904829B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406" t="24639" r="29432" b="52646"/>
          <a:stretch/>
        </p:blipFill>
        <p:spPr bwMode="auto">
          <a:xfrm rot="5400000">
            <a:off x="767404" y="2548549"/>
            <a:ext cx="3688715" cy="2335530"/>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06769050-4277-6AFB-483F-6A6427E83A48}"/>
              </a:ext>
            </a:extLst>
          </p:cNvPr>
          <p:cNvSpPr txBox="1"/>
          <p:nvPr/>
        </p:nvSpPr>
        <p:spPr>
          <a:xfrm>
            <a:off x="5021904" y="2018357"/>
            <a:ext cx="6094378" cy="2821285"/>
          </a:xfrm>
          <a:prstGeom prst="rect">
            <a:avLst/>
          </a:prstGeom>
          <a:noFill/>
        </p:spPr>
        <p:txBody>
          <a:bodyPr wrap="square">
            <a:spAutoFit/>
          </a:bodyPr>
          <a:lstStyle/>
          <a:p>
            <a:pPr indent="450215" algn="just">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Органы чувств и представляют собой периферические придатки нервной системы, через которые она вступает в общение с внешним миром. Различают пять чувств: </a:t>
            </a:r>
          </a:p>
          <a:p>
            <a:pPr marL="285750" indent="-285750" algn="just">
              <a:spcAft>
                <a:spcPts val="800"/>
              </a:spcAft>
              <a:buFont typeface="Wingdings" panose="05000000000000000000" pitchFamily="2" charset="2"/>
              <a:buChar char="Ø"/>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кожное чувство (осязания),</a:t>
            </a:r>
          </a:p>
          <a:p>
            <a:pPr marL="285750" indent="-285750" algn="just">
              <a:spcAft>
                <a:spcPts val="800"/>
              </a:spcAft>
              <a:buFont typeface="Wingdings" panose="05000000000000000000" pitchFamily="2" charset="2"/>
              <a:buChar char="Ø"/>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чувства вкуса, </a:t>
            </a:r>
          </a:p>
          <a:p>
            <a:pPr marL="285750" indent="-285750" algn="just">
              <a:spcAft>
                <a:spcPts val="800"/>
              </a:spcAft>
              <a:buFont typeface="Wingdings" panose="05000000000000000000" pitchFamily="2" charset="2"/>
              <a:buChar char="Ø"/>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обоняния, </a:t>
            </a:r>
          </a:p>
          <a:p>
            <a:pPr marL="285750" indent="-285750" algn="just">
              <a:spcAft>
                <a:spcPts val="800"/>
              </a:spcAft>
              <a:buFont typeface="Wingdings" panose="05000000000000000000" pitchFamily="2" charset="2"/>
              <a:buChar char="Ø"/>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слуха и</a:t>
            </a:r>
          </a:p>
          <a:p>
            <a:pPr marL="285750" indent="-285750" algn="just">
              <a:spcAft>
                <a:spcPts val="800"/>
              </a:spcAft>
              <a:buFont typeface="Wingdings" panose="05000000000000000000" pitchFamily="2" charset="2"/>
              <a:buChar char="Ø"/>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зрения.</a:t>
            </a:r>
            <a:endParaRPr lang="ru-RU" dirty="0"/>
          </a:p>
        </p:txBody>
      </p:sp>
      <p:sp>
        <p:nvSpPr>
          <p:cNvPr id="11" name="TextBox 10">
            <a:extLst>
              <a:ext uri="{FF2B5EF4-FFF2-40B4-BE49-F238E27FC236}">
                <a16:creationId xmlns:a16="http://schemas.microsoft.com/office/drawing/2014/main" id="{F3C07635-F5FC-F86A-86D9-E286D86080F8}"/>
              </a:ext>
            </a:extLst>
          </p:cNvPr>
          <p:cNvSpPr txBox="1"/>
          <p:nvPr/>
        </p:nvSpPr>
        <p:spPr>
          <a:xfrm>
            <a:off x="877921" y="470435"/>
            <a:ext cx="9958692" cy="1335237"/>
          </a:xfrm>
          <a:prstGeom prst="rect">
            <a:avLst/>
          </a:prstGeom>
          <a:noFill/>
        </p:spPr>
        <p:txBody>
          <a:bodyPr wrap="square">
            <a:spAutoFit/>
          </a:bodyPr>
          <a:lstStyle/>
          <a:p>
            <a:pPr indent="450215" algn="just">
              <a:lnSpc>
                <a:spcPct val="115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Чувственность, есть одно из свойств протоплазмы, «чувства» присуще одноклеточным организмам, но настоящие органы чувств бывают только у организмов, которые обладают нервной системой. </a:t>
            </a:r>
          </a:p>
          <a:p>
            <a:pPr marL="342900" indent="-342900" eaLnBrk="1" hangingPunct="1">
              <a:defRPr/>
            </a:pPr>
            <a:endParaRPr lang="ru-RU" sz="1200"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8285B466-CC38-9B4B-CFFF-5B53FC67E6F5}"/>
              </a:ext>
            </a:extLst>
          </p:cNvPr>
          <p:cNvSpPr txBox="1"/>
          <p:nvPr/>
        </p:nvSpPr>
        <p:spPr>
          <a:xfrm>
            <a:off x="459631" y="5560672"/>
            <a:ext cx="6094378" cy="1200329"/>
          </a:xfrm>
          <a:prstGeom prst="rect">
            <a:avLst/>
          </a:prstGeom>
          <a:noFill/>
        </p:spPr>
        <p:txBody>
          <a:bodyPr wrap="square">
            <a:spAutoFit/>
          </a:bodyPr>
          <a:lstStyle/>
          <a:p>
            <a:pPr indent="450215" algn="just">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Рис. ___.  Развитие мозга и связанных с ним органов чувств: 1 - передний мозг, 2 - средний мозг, 3 - задний мозг, 4 - зачаток носа, 5 - зачаток линзы, 6 - глазной бокал, 7 - зачаток уха.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3D1F6B6B-EF38-DFB6-EA2B-1C0B366D1A34}"/>
              </a:ext>
            </a:extLst>
          </p:cNvPr>
          <p:cNvSpPr>
            <a:spLocks noGrp="1"/>
          </p:cNvSpPr>
          <p:nvPr>
            <p:ph type="sldNum" sz="quarter" idx="12"/>
          </p:nvPr>
        </p:nvSpPr>
        <p:spPr/>
        <p:txBody>
          <a:bodyPr/>
          <a:lstStyle/>
          <a:p>
            <a:fld id="{3103DC6B-32C4-4B33-B068-5484795C408B}" type="slidenum">
              <a:rPr lang="ru-RU" smtClean="0"/>
              <a:t>5</a:t>
            </a:fld>
            <a:endParaRPr lang="ru-RU"/>
          </a:p>
        </p:txBody>
      </p:sp>
      <p:sp>
        <p:nvSpPr>
          <p:cNvPr id="3" name="TextBox 2">
            <a:extLst>
              <a:ext uri="{FF2B5EF4-FFF2-40B4-BE49-F238E27FC236}">
                <a16:creationId xmlns:a16="http://schemas.microsoft.com/office/drawing/2014/main" id="{96B44A80-A120-241B-1E2B-A04DEA6285B9}"/>
              </a:ext>
            </a:extLst>
          </p:cNvPr>
          <p:cNvSpPr txBox="1"/>
          <p:nvPr/>
        </p:nvSpPr>
        <p:spPr>
          <a:xfrm>
            <a:off x="695325" y="1090523"/>
            <a:ext cx="11029949" cy="646331"/>
          </a:xfrm>
          <a:prstGeom prst="rect">
            <a:avLst/>
          </a:prstGeom>
          <a:noFill/>
        </p:spPr>
        <p:txBody>
          <a:bodyPr wrap="square">
            <a:spAutoFit/>
          </a:bodyPr>
          <a:lstStyle/>
          <a:p>
            <a:r>
              <a:rPr lang="ru-RU" sz="1800" b="1" dirty="0">
                <a:effectLst/>
                <a:latin typeface="Times New Roman" panose="02020603050405020304" pitchFamily="18" charset="0"/>
                <a:ea typeface="Calibri" panose="020F0502020204030204" pitchFamily="34" charset="0"/>
              </a:rPr>
              <a:t>1. Кожное чувство</a:t>
            </a:r>
            <a:r>
              <a:rPr lang="ru-RU" sz="1800" dirty="0">
                <a:effectLst/>
                <a:latin typeface="Times New Roman" panose="02020603050405020304" pitchFamily="18" charset="0"/>
                <a:ea typeface="Calibri" panose="020F0502020204030204" pitchFamily="34" charset="0"/>
              </a:rPr>
              <a:t> – соединяет собственно целый ряд различных чувств: </a:t>
            </a:r>
            <a:r>
              <a:rPr lang="ru-RU" sz="1800" b="1" i="1" dirty="0">
                <a:effectLst/>
                <a:latin typeface="Times New Roman" panose="02020603050405020304" pitchFamily="18" charset="0"/>
                <a:ea typeface="Calibri" panose="020F0502020204030204" pitchFamily="34" charset="0"/>
              </a:rPr>
              <a:t>осязания</a:t>
            </a:r>
            <a:r>
              <a:rPr lang="ru-RU" sz="1800" dirty="0">
                <a:effectLst/>
                <a:latin typeface="Times New Roman" panose="02020603050405020304" pitchFamily="18" charset="0"/>
                <a:ea typeface="Calibri" panose="020F0502020204030204" pitchFamily="34" charset="0"/>
              </a:rPr>
              <a:t> (чувства механического давления), </a:t>
            </a:r>
            <a:r>
              <a:rPr lang="ru-RU" sz="1800" b="1" i="1" dirty="0">
                <a:effectLst/>
                <a:latin typeface="Times New Roman" panose="02020603050405020304" pitchFamily="18" charset="0"/>
                <a:ea typeface="Calibri" panose="020F0502020204030204" pitchFamily="34" charset="0"/>
              </a:rPr>
              <a:t>температуры, боли</a:t>
            </a:r>
            <a:r>
              <a:rPr lang="ru-RU" sz="1800" dirty="0">
                <a:effectLst/>
                <a:latin typeface="Times New Roman" panose="02020603050405020304" pitchFamily="18" charset="0"/>
                <a:ea typeface="Calibri" panose="020F0502020204030204" pitchFamily="34" charset="0"/>
              </a:rPr>
              <a:t>, осуществляемых при посредничестве нервных окончаний в коже</a:t>
            </a:r>
            <a:endParaRPr lang="ru-RU" dirty="0"/>
          </a:p>
        </p:txBody>
      </p:sp>
      <p:pic>
        <p:nvPicPr>
          <p:cNvPr id="2" name="Рисунок 1" descr="Picture background">
            <a:extLst>
              <a:ext uri="{FF2B5EF4-FFF2-40B4-BE49-F238E27FC236}">
                <a16:creationId xmlns:a16="http://schemas.microsoft.com/office/drawing/2014/main" id="{94BCCACE-8C9B-9B1A-8CD9-003BCCFA1E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0" t="3479" r="280" b="11226"/>
          <a:stretch/>
        </p:blipFill>
        <p:spPr bwMode="auto">
          <a:xfrm>
            <a:off x="413858" y="2177097"/>
            <a:ext cx="4535908" cy="2944047"/>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A917B7F4-E5CE-0362-23EC-3C4EB04C8F84}"/>
              </a:ext>
            </a:extLst>
          </p:cNvPr>
          <p:cNvSpPr txBox="1"/>
          <p:nvPr/>
        </p:nvSpPr>
        <p:spPr>
          <a:xfrm>
            <a:off x="111425" y="5121144"/>
            <a:ext cx="4115518" cy="385362"/>
          </a:xfrm>
          <a:prstGeom prst="rect">
            <a:avLst/>
          </a:prstGeom>
          <a:noFill/>
        </p:spPr>
        <p:txBody>
          <a:bodyPr wrap="square">
            <a:spAutoFit/>
          </a:bodyPr>
          <a:lstStyle/>
          <a:p>
            <a:pPr indent="450215" algn="just">
              <a:lnSpc>
                <a:spcPct val="115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Рис.____. Поперечный срез гидры</a:t>
            </a:r>
          </a:p>
        </p:txBody>
      </p:sp>
      <p:pic>
        <p:nvPicPr>
          <p:cNvPr id="7" name="Рисунок 6" descr="Основное значение слизи выделяемой кожными. Особенности жизнедеятельности дождевого червя. Кожный эпителий у дождевого червя. Дождевой червь капилляры кожи.">
            <a:extLst>
              <a:ext uri="{FF2B5EF4-FFF2-40B4-BE49-F238E27FC236}">
                <a16:creationId xmlns:a16="http://schemas.microsoft.com/office/drawing/2014/main" id="{BF057F0A-6FAE-2F7F-3B74-CE9E12EF592C}"/>
              </a:ext>
            </a:extLst>
          </p:cNvPr>
          <p:cNvPicPr>
            <a:picLocks noChangeAspect="1"/>
          </p:cNvPicPr>
          <p:nvPr/>
        </p:nvPicPr>
        <p:blipFill rotWithShape="1">
          <a:blip r:embed="rId4">
            <a:extLst>
              <a:ext uri="{28A0092B-C50C-407E-A947-70E740481C1C}">
                <a14:useLocalDpi xmlns:a14="http://schemas.microsoft.com/office/drawing/2010/main" val="0"/>
              </a:ext>
            </a:extLst>
          </a:blip>
          <a:srcRect l="1283" t="62429" r="73060" b="12557"/>
          <a:stretch/>
        </p:blipFill>
        <p:spPr bwMode="auto">
          <a:xfrm>
            <a:off x="5425073" y="2204832"/>
            <a:ext cx="3857981" cy="2821568"/>
          </a:xfrm>
          <a:prstGeom prst="rect">
            <a:avLst/>
          </a:prstGeom>
          <a:noFill/>
          <a:ln>
            <a:noFill/>
          </a:ln>
          <a:extLst>
            <a:ext uri="{53640926-AAD7-44D8-BBD7-CCE9431645EC}">
              <a14:shadowObscured xmlns:a14="http://schemas.microsoft.com/office/drawing/2010/main"/>
            </a:ext>
          </a:extLst>
        </p:spPr>
      </p:pic>
      <p:pic>
        <p:nvPicPr>
          <p:cNvPr id="9" name="Рисунок 8">
            <a:extLst>
              <a:ext uri="{FF2B5EF4-FFF2-40B4-BE49-F238E27FC236}">
                <a16:creationId xmlns:a16="http://schemas.microsoft.com/office/drawing/2014/main" id="{3969F1CA-FDDD-6F28-1A2E-1608F5A0E527}"/>
              </a:ext>
            </a:extLst>
          </p:cNvPr>
          <p:cNvPicPr>
            <a:picLocks noChangeAspect="1"/>
          </p:cNvPicPr>
          <p:nvPr/>
        </p:nvPicPr>
        <p:blipFill>
          <a:blip r:embed="rId5"/>
          <a:stretch>
            <a:fillRect/>
          </a:stretch>
        </p:blipFill>
        <p:spPr>
          <a:xfrm>
            <a:off x="9182677" y="2710314"/>
            <a:ext cx="3009323" cy="1877612"/>
          </a:xfrm>
          <a:prstGeom prst="rect">
            <a:avLst/>
          </a:prstGeom>
        </p:spPr>
      </p:pic>
      <p:sp>
        <p:nvSpPr>
          <p:cNvPr id="11" name="TextBox 10">
            <a:extLst>
              <a:ext uri="{FF2B5EF4-FFF2-40B4-BE49-F238E27FC236}">
                <a16:creationId xmlns:a16="http://schemas.microsoft.com/office/drawing/2014/main" id="{9492709B-2790-0070-8E2C-12C1C9D37DE1}"/>
              </a:ext>
            </a:extLst>
          </p:cNvPr>
          <p:cNvSpPr txBox="1"/>
          <p:nvPr/>
        </p:nvSpPr>
        <p:spPr>
          <a:xfrm>
            <a:off x="5566014" y="5415521"/>
            <a:ext cx="6159260" cy="703911"/>
          </a:xfrm>
          <a:prstGeom prst="rect">
            <a:avLst/>
          </a:prstGeom>
          <a:noFill/>
        </p:spPr>
        <p:txBody>
          <a:bodyPr wrap="square">
            <a:spAutoFit/>
          </a:bodyPr>
          <a:lstStyle/>
          <a:p>
            <a:pPr algn="just">
              <a:lnSpc>
                <a:spcPct val="115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Рис. ____. Осязательные и светочувствительные клетки в коже  дождевого червя. </a:t>
            </a:r>
          </a:p>
        </p:txBody>
      </p:sp>
    </p:spTree>
    <p:extLst>
      <p:ext uri="{BB962C8B-B14F-4D97-AF65-F5344CB8AC3E}">
        <p14:creationId xmlns:p14="http://schemas.microsoft.com/office/powerpoint/2010/main" val="297406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ECEAED7-319A-90D8-4FF3-A68D69DF3B01}"/>
              </a:ext>
            </a:extLst>
          </p:cNvPr>
          <p:cNvSpPr>
            <a:spLocks noGrp="1"/>
          </p:cNvSpPr>
          <p:nvPr>
            <p:ph type="sldNum" sz="quarter" idx="12"/>
          </p:nvPr>
        </p:nvSpPr>
        <p:spPr/>
        <p:txBody>
          <a:bodyPr/>
          <a:lstStyle/>
          <a:p>
            <a:fld id="{3103DC6B-32C4-4B33-B068-5484795C408B}" type="slidenum">
              <a:rPr lang="ru-RU" smtClean="0"/>
              <a:t>6</a:t>
            </a:fld>
            <a:endParaRPr lang="ru-RU"/>
          </a:p>
        </p:txBody>
      </p:sp>
      <p:sp>
        <p:nvSpPr>
          <p:cNvPr id="6" name="TextBox 5">
            <a:extLst>
              <a:ext uri="{FF2B5EF4-FFF2-40B4-BE49-F238E27FC236}">
                <a16:creationId xmlns:a16="http://schemas.microsoft.com/office/drawing/2014/main" id="{D8C1AE0B-F1A5-9BC0-8F28-CD81DDA6795E}"/>
              </a:ext>
            </a:extLst>
          </p:cNvPr>
          <p:cNvSpPr txBox="1"/>
          <p:nvPr/>
        </p:nvSpPr>
        <p:spPr>
          <a:xfrm>
            <a:off x="2738887" y="669566"/>
            <a:ext cx="6098874" cy="369332"/>
          </a:xfrm>
          <a:prstGeom prst="rect">
            <a:avLst/>
          </a:prstGeom>
          <a:noFill/>
        </p:spPr>
        <p:txBody>
          <a:bodyPr wrap="square">
            <a:spAutoFit/>
          </a:bodyPr>
          <a:lstStyle/>
          <a:p>
            <a:pPr algn="ctr" eaLnBrk="1" hangingPunct="1"/>
            <a:r>
              <a:rPr lang="ru-RU" altLang="ru-RU" dirty="0">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9F72AB9E-A7BA-9057-9E25-DF48CD04847C}"/>
              </a:ext>
            </a:extLst>
          </p:cNvPr>
          <p:cNvSpPr txBox="1"/>
          <p:nvPr/>
        </p:nvSpPr>
        <p:spPr>
          <a:xfrm>
            <a:off x="889349" y="1038898"/>
            <a:ext cx="10659648" cy="1289071"/>
          </a:xfrm>
          <a:prstGeom prst="rect">
            <a:avLst/>
          </a:prstGeom>
          <a:noFill/>
        </p:spPr>
        <p:txBody>
          <a:bodyPr wrap="square">
            <a:spAutoFit/>
          </a:bodyPr>
          <a:lstStyle/>
          <a:p>
            <a:pPr algn="just">
              <a:lnSpc>
                <a:spcPct val="150000"/>
              </a:lnSpc>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2. Чувство вкуса </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служит для  определения растворимых в воде пищевых веществ с химической стороны. Оно наиболее развито у животных, которые не сразу глотают пищу целиком, а пережевывают ее во рту – напр., у насекомых, у млекопитающих. </a:t>
            </a:r>
          </a:p>
        </p:txBody>
      </p:sp>
      <p:pic>
        <p:nvPicPr>
          <p:cNvPr id="2" name="Рисунок 1" descr="Picture background">
            <a:extLst>
              <a:ext uri="{FF2B5EF4-FFF2-40B4-BE49-F238E27FC236}">
                <a16:creationId xmlns:a16="http://schemas.microsoft.com/office/drawing/2014/main" id="{BFB63572-B7E7-CD69-9B7A-A5FC8D14E6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2210" y="2153602"/>
            <a:ext cx="5939790" cy="4385310"/>
          </a:xfrm>
          <a:prstGeom prst="rect">
            <a:avLst/>
          </a:prstGeom>
          <a:noFill/>
          <a:ln>
            <a:noFill/>
          </a:ln>
        </p:spPr>
      </p:pic>
      <p:sp>
        <p:nvSpPr>
          <p:cNvPr id="7" name="TextBox 6">
            <a:extLst>
              <a:ext uri="{FF2B5EF4-FFF2-40B4-BE49-F238E27FC236}">
                <a16:creationId xmlns:a16="http://schemas.microsoft.com/office/drawing/2014/main" id="{9691F669-F5D8-D336-CBBB-FA7479E33BF6}"/>
              </a:ext>
            </a:extLst>
          </p:cNvPr>
          <p:cNvSpPr txBox="1"/>
          <p:nvPr/>
        </p:nvSpPr>
        <p:spPr>
          <a:xfrm>
            <a:off x="640269" y="2697301"/>
            <a:ext cx="6134100" cy="2956387"/>
          </a:xfrm>
          <a:prstGeom prst="rect">
            <a:avLst/>
          </a:prstGeom>
          <a:noFill/>
        </p:spPr>
        <p:txBody>
          <a:bodyPr wrap="square">
            <a:spAutoFit/>
          </a:bodyPr>
          <a:lstStyle/>
          <a:p>
            <a:pPr>
              <a:lnSpc>
                <a:spcPct val="150000"/>
              </a:lnSpc>
            </a:pPr>
            <a:r>
              <a:rPr lang="ru-RU" kern="100" dirty="0">
                <a:latin typeface="Times New Roman" panose="02020603050405020304" pitchFamily="18" charset="0"/>
                <a:ea typeface="Calibri" panose="020F0502020204030204" pitchFamily="34" charset="0"/>
                <a:cs typeface="Times New Roman" panose="02020603050405020304" pitchFamily="18" charset="0"/>
              </a:rPr>
              <a:t>	У этих животных  в складках ротовой полости или на языке имеются нервные окончания, считаемые   за органы вкуса.</a:t>
            </a:r>
            <a:endParaRPr lang="ru-RU" dirty="0"/>
          </a:p>
          <a:p>
            <a:pPr>
              <a:lnSpc>
                <a:spcPct val="150000"/>
              </a:lnSpc>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У насекомых это группы палочковидных окончаний чувствительных клеток, сидящих  во «вкусовых ямочках» или «вкусовых сосочках», у млекопитающих    -  так  называемые вкусовые луковицы</a:t>
            </a:r>
            <a:endParaRPr lang="ru-RU" dirty="0"/>
          </a:p>
        </p:txBody>
      </p:sp>
    </p:spTree>
    <p:extLst>
      <p:ext uri="{BB962C8B-B14F-4D97-AF65-F5344CB8AC3E}">
        <p14:creationId xmlns:p14="http://schemas.microsoft.com/office/powerpoint/2010/main" val="2320713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16674F-989A-2D5E-8ACF-8BE756363C9D}"/>
              </a:ext>
            </a:extLst>
          </p:cNvPr>
          <p:cNvSpPr>
            <a:spLocks noGrp="1"/>
          </p:cNvSpPr>
          <p:nvPr>
            <p:ph type="sldNum" sz="quarter" idx="12"/>
          </p:nvPr>
        </p:nvSpPr>
        <p:spPr/>
        <p:txBody>
          <a:bodyPr/>
          <a:lstStyle/>
          <a:p>
            <a:fld id="{3103DC6B-32C4-4B33-B068-5484795C408B}" type="slidenum">
              <a:rPr lang="ru-RU" smtClean="0"/>
              <a:t>7</a:t>
            </a:fld>
            <a:endParaRPr lang="ru-RU"/>
          </a:p>
        </p:txBody>
      </p:sp>
      <p:sp>
        <p:nvSpPr>
          <p:cNvPr id="3" name="TextBox 2">
            <a:extLst>
              <a:ext uri="{FF2B5EF4-FFF2-40B4-BE49-F238E27FC236}">
                <a16:creationId xmlns:a16="http://schemas.microsoft.com/office/drawing/2014/main" id="{DB65F0B0-D43E-D40B-9AC1-934B5E2672EA}"/>
              </a:ext>
            </a:extLst>
          </p:cNvPr>
          <p:cNvSpPr txBox="1"/>
          <p:nvPr/>
        </p:nvSpPr>
        <p:spPr>
          <a:xfrm>
            <a:off x="838200" y="1046218"/>
            <a:ext cx="10840277" cy="2183290"/>
          </a:xfrm>
          <a:prstGeom prst="rect">
            <a:avLst/>
          </a:prstGeom>
          <a:noFill/>
        </p:spPr>
        <p:txBody>
          <a:bodyPr wrap="square">
            <a:spAutoFit/>
          </a:bodyPr>
          <a:lstStyle/>
          <a:p>
            <a:pPr algn="just">
              <a:lnSpc>
                <a:spcPct val="115000"/>
              </a:lnSpc>
              <a:spcAft>
                <a:spcPts val="800"/>
              </a:spcAft>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3. Чувство обоняния</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у многих водных животных, по всей вероятности, более или менее сходно с чувством вкуса у млекопитающих, т.к. служит  так же для химического определения растворенных в воде веществ.</a:t>
            </a:r>
          </a:p>
          <a:p>
            <a:pPr algn="just">
              <a:lnSpc>
                <a:spcPct val="115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У кишечнополостных, червей, некоторых моллюсков имеются на разных местах кожи обонятельные ямочки, выстланные мерцательным эпителием с чувственными клетками.</a:t>
            </a:r>
          </a:p>
          <a:p>
            <a:pPr algn="just">
              <a:lnSpc>
                <a:spcPct val="115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kern="100" dirty="0">
                <a:latin typeface="Times New Roman" panose="02020603050405020304" pitchFamily="18" charset="0"/>
                <a:ea typeface="Calibri" panose="020F0502020204030204" pitchFamily="34" charset="0"/>
                <a:cs typeface="Times New Roman" panose="02020603050405020304" pitchFamily="18" charset="0"/>
              </a:rPr>
              <a:t>У членистоногих животных за органы обоняния принимаются палочковидные окончания нервов на усиках, помещающиеся обыкновенно в особых обонятельных ямочках.</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E247352F-8444-E738-6351-627245577673}"/>
              </a:ext>
            </a:extLst>
          </p:cNvPr>
          <p:cNvSpPr txBox="1"/>
          <p:nvPr/>
        </p:nvSpPr>
        <p:spPr>
          <a:xfrm>
            <a:off x="762828" y="3229508"/>
            <a:ext cx="6097656" cy="3354893"/>
          </a:xfrm>
          <a:prstGeom prst="rect">
            <a:avLst/>
          </a:prstGeom>
          <a:noFill/>
        </p:spPr>
        <p:txBody>
          <a:bodyPr wrap="square">
            <a:spAutoFit/>
          </a:bodyPr>
          <a:lstStyle/>
          <a:p>
            <a:pPr algn="just">
              <a:lnSpc>
                <a:spcPct val="115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У рыб     - парная носовая полость в виде глухих мешочков, выстланных слизистою оболочкою, в которой находятся окончания обонятельного нерва. </a:t>
            </a:r>
          </a:p>
          <a:p>
            <a:pPr algn="just">
              <a:lnSpc>
                <a:spcPct val="115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У наземных позвоночных - носовая полость, открывающаяся наружу ноздрями, но она сообщается с полостью рта или глотки задними носовыми отверстиями или хоанами.  Находящиеся в ее слизистой оболочке окончания обонятельного нерва возбуждаются не растворенными в воде веществами, а частичками пахучих веществ, носящимися в воздухе. </a:t>
            </a:r>
          </a:p>
        </p:txBody>
      </p:sp>
      <p:pic>
        <p:nvPicPr>
          <p:cNvPr id="6" name="Рисунок 5" descr="Picture background">
            <a:extLst>
              <a:ext uri="{FF2B5EF4-FFF2-40B4-BE49-F238E27FC236}">
                <a16:creationId xmlns:a16="http://schemas.microsoft.com/office/drawing/2014/main" id="{25B2F96B-3C91-19D0-C702-2DC91344CBE7}"/>
              </a:ext>
            </a:extLst>
          </p:cNvPr>
          <p:cNvPicPr>
            <a:picLocks noChangeAspect="1"/>
          </p:cNvPicPr>
          <p:nvPr/>
        </p:nvPicPr>
        <p:blipFill rotWithShape="1">
          <a:blip r:embed="rId3">
            <a:extLst>
              <a:ext uri="{28A0092B-C50C-407E-A947-70E740481C1C}">
                <a14:useLocalDpi xmlns:a14="http://schemas.microsoft.com/office/drawing/2010/main" val="0"/>
              </a:ext>
            </a:extLst>
          </a:blip>
          <a:srcRect l="7216" t="19919" r="58307" b="29499"/>
          <a:stretch/>
        </p:blipFill>
        <p:spPr bwMode="auto">
          <a:xfrm>
            <a:off x="6898170" y="3140056"/>
            <a:ext cx="2724150" cy="2863215"/>
          </a:xfrm>
          <a:prstGeom prst="rect">
            <a:avLst/>
          </a:prstGeom>
          <a:noFill/>
          <a:ln>
            <a:noFill/>
          </a:ln>
          <a:extLst>
            <a:ext uri="{53640926-AAD7-44D8-BBD7-CCE9431645EC}">
              <a14:shadowObscured xmlns:a14="http://schemas.microsoft.com/office/drawing/2010/main"/>
            </a:ext>
          </a:extLst>
        </p:spPr>
      </p:pic>
      <p:pic>
        <p:nvPicPr>
          <p:cNvPr id="7" name="Рисунок 6" descr="Picture background">
            <a:extLst>
              <a:ext uri="{FF2B5EF4-FFF2-40B4-BE49-F238E27FC236}">
                <a16:creationId xmlns:a16="http://schemas.microsoft.com/office/drawing/2014/main" id="{44E02A0B-C6D1-8739-EC38-39DCF6B64344}"/>
              </a:ext>
            </a:extLst>
          </p:cNvPr>
          <p:cNvPicPr>
            <a:picLocks noChangeAspect="1"/>
          </p:cNvPicPr>
          <p:nvPr/>
        </p:nvPicPr>
        <p:blipFill rotWithShape="1">
          <a:blip r:embed="rId3">
            <a:extLst>
              <a:ext uri="{28A0092B-C50C-407E-A947-70E740481C1C}">
                <a14:useLocalDpi xmlns:a14="http://schemas.microsoft.com/office/drawing/2010/main" val="0"/>
              </a:ext>
            </a:extLst>
          </a:blip>
          <a:srcRect l="42015" t="12982" r="8114" b="8908"/>
          <a:stretch/>
        </p:blipFill>
        <p:spPr bwMode="auto">
          <a:xfrm>
            <a:off x="9660006" y="3935952"/>
            <a:ext cx="1917700" cy="2152650"/>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9610D8D1-CEAD-FE34-255F-CFD2529ADFAE}"/>
              </a:ext>
            </a:extLst>
          </p:cNvPr>
          <p:cNvSpPr txBox="1"/>
          <p:nvPr/>
        </p:nvSpPr>
        <p:spPr>
          <a:xfrm>
            <a:off x="7116417" y="6088602"/>
            <a:ext cx="5075583" cy="815801"/>
          </a:xfrm>
          <a:prstGeom prst="rect">
            <a:avLst/>
          </a:prstGeom>
          <a:noFill/>
        </p:spPr>
        <p:txBody>
          <a:bodyPr wrap="square">
            <a:spAutoFit/>
          </a:bodyPr>
          <a:lstStyle/>
          <a:p>
            <a:pPr indent="450215" algn="just">
              <a:lnSpc>
                <a:spcPct val="115000"/>
              </a:lnSpc>
              <a:spcAft>
                <a:spcPts val="800"/>
              </a:spcAft>
            </a:pPr>
            <a:r>
              <a:rPr lang="ru-RU" sz="1400" kern="100" dirty="0">
                <a:effectLst/>
                <a:latin typeface="Times New Roman" panose="02020603050405020304" pitchFamily="18" charset="0"/>
                <a:ea typeface="Calibri" panose="020F0502020204030204" pitchFamily="34" charset="0"/>
                <a:cs typeface="Times New Roman" panose="02020603050405020304" pitchFamily="18" charset="0"/>
              </a:rPr>
              <a:t>Рис.__. Обонятельная система костистых рыб.</a:t>
            </a:r>
            <a:r>
              <a:rPr lang="ru-RU" sz="1400" kern="100" dirty="0">
                <a:latin typeface="Times New Roman" panose="02020603050405020304" pitchFamily="18" charset="0"/>
                <a:ea typeface="Calibri" panose="020F0502020204030204" pitchFamily="34" charset="0"/>
                <a:cs typeface="Times New Roman" panose="02020603050405020304" pitchFamily="18" charset="0"/>
              </a:rPr>
              <a:t> </a:t>
            </a:r>
            <a:r>
              <a:rPr lang="ru-RU" sz="1400" kern="100" dirty="0">
                <a:effectLst/>
                <a:latin typeface="Times New Roman" panose="02020603050405020304" pitchFamily="18" charset="0"/>
                <a:ea typeface="Calibri" panose="020F0502020204030204" pitchFamily="34" charset="0"/>
                <a:cs typeface="Times New Roman" panose="02020603050405020304" pitchFamily="18" charset="0"/>
              </a:rPr>
              <a:t>По обеим сторонам носа рыб находятся мешочки, выстланные нервной тканью, которая различает запахи.</a:t>
            </a:r>
          </a:p>
        </p:txBody>
      </p:sp>
    </p:spTree>
    <p:extLst>
      <p:ext uri="{BB962C8B-B14F-4D97-AF65-F5344CB8AC3E}">
        <p14:creationId xmlns:p14="http://schemas.microsoft.com/office/powerpoint/2010/main" val="268453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5BC1AC02-43D9-5028-6B76-EEBB8B0D6042}"/>
              </a:ext>
            </a:extLst>
          </p:cNvPr>
          <p:cNvSpPr>
            <a:spLocks noGrp="1"/>
          </p:cNvSpPr>
          <p:nvPr>
            <p:ph type="sldNum" sz="quarter" idx="12"/>
          </p:nvPr>
        </p:nvSpPr>
        <p:spPr/>
        <p:txBody>
          <a:bodyPr/>
          <a:lstStyle/>
          <a:p>
            <a:fld id="{3103DC6B-32C4-4B33-B068-5484795C408B}" type="slidenum">
              <a:rPr lang="ru-RU" smtClean="0"/>
              <a:t>8</a:t>
            </a:fld>
            <a:endParaRPr lang="ru-RU"/>
          </a:p>
        </p:txBody>
      </p:sp>
      <p:sp>
        <p:nvSpPr>
          <p:cNvPr id="3" name="TextBox 2">
            <a:extLst>
              <a:ext uri="{FF2B5EF4-FFF2-40B4-BE49-F238E27FC236}">
                <a16:creationId xmlns:a16="http://schemas.microsoft.com/office/drawing/2014/main" id="{AC00D7FE-64C8-4DFA-9F87-1FC60BD66337}"/>
              </a:ext>
            </a:extLst>
          </p:cNvPr>
          <p:cNvSpPr txBox="1"/>
          <p:nvPr/>
        </p:nvSpPr>
        <p:spPr>
          <a:xfrm>
            <a:off x="553039" y="1287521"/>
            <a:ext cx="11085922" cy="1022459"/>
          </a:xfrm>
          <a:prstGeom prst="rect">
            <a:avLst/>
          </a:prstGeom>
          <a:noFill/>
        </p:spPr>
        <p:txBody>
          <a:bodyPr wrap="square">
            <a:spAutoFit/>
          </a:bodyPr>
          <a:lstStyle/>
          <a:p>
            <a:pPr algn="just">
              <a:lnSpc>
                <a:spcPct val="115000"/>
              </a:lnSpc>
              <a:spcAft>
                <a:spcPts val="800"/>
              </a:spcAft>
              <a:buNone/>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4. Чувство слуха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воспринимает звуковые колебания, распространяющиеся в окружающей среде. Т.к.  У человека   орган слуха является так же органом чувства равновесия, т.е. акустические и статические функции. У животных чаще всего можно различить два типа этих органов – воздушный и водный. </a:t>
            </a:r>
          </a:p>
        </p:txBody>
      </p:sp>
      <p:pic>
        <p:nvPicPr>
          <p:cNvPr id="8" name="Рисунок 7" descr="Picture background">
            <a:extLst>
              <a:ext uri="{FF2B5EF4-FFF2-40B4-BE49-F238E27FC236}">
                <a16:creationId xmlns:a16="http://schemas.microsoft.com/office/drawing/2014/main" id="{04020B65-63D4-533F-1517-FDEB1A5EE3C5}"/>
              </a:ext>
            </a:extLst>
          </p:cNvPr>
          <p:cNvPicPr>
            <a:picLocks noChangeAspect="1"/>
          </p:cNvPicPr>
          <p:nvPr/>
        </p:nvPicPr>
        <p:blipFill>
          <a:blip r:embed="rId3">
            <a:extLst>
              <a:ext uri="{28A0092B-C50C-407E-A947-70E740481C1C}">
                <a14:useLocalDpi xmlns:a14="http://schemas.microsoft.com/office/drawing/2010/main" val="0"/>
              </a:ext>
            </a:extLst>
          </a:blip>
          <a:srcRect l="8894" t="14739" r="5176" b="52058"/>
          <a:stretch/>
        </p:blipFill>
        <p:spPr bwMode="auto">
          <a:xfrm>
            <a:off x="1155561" y="2418482"/>
            <a:ext cx="5566786" cy="1611103"/>
          </a:xfrm>
          <a:prstGeom prst="rect">
            <a:avLst/>
          </a:prstGeom>
          <a:noFill/>
          <a:ln>
            <a:noFill/>
          </a:ln>
        </p:spPr>
      </p:pic>
      <p:sp>
        <p:nvSpPr>
          <p:cNvPr id="6" name="TextBox 5">
            <a:extLst>
              <a:ext uri="{FF2B5EF4-FFF2-40B4-BE49-F238E27FC236}">
                <a16:creationId xmlns:a16="http://schemas.microsoft.com/office/drawing/2014/main" id="{1B06BCCD-2A96-57C3-2FB0-9172F3A452C2}"/>
              </a:ext>
            </a:extLst>
          </p:cNvPr>
          <p:cNvSpPr txBox="1"/>
          <p:nvPr/>
        </p:nvSpPr>
        <p:spPr>
          <a:xfrm>
            <a:off x="1155560" y="3953589"/>
            <a:ext cx="8380325" cy="2308324"/>
          </a:xfrm>
          <a:prstGeom prst="rect">
            <a:avLst/>
          </a:prstGeom>
          <a:noFill/>
        </p:spPr>
        <p:txBody>
          <a:bodyPr wrap="square">
            <a:spAutoFit/>
          </a:bodyPr>
          <a:lstStyle/>
          <a:p>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(Рис.___. Схема развития органа слуха и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равносесия</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(по Шмальгаузену, 1938):</a:t>
            </a:r>
          </a:p>
          <a:p>
            <a:pPr marL="342900" indent="-342900">
              <a:buAutoNum type="arabicPeriod"/>
            </a:pPr>
            <a:r>
              <a:rPr lang="ru-RU" kern="100" dirty="0">
                <a:latin typeface="Times New Roman" panose="02020603050405020304" pitchFamily="18" charset="0"/>
                <a:cs typeface="Times New Roman" panose="02020603050405020304" pitchFamily="18" charset="0"/>
              </a:rPr>
              <a:t>– слуховая </a:t>
            </a:r>
            <a:r>
              <a:rPr lang="ru-RU" kern="100" dirty="0" err="1">
                <a:latin typeface="Times New Roman" panose="02020603050405020304" pitchFamily="18" charset="0"/>
                <a:cs typeface="Times New Roman" panose="02020603050405020304" pitchFamily="18" charset="0"/>
              </a:rPr>
              <a:t>плакода</a:t>
            </a:r>
            <a:r>
              <a:rPr lang="ru-RU" kern="100" dirty="0">
                <a:latin typeface="Times New Roman" panose="02020603050405020304" pitchFamily="18" charset="0"/>
                <a:cs typeface="Times New Roman" panose="02020603050405020304" pitchFamily="18" charset="0"/>
              </a:rPr>
              <a:t>;</a:t>
            </a:r>
          </a:p>
          <a:p>
            <a:pPr marL="342900" indent="-342900">
              <a:buAutoNum type="arabicPeriod"/>
            </a:pPr>
            <a:r>
              <a:rPr lang="ru-RU" kern="100" dirty="0">
                <a:latin typeface="Times New Roman" panose="02020603050405020304" pitchFamily="18" charset="0"/>
                <a:cs typeface="Times New Roman" panose="02020603050405020304" pitchFamily="18" charset="0"/>
              </a:rPr>
              <a:t>- слуховой пузырек;</a:t>
            </a:r>
          </a:p>
          <a:p>
            <a:pPr marL="342900" indent="-342900">
              <a:buAutoNum type="arabicPeriod"/>
            </a:pPr>
            <a:r>
              <a:rPr lang="ru-RU" kern="100" dirty="0">
                <a:latin typeface="Times New Roman" panose="02020603050405020304" pitchFamily="18" charset="0"/>
                <a:cs typeface="Times New Roman" panose="02020603050405020304" pitchFamily="18" charset="0"/>
              </a:rPr>
              <a:t>3 – эндолимфатический канал;</a:t>
            </a:r>
          </a:p>
          <a:p>
            <a:pPr marL="342900" indent="-342900">
              <a:buAutoNum type="arabicPeriod"/>
            </a:pPr>
            <a:r>
              <a:rPr lang="ru-RU" kern="100" dirty="0">
                <a:latin typeface="Times New Roman" panose="02020603050405020304" pitchFamily="18" charset="0"/>
                <a:cs typeface="Times New Roman" panose="02020603050405020304" pitchFamily="18" charset="0"/>
              </a:rPr>
              <a:t>- верхний отдел слухового пузырька;</a:t>
            </a:r>
          </a:p>
          <a:p>
            <a:pPr marL="342900" indent="-342900">
              <a:buAutoNum type="arabicPeriod"/>
            </a:pPr>
            <a:r>
              <a:rPr lang="ru-RU" kern="100" dirty="0">
                <a:latin typeface="Times New Roman" panose="02020603050405020304" pitchFamily="18" charset="0"/>
                <a:cs typeface="Times New Roman" panose="02020603050405020304" pitchFamily="18" charset="0"/>
              </a:rPr>
              <a:t> - нижний отдел слухового пузырька;</a:t>
            </a:r>
          </a:p>
          <a:p>
            <a:pPr marL="342900" indent="-342900">
              <a:buAutoNum type="arabicPeriod"/>
            </a:pPr>
            <a:r>
              <a:rPr lang="ru-RU" kern="100" dirty="0">
                <a:latin typeface="Times New Roman" panose="02020603050405020304" pitchFamily="18" charset="0"/>
                <a:cs typeface="Times New Roman" panose="02020603050405020304" pitchFamily="18" charset="0"/>
              </a:rPr>
              <a:t>- полукружные канал;</a:t>
            </a:r>
          </a:p>
          <a:p>
            <a:pPr marL="342900" indent="-342900">
              <a:buAutoNum type="arabicPeriod"/>
            </a:pPr>
            <a:r>
              <a:rPr lang="ru-RU" kern="100" dirty="0">
                <a:latin typeface="Times New Roman" panose="02020603050405020304" pitchFamily="18" charset="0"/>
                <a:cs typeface="Times New Roman" panose="02020603050405020304" pitchFamily="18" charset="0"/>
              </a:rPr>
              <a:t>- улитка (</a:t>
            </a:r>
            <a:r>
              <a:rPr lang="ru-RU" kern="100" dirty="0" err="1">
                <a:latin typeface="Times New Roman" panose="02020603050405020304" pitchFamily="18" charset="0"/>
                <a:cs typeface="Times New Roman" panose="02020603050405020304" pitchFamily="18" charset="0"/>
              </a:rPr>
              <a:t>Кортиев</a:t>
            </a:r>
            <a:r>
              <a:rPr lang="ru-RU" kern="100" dirty="0">
                <a:latin typeface="Times New Roman" panose="02020603050405020304" pitchFamily="18" charset="0"/>
                <a:cs typeface="Times New Roman" panose="02020603050405020304" pitchFamily="18" charset="0"/>
              </a:rPr>
              <a:t> орган).</a:t>
            </a:r>
            <a:endParaRPr lang="ru-RU" dirty="0"/>
          </a:p>
        </p:txBody>
      </p:sp>
    </p:spTree>
    <p:extLst>
      <p:ext uri="{BB962C8B-B14F-4D97-AF65-F5344CB8AC3E}">
        <p14:creationId xmlns:p14="http://schemas.microsoft.com/office/powerpoint/2010/main" val="2689955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9CCEC7B2-E97D-26D4-7510-3127C9227B27}"/>
              </a:ext>
            </a:extLst>
          </p:cNvPr>
          <p:cNvSpPr>
            <a:spLocks noGrp="1"/>
          </p:cNvSpPr>
          <p:nvPr>
            <p:ph type="sldNum" sz="quarter" idx="12"/>
          </p:nvPr>
        </p:nvSpPr>
        <p:spPr/>
        <p:txBody>
          <a:bodyPr/>
          <a:lstStyle/>
          <a:p>
            <a:fld id="{3103DC6B-32C4-4B33-B068-5484795C408B}" type="slidenum">
              <a:rPr lang="ru-RU" smtClean="0"/>
              <a:t>9</a:t>
            </a:fld>
            <a:endParaRPr lang="ru-RU"/>
          </a:p>
        </p:txBody>
      </p:sp>
      <p:sp>
        <p:nvSpPr>
          <p:cNvPr id="6" name="TextBox 5">
            <a:extLst>
              <a:ext uri="{FF2B5EF4-FFF2-40B4-BE49-F238E27FC236}">
                <a16:creationId xmlns:a16="http://schemas.microsoft.com/office/drawing/2014/main" id="{76461D60-986F-2973-7299-208150A3BCBA}"/>
              </a:ext>
            </a:extLst>
          </p:cNvPr>
          <p:cNvSpPr txBox="1"/>
          <p:nvPr/>
        </p:nvSpPr>
        <p:spPr>
          <a:xfrm>
            <a:off x="989814" y="1341524"/>
            <a:ext cx="10699423" cy="2296654"/>
          </a:xfrm>
          <a:prstGeom prst="rect">
            <a:avLst/>
          </a:prstGeom>
          <a:noFill/>
        </p:spPr>
        <p:txBody>
          <a:bodyPr wrap="square">
            <a:spAutoFit/>
          </a:bodyPr>
          <a:lstStyle/>
          <a:p>
            <a:pPr indent="450215" algn="just">
              <a:lnSpc>
                <a:spcPct val="115000"/>
              </a:lnSpc>
              <a:spcAft>
                <a:spcPts val="800"/>
              </a:spcAft>
              <a:buNone/>
            </a:pPr>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К водному типу</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относятся слуховые щупальцы и слуховые пузырьки. Слуховые щупальца встречаются у медуз и представляют собой булавовидные выросты эктодермы на краю зонтика, содержащие тяжелое круглое тельце (отолит)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энтодермального</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происхождения. Поверхность такого щупальца или окружность усажена «слуховыми волосками» (ресничками). Когда звуковые волны приводят слуховое щупальце в колебание, то сотрясаются и слуховые волоски, передавая раздражение  клетками эпителия и соединенным с ними нервными волокнами. У некоторых медуз такие слуховые щупальца окружены складкою кожи или заключены в слуховые пузырьки. </a:t>
            </a:r>
          </a:p>
        </p:txBody>
      </p:sp>
      <p:sp>
        <p:nvSpPr>
          <p:cNvPr id="8" name="TextBox 7">
            <a:extLst>
              <a:ext uri="{FF2B5EF4-FFF2-40B4-BE49-F238E27FC236}">
                <a16:creationId xmlns:a16="http://schemas.microsoft.com/office/drawing/2014/main" id="{F0B0AD01-ECD7-B8BC-9715-72DFBE11B82A}"/>
              </a:ext>
            </a:extLst>
          </p:cNvPr>
          <p:cNvSpPr txBox="1"/>
          <p:nvPr/>
        </p:nvSpPr>
        <p:spPr>
          <a:xfrm>
            <a:off x="1199561" y="866423"/>
            <a:ext cx="6094428" cy="369332"/>
          </a:xfrm>
          <a:prstGeom prst="rect">
            <a:avLst/>
          </a:prstGeom>
          <a:noFill/>
        </p:spPr>
        <p:txBody>
          <a:bodyPr wrap="square">
            <a:spAutoFit/>
          </a:bodyPr>
          <a:lstStyle/>
          <a:p>
            <a:r>
              <a:rPr lang="ru-RU" sz="1800" b="1" kern="100" dirty="0">
                <a:effectLst/>
                <a:latin typeface="Times New Roman" panose="02020603050405020304" pitchFamily="18" charset="0"/>
                <a:ea typeface="Calibri" panose="020F0502020204030204" pitchFamily="34" charset="0"/>
                <a:cs typeface="Times New Roman" panose="02020603050405020304" pitchFamily="18" charset="0"/>
              </a:rPr>
              <a:t>Чувство слуха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spTree>
    <p:extLst>
      <p:ext uri="{BB962C8B-B14F-4D97-AF65-F5344CB8AC3E}">
        <p14:creationId xmlns:p14="http://schemas.microsoft.com/office/powerpoint/2010/main" val="16776657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4905</TotalTime>
  <Words>6866</Words>
  <Application>Microsoft Office PowerPoint</Application>
  <PresentationFormat>Широкоэкранный</PresentationFormat>
  <Paragraphs>339</Paragraphs>
  <Slides>31</Slides>
  <Notes>21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31</vt:i4>
      </vt:variant>
    </vt:vector>
  </HeadingPairs>
  <TitlesOfParts>
    <vt:vector size="39" baseType="lpstr">
      <vt:lpstr>Arial</vt:lpstr>
      <vt:lpstr>Blogger Sans</vt:lpstr>
      <vt:lpstr>Blogger Sans Light</vt:lpstr>
      <vt:lpstr>Book Antiqua</vt:lpstr>
      <vt:lpstr>Calibri</vt:lpstr>
      <vt:lpstr>Times New Roman</vt:lpstr>
      <vt:lpstr>Wingdings</vt:lpstr>
      <vt:lpstr>Тема Office</vt:lpstr>
      <vt:lpstr>Эволюция органов чувств. Онтофилогенетические аномалии закладки и развития кожных покровов и органов чувств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Dmitriy</dc:creator>
  <cp:lastModifiedBy>Ирина</cp:lastModifiedBy>
  <cp:revision>397</cp:revision>
  <cp:lastPrinted>2022-04-17T18:45:50Z</cp:lastPrinted>
  <dcterms:created xsi:type="dcterms:W3CDTF">2020-04-23T06:28:02Z</dcterms:created>
  <dcterms:modified xsi:type="dcterms:W3CDTF">2025-05-13T05:39:42Z</dcterms:modified>
</cp:coreProperties>
</file>