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340" r:id="rId3"/>
    <p:sldId id="425" r:id="rId4"/>
    <p:sldId id="435" r:id="rId5"/>
    <p:sldId id="436" r:id="rId6"/>
    <p:sldId id="437" r:id="rId7"/>
    <p:sldId id="438" r:id="rId8"/>
    <p:sldId id="423" r:id="rId9"/>
    <p:sldId id="424" r:id="rId10"/>
    <p:sldId id="336" r:id="rId11"/>
    <p:sldId id="302" r:id="rId12"/>
    <p:sldId id="341" r:id="rId13"/>
    <p:sldId id="427" r:id="rId14"/>
    <p:sldId id="426" r:id="rId15"/>
    <p:sldId id="428" r:id="rId16"/>
    <p:sldId id="429" r:id="rId17"/>
    <p:sldId id="430" r:id="rId18"/>
    <p:sldId id="433" r:id="rId19"/>
    <p:sldId id="434" r:id="rId20"/>
    <p:sldId id="421" r:id="rId21"/>
    <p:sldId id="422" r:id="rId22"/>
    <p:sldId id="328" r:id="rId23"/>
  </p:sldIdLst>
  <p:sldSz cx="12192000" cy="6858000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438" userDrawn="1">
          <p15:clr>
            <a:srgbClr val="A4A3A4"/>
          </p15:clr>
        </p15:guide>
        <p15:guide id="3" orient="horz" pos="482" userDrawn="1">
          <p15:clr>
            <a:srgbClr val="A4A3A4"/>
          </p15:clr>
        </p15:guide>
        <p15:guide id="4" pos="7494" userDrawn="1">
          <p15:clr>
            <a:srgbClr val="A4A3A4"/>
          </p15:clr>
        </p15:guide>
        <p15:guide id="5" orient="horz" pos="391" userDrawn="1">
          <p15:clr>
            <a:srgbClr val="A4A3A4"/>
          </p15:clr>
        </p15:guide>
        <p15:guide id="6" orient="horz" pos="2409" userDrawn="1">
          <p15:clr>
            <a:srgbClr val="A4A3A4"/>
          </p15:clr>
        </p15:guide>
        <p15:guide id="7" orient="horz" pos="1049" userDrawn="1">
          <p15:clr>
            <a:srgbClr val="A4A3A4"/>
          </p15:clr>
        </p15:guide>
        <p15:guide id="8" pos="733" userDrawn="1">
          <p15:clr>
            <a:srgbClr val="A4A3A4"/>
          </p15:clr>
        </p15:guide>
        <p15:guide id="9" pos="2615" userDrawn="1">
          <p15:clr>
            <a:srgbClr val="A4A3A4"/>
          </p15:clr>
        </p15:guide>
        <p15:guide id="10" orient="horz" pos="1729" userDrawn="1">
          <p15:clr>
            <a:srgbClr val="A4A3A4"/>
          </p15:clr>
        </p15:guide>
        <p15:guide id="11" orient="horz" pos="2172" userDrawn="1">
          <p15:clr>
            <a:srgbClr val="A4A3A4"/>
          </p15:clr>
        </p15:guide>
        <p15:guide id="12" orient="horz" pos="2546" userDrawn="1">
          <p15:clr>
            <a:srgbClr val="A4A3A4"/>
          </p15:clr>
        </p15:guide>
        <p15:guide id="13" orient="horz" pos="2931" userDrawn="1">
          <p15:clr>
            <a:srgbClr val="A4A3A4"/>
          </p15:clr>
        </p15:guide>
        <p15:guide id="14" orient="horz" pos="3343" userDrawn="1">
          <p15:clr>
            <a:srgbClr val="A4A3A4"/>
          </p15:clr>
        </p15:guide>
        <p15:guide id="15" orient="horz" pos="3649" userDrawn="1">
          <p15:clr>
            <a:srgbClr val="A4A3A4"/>
          </p15:clr>
        </p15:guide>
        <p15:guide id="16" orient="horz" pos="40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Ившина Галина Васильевна" initials="ИГВ" lastIdx="0" clrIdx="0">
    <p:extLst>
      <p:ext uri="{19B8F6BF-5375-455C-9EA6-DF929625EA0E}">
        <p15:presenceInfo xmlns:p15="http://schemas.microsoft.com/office/powerpoint/2012/main" userId="S-1-5-21-1428812436-3187492462-3177206621-973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1082F"/>
    <a:srgbClr val="F00024"/>
    <a:srgbClr val="193379"/>
    <a:srgbClr val="71A934"/>
    <a:srgbClr val="F3333D"/>
    <a:srgbClr val="F0656D"/>
    <a:srgbClr val="1B97C8"/>
    <a:srgbClr val="479F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46" autoAdjust="0"/>
  </p:normalViewPr>
  <p:slideViewPr>
    <p:cSldViewPr snapToGrid="0">
      <p:cViewPr varScale="1">
        <p:scale>
          <a:sx n="58" d="100"/>
          <a:sy n="58" d="100"/>
        </p:scale>
        <p:origin x="96" y="408"/>
      </p:cViewPr>
      <p:guideLst>
        <p:guide orient="horz" pos="2115"/>
        <p:guide pos="438"/>
        <p:guide orient="horz" pos="482"/>
        <p:guide pos="7494"/>
        <p:guide orient="horz" pos="391"/>
        <p:guide orient="horz" pos="2409"/>
        <p:guide orient="horz" pos="1049"/>
        <p:guide pos="733"/>
        <p:guide pos="2615"/>
        <p:guide orient="horz" pos="1729"/>
        <p:guide orient="horz" pos="2172"/>
        <p:guide orient="horz" pos="2546"/>
        <p:guide orient="horz" pos="2931"/>
        <p:guide orient="horz" pos="3343"/>
        <p:guide orient="horz" pos="3649"/>
        <p:guide orient="horz" pos="401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08"/>
    </p:cViewPr>
  </p:sorterViewPr>
  <p:notesViewPr>
    <p:cSldViewPr snapToGrid="0" showGuides="1">
      <p:cViewPr varScale="1">
        <p:scale>
          <a:sx n="45" d="100"/>
          <a:sy n="45" d="100"/>
        </p:scale>
        <p:origin x="1560" y="6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B14032-06EE-4F61-B422-B276409F8DF0}" type="datetimeFigureOut">
              <a:rPr lang="ru-RU" smtClean="0"/>
              <a:t>08.07.2025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3773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8FC97C-F33E-4264-95FB-1A221D36A8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88433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E2E9E0-EFB1-4EEE-A7A1-AE2B3AEED3D5}" type="datetimeFigureOut">
              <a:rPr lang="ru-RU" smtClean="0"/>
              <a:t>08.07.2025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689475"/>
            <a:ext cx="5438775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73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3D8082-F241-41BF-BE1E-631E8AEEC0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096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D8082-F241-41BF-BE1E-631E8AEEC0B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3348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большом увеличение рассмотрите препарат. В поле зрения видны эпителиальный и собственный слой слизистой оболочки поверхности языка.</a:t>
            </a:r>
            <a:r>
              <a:rPr lang="ru-RU" sz="900" kern="1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kern="1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Рельеф слизистой оболочки – неровный, представлен </a:t>
            </a:r>
            <a:r>
              <a:rPr lang="ru-RU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листовидными сосочками, между сосочками – узкие просветы (рис.8). Листовидные сосочки представляют собой  5-8 разделенных бороздками складок.</a:t>
            </a:r>
            <a:r>
              <a:rPr lang="ru-RU" kern="1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Каждый сосочек имеет прямоугольную форму, а собственная пластинка вдается в эпителий в виде трилистника. На боковых поверхностях сосочка в эпителии определяются образования округлой формы – вкусовые луковицы.</a:t>
            </a:r>
            <a:r>
              <a:rPr lang="ru-RU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Над каждым вкусовым анализатором расположена вкусовая пора, которая открывается во вкусовую ямку – отверстие, в которое проникают молекулы еды для взаимодействия со вкусовыми клетками. Каждая чувствительная клетка имеет вкусовой волосок с хеморецепторами. Когда он соприкасается с молекулой пищи, клетка посылает мозгу импульс о раздражение. Импульс проходит через черепной нерв, который соединяет вкусовые рецепторы с мозгом.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D8082-F241-41BF-BE1E-631E8AEEC0BD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1714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kern="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Зачатки глаза у зародыша появляются на ранних сроках эмбрионального развития, возникают той части </a:t>
            </a:r>
            <a:r>
              <a:rPr lang="ru-RU" kern="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эктодермальной</a:t>
            </a:r>
            <a:r>
              <a:rPr lang="ru-RU" kern="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бороздки, из которых развиваются мозговые пузыри и формируется головной мозг (рис.1А.). На 2-й неделе эмбрионального периода на передней поверхности  </a:t>
            </a:r>
            <a:r>
              <a:rPr lang="ru-RU" kern="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нейральной</a:t>
            </a:r>
            <a:r>
              <a:rPr lang="ru-RU" kern="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части эктодермы  появляются парные глазные ямки. К 3-й неделе при замыкании мозговой трубки ямки углубляются, выпячиваясь кнаружи, перемещаются в боковую проекцию и принимают вид глазных пузырей.  На прилегающей эктодерме происходит образование </a:t>
            </a:r>
            <a:r>
              <a:rPr lang="ru-RU" kern="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эктодермальной</a:t>
            </a:r>
            <a:r>
              <a:rPr lang="ru-RU" kern="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пластинки  - зачаток линзы. В конце 4-й недели развития эмбриона первичные глазные пузыри превращаются во вторичные, состоящие из двух слоев. Под влиянием собственных потенций глазного пузыря происходит инвагинация его передней стенки и пузырь превращается в глазной бокал, образуется хрусталиковая ямка. Зачаток линзы погружается внутрь и </a:t>
            </a:r>
            <a:r>
              <a:rPr lang="ru-RU" kern="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отшнуровывается</a:t>
            </a:r>
            <a:r>
              <a:rPr lang="ru-RU" kern="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образуя зачаток хрусталика. Клетки наружной поверхности   линзы остаются плоскими и образуют линзовый эпителий. Клетки внутренней поверхности (обращенные к глазному пузырю) - значительно утолщаются и начинают синтезировать специфические линзовые белки, которые кристаллизуются в линзовые волокна. Меридиональное расположение волокон приводит к образованию двояковыпуклой линзы, завершается формирование камеры хрусталика (5нед). В результате роста глазного бокала, между передней и задней частями бокала образуется зародышевая щель глаза.  В эту щель входит мезодерма, из которой формируются первичное </a:t>
            </a:r>
            <a:r>
              <a:rPr lang="ru-RU" kern="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мезодермальное</a:t>
            </a:r>
            <a:r>
              <a:rPr lang="ru-RU" kern="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стекловидное тело и сосудистая оболочка глаза (рис.1Б.). Из дистального листка бокала в последующем </a:t>
            </a:r>
            <a:r>
              <a:rPr lang="ru-RU" kern="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D8082-F241-41BF-BE1E-631E8AEEC0B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800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Собственное вещество роговицы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состоит из многочисленных соединительнотканных пластинок, между которыми лежат клетки. Спереди и сзади к веществу роговицы прилегают соответственно передняя и задняя пограничные пластинки, покрытые, в свою очередь, передним и задним эпителием роговицы.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Роговица лишена кровеносных сосудов, за исключением краевой зоны, но богато снабжена чувствительными, преимущественно болевыми нервными окончаниями. Место перехода собственного вещества роговицы в склеру называется лимбом (край).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Строма (собственное вещество роговицы) – самый толстый слой. Его наполняют пластины из коллагеновых волокон, что обеспечивает роговице прочность и эластичность. Расположены волокна параллельно относительно друг друга и роговицы.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Между роговичными пластинами имеется система сообщающихся щелей, в которых располагаются роговичные тельца –  (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кератоциты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они принимают участие в заживлении ран роговицы. Также в роговице имеются блуждающие клетки – лейкоциты, количество которых увеличивается в очаге воспаления, при травме роговицы. Собственное вещество роговицы состоит из многочисленных соединительнотканных пластинок, между которыми лежат клетки. Спереди и сзади к веществу роговицы прилегают соответственно передняя и задняя пограничные пластинки, покрытые, в свою очередь, передним и задним эпителием роговицы.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Роговица лишена кровеносных сосудов, за исключением краевой зоны, но богато снабжена чувствительными, преимущественно болевыми нервными окончаниями. Место перехода собственного вещества роговицы в склеру называется лимбом (край).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Строма (собственное вещество роговицы) – самый толстый слой. Его наполняют пластины из коллагеновых волокон, что обеспечивает роговице прочность и эластичность. Расположены волокна параллельно относительно друг друга и роговицы.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Между роговичными пластинами имеется система сообщающихся щелей, в которых располагаются роговичные тельца –  (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кератоциты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они принимают участие в заживлении ран роговицы. Также в роговице имеются блуждающие клетки – лейкоциты, количество которых увеличивается в очаге воспаления, при травме роговицы.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Радужная оболочка глаза собаки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Радужка - передняя часть сосудистой оболочки глаза, находится  за  роговицей и образует тонкую светонепроницаемую  диафрагму, контролирует диаметр и размер зрачка и, следовательно, количества света, попадающего на сетчатку. Радужка, и другие части глаза (ресничное тело и ресничный пояс) образуют аккомодационный аппарат. 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Основу радужной оболочки составляют пучки клеток гладкой мышечной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ткани и рыхлая соединительная ткань с большим количеством пигментных клеток и кровеносных сосудов. Пигментные клетки обеспечивают цвет глаз. Наружная поверхность радужной оболочки покрыта эпителием, а внутренняя – пигментным слоем, который является продолжением пигментного слоя сетчатки.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Радужка осуществляет свою функцию в качестве диафрагмы глаза с помощью двух мышц: суживающей и расширяющей зрачок.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D8082-F241-41BF-BE1E-631E8AEEC0B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49103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Склера -  задняя наружная фиброзная оболочка глаза, состоит из соединительной ткани с пучками коллагеновых волокон, между которыми лежат уплощенные фибробласты. На заднем полюсе склера представлена тонкой решетчатой пластинкой, через которую проходят зрительный нерв и сосуды сетчатки.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Сосудистая оболочка, обеспечивает  кислородом и питанием внешние слои  сетчатки. Здесь лежат сосуды и крупные пигментированные клетки - хроматофоры.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	Непосредственно к сосудистой оболочки задней стенки  глаза прилегает сетчатка.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Сетчатка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светочувствительная часть глаза, которая включает: зрительную и пигментную области, прилегающею к сосудистой оболочке, наружной пограничной мембраны и внутренней. Зрительная область включает колбочки, ответственные за цветовое зрение; палочки, ответственные в основном за черно-белое зрение и зрение в темноте, пигментная - прилегает к сосудистой оболочке (см. рис.).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процессе эмбрионального развития составляющие задней стенки и сетчатка глаза имеют разное происхождение: склера и сосудистая оболочка имеют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мезодермальное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происхождение, сетчатка глаза –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эктодермальное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нейроэктодерма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D8082-F241-41BF-BE1E-631E8AEEC0B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84105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Сцифомедузы, представители класса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Scyphozoa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типа Кишечнополостных. Для всех представителей этого типа характерно наличие гастроваскулярной полости. Гастроваскулярная система продолжается в краевые тельца или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ропалии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Ропалии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имеют вид маленьких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колбовидных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придатков, расположенных на краю зонтика медузы; на поверхности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ропалий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встречается один или несколько (до 6 и более) глазков в виде пигментного пятна или весьма сложно устроенного диоптрического аппарата, состоящего из хрусталика, стекловидного тела, сетчатки и радужины. 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конце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ропалий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находятся один или несколько отолитов, соприкасающихся со слуховыми волосками и представляющие, таким образом, орган слуха. При изменении положения тела медузы статолиты смещаются, раздражая чувствительные клетки; они посылают импульс мускулатуре зонтика, вызывая её сокращение, в результате чего медуза разворачивается ротовым отверстием вниз.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наружной поверхности пластинчатых лопастей, прикрывающих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ропалии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у некоторых сцифомедуз встречаются маленькие воронкообразные ямки, дно которых выстлано мерцательным эпителием (эктодермой) и которые принимаются за органы обоняния.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основания каждой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ропалии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находится ганглиозное утолщение эктодермы, состоящее из нервных волокон и би- 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мультиполярных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ганглиозных клеток. Эти ганглии представляют центральную нервную систему. Они соединяются нервами с одной стороны с органами чувств (зрения, слуха и обоняния), а с другой стороны — с нервным сплетением или кольцом, расположенного с внутренней стороны зонтики.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препарате (рис. 7) под большим увеличением рассмотрите гастроваскулярный канал и пигментные пятна (глазки), лежащие на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колбовидном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вздутии (на внутренних поверхностях краевого тельца). Концевая часть этого вздутия играет роль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статоциста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Рассмотрите обонятельную ямку.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3D8082-F241-41BF-BE1E-631E8AEEC0BD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50556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50215" algn="just">
              <a:lnSpc>
                <a:spcPct val="115000"/>
              </a:lnSpc>
              <a:spcAft>
                <a:spcPts val="800"/>
              </a:spcAft>
            </a:pPr>
            <a:r>
              <a:rPr lang="ru-RU" sz="1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Чувственность, есть одно из свойств протоплазмы, «чувства» присуще одноклеточным организмам, но настоящие органы чувств бывают только у организмов, которые обладают нервной системой. </a:t>
            </a:r>
          </a:p>
          <a:p>
            <a:pPr marL="342900" indent="-342900" eaLnBrk="1" hangingPunct="1">
              <a:defRPr/>
            </a:pPr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3D8082-F241-41BF-BE1E-631E8AEEC0BD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6693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50215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Анатомически простейшую форму таких нервных окончаний представляют отдельные эпителиальные клетки, заканчивающиеся чувствительною окончаниями», которые выдается над общим уровнем эпителия, и связанные при основании с нервным волоконцем. Какому чувству служат эти органы, - трудно сказать; обыкновенно их считают за органы «общего», неспециализированного чувства, т.е. предполагают, что они служат не только для осязания, но и для термических, химических, может быть и световых ощущений.</a:t>
            </a:r>
          </a:p>
          <a:p>
            <a:pPr indent="450215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Дальнейшее усложнение состоит в том, что подобные клетки. Соединяются  пучками или группами, образуя, например, так называемые «чувствительные луковицы» (рис- </a:t>
            </a:r>
            <a:r>
              <a:rPr lang="ru-RU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94  </a:t>
            </a:r>
            <a:r>
              <a:rPr lang="ru-RU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Холодковский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которые встречаются в коже весьма многих животных, ведущих  водный образ жизни. Луковицы эти или лежат на уровне поверхности тела. Или погружаются в углубления кожи, или, напротив  образуют возвышения «нервные холмики».  </a:t>
            </a:r>
          </a:p>
          <a:p>
            <a:pPr indent="450215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 этому типу органов чувств относятся и нервные окончания в «боковой линии» рыб, считаемой некоторыми за орган особого «шестого» чувства. </a:t>
            </a:r>
          </a:p>
          <a:p>
            <a:pPr indent="450215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членистоногих животных, где поверхность кожи одета хитиновой кутикулой, органами «осязания» служат особые волоски, соединенные при своем основании с чувствительными клетками.  </a:t>
            </a:r>
          </a:p>
          <a:p>
            <a:pPr indent="450215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высших позвоночных (птицы,  млекопитающие) наблюдаются в коже разнообразные «осязательные» тельца, состоящие из групп клеток и оболочек, окружающих специальные нервные окончания;  тельца эти лежат  в соединительнотканном слое кожи.</a:t>
            </a:r>
          </a:p>
          <a:p>
            <a:pPr indent="450215" algn="just">
              <a:lnSpc>
                <a:spcPct val="115000"/>
              </a:lnSpc>
              <a:spcAft>
                <a:spcPts val="800"/>
              </a:spcAft>
            </a:pP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некоторых животных кожа чувствительна к влиянию специальных раздражителей, например, световые лучи (дождевые черви).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3D8082-F241-41BF-BE1E-631E8AEEC0BD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03294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D8082-F241-41BF-BE1E-631E8AEEC0BD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47564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D8082-F241-41BF-BE1E-631E8AEEC0BD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3342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0"/>
            <a:ext cx="6098400" cy="6858000"/>
          </a:xfrm>
          <a:prstGeom prst="rect">
            <a:avLst/>
          </a:prstGeom>
          <a:solidFill>
            <a:srgbClr val="1B97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dirty="0">
              <a:latin typeface="Book Antiqua" panose="0204060205030503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90828" y="1514217"/>
            <a:ext cx="5026644" cy="2380691"/>
          </a:xfrm>
        </p:spPr>
        <p:txBody>
          <a:bodyPr anchor="b"/>
          <a:lstStyle>
            <a:lvl1pPr algn="ctr">
              <a:defRPr sz="6000">
                <a:latin typeface="Book Antiqua" panose="02040602050305030304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690828" y="4141878"/>
            <a:ext cx="5026644" cy="2013150"/>
          </a:xfrm>
        </p:spPr>
        <p:txBody>
          <a:bodyPr/>
          <a:lstStyle>
            <a:lvl1pPr marL="0" indent="0" algn="ctr">
              <a:buNone/>
              <a:defRPr sz="2400">
                <a:latin typeface="Blogger Sans Light" panose="02000506030000020004" pitchFamily="50" charset="0"/>
                <a:ea typeface="Blogger Sans Light" panose="02000506030000020004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838200" y="643943"/>
            <a:ext cx="469971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Book Antiqua" panose="02040602050305030304" pitchFamily="18" charset="0"/>
              </a:rPr>
              <a:t>КАЗАНСКИЙ</a:t>
            </a:r>
            <a:r>
              <a:rPr lang="ru-RU" sz="3200" baseline="0" dirty="0">
                <a:solidFill>
                  <a:schemeClr val="bg1"/>
                </a:solidFill>
                <a:latin typeface="Book Antiqua" panose="02040602050305030304" pitchFamily="18" charset="0"/>
              </a:rPr>
              <a:t> </a:t>
            </a:r>
          </a:p>
          <a:p>
            <a:r>
              <a:rPr lang="ru-RU" sz="3200" baseline="0" dirty="0">
                <a:solidFill>
                  <a:schemeClr val="bg1"/>
                </a:solidFill>
                <a:latin typeface="Book Antiqua" panose="02040602050305030304" pitchFamily="18" charset="0"/>
              </a:rPr>
              <a:t>ГОСУДАРСТВЕННЫЙ</a:t>
            </a:r>
            <a:br>
              <a:rPr lang="ru-RU" sz="3200" baseline="0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ru-RU" sz="3200" baseline="0" dirty="0">
                <a:solidFill>
                  <a:schemeClr val="bg1"/>
                </a:solidFill>
                <a:latin typeface="Book Antiqua" panose="02040602050305030304" pitchFamily="18" charset="0"/>
              </a:rPr>
              <a:t>МЕДИЦИНСКИЙ </a:t>
            </a:r>
          </a:p>
          <a:p>
            <a:r>
              <a:rPr lang="ru-RU" sz="3200" baseline="0" dirty="0">
                <a:solidFill>
                  <a:schemeClr val="bg1"/>
                </a:solidFill>
                <a:latin typeface="Book Antiqua" panose="02040602050305030304" pitchFamily="18" charset="0"/>
              </a:rPr>
              <a:t>УНИВЕРСИТЕТ</a:t>
            </a:r>
            <a:endParaRPr lang="ru-RU" sz="32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 userDrawn="1"/>
        </p:nvCxnSpPr>
        <p:spPr>
          <a:xfrm>
            <a:off x="619930" y="656823"/>
            <a:ext cx="0" cy="204774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3" t="24722" r="68312" b="37500"/>
          <a:stretch/>
        </p:blipFill>
        <p:spPr>
          <a:xfrm>
            <a:off x="1653363" y="3349989"/>
            <a:ext cx="257175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644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9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30" y="2502881"/>
            <a:ext cx="8277494" cy="4355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омер слайда 4"/>
          <p:cNvSpPr txBox="1">
            <a:spLocks/>
          </p:cNvSpPr>
          <p:nvPr userDrawn="1"/>
        </p:nvSpPr>
        <p:spPr>
          <a:xfrm>
            <a:off x="10391774" y="6356350"/>
            <a:ext cx="96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03DC6B-32C4-4B33-B068-5484795C408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8" name="Группа 7"/>
          <p:cNvGrpSpPr/>
          <p:nvPr userDrawn="1"/>
        </p:nvGrpSpPr>
        <p:grpSpPr>
          <a:xfrm rot="10800000" flipH="1">
            <a:off x="9170688" y="5123543"/>
            <a:ext cx="3021312" cy="1734457"/>
            <a:chOff x="8366975" y="0"/>
            <a:chExt cx="3825025" cy="2195848"/>
          </a:xfrm>
        </p:grpSpPr>
        <p:sp>
          <p:nvSpPr>
            <p:cNvPr id="9" name="Прямоугольный треугольник 8"/>
            <p:cNvSpPr/>
            <p:nvPr userDrawn="1"/>
          </p:nvSpPr>
          <p:spPr>
            <a:xfrm rot="10800000">
              <a:off x="8366975" y="0"/>
              <a:ext cx="3825025" cy="2195848"/>
            </a:xfrm>
            <a:prstGeom prst="rtTriangle">
              <a:avLst/>
            </a:prstGeom>
            <a:solidFill>
              <a:srgbClr val="71A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0" name="Прямая соединительная линия 9"/>
            <p:cNvCxnSpPr/>
            <p:nvPr userDrawn="1"/>
          </p:nvCxnSpPr>
          <p:spPr>
            <a:xfrm>
              <a:off x="9155285" y="0"/>
              <a:ext cx="1216057" cy="69810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 userDrawn="1"/>
          </p:nvCxnSpPr>
          <p:spPr>
            <a:xfrm>
              <a:off x="9767992" y="0"/>
              <a:ext cx="1934029" cy="111027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41913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3" b="3603"/>
          <a:stretch/>
        </p:blipFill>
        <p:spPr>
          <a:xfrm>
            <a:off x="-956" y="-21771"/>
            <a:ext cx="12192956" cy="6879771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1697920" y="4331380"/>
            <a:ext cx="8795203" cy="2207532"/>
          </a:xfrm>
          <a:prstGeom prst="rect">
            <a:avLst/>
          </a:prstGeom>
          <a:solidFill>
            <a:srgbClr val="1B97C8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latin typeface="Book Antiqua" panose="02040602050305030304" pitchFamily="18" charset="0"/>
                <a:ea typeface="Blogger Sans" panose="02000506030000020004" pitchFamily="50" charset="0"/>
              </a:rPr>
              <a:t>Благодарим</a:t>
            </a:r>
            <a:r>
              <a:rPr lang="ru-RU" sz="6000" baseline="0" dirty="0">
                <a:latin typeface="Book Antiqua" panose="02040602050305030304" pitchFamily="18" charset="0"/>
                <a:ea typeface="Blogger Sans" panose="02000506030000020004" pitchFamily="50" charset="0"/>
              </a:rPr>
              <a:t> </a:t>
            </a:r>
          </a:p>
          <a:p>
            <a:pPr algn="ctr"/>
            <a:r>
              <a:rPr lang="ru-RU" sz="6000" baseline="0" dirty="0">
                <a:latin typeface="Book Antiqua" panose="02040602050305030304" pitchFamily="18" charset="0"/>
                <a:ea typeface="Blogger Sans" panose="02000506030000020004" pitchFamily="50" charset="0"/>
              </a:rPr>
              <a:t>за внимание!</a:t>
            </a:r>
            <a:endParaRPr lang="ru-RU" sz="6000" dirty="0">
              <a:latin typeface="Book Antiqua" panose="02040602050305030304" pitchFamily="18" charset="0"/>
              <a:ea typeface="Blogger Sans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88752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3" b="3603"/>
          <a:stretch/>
        </p:blipFill>
        <p:spPr>
          <a:xfrm>
            <a:off x="-956" y="-21771"/>
            <a:ext cx="12192956" cy="6879771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1697920" y="4331380"/>
            <a:ext cx="8795203" cy="2207532"/>
          </a:xfrm>
          <a:prstGeom prst="rect">
            <a:avLst/>
          </a:prstGeom>
          <a:solidFill>
            <a:srgbClr val="1B97C8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latin typeface="Book Antiqua" panose="02040602050305030304" pitchFamily="18" charset="0"/>
                <a:ea typeface="Blogger Sans" panose="02000506030000020004" pitchFamily="50" charset="0"/>
              </a:rPr>
              <a:t>Благодарю</a:t>
            </a:r>
            <a:r>
              <a:rPr lang="ru-RU" sz="6000" baseline="0" dirty="0">
                <a:latin typeface="Book Antiqua" panose="02040602050305030304" pitchFamily="18" charset="0"/>
                <a:ea typeface="Blogger Sans" panose="02000506030000020004" pitchFamily="50" charset="0"/>
              </a:rPr>
              <a:t> </a:t>
            </a:r>
          </a:p>
          <a:p>
            <a:pPr algn="ctr"/>
            <a:r>
              <a:rPr lang="ru-RU" sz="6000" baseline="0" dirty="0">
                <a:latin typeface="Book Antiqua" panose="02040602050305030304" pitchFamily="18" charset="0"/>
                <a:ea typeface="Blogger Sans" panose="02000506030000020004" pitchFamily="50" charset="0"/>
              </a:rPr>
              <a:t>за внимание!</a:t>
            </a:r>
            <a:endParaRPr lang="ru-RU" sz="6000" dirty="0">
              <a:latin typeface="Book Antiqua" panose="02040602050305030304" pitchFamily="18" charset="0"/>
              <a:ea typeface="Blogger Sans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2366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1697920" y="4331380"/>
            <a:ext cx="8795203" cy="2207532"/>
          </a:xfrm>
          <a:prstGeom prst="rect">
            <a:avLst/>
          </a:prstGeom>
          <a:solidFill>
            <a:srgbClr val="1B97C8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latin typeface="Book Antiqua" panose="02040602050305030304" pitchFamily="18" charset="0"/>
                <a:ea typeface="Blogger Sans" panose="02000506030000020004" pitchFamily="50" charset="0"/>
              </a:rPr>
              <a:t>Спасибо</a:t>
            </a:r>
            <a:r>
              <a:rPr lang="ru-RU" sz="6000" baseline="0" dirty="0">
                <a:latin typeface="Book Antiqua" panose="02040602050305030304" pitchFamily="18" charset="0"/>
                <a:ea typeface="Blogger Sans" panose="02000506030000020004" pitchFamily="50" charset="0"/>
              </a:rPr>
              <a:t> </a:t>
            </a:r>
          </a:p>
          <a:p>
            <a:pPr algn="ctr"/>
            <a:r>
              <a:rPr lang="ru-RU" sz="6000" baseline="0" dirty="0">
                <a:latin typeface="Book Antiqua" panose="02040602050305030304" pitchFamily="18" charset="0"/>
                <a:ea typeface="Blogger Sans" panose="02000506030000020004" pitchFamily="50" charset="0"/>
              </a:rPr>
              <a:t>за внимание!</a:t>
            </a:r>
            <a:endParaRPr lang="ru-RU" sz="6000" dirty="0">
              <a:latin typeface="Book Antiqua" panose="02040602050305030304" pitchFamily="18" charset="0"/>
              <a:ea typeface="Blogger Sans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524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 userDrawn="1"/>
        </p:nvSpPr>
        <p:spPr>
          <a:xfrm>
            <a:off x="1" y="0"/>
            <a:ext cx="12191999" cy="682534"/>
          </a:xfrm>
          <a:prstGeom prst="rect">
            <a:avLst/>
          </a:prstGeom>
          <a:solidFill>
            <a:srgbClr val="1B97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t>‹#›</a:t>
            </a:fld>
            <a:endParaRPr lang="ru-RU"/>
          </a:p>
        </p:txBody>
      </p:sp>
      <p:grpSp>
        <p:nvGrpSpPr>
          <p:cNvPr id="19" name="Группа 18"/>
          <p:cNvGrpSpPr/>
          <p:nvPr userDrawn="1"/>
        </p:nvGrpSpPr>
        <p:grpSpPr>
          <a:xfrm rot="10800000" flipH="1">
            <a:off x="9170688" y="5123543"/>
            <a:ext cx="3021312" cy="1734457"/>
            <a:chOff x="8366975" y="0"/>
            <a:chExt cx="3825025" cy="2195848"/>
          </a:xfrm>
        </p:grpSpPr>
        <p:sp>
          <p:nvSpPr>
            <p:cNvPr id="7" name="Прямоугольный треугольник 6"/>
            <p:cNvSpPr/>
            <p:nvPr userDrawn="1"/>
          </p:nvSpPr>
          <p:spPr>
            <a:xfrm rot="10800000">
              <a:off x="8366975" y="0"/>
              <a:ext cx="3825025" cy="2195848"/>
            </a:xfrm>
            <a:prstGeom prst="rtTriangle">
              <a:avLst/>
            </a:prstGeom>
            <a:solidFill>
              <a:srgbClr val="71A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" name="Прямая соединительная линия 7"/>
            <p:cNvCxnSpPr/>
            <p:nvPr userDrawn="1"/>
          </p:nvCxnSpPr>
          <p:spPr>
            <a:xfrm>
              <a:off x="9155285" y="0"/>
              <a:ext cx="1216057" cy="69810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 userDrawn="1"/>
          </p:nvCxnSpPr>
          <p:spPr>
            <a:xfrm>
              <a:off x="9767992" y="0"/>
              <a:ext cx="1934029" cy="111027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 userDrawn="1"/>
        </p:nvSpPr>
        <p:spPr>
          <a:xfrm>
            <a:off x="838199" y="156601"/>
            <a:ext cx="4445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>
                <a:solidFill>
                  <a:schemeClr val="bg1"/>
                </a:solidFill>
                <a:latin typeface="Book Antiqua" panose="02040602050305030304" pitchFamily="18" charset="0"/>
              </a:rPr>
              <a:t>КАЗАНСКИЙ ГОСУДАРСТВЕННЫЙ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6908800" y="156601"/>
            <a:ext cx="4444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b="1" dirty="0">
                <a:solidFill>
                  <a:schemeClr val="bg1"/>
                </a:solidFill>
                <a:latin typeface="Book Antiqua" panose="02040602050305030304" pitchFamily="18" charset="0"/>
              </a:rPr>
              <a:t>МЕДИЦИНСКИЙ УНИВЕРСИТЕТ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1" t="25164" r="68316" b="37465"/>
          <a:stretch/>
        </p:blipFill>
        <p:spPr>
          <a:xfrm>
            <a:off x="5729308" y="0"/>
            <a:ext cx="682582" cy="67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326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t>‹#›</a:t>
            </a:fld>
            <a:endParaRPr lang="ru-RU"/>
          </a:p>
        </p:txBody>
      </p:sp>
      <p:grpSp>
        <p:nvGrpSpPr>
          <p:cNvPr id="13" name="Группа 12"/>
          <p:cNvGrpSpPr/>
          <p:nvPr userDrawn="1"/>
        </p:nvGrpSpPr>
        <p:grpSpPr>
          <a:xfrm rot="10800000" flipH="1">
            <a:off x="9170688" y="5123543"/>
            <a:ext cx="3021312" cy="1734457"/>
            <a:chOff x="8366975" y="0"/>
            <a:chExt cx="3825025" cy="2195848"/>
          </a:xfrm>
        </p:grpSpPr>
        <p:sp>
          <p:nvSpPr>
            <p:cNvPr id="14" name="Прямоугольный треугольник 13"/>
            <p:cNvSpPr/>
            <p:nvPr userDrawn="1"/>
          </p:nvSpPr>
          <p:spPr>
            <a:xfrm rot="10800000">
              <a:off x="8366975" y="0"/>
              <a:ext cx="3825025" cy="2195848"/>
            </a:xfrm>
            <a:prstGeom prst="rtTriangle">
              <a:avLst/>
            </a:prstGeom>
            <a:solidFill>
              <a:srgbClr val="71A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5" name="Прямая соединительная линия 14"/>
            <p:cNvCxnSpPr/>
            <p:nvPr userDrawn="1"/>
          </p:nvCxnSpPr>
          <p:spPr>
            <a:xfrm>
              <a:off x="9155285" y="0"/>
              <a:ext cx="1216057" cy="69810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 userDrawn="1"/>
          </p:nvCxnSpPr>
          <p:spPr>
            <a:xfrm>
              <a:off x="9767992" y="0"/>
              <a:ext cx="1934029" cy="111027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93333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Группа 10"/>
          <p:cNvGrpSpPr/>
          <p:nvPr userDrawn="1"/>
        </p:nvGrpSpPr>
        <p:grpSpPr>
          <a:xfrm rot="10800000" flipH="1">
            <a:off x="9170688" y="5123543"/>
            <a:ext cx="3021312" cy="1734457"/>
            <a:chOff x="8366975" y="0"/>
            <a:chExt cx="3825025" cy="2195848"/>
          </a:xfrm>
        </p:grpSpPr>
        <p:sp>
          <p:nvSpPr>
            <p:cNvPr id="12" name="Прямоугольный треугольник 11"/>
            <p:cNvSpPr/>
            <p:nvPr userDrawn="1"/>
          </p:nvSpPr>
          <p:spPr>
            <a:xfrm rot="10800000">
              <a:off x="8366975" y="0"/>
              <a:ext cx="3825025" cy="2195848"/>
            </a:xfrm>
            <a:prstGeom prst="rtTriangle">
              <a:avLst/>
            </a:prstGeom>
            <a:solidFill>
              <a:srgbClr val="71A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3" name="Прямая соединительная линия 12"/>
            <p:cNvCxnSpPr/>
            <p:nvPr userDrawn="1"/>
          </p:nvCxnSpPr>
          <p:spPr>
            <a:xfrm>
              <a:off x="9155285" y="0"/>
              <a:ext cx="1216057" cy="69810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 userDrawn="1"/>
          </p:nvCxnSpPr>
          <p:spPr>
            <a:xfrm>
              <a:off x="9767992" y="0"/>
              <a:ext cx="1934029" cy="111027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11874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9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278" y="2404768"/>
            <a:ext cx="5855368" cy="3388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t>‹#›</a:t>
            </a:fld>
            <a:endParaRPr lang="ru-RU"/>
          </a:p>
        </p:txBody>
      </p:sp>
      <p:grpSp>
        <p:nvGrpSpPr>
          <p:cNvPr id="9" name="Группа 8"/>
          <p:cNvGrpSpPr/>
          <p:nvPr userDrawn="1"/>
        </p:nvGrpSpPr>
        <p:grpSpPr>
          <a:xfrm rot="10800000" flipH="1">
            <a:off x="9170688" y="5123543"/>
            <a:ext cx="3021312" cy="1734457"/>
            <a:chOff x="8366975" y="0"/>
            <a:chExt cx="3825025" cy="2195848"/>
          </a:xfrm>
        </p:grpSpPr>
        <p:sp>
          <p:nvSpPr>
            <p:cNvPr id="10" name="Прямоугольный треугольник 9"/>
            <p:cNvSpPr/>
            <p:nvPr userDrawn="1"/>
          </p:nvSpPr>
          <p:spPr>
            <a:xfrm rot="10800000">
              <a:off x="8366975" y="0"/>
              <a:ext cx="3825025" cy="2195848"/>
            </a:xfrm>
            <a:prstGeom prst="rtTriangle">
              <a:avLst/>
            </a:prstGeom>
            <a:solidFill>
              <a:srgbClr val="71A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1" name="Прямая соединительная линия 10"/>
            <p:cNvCxnSpPr/>
            <p:nvPr userDrawn="1"/>
          </p:nvCxnSpPr>
          <p:spPr>
            <a:xfrm>
              <a:off x="9155285" y="0"/>
              <a:ext cx="1216057" cy="69810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 userDrawn="1"/>
          </p:nvCxnSpPr>
          <p:spPr>
            <a:xfrm>
              <a:off x="9767992" y="0"/>
              <a:ext cx="1934029" cy="111027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69863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0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0637" y="0"/>
            <a:ext cx="12613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Группа 7"/>
          <p:cNvGrpSpPr/>
          <p:nvPr userDrawn="1"/>
        </p:nvGrpSpPr>
        <p:grpSpPr>
          <a:xfrm rot="10800000" flipH="1">
            <a:off x="9170688" y="5123543"/>
            <a:ext cx="3021312" cy="1734457"/>
            <a:chOff x="8366975" y="0"/>
            <a:chExt cx="3825025" cy="2195848"/>
          </a:xfrm>
        </p:grpSpPr>
        <p:sp>
          <p:nvSpPr>
            <p:cNvPr id="9" name="Прямоугольный треугольник 8"/>
            <p:cNvSpPr/>
            <p:nvPr userDrawn="1"/>
          </p:nvSpPr>
          <p:spPr>
            <a:xfrm rot="10800000">
              <a:off x="8366975" y="0"/>
              <a:ext cx="3825025" cy="2195848"/>
            </a:xfrm>
            <a:prstGeom prst="rtTriangle">
              <a:avLst/>
            </a:prstGeom>
            <a:solidFill>
              <a:srgbClr val="71A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0" name="Прямая соединительная линия 9"/>
            <p:cNvCxnSpPr/>
            <p:nvPr userDrawn="1"/>
          </p:nvCxnSpPr>
          <p:spPr>
            <a:xfrm>
              <a:off x="9155285" y="0"/>
              <a:ext cx="1216057" cy="69810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 userDrawn="1"/>
          </p:nvCxnSpPr>
          <p:spPr>
            <a:xfrm>
              <a:off x="9767992" y="0"/>
              <a:ext cx="1934029" cy="111027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73674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t>‹#›</a:t>
            </a:fld>
            <a:endParaRPr lang="ru-RU"/>
          </a:p>
        </p:txBody>
      </p:sp>
      <p:grpSp>
        <p:nvGrpSpPr>
          <p:cNvPr id="6" name="Группа 5"/>
          <p:cNvGrpSpPr/>
          <p:nvPr userDrawn="1"/>
        </p:nvGrpSpPr>
        <p:grpSpPr>
          <a:xfrm rot="10800000" flipH="1">
            <a:off x="9170688" y="5123543"/>
            <a:ext cx="3021312" cy="1734457"/>
            <a:chOff x="8366975" y="0"/>
            <a:chExt cx="3825025" cy="2195848"/>
          </a:xfrm>
        </p:grpSpPr>
        <p:sp>
          <p:nvSpPr>
            <p:cNvPr id="7" name="Прямоугольный треугольник 6"/>
            <p:cNvSpPr/>
            <p:nvPr userDrawn="1"/>
          </p:nvSpPr>
          <p:spPr>
            <a:xfrm rot="10800000">
              <a:off x="8366975" y="0"/>
              <a:ext cx="3825025" cy="2195848"/>
            </a:xfrm>
            <a:prstGeom prst="rtTriangle">
              <a:avLst/>
            </a:prstGeom>
            <a:solidFill>
              <a:srgbClr val="71A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" name="Прямая соединительная линия 7"/>
            <p:cNvCxnSpPr/>
            <p:nvPr userDrawn="1"/>
          </p:nvCxnSpPr>
          <p:spPr>
            <a:xfrm>
              <a:off x="9155285" y="0"/>
              <a:ext cx="1216057" cy="69810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 userDrawn="1"/>
          </p:nvCxnSpPr>
          <p:spPr>
            <a:xfrm>
              <a:off x="9767992" y="0"/>
              <a:ext cx="1934029" cy="111027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19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3461231"/>
            <a:ext cx="6439309" cy="3388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836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t>‹#›</a:t>
            </a:fld>
            <a:endParaRPr lang="ru-RU"/>
          </a:p>
        </p:txBody>
      </p:sp>
      <p:pic>
        <p:nvPicPr>
          <p:cNvPr id="10" name="Picture 19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3461231"/>
            <a:ext cx="6439309" cy="3388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Группа 5"/>
          <p:cNvGrpSpPr/>
          <p:nvPr userDrawn="1"/>
        </p:nvGrpSpPr>
        <p:grpSpPr>
          <a:xfrm rot="10800000" flipH="1">
            <a:off x="9170688" y="5123543"/>
            <a:ext cx="3021312" cy="1734457"/>
            <a:chOff x="8366975" y="0"/>
            <a:chExt cx="3825025" cy="2195848"/>
          </a:xfrm>
        </p:grpSpPr>
        <p:sp>
          <p:nvSpPr>
            <p:cNvPr id="7" name="Прямоугольный треугольник 6"/>
            <p:cNvSpPr/>
            <p:nvPr userDrawn="1"/>
          </p:nvSpPr>
          <p:spPr>
            <a:xfrm rot="10800000">
              <a:off x="8366975" y="0"/>
              <a:ext cx="3825025" cy="2195848"/>
            </a:xfrm>
            <a:prstGeom prst="rtTriangle">
              <a:avLst/>
            </a:prstGeom>
            <a:solidFill>
              <a:srgbClr val="71A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" name="Прямая соединительная линия 7"/>
            <p:cNvCxnSpPr/>
            <p:nvPr userDrawn="1"/>
          </p:nvCxnSpPr>
          <p:spPr>
            <a:xfrm>
              <a:off x="9155285" y="0"/>
              <a:ext cx="1216057" cy="69810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 userDrawn="1"/>
          </p:nvCxnSpPr>
          <p:spPr>
            <a:xfrm>
              <a:off x="9767992" y="0"/>
              <a:ext cx="1934029" cy="111027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86647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t>‹#›</a:t>
            </a:fld>
            <a:endParaRPr lang="ru-RU"/>
          </a:p>
        </p:txBody>
      </p:sp>
      <p:pic>
        <p:nvPicPr>
          <p:cNvPr id="15" name="Объект 7"/>
          <p:cNvPicPr>
            <a:picLocks noChangeAspect="1"/>
          </p:cNvPicPr>
          <p:nvPr userDrawn="1"/>
        </p:nvPicPr>
        <p:blipFill rotWithShape="1">
          <a:blip r:embed="rId2"/>
          <a:srcRect l="13109" r="8961"/>
          <a:stretch/>
        </p:blipFill>
        <p:spPr>
          <a:xfrm>
            <a:off x="6553200" y="1600834"/>
            <a:ext cx="5334000" cy="3995070"/>
          </a:xfrm>
          <a:prstGeom prst="rect">
            <a:avLst/>
          </a:prstGeom>
        </p:spPr>
      </p:pic>
      <p:grpSp>
        <p:nvGrpSpPr>
          <p:cNvPr id="11" name="Группа 10"/>
          <p:cNvGrpSpPr/>
          <p:nvPr userDrawn="1"/>
        </p:nvGrpSpPr>
        <p:grpSpPr>
          <a:xfrm rot="10800000" flipH="1">
            <a:off x="9170688" y="5123543"/>
            <a:ext cx="3021312" cy="1734457"/>
            <a:chOff x="8366975" y="0"/>
            <a:chExt cx="3825025" cy="2195848"/>
          </a:xfrm>
        </p:grpSpPr>
        <p:sp>
          <p:nvSpPr>
            <p:cNvPr id="12" name="Прямоугольный треугольник 11"/>
            <p:cNvSpPr/>
            <p:nvPr userDrawn="1"/>
          </p:nvSpPr>
          <p:spPr>
            <a:xfrm rot="10800000">
              <a:off x="8366975" y="0"/>
              <a:ext cx="3825025" cy="2195848"/>
            </a:xfrm>
            <a:prstGeom prst="rtTriangle">
              <a:avLst/>
            </a:prstGeom>
            <a:solidFill>
              <a:srgbClr val="71A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3" name="Прямая соединительная линия 12"/>
            <p:cNvCxnSpPr/>
            <p:nvPr userDrawn="1"/>
          </p:nvCxnSpPr>
          <p:spPr>
            <a:xfrm>
              <a:off x="9155285" y="0"/>
              <a:ext cx="1216057" cy="69810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 userDrawn="1"/>
          </p:nvCxnSpPr>
          <p:spPr>
            <a:xfrm>
              <a:off x="9767992" y="0"/>
              <a:ext cx="1934029" cy="111027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15894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65915"/>
            <a:ext cx="10515600" cy="7247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737600" y="6356350"/>
            <a:ext cx="130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Blogger Sans" panose="02000506030000020004" pitchFamily="50" charset="0"/>
                <a:ea typeface="Blogger Sans" panose="02000506030000020004" pitchFamily="50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391774" y="6356350"/>
            <a:ext cx="96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3DC6B-32C4-4B33-B068-5484795C40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896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62" r:id="rId8"/>
    <p:sldLayoutId id="2147483661" r:id="rId9"/>
    <p:sldLayoutId id="2147483660" r:id="rId10"/>
    <p:sldLayoutId id="2147483657" r:id="rId11"/>
    <p:sldLayoutId id="2147483659" r:id="rId12"/>
    <p:sldLayoutId id="2147483658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Book Antiqua" panose="0204060205030503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Blogger Sans Light" panose="02000506030000020004" pitchFamily="50" charset="0"/>
          <a:ea typeface="Blogger Sans Light" panose="02000506030000020004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Blogger Sans Light" panose="02000506030000020004" pitchFamily="50" charset="0"/>
          <a:ea typeface="Blogger Sans Light" panose="02000506030000020004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Blogger Sans Light" panose="02000506030000020004" pitchFamily="50" charset="0"/>
          <a:ea typeface="Blogger Sans Light" panose="02000506030000020004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logger Sans Light" panose="02000506030000020004" pitchFamily="50" charset="0"/>
          <a:ea typeface="Blogger Sans Light" panose="02000506030000020004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logger Sans Light" panose="02000506030000020004" pitchFamily="50" charset="0"/>
          <a:ea typeface="Blogger Sans Light" panose="02000506030000020004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389983" y="1639926"/>
            <a:ext cx="6802017" cy="97442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Эволюция и филогенез органов чувств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0A08D4-AC4C-C8F5-B733-D11E8E76D2D7}"/>
              </a:ext>
            </a:extLst>
          </p:cNvPr>
          <p:cNvSpPr txBox="1"/>
          <p:nvPr/>
        </p:nvSpPr>
        <p:spPr>
          <a:xfrm>
            <a:off x="6683693" y="5690354"/>
            <a:ext cx="472344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медицинской биологии и генетики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к.б.н. Пахалина И.А.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634135" y="3959512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Практическое занятия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ля студентов 1 курса,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обучающихся по специальности «Лечебное дело» (ИОП)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064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4" name="Выноска со стрелкой вверх 3">
            <a:hlinkClick r:id="rId3" action="ppaction://hlinksldjump"/>
          </p:cNvPr>
          <p:cNvSpPr/>
          <p:nvPr/>
        </p:nvSpPr>
        <p:spPr>
          <a:xfrm>
            <a:off x="150020" y="6012000"/>
            <a:ext cx="605642" cy="665059"/>
          </a:xfrm>
          <a:prstGeom prst="upArrowCallou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>
            <a:hlinkClick r:id="" action="ppaction://hlinkshowjump?jump=nextslide"/>
          </p:cNvPr>
          <p:cNvSpPr/>
          <p:nvPr/>
        </p:nvSpPr>
        <p:spPr>
          <a:xfrm>
            <a:off x="849519" y="6257381"/>
            <a:ext cx="605642" cy="510679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C69251-6433-BE0C-07D0-5DBC01DE496B}"/>
              </a:ext>
            </a:extLst>
          </p:cNvPr>
          <p:cNvSpPr txBox="1"/>
          <p:nvPr/>
        </p:nvSpPr>
        <p:spPr>
          <a:xfrm>
            <a:off x="559561" y="826344"/>
            <a:ext cx="56656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/>
              <a:t> 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 слуха и зрения на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ропалиях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сцефомедуз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 descr="C:\Users\user\Downloads\пп513-WA0046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58" y="1472675"/>
            <a:ext cx="5085768" cy="401694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50020" y="5519172"/>
            <a:ext cx="1173718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228600" algn="just">
              <a:lnSpc>
                <a:spcPct val="150000"/>
              </a:lnSpc>
              <a:spcAft>
                <a:spcPts val="0"/>
              </a:spcAft>
            </a:pPr>
            <a:r>
              <a:rPr lang="ru-RU" kern="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Рис.4. </a:t>
            </a:r>
            <a:r>
              <a:rPr lang="ru-RU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Продольный разрез краевого тельца (</a:t>
            </a:r>
            <a:r>
              <a:rPr lang="ru-RU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ропалии</a:t>
            </a:r>
            <a:r>
              <a:rPr lang="ru-RU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сцифомедузы</a:t>
            </a:r>
            <a:r>
              <a:rPr lang="ru-RU" kern="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228600" algn="just">
              <a:lnSpc>
                <a:spcPct val="150000"/>
              </a:lnSpc>
              <a:spcAft>
                <a:spcPts val="0"/>
              </a:spcAft>
            </a:pPr>
            <a:r>
              <a:rPr lang="ru-RU" kern="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общий вид медузы; </a:t>
            </a:r>
            <a:r>
              <a:rPr lang="ru-RU" kern="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 </a:t>
            </a:r>
            <a:r>
              <a:rPr lang="ru-RU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светочувствительные клетки (большое увеличение); </a:t>
            </a:r>
            <a:r>
              <a:rPr lang="ru-RU" kern="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ропалия</a:t>
            </a:r>
            <a:r>
              <a:rPr lang="ru-RU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ф</a:t>
            </a:r>
            <a:r>
              <a:rPr lang="ru-RU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ото  и схема </a:t>
            </a:r>
            <a:r>
              <a:rPr lang="ru-RU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препарата.                       </a:t>
            </a:r>
            <a:r>
              <a:rPr lang="ru-RU" kern="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Рассмотреть </a:t>
            </a:r>
            <a:r>
              <a:rPr lang="ru-RU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препарат, зарисовать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358251" y="1820455"/>
            <a:ext cx="552894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препарате (рис.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 большим увеличением рассмотрите гастроваскулярный канал и пигментные пятна (глазки), лежащие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колбовидном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вздутии (на внутренних поверхностях краевого тельца). Концевая часть этого вздутия играет роль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статоциста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Рассмотрите обонятельную ямку.</a:t>
            </a:r>
          </a:p>
        </p:txBody>
      </p:sp>
    </p:spTree>
    <p:extLst>
      <p:ext uri="{BB962C8B-B14F-4D97-AF65-F5344CB8AC3E}">
        <p14:creationId xmlns:p14="http://schemas.microsoft.com/office/powerpoint/2010/main" val="15343354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F3C07635-F5FC-F86A-86D9-E286D86080F8}"/>
              </a:ext>
            </a:extLst>
          </p:cNvPr>
          <p:cNvSpPr txBox="1"/>
          <p:nvPr/>
        </p:nvSpPr>
        <p:spPr>
          <a:xfrm>
            <a:off x="307571" y="461299"/>
            <a:ext cx="474148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ctr">
              <a:defRPr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400" b="1" dirty="0" smtClean="0"/>
              <a:t>.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Светочувствительная система</a:t>
            </a:r>
          </a:p>
          <a:p>
            <a:pPr marL="342900" indent="-342900" algn="ctr">
              <a:defRPr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3.1. Фасеточные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глаза комара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1" hangingPunct="1">
              <a:defRPr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285B466-CC38-9B4B-CFFF-5B53FC67E6F5}"/>
              </a:ext>
            </a:extLst>
          </p:cNvPr>
          <p:cNvSpPr txBox="1"/>
          <p:nvPr/>
        </p:nvSpPr>
        <p:spPr>
          <a:xfrm>
            <a:off x="5619404" y="470435"/>
            <a:ext cx="6251171" cy="6114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Сложный фасеточный глаз насекомого состоит из отдельных единиц — фасеток (омматидий), представляющих собой узкие вытянутые конуса, сходящиеся вершинами в глубине глаза, а основаниями образующих его сетчатую поверхность [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рис.5].</a:t>
            </a:r>
          </a:p>
          <a:p>
            <a:pPr indent="450215" algn="just"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омматидий является многоклеточным образованием, включающим в себя диоптрические структуры (роговицу и кристаллический конус), фоторецепторы 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ретинальные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клетки с фоточувствительным пигментом родопсином, а также экранирующие клетки со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светопоглощающими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пигментами. Родопсин находится в мембране множества микроскопических трубочек-ворсинок, составляющих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рабдомер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0215" algn="just">
              <a:spcAft>
                <a:spcPts val="800"/>
              </a:spcAft>
            </a:pPr>
            <a:r>
              <a:rPr lang="ru-RU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Наружная часть фасетки омматидия имеет форму шестигранника, позволяющей поместить максимальное количество элементов на единице площади. В нижней части </a:t>
            </a:r>
            <a:r>
              <a:rPr lang="ru-RU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рабдома</a:t>
            </a:r>
            <a:r>
              <a:rPr lang="ru-RU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находится базальная мембрана, имеющая вид тонкой перепонки, выстилающей весь глаз изнутри. Базальная мембрана пронизана множеством отверстий, сквозь которые проходят трахеи и нервные отростки к зрительным долям головного мозга</a:t>
            </a:r>
            <a:r>
              <a:rPr lang="ru-RU" kern="1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https://scorcher.ru/theory_publisher/art_pic/808/fasyet_glaz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61" y="1869822"/>
            <a:ext cx="4945813" cy="388258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238298" y="5708908"/>
            <a:ext cx="53811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Рис. </a:t>
            </a:r>
            <a:r>
              <a:rPr lang="ru-RU" kern="1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</a:t>
            </a:r>
            <a:r>
              <a:rPr lang="ru-RU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Схема организации фасеточного глаза насекомого (С. Е. Никитин, И. В. Парко, 2023)</a:t>
            </a:r>
            <a:endParaRPr lang="ru-RU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D1F6B6B-EF38-DFB6-EA2B-1C0B366D1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t>12</a:t>
            </a:fld>
            <a:endParaRPr lang="ru-RU"/>
          </a:p>
        </p:txBody>
      </p:sp>
      <p:pic>
        <p:nvPicPr>
          <p:cNvPr id="10" name="Рисунок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33" y="1001191"/>
            <a:ext cx="5908618" cy="432455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404551" y="5669280"/>
            <a:ext cx="103341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Рис. </a:t>
            </a:r>
            <a:r>
              <a:rPr lang="ru-RU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Фасеточные </a:t>
            </a:r>
            <a:r>
              <a:rPr lang="ru-RU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глаза комара. А – препарат, схема Б – увеличенное изображение фасеточных глаз, отдельно вынесенный участок (группа фасеток).</a:t>
            </a:r>
          </a:p>
          <a:p>
            <a:pPr indent="228600" algn="just">
              <a:spcAft>
                <a:spcPts val="0"/>
              </a:spcAft>
            </a:pPr>
            <a:r>
              <a:rPr lang="ru-RU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Рассмотреть препарат, зарисовать</a:t>
            </a:r>
            <a:endParaRPr lang="ru-RU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783185" y="2563303"/>
            <a:ext cx="50763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kern="100" spc="35" dirty="0" smtClean="0">
                <a:solidFill>
                  <a:srgbClr val="1D212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kern="100" spc="35" dirty="0">
                <a:solidFill>
                  <a:srgbClr val="1D212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поле зрения по бокам  головы комара видны фасеточные глаза комара </a:t>
            </a:r>
            <a:r>
              <a:rPr lang="ru-RU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(рис. </a:t>
            </a:r>
            <a:r>
              <a:rPr lang="ru-RU" kern="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6)</a:t>
            </a:r>
            <a:r>
              <a:rPr lang="ru-RU" b="1" kern="100" spc="35" dirty="0" smtClean="0">
                <a:solidFill>
                  <a:srgbClr val="1D212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kern="100" spc="35" dirty="0">
                <a:solidFill>
                  <a:srgbClr val="1D212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большом увеличение хорошо видны плотно прилегающие друг к другу омматидии.</a:t>
            </a:r>
            <a:endParaRPr lang="ru-RU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067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t>13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17692" y="814270"/>
            <a:ext cx="533671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ru-RU" b="1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2.2.</a:t>
            </a:r>
            <a:r>
              <a:rPr lang="ru-RU" sz="1600" b="1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Световоспринимающая система ланцетника</a:t>
            </a:r>
            <a:r>
              <a:rPr lang="ru-RU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3194" y="1521607"/>
            <a:ext cx="11122429" cy="42919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800"/>
              </a:spcAft>
            </a:pPr>
            <a:r>
              <a:rPr lang="ru-RU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ланцетника не развито зрение, но широко представлена светочувствительная система, что позволяет ему различать свет и тьму, и  ориентироваться в пространстве, регистрируя положение тела в субстрате.   </a:t>
            </a:r>
          </a:p>
          <a:p>
            <a:pPr indent="449580" algn="just">
              <a:lnSpc>
                <a:spcPct val="150000"/>
              </a:lnSpc>
              <a:spcAft>
                <a:spcPts val="800"/>
              </a:spcAft>
            </a:pPr>
            <a:r>
              <a:rPr lang="ru-RU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Световоспринимающая система ланцетника включает несколько типов светочувствительных структур: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Клетки Джозефа</a:t>
            </a:r>
            <a:r>
              <a:rPr lang="ru-RU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Это голые фоторецепторы, окружённые полосой микроворсинок. Клетки содержат </a:t>
            </a:r>
            <a:r>
              <a:rPr lang="ru-RU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опсин</a:t>
            </a:r>
            <a:r>
              <a:rPr lang="ru-RU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меланопсин</a:t>
            </a:r>
            <a:r>
              <a:rPr lang="ru-RU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  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Глазки Гессе</a:t>
            </a:r>
            <a:r>
              <a:rPr lang="ru-RU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(дорсальные глазки). Состоят из фоторецепторной клетки, окружённой полосой микроворсинок и содержащей </a:t>
            </a:r>
            <a:r>
              <a:rPr lang="ru-RU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меланопсин</a:t>
            </a:r>
            <a:r>
              <a:rPr lang="ru-RU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но наполовину окружённой чашевидной пигментной клеткой.   </a:t>
            </a: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ru-RU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Клетки Джозефа образуют дорсальный столб, а органы Гессе — вентральную часть по всей длине трубки</a:t>
            </a: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Непарный глаз</a:t>
            </a:r>
            <a:r>
              <a:rPr lang="ru-RU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Состоит из пигментной чашечки, группы фоторецепторных клеток, трёх рядов нейронов и глиальных клеток.  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ru-RU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 эти органы и структуры расположены в нервной трубке.   </a:t>
            </a:r>
          </a:p>
        </p:txBody>
      </p:sp>
    </p:spTree>
    <p:extLst>
      <p:ext uri="{BB962C8B-B14F-4D97-AF65-F5344CB8AC3E}">
        <p14:creationId xmlns:p14="http://schemas.microsoft.com/office/powerpoint/2010/main" val="13317652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t>14</a:t>
            </a:fld>
            <a:endParaRPr lang="ru-RU"/>
          </a:p>
        </p:txBody>
      </p:sp>
      <p:pic>
        <p:nvPicPr>
          <p:cNvPr id="5" name="Рисунок 4" descr="C:\Users\user\Downloads\Рисунланцглок копия (1)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13" y="1820421"/>
            <a:ext cx="6810895" cy="335008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737061" y="5512990"/>
            <a:ext cx="6096000" cy="10259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ru-RU" sz="16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Рис. </a:t>
            </a:r>
            <a:r>
              <a:rPr lang="ru-RU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 </a:t>
            </a:r>
            <a:r>
              <a:rPr lang="ru-RU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Поперечный срез ланцетника. А. Схема. Б. препарат </a:t>
            </a:r>
          </a:p>
          <a:p>
            <a:pPr indent="449580" algn="just">
              <a:lnSpc>
                <a:spcPct val="150000"/>
              </a:lnSpc>
              <a:spcAft>
                <a:spcPts val="800"/>
              </a:spcAft>
            </a:pPr>
            <a:r>
              <a:rPr lang="ru-RU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Рассмотреть препарат, зарисовать.</a:t>
            </a:r>
            <a:endParaRPr lang="ru-RU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18187" y="887434"/>
            <a:ext cx="533671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ru-RU" b="1" kern="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2.2.</a:t>
            </a:r>
            <a:r>
              <a:rPr lang="ru-RU" sz="1600" b="1" kern="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kern="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Световоспринимающая система ланцетника</a:t>
            </a:r>
            <a:r>
              <a:rPr lang="ru-RU" kern="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096596" y="1995055"/>
            <a:ext cx="3840480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800"/>
              </a:spcAft>
            </a:pPr>
            <a:r>
              <a:rPr lang="ru-RU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препарате при большом увеличение хорошо видна хорда, над которой проходит нервная трубка. По ходу нервной трубки  видны глазки Гессе, в виде темных точек. В самом начале нервной трубки расположен непарный глаз (</a:t>
            </a:r>
            <a:r>
              <a:rPr lang="ru-RU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рис.7).</a:t>
            </a:r>
            <a:endParaRPr lang="ru-RU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6492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t>15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906874" y="999897"/>
            <a:ext cx="37280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ru-RU" b="1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Орган вкуса. Вкусовые сосочки</a:t>
            </a:r>
            <a:endParaRPr lang="ru-RU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 rot="10800000" flipV="1">
            <a:off x="548641" y="1604644"/>
            <a:ext cx="11024614" cy="3782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Язык – мышечный орган, на поверхности которого располагаются вкусовые рецепторы. Кроме языка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механорецепторы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щек, губ и слизистой оболочки нёба также принимают участие в формировании вкусового ощущения.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	Вкусовой анализатор представлен скоплениями клеток, среди которых есть клетки-рецепторы, вспомогательные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нерецепторные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клетки и базальные клетки (стволовые клетки). Клетки группируются  в небольшие плотные сферической формы скопления, которые называются вкусовыми почками (вкусовые луковицы). Залегают вкусовые луковицы в выростах эпителия языка, которые называются вкусовыми сосочками. 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	Существует несколько типов вкусовых сосочков (листовидные, грибовидные, желобовидные).</a:t>
            </a:r>
          </a:p>
        </p:txBody>
      </p:sp>
    </p:spTree>
    <p:extLst>
      <p:ext uri="{BB962C8B-B14F-4D97-AF65-F5344CB8AC3E}">
        <p14:creationId xmlns:p14="http://schemas.microsoft.com/office/powerpoint/2010/main" val="11937919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t>16</a:t>
            </a:fld>
            <a:endParaRPr lang="ru-RU"/>
          </a:p>
        </p:txBody>
      </p:sp>
      <p:pic>
        <p:nvPicPr>
          <p:cNvPr id="5" name="Рисунок 4" descr="C:\Users\user\Downloads\сосчк506-WA0044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88" y="3779160"/>
            <a:ext cx="8529203" cy="241753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354676" y="6073170"/>
            <a:ext cx="10687951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Рис.8</a:t>
            </a:r>
            <a:r>
              <a:rPr lang="ru-RU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Препарат вкусовые луковицы в листовидных сосочки языка. Фото  и схема препарата.</a:t>
            </a:r>
          </a:p>
          <a:p>
            <a:r>
              <a:rPr lang="ru-RU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Рассмотреть препарат, зарисовать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9276" y="828096"/>
            <a:ext cx="10998863" cy="2951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Вкусовые луковицы в листовидных сосочках языка </a:t>
            </a: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большом увеличение рассмотрите препарат. В поле зрения видны эпителиальный и собственный слой слизистой оболочки поверхности языка.</a:t>
            </a:r>
            <a:r>
              <a:rPr lang="ru-RU" sz="1100" kern="1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kern="1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Рельеф слизистой оболочки – неровный, представлен </a:t>
            </a:r>
            <a:r>
              <a:rPr lang="ru-RU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листовидными сосочками, между сосочками – узкие просветы (рис.8). Листовидные сосочки представляют собой  5-8 разделенных бороздками складок.</a:t>
            </a:r>
            <a:r>
              <a:rPr lang="ru-RU" kern="1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Каждый сосочек имеет прямоугольную форму, а собственная пластинка вдается в эпителий в виде трилистника. На боковых поверхностях сосочка в эпителии определяются образования округлой формы – вкусовые луковицы.</a:t>
            </a:r>
            <a:r>
              <a:rPr lang="ru-RU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7547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t>17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50655" y="781019"/>
            <a:ext cx="6182654" cy="1267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800"/>
              </a:spcAft>
            </a:pPr>
            <a:r>
              <a:rPr lang="ru-RU" b="1" kern="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Органы осязания</a:t>
            </a:r>
          </a:p>
          <a:p>
            <a:pPr algn="just"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.1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Кожа с волосяной луковицей человека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ru-RU" b="1" kern="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kern="1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0655" y="1915030"/>
            <a:ext cx="11083636" cy="410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pc="5" dirty="0" smtClean="0">
                <a:solidFill>
                  <a:srgbClr val="1E1E1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Осязание - это способность воспринимать различные воздействия внешней среды посредством органов осязания и преобразовывать поступающие сигналы в соответствующий вид чувствительности.</a:t>
            </a:r>
            <a:r>
              <a:rPr lang="ru-RU" spc="35" dirty="0" smtClean="0">
                <a:solidFill>
                  <a:srgbClr val="1D212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Разнообразные осязательные рецепторы  позвоночных находятся в коже, мышцах, сухожилиях, суставах, фасциях, некоторых слизистых оболочках.</a:t>
            </a:r>
          </a:p>
          <a:p>
            <a:pPr algn="just">
              <a:lnSpc>
                <a:spcPct val="15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Кожа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покрывает поверхность тела и является одним из наиболее крупных органов; к ее производным у человека относятся потовые и сальные железы, а также волосы и ногти. Ладони и подошвы покрыты 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толстой кожей,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которой волосы и сальные железы отсутствуют. 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Тонкая кожа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встречается на остальных частях тела и содержит волосы, потовые и сальные железы. Кожа состоит из тонкого эпидермиса и слоя дермы.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78678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t>18</a:t>
            </a:fld>
            <a:endParaRPr lang="ru-RU"/>
          </a:p>
        </p:txBody>
      </p:sp>
      <p:pic>
        <p:nvPicPr>
          <p:cNvPr id="6" name="Рисунок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16" y="2950564"/>
            <a:ext cx="6833063" cy="308378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321426" y="6054748"/>
            <a:ext cx="107677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Рис._9. Строение кожи с волосяной луковицей.  Многослойный эпителий. А   - Фото и схема  препарата.</a:t>
            </a:r>
          </a:p>
          <a:p>
            <a:pPr indent="450215" algn="just">
              <a:spcAft>
                <a:spcPts val="0"/>
              </a:spcAft>
            </a:pPr>
            <a:r>
              <a:rPr lang="ru-RU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Рассмотреть  и изучить препарат, зарисовать.</a:t>
            </a:r>
            <a:endParaRPr lang="ru-RU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68816" y="-447108"/>
            <a:ext cx="10906299" cy="458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68816" y="743088"/>
            <a:ext cx="4673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5.1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Кожа с волосяной луковицей человека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780714" y="3286360"/>
            <a:ext cx="40399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дерме располагаются потовые железы, скрученные в клубок, в нижней части они имеют вид  беспорядочно расположенных срезов канальцев </a:t>
            </a:r>
            <a:r>
              <a:rPr lang="ru-RU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клубочков</a:t>
            </a:r>
            <a:r>
              <a:rPr lang="ru-RU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Выводные протоки не всегда видны. </a:t>
            </a:r>
            <a:endParaRPr lang="ru-RU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68816" y="1205151"/>
            <a:ext cx="1125188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В </a:t>
            </a:r>
            <a:r>
              <a:rPr lang="ru-RU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поле зрения хорошо заметен волос, глубоко вдающийся в дерму. </a:t>
            </a:r>
            <a:r>
              <a:rPr lang="ru-RU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волосе различают </a:t>
            </a:r>
            <a:r>
              <a:rPr lang="ru-RU" kern="1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стержень, располагающийся  выше </a:t>
            </a:r>
            <a:r>
              <a:rPr lang="ru-RU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поверхности кожи, и корень, лежащий ниже уровня ее поверхности. </a:t>
            </a:r>
            <a:r>
              <a:rPr lang="ru-RU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Нижняя часть волоса с расширенным концевым отделом – </a:t>
            </a:r>
            <a:r>
              <a:rPr lang="ru-RU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луковицей, </a:t>
            </a:r>
            <a:r>
              <a:rPr lang="ru-RU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здесь хорошо виден волосяной сосочек (см. </a:t>
            </a:r>
            <a:r>
              <a:rPr lang="ru-RU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фото). </a:t>
            </a:r>
            <a:r>
              <a:rPr lang="ru-RU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Волос окружает волосяная сумка, внутренний слой которой образован видоизмененными клетками эпидермиса. В промежуток между волосом и внутренним слоем волосяной сумки открывается  </a:t>
            </a:r>
            <a:r>
              <a:rPr lang="ru-RU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выводной проток сальной железы. </a:t>
            </a:r>
            <a:r>
              <a:rPr lang="ru-RU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 нижней части сумки подходит собственная мышца волоса</a:t>
            </a:r>
            <a:r>
              <a:rPr lang="ru-RU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поднимающая </a:t>
            </a:r>
            <a:r>
              <a:rPr lang="ru-RU" kern="1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волос.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02502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t>19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80218" y="830896"/>
            <a:ext cx="4314386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b="1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5.2</a:t>
            </a:r>
            <a:r>
              <a:rPr lang="ru-RU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Нитевидные сосочки языка кошки </a:t>
            </a:r>
            <a:endParaRPr lang="ru-RU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C:\Users\user\Downloads\нитс0044 (3)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40" y="4023285"/>
            <a:ext cx="7033993" cy="212321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447461" y="5936645"/>
            <a:ext cx="10673581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Рис._10. Препарат нитевидные сосочки языка кошки. Фото и схема препарата.</a:t>
            </a:r>
          </a:p>
          <a:p>
            <a:r>
              <a:rPr lang="ru-RU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Рассмотреть препарат, зарисовать</a:t>
            </a:r>
            <a:r>
              <a:rPr lang="ru-RU" sz="16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63840" y="1228110"/>
            <a:ext cx="1098942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поле зрения видны эпителиальный и собственный слой слизистой оболочки поверхности языка. </a:t>
            </a:r>
            <a:r>
              <a:rPr lang="ru-RU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Рельеф оболочки  неровный, представлен выростами слизистой оболочки, нитевидными сосочки.</a:t>
            </a:r>
            <a:r>
              <a:rPr lang="ru-RU" sz="1100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Между сосочками видны узкие </a:t>
            </a:r>
            <a:r>
              <a:rPr lang="ru-RU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просветы. </a:t>
            </a:r>
            <a:r>
              <a:rPr lang="ru-RU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Каждый сосочек выступает над поверхностью слизистой оболочки органа  (вторичный сосочек), имеет конусовидную форму, покрыт многослойным плоским </a:t>
            </a:r>
            <a:r>
              <a:rPr lang="ru-RU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ороговевающим</a:t>
            </a:r>
            <a:r>
              <a:rPr lang="ru-RU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эпителием, а собственная пластинка вдается в эпителий (первичный сосочек). </a:t>
            </a:r>
            <a:r>
              <a:rPr lang="ru-RU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Нитевидные сосочки не содержат вкусовых рецепторов, они нужны для механической обработки пищи и осязания текстуры пищи.   </a:t>
            </a:r>
          </a:p>
        </p:txBody>
      </p:sp>
    </p:spTree>
    <p:extLst>
      <p:ext uri="{BB962C8B-B14F-4D97-AF65-F5344CB8AC3E}">
        <p14:creationId xmlns:p14="http://schemas.microsoft.com/office/powerpoint/2010/main" val="3130543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0976689" y="6466135"/>
            <a:ext cx="962025" cy="365125"/>
          </a:xfrm>
        </p:spPr>
        <p:txBody>
          <a:bodyPr/>
          <a:lstStyle/>
          <a:p>
            <a:fld id="{3103DC6B-32C4-4B33-B068-5484795C408B}" type="slidenum">
              <a:rPr lang="ru-RU" b="1" smtClean="0">
                <a:solidFill>
                  <a:srgbClr val="002060"/>
                </a:solidFill>
              </a:rPr>
              <a:t>2</a:t>
            </a:fld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Стрелка вправо 4">
            <a:hlinkClick r:id="" action="ppaction://hlinkshowjump?jump=nextslide"/>
          </p:cNvPr>
          <p:cNvSpPr/>
          <p:nvPr/>
        </p:nvSpPr>
        <p:spPr>
          <a:xfrm>
            <a:off x="384747" y="5975821"/>
            <a:ext cx="605642" cy="510679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937BB5-82EF-DA76-34C0-605AE0E7A65D}"/>
              </a:ext>
            </a:extLst>
          </p:cNvPr>
          <p:cNvSpPr txBox="1"/>
          <p:nvPr/>
        </p:nvSpPr>
        <p:spPr>
          <a:xfrm>
            <a:off x="714892" y="1081887"/>
            <a:ext cx="10939549" cy="359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15000"/>
              </a:lnSpc>
            </a:pPr>
            <a:r>
              <a:rPr lang="ru-RU" altLang="ru-RU" b="1" dirty="0" smtClean="0">
                <a:latin typeface="Times New Roman" panose="02020603050405020304" pitchFamily="18" charset="0"/>
              </a:rPr>
              <a:t>ЦЕЛЬ: </a:t>
            </a:r>
            <a:r>
              <a:rPr lang="ru-RU" altLang="ru-RU" dirty="0" smtClean="0">
                <a:latin typeface="Times New Roman" panose="02020603050405020304" pitchFamily="18" charset="0"/>
              </a:rPr>
              <a:t>изучить </a:t>
            </a:r>
            <a:r>
              <a:rPr lang="ru-RU" altLang="ru-RU" dirty="0" smtClean="0">
                <a:latin typeface="Times New Roman" panose="02020603050405020304" pitchFamily="18" charset="0"/>
              </a:rPr>
              <a:t>особенности строения и эволюционные преобразования органов чувств  беспозвоночных и человека</a:t>
            </a:r>
          </a:p>
          <a:p>
            <a:pPr algn="just" eaLnBrk="1" hangingPunct="1">
              <a:lnSpc>
                <a:spcPct val="115000"/>
              </a:lnSpc>
            </a:pPr>
            <a:endParaRPr lang="ru-RU" altLang="ru-RU" dirty="0" smtClean="0">
              <a:latin typeface="Times New Roman" panose="02020603050405020304" pitchFamily="18" charset="0"/>
            </a:endParaRPr>
          </a:p>
          <a:p>
            <a:pPr algn="just" eaLnBrk="1" hangingPunct="1">
              <a:lnSpc>
                <a:spcPct val="115000"/>
              </a:lnSpc>
            </a:pPr>
            <a:endParaRPr lang="ru-RU" alt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15000"/>
              </a:lnSpc>
            </a:pP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algn="just" eaLnBrk="1" hangingPunct="1">
              <a:lnSpc>
                <a:spcPct val="150000"/>
              </a:lnSpc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изучить этапы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формирования и организацией  органа зрения у человека;</a:t>
            </a:r>
          </a:p>
          <a:p>
            <a:pPr algn="just" eaLnBrk="1" hangingPunct="1">
              <a:lnSpc>
                <a:spcPct val="150000"/>
              </a:lnSpc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познакомиться со световоспринимающей системой у беспозвоночных и ланцетника </a:t>
            </a: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найти на препарате и изучить  орган слуха,  равновесия и зрения  на </a:t>
            </a:r>
            <a:r>
              <a:rPr lang="ru-RU" alt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ропалиях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alt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сцефомедуз</a:t>
            </a: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познакомится с органами осязания  и вкуса человека</a:t>
            </a: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15000"/>
              </a:lnSpc>
            </a:pP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E59B7A2F-F19F-2292-6C9A-968183B385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5525" y="4527310"/>
            <a:ext cx="3669017" cy="212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81372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t>20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98269" y="961152"/>
            <a:ext cx="10324407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Биология: учебник: в 2 т./ под ред. В.Н. Ярыгина. – М.: ГЭОТАР-Медиа, 2011. – Т.2. – 736 с.</a:t>
            </a:r>
            <a:r>
              <a:rPr lang="ru-RU" dirty="0">
                <a:solidFill>
                  <a:srgbClr val="21212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indent="-457200">
              <a:buFont typeface="+mj-lt"/>
              <a:buAutoNum type="arabicPeriod"/>
            </a:pPr>
            <a:endParaRPr lang="ru-RU" dirty="0">
              <a:solidFill>
                <a:srgbClr val="212121"/>
              </a:solidFill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dirty="0">
                <a:solidFill>
                  <a:srgbClr val="21212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Биология. Руководство к лабораторным занятиям: учебное пособие/Под ред. Н.В. Чебышева. – 2-е изд., М.: ГЭОТАР-Медиа, 2011. – 284 с.</a:t>
            </a:r>
          </a:p>
          <a:p>
            <a:pPr marL="457200" indent="-457200">
              <a:buFont typeface="+mj-lt"/>
              <a:buAutoNum type="arabicPeriod"/>
            </a:pPr>
            <a:endParaRPr lang="ru-RU" dirty="0">
              <a:solidFill>
                <a:srgbClr val="212121"/>
              </a:solidFill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dirty="0">
                <a:solidFill>
                  <a:srgbClr val="21212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Биология: руководство к практическим занятиям: учебное пособие/ под ред. В.В. Маркиной. – М.: ГЭОТАР-Медиа, 2010. – 448 с.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46191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Ответьте на вопросы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Укажите что является  микроскопическими отложениями кристаллов в мешочках внутреннего уха? Какую функцию они выполняют?</a:t>
            </a:r>
            <a:endParaRPr lang="ru-RU" dirty="0" smtClean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понимают под тактильной чувствительностью?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каких сроках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гистации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происходит закладка хрусталика?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каких отдельных единиц состоит фасеточный глаз насекомых?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1800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позволяет ланцетнику </a:t>
            </a:r>
            <a:r>
              <a:rPr lang="ru-RU" sz="1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различать </a:t>
            </a:r>
            <a:r>
              <a:rPr lang="ru-RU" sz="1800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свет и тьму,  </a:t>
            </a:r>
            <a:r>
              <a:rPr lang="ru-RU" sz="1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ориентироваться в </a:t>
            </a:r>
            <a:r>
              <a:rPr lang="ru-RU" sz="1800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пространстве?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838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>
          <a:xfrm>
            <a:off x="10460785" y="6321845"/>
            <a:ext cx="962025" cy="365125"/>
          </a:xfrm>
        </p:spPr>
        <p:txBody>
          <a:bodyPr/>
          <a:lstStyle/>
          <a:p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672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ЧУВСТВ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sz="1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Органы чувств </a:t>
            </a:r>
            <a:r>
              <a:rPr lang="ru-RU" sz="1800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представляют собой периферические придатки нервной системы, через которые она вступает в общение </a:t>
            </a:r>
            <a:r>
              <a:rPr lang="ru-RU" sz="1800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внешним </a:t>
            </a:r>
            <a:r>
              <a:rPr lang="ru-RU" sz="1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миром. Различают пять чувств: </a:t>
            </a:r>
          </a:p>
          <a:p>
            <a:pPr marL="285750" indent="-285750" algn="just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1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кожное чувство (осязания),</a:t>
            </a:r>
          </a:p>
          <a:p>
            <a:pPr marL="285750" indent="-285750" algn="just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1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чувства вкуса, </a:t>
            </a:r>
          </a:p>
          <a:p>
            <a:pPr marL="285750" indent="-285750" algn="just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1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обоняния, </a:t>
            </a:r>
          </a:p>
          <a:p>
            <a:pPr marL="285750" indent="-285750" algn="just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1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слуха и</a:t>
            </a:r>
          </a:p>
          <a:p>
            <a:pPr marL="285750" indent="-285750" algn="just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1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зрения.</a:t>
            </a:r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5493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t>4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37556" y="88173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b="1" kern="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органа зрения.</a:t>
            </a:r>
          </a:p>
          <a:p>
            <a:pPr lvl="0" algn="just">
              <a:spcAft>
                <a:spcPts val="0"/>
              </a:spcAft>
            </a:pPr>
            <a:r>
              <a:rPr lang="ru-RU" b="1" kern="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1.1 Формирование глазного яблока у человека</a:t>
            </a:r>
            <a:endParaRPr lang="ru-RU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3413" y="1528065"/>
            <a:ext cx="1155053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50000"/>
              </a:lnSpc>
              <a:spcAft>
                <a:spcPts val="800"/>
              </a:spcAft>
            </a:pPr>
            <a:r>
              <a:rPr lang="ru-RU" kern="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Зачатки </a:t>
            </a:r>
            <a:r>
              <a:rPr lang="ru-RU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глаза у зародыша появляются на ранних сроках эмбрионального развития, возникают той части </a:t>
            </a:r>
            <a:r>
              <a:rPr lang="ru-RU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эктодермальной</a:t>
            </a:r>
            <a:r>
              <a:rPr lang="ru-RU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бороздки, из которых развиваются мозговые пузыри и формируется головной мозг (рис.1А.). На 2-й неделе эмбрионального периода на передней поверхности  </a:t>
            </a:r>
            <a:r>
              <a:rPr lang="ru-RU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нейральной</a:t>
            </a:r>
            <a:r>
              <a:rPr lang="ru-RU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части эктодермы  появляются парные глазные </a:t>
            </a:r>
            <a:r>
              <a:rPr lang="ru-RU" kern="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ямки. </a:t>
            </a:r>
            <a:r>
              <a:rPr lang="ru-RU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 3-й неделе при замыкании мозговой трубки ямки углубляются, выпячиваясь кнаружи, перемещаются в боковую проекцию и принимают вид глазных пузырей.  На прилегающей эктодерме происходит образование </a:t>
            </a:r>
            <a:r>
              <a:rPr lang="ru-RU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эктодермальной</a:t>
            </a:r>
            <a:r>
              <a:rPr lang="ru-RU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пластинки  - зачаток линзы. </a:t>
            </a:r>
            <a:r>
              <a:rPr lang="ru-RU" kern="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 </a:t>
            </a:r>
            <a:r>
              <a:rPr lang="ru-RU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влиянием собственных потенций глазного пузыря происходит инвагинация его передней стенки и пузырь превращается в глазной бокал, образуется хрусталиковая ямка. </a:t>
            </a:r>
            <a:r>
              <a:rPr lang="ru-RU" kern="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результате роста глазного бокала, между передней и задней частями бокала образуется зародышевая щель глаза.  В эту щель входит мезодерма, из которой формируются первичное </a:t>
            </a:r>
            <a:r>
              <a:rPr lang="ru-RU" kern="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мезодермальное</a:t>
            </a:r>
            <a:r>
              <a:rPr lang="ru-RU" kern="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стекловидное тело и сосудистая оболочка глаза (рис.1Б.). Из дистального листка бокала в последующем формируется сетчатка, из проксимального - пигментный эпителий </a:t>
            </a:r>
            <a:r>
              <a:rPr lang="ru-RU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[В.Г. </a:t>
            </a:r>
            <a:r>
              <a:rPr lang="ru-RU" kern="1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Копаева</a:t>
            </a:r>
            <a:r>
              <a:rPr lang="ru-RU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Глазные болезни. Учебник].</a:t>
            </a:r>
            <a:endParaRPr lang="ru-RU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420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t>5</a:t>
            </a:fld>
            <a:endParaRPr lang="ru-RU"/>
          </a:p>
        </p:txBody>
      </p:sp>
      <p:pic>
        <p:nvPicPr>
          <p:cNvPr id="5" name="Рисунок 4" descr="C:\Users\user\Downloads\формглни-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513" y="1630044"/>
            <a:ext cx="6414307" cy="375612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204786" y="5519172"/>
            <a:ext cx="1066800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kern="10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Рис. 1. Формирование глазного яблока у человека. А – Схема закладки глазной чащи;  Б - </a:t>
            </a:r>
            <a:r>
              <a:rPr lang="ru-RU" kern="1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Участие зародышевых листков в формирование глаза; В – Общий вид препарата (большое увеличение, выделена только область формирования глазного яблока).</a:t>
            </a:r>
            <a:endParaRPr lang="ru-RU" kern="10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7370" algn="just">
              <a:lnSpc>
                <a:spcPct val="150000"/>
              </a:lnSpc>
              <a:spcAft>
                <a:spcPts val="800"/>
              </a:spcAft>
            </a:pPr>
            <a:r>
              <a:rPr lang="ru-RU" kern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Изучить препарат, зарисовать, внести обозначения.</a:t>
            </a:r>
            <a:endParaRPr lang="ru-RU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66312" y="3241862"/>
            <a:ext cx="4929101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50000"/>
              </a:lnSpc>
              <a:spcAft>
                <a:spcPts val="800"/>
              </a:spcAft>
            </a:pPr>
            <a:r>
              <a:rPr lang="ru-RU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препарате при большом увеличение хорошо виды сформированные глазные чаши и хрусталик (рис.1В</a:t>
            </a:r>
            <a:r>
              <a:rPr lang="ru-RU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ru-RU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7785" y="959410"/>
            <a:ext cx="50610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ru-RU" b="1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1.1 Формирование глазного яблока у человека</a:t>
            </a:r>
            <a:endParaRPr lang="ru-RU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082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t>6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72580" y="812206"/>
            <a:ext cx="56274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b="1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1.2.-1.3. </a:t>
            </a:r>
            <a:r>
              <a:rPr lang="ru-RU" b="1" kern="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Роговица и радужная оболочка глаза собаки</a:t>
            </a:r>
            <a:endParaRPr lang="ru-RU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2580" y="1206280"/>
            <a:ext cx="111486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Наружная фиброзная оболочка стенки глазного яблока имеет два отдела: передний прозрачный (роговицу) и задний непрозрачный (склеру).</a:t>
            </a:r>
            <a:endParaRPr lang="ru-RU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C:\Users\user\Downloads\Безимени-1 (1)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22" y="2342436"/>
            <a:ext cx="8443768" cy="331758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301221" y="5660017"/>
            <a:ext cx="10798497" cy="878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Рис.2. </a:t>
            </a:r>
            <a:r>
              <a:rPr lang="ru-RU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Роговица и радужная оболочка глаза собаки. А – роговица; Б - сетчатка; В - схема</a:t>
            </a:r>
            <a:endParaRPr lang="ru-RU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Изучить препарат, зарисовать, внести обозначения.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797908" y="4183817"/>
            <a:ext cx="33940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На препарате при большом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увеличение хорошо видны сосудистый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, пигментный слои, гладкие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мышцы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радужной оболочки глаза (рис.2Б)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876359" y="2129610"/>
            <a:ext cx="303083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На препарате при большом увеличение хорошо видны наружный слой эпителия, передняя и задняя пограничные пластинки и толстый слой стромы роговицы (рис.2А)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4628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t>7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64306" y="750516"/>
            <a:ext cx="35149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ru-RU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1.4. Задняя стенка глаза собаки </a:t>
            </a:r>
            <a:endParaRPr lang="ru-RU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928" y="1193800"/>
            <a:ext cx="6496050" cy="516255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913716" y="4507587"/>
            <a:ext cx="379614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kern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Рис. 3. Задняя стенка глаза собаки</a:t>
            </a:r>
            <a:r>
              <a:rPr lang="ru-RU" kern="10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А – малое увеличение: фото препарата, схема строения. Б – большое увеличение:  фото препарата, схема строения [Т.В. Андреева, В.В. Кузнецов Краткий курс сравнительной анатомии]</a:t>
            </a:r>
            <a:endParaRPr lang="ru-RU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913715" y="1665054"/>
            <a:ext cx="379614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На препарата при большом увеличение видно заднюю стенку глаза. Задняя стенка глаза включает в себя следующие слои: фиброзная оболочка (склера) и собственно сосудистая оболочка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238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t>8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94036" y="771254"/>
            <a:ext cx="69114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 слуха и зрения на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ропалиях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сцефомедуз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8887" y="1364188"/>
            <a:ext cx="1152144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Сцифомедузы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представители класса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Scyphozoa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типа Кишечнополостных. Для всех представителей этого типа характерно наличие гастроваскулярной полости. Гастроваскулярная система продолжается в краевые тельца или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ропалии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Ропалии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имеют вид маленьких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колбовидных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придатков, расположенных на краю зонтика медузы; на поверхности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ропалий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встречается один или несколько (до 6 и более) глазков в виде пигментного пятна или весьма сложно устроенного диоптрического аппарата, состоящего из хрусталика, стекловидного тела, сетчатки и радужины.  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ропалий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находятся один или несколько отолитов, соприкасающихся со слуховыми волосками и представляющие, таким образом, орган слуха. При изменении положения тела медузы статолиты смещаются, раздражая чувствительные клетки; они посылают импульс мускулатуре зонтика, вызывая её сокращение, в результате чего медуза разворачивается ротовым отверстием вниз. 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02113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t>9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81890" y="1078358"/>
            <a:ext cx="11072553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наружной поверхности пластинчатых лопастей, прикрывающих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ропалии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 некоторых сцифомедуз встречаются маленькие воронкообразные ямки, дно которых выстлано мерцательным эпителием (эктодермой) и которые принимаются за органы обоняния. </a:t>
            </a:r>
          </a:p>
          <a:p>
            <a:pPr algn="just">
              <a:lnSpc>
                <a:spcPct val="15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основания каждой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ропалии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находится ганглиозное утолщение эктодермы, состоящее из нервных волокон и би-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мультиполярных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ганглиозных клеток. Эти ганглии представляют центральную нервную систему. Они соединяются нервами с одной стороны с органами чувств (зрения, слуха и обоняния), а с другой стороны — с нервным сплетением или кольцом, расположенного с внутренней стороны зонтики. </a:t>
            </a:r>
          </a:p>
          <a:p>
            <a:pPr algn="just">
              <a:lnSpc>
                <a:spcPct val="150000"/>
              </a:lnSpc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270266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5132</TotalTime>
  <Words>2587</Words>
  <Application>Microsoft Office PowerPoint</Application>
  <PresentationFormat>Широкоэкранный</PresentationFormat>
  <Paragraphs>173</Paragraphs>
  <Slides>22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1" baseType="lpstr">
      <vt:lpstr>Arial</vt:lpstr>
      <vt:lpstr>Blogger Sans</vt:lpstr>
      <vt:lpstr>Blogger Sans Light</vt:lpstr>
      <vt:lpstr>Book Antiqua</vt:lpstr>
      <vt:lpstr>Calibri</vt:lpstr>
      <vt:lpstr>Symbol</vt:lpstr>
      <vt:lpstr>Times New Roman</vt:lpstr>
      <vt:lpstr>Wingdings</vt:lpstr>
      <vt:lpstr>Тема Office</vt:lpstr>
      <vt:lpstr>Эволюция и филогенез органов чувств</vt:lpstr>
      <vt:lpstr>Презентация PowerPoint</vt:lpstr>
      <vt:lpstr>ОРГАНЫ ЧУВСТВ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Ответьте на вопросы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Dmitriy</dc:creator>
  <cp:lastModifiedBy>user</cp:lastModifiedBy>
  <cp:revision>424</cp:revision>
  <cp:lastPrinted>2022-04-17T18:45:50Z</cp:lastPrinted>
  <dcterms:created xsi:type="dcterms:W3CDTF">2020-04-23T06:28:02Z</dcterms:created>
  <dcterms:modified xsi:type="dcterms:W3CDTF">2025-07-08T13:07:23Z</dcterms:modified>
</cp:coreProperties>
</file>