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4" r:id="rId5"/>
    <p:sldId id="263" r:id="rId6"/>
    <p:sldId id="325" r:id="rId7"/>
    <p:sldId id="333" r:id="rId8"/>
    <p:sldId id="267" r:id="rId9"/>
    <p:sldId id="268" r:id="rId10"/>
    <p:sldId id="297" r:id="rId11"/>
    <p:sldId id="272" r:id="rId12"/>
    <p:sldId id="335" r:id="rId13"/>
    <p:sldId id="273" r:id="rId14"/>
    <p:sldId id="277" r:id="rId15"/>
    <p:sldId id="334" r:id="rId16"/>
    <p:sldId id="298" r:id="rId17"/>
    <p:sldId id="278" r:id="rId18"/>
    <p:sldId id="327" r:id="rId19"/>
    <p:sldId id="328" r:id="rId20"/>
    <p:sldId id="330" r:id="rId21"/>
    <p:sldId id="329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283" r:id="rId46"/>
    <p:sldId id="284" r:id="rId47"/>
    <p:sldId id="287" r:id="rId48"/>
    <p:sldId id="288" r:id="rId49"/>
    <p:sldId id="289" r:id="rId50"/>
    <p:sldId id="292" r:id="rId51"/>
    <p:sldId id="293" r:id="rId52"/>
    <p:sldId id="294" r:id="rId53"/>
    <p:sldId id="295" r:id="rId54"/>
    <p:sldId id="296" r:id="rId55"/>
    <p:sldId id="290" r:id="rId56"/>
    <p:sldId id="291" r:id="rId57"/>
    <p:sldId id="285" r:id="rId58"/>
    <p:sldId id="286" r:id="rId59"/>
    <p:sldId id="280" r:id="rId60"/>
    <p:sldId id="281" r:id="rId61"/>
    <p:sldId id="274" r:id="rId62"/>
    <p:sldId id="275" r:id="rId63"/>
    <p:sldId id="276" r:id="rId64"/>
    <p:sldId id="269" r:id="rId65"/>
    <p:sldId id="270" r:id="rId66"/>
    <p:sldId id="271" r:id="rId67"/>
    <p:sldId id="264" r:id="rId68"/>
    <p:sldId id="265" r:id="rId69"/>
    <p:sldId id="266" r:id="rId70"/>
    <p:sldId id="258" r:id="rId71"/>
    <p:sldId id="259" r:id="rId72"/>
    <p:sldId id="260" r:id="rId73"/>
    <p:sldId id="261" r:id="rId7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5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3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5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1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1394-ACB7-42C9-A2C7-3A785DEF1161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7D32-4A93-4F16-9702-FA09BA7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 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0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3695753"/>
            <a:ext cx="5387975" cy="3149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Глазодвигательный нерв </a:t>
            </a:r>
            <a:r>
              <a:rPr lang="en-US" dirty="0" smtClean="0"/>
              <a:t>III</a:t>
            </a:r>
            <a:r>
              <a:rPr lang="ru-RU" dirty="0" smtClean="0"/>
              <a:t>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Выходит из мозга в одноименной борозде на медиальной поверхности ножек мозга (межножковая ямка)</a:t>
            </a:r>
          </a:p>
          <a:p>
            <a:r>
              <a:rPr lang="ru-RU" dirty="0" smtClean="0"/>
              <a:t>Проходит через кавернозный синус</a:t>
            </a:r>
          </a:p>
          <a:p>
            <a:r>
              <a:rPr lang="ru-RU" dirty="0" smtClean="0"/>
              <a:t>Выходит из черепа через верхнюю глазничную щель в глазницу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Поражение глазодвигательного нерва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Вегетативная часть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ru-RU" dirty="0" err="1" smtClean="0"/>
              <a:t>Мидриаз</a:t>
            </a:r>
            <a:r>
              <a:rPr lang="ru-RU" dirty="0" smtClean="0"/>
              <a:t> (зрачок широкий)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ru-RU" dirty="0" smtClean="0"/>
              <a:t>Паралич аккомодации – невозможно видеть на близкое расстояние (читать, видеть мелкие детали)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535487"/>
            <a:ext cx="1476375" cy="1483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4069698"/>
            <a:ext cx="2625725" cy="193264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8111145" y="5184420"/>
            <a:ext cx="1003300" cy="1270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60" y="3793622"/>
            <a:ext cx="870382" cy="2778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48" y="3793621"/>
            <a:ext cx="827171" cy="27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0498"/>
            <a:ext cx="3492366" cy="3191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/>
          <a:lstStyle/>
          <a:p>
            <a:r>
              <a:rPr lang="ru-RU" dirty="0" smtClean="0"/>
              <a:t>Мышцы, иннервируемые глазодвигательным нервом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М. поднимающая верхнее веко</a:t>
            </a:r>
          </a:p>
          <a:p>
            <a:r>
              <a:rPr lang="ru-RU" dirty="0" smtClean="0"/>
              <a:t>Верхняя прямая</a:t>
            </a:r>
          </a:p>
          <a:p>
            <a:r>
              <a:rPr lang="ru-RU" dirty="0" smtClean="0"/>
              <a:t>Медиальная прямая</a:t>
            </a:r>
          </a:p>
          <a:p>
            <a:r>
              <a:rPr lang="ru-RU" dirty="0" smtClean="0"/>
              <a:t>Нижняя прямая</a:t>
            </a:r>
          </a:p>
          <a:p>
            <a:r>
              <a:rPr lang="ru-RU" dirty="0" smtClean="0"/>
              <a:t>Нижняя косая</a:t>
            </a:r>
            <a:endParaRPr lang="ru-RU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3500498"/>
            <a:ext cx="3683000" cy="31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Блоковый </a:t>
            </a:r>
            <a:r>
              <a:rPr lang="ru-RU" dirty="0"/>
              <a:t>нерв </a:t>
            </a:r>
            <a:r>
              <a:rPr lang="en-US" dirty="0" smtClean="0"/>
              <a:t>IV</a:t>
            </a:r>
            <a:r>
              <a:rPr lang="ru-RU" dirty="0" smtClean="0"/>
              <a:t> </a:t>
            </a:r>
            <a:r>
              <a:rPr lang="ru-RU" dirty="0"/>
              <a:t>пара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Двигательный соматический нерв</a:t>
            </a:r>
          </a:p>
          <a:p>
            <a:r>
              <a:rPr lang="ru-RU" dirty="0" smtClean="0"/>
              <a:t>Иннервация верхней косой мышцы глаза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12" y="2961640"/>
            <a:ext cx="5065776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0" y="3328561"/>
            <a:ext cx="4244340" cy="3516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Отводящий нерв </a:t>
            </a:r>
            <a:r>
              <a:rPr lang="en-US" dirty="0" smtClean="0"/>
              <a:t>VI</a:t>
            </a:r>
            <a:r>
              <a:rPr lang="ru-RU" dirty="0" smtClean="0"/>
              <a:t> </a:t>
            </a:r>
            <a:r>
              <a:rPr lang="ru-RU" dirty="0"/>
              <a:t>пара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Двигательный соматический нерв</a:t>
            </a:r>
          </a:p>
          <a:p>
            <a:r>
              <a:rPr lang="ru-RU" dirty="0" smtClean="0"/>
              <a:t>Иннервация латеральной прямой мышцы глаза</a:t>
            </a:r>
          </a:p>
          <a:p>
            <a:r>
              <a:rPr lang="ru-RU" dirty="0" smtClean="0"/>
              <a:t>При поражении – сходящееся косоглазие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1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глазных мышц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Верхняя косая – движение вниз и </a:t>
            </a:r>
            <a:r>
              <a:rPr lang="ru-RU" dirty="0" err="1" smtClean="0"/>
              <a:t>латерально</a:t>
            </a:r>
            <a:endParaRPr lang="ru-RU" dirty="0" smtClean="0"/>
          </a:p>
          <a:p>
            <a:r>
              <a:rPr lang="ru-RU" dirty="0" smtClean="0"/>
              <a:t>Нижняя косая – движение вверх и </a:t>
            </a:r>
            <a:r>
              <a:rPr lang="ru-RU" dirty="0" err="1" smtClean="0"/>
              <a:t>латерально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425242"/>
            <a:ext cx="3771900" cy="2886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55" y="3425242"/>
            <a:ext cx="4696935" cy="28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Поражение глазодвигательного нерва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Соматическая часть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ru-RU" dirty="0" smtClean="0"/>
              <a:t>Расходящееся косоглазие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ru-RU" dirty="0" smtClean="0"/>
              <a:t>Птоз верхнего века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3500498"/>
            <a:ext cx="3683000" cy="3145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500498"/>
            <a:ext cx="3492366" cy="31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35700" cy="4351338"/>
          </a:xfrm>
        </p:spPr>
        <p:txBody>
          <a:bodyPr/>
          <a:lstStyle/>
          <a:p>
            <a:r>
              <a:rPr lang="ru-RU" dirty="0" smtClean="0"/>
              <a:t>Периферическая часть – глазное яблоко и вспомогательные структуры: Веки, ресницы, слезные железы, глазодвигательные мышцы</a:t>
            </a:r>
          </a:p>
          <a:p>
            <a:r>
              <a:rPr lang="ru-RU" dirty="0" smtClean="0"/>
              <a:t>Проводниковая часть анализатора</a:t>
            </a:r>
          </a:p>
          <a:p>
            <a:r>
              <a:rPr lang="ru-RU" dirty="0" smtClean="0"/>
              <a:t>Аналитический центр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08" y="250824"/>
            <a:ext cx="395179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7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	</a:t>
            </a:r>
            <a:r>
              <a:rPr lang="en-US" dirty="0">
                <a:cs typeface="Times New Roman" panose="02020603050405020304" pitchFamily="18" charset="0"/>
              </a:rPr>
              <a:t>n. </a:t>
            </a:r>
            <a:r>
              <a:rPr lang="en-US" dirty="0" err="1">
                <a:cs typeface="Times New Roman" panose="02020603050405020304" pitchFamily="18" charset="0"/>
              </a:rPr>
              <a:t>Opticus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intraocularis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intraorbitalis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intracanalicularis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intracranialis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28588"/>
            <a:ext cx="3065140" cy="487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2590801"/>
            <a:ext cx="5996429" cy="3911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 глазного яблока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Оптическая ось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ru-RU" dirty="0" smtClean="0"/>
              <a:t>Наружная ось 24 мм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ru-RU" dirty="0" smtClean="0"/>
              <a:t>Внутренняя ось 21,75 мм</a:t>
            </a:r>
          </a:p>
          <a:p>
            <a:r>
              <a:rPr lang="ru-RU" dirty="0" smtClean="0"/>
              <a:t>Зрительная 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1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Нервы, производные головного мозга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пара ЧН </a:t>
            </a:r>
            <a:r>
              <a:rPr lang="en-US" dirty="0" err="1" smtClean="0"/>
              <a:t>nervus</a:t>
            </a:r>
            <a:r>
              <a:rPr lang="en-US" dirty="0" smtClean="0"/>
              <a:t> </a:t>
            </a:r>
            <a:r>
              <a:rPr lang="en-US" dirty="0" err="1" smtClean="0"/>
              <a:t>olfactorius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 пара ЧН </a:t>
            </a:r>
            <a:r>
              <a:rPr lang="en-US" dirty="0" err="1" smtClean="0"/>
              <a:t>nervus</a:t>
            </a:r>
            <a:r>
              <a:rPr lang="en-US" dirty="0" smtClean="0"/>
              <a:t> </a:t>
            </a:r>
            <a:r>
              <a:rPr lang="en-US" dirty="0" err="1" smtClean="0"/>
              <a:t>opticus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37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длинны зрительной оси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Эмметропия</a:t>
            </a:r>
          </a:p>
          <a:p>
            <a:r>
              <a:rPr lang="ru-RU" dirty="0" smtClean="0"/>
              <a:t>Миопия (Близорукость)</a:t>
            </a:r>
          </a:p>
          <a:p>
            <a:r>
              <a:rPr lang="ru-RU" dirty="0" smtClean="0"/>
              <a:t>Гиперметропия (Дальнозоркость)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389507"/>
            <a:ext cx="5443728" cy="53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11925300" cy="1325563"/>
          </a:xfrm>
        </p:spPr>
        <p:txBody>
          <a:bodyPr/>
          <a:lstStyle/>
          <a:p>
            <a:r>
              <a:rPr lang="ru-RU" dirty="0" smtClean="0"/>
              <a:t>Коррекция измененной </a:t>
            </a:r>
            <a:r>
              <a:rPr lang="ru-RU" dirty="0"/>
              <a:t>длинны зрительной оси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690688"/>
            <a:ext cx="7505700" cy="4995981"/>
          </a:xfrm>
        </p:spPr>
      </p:pic>
    </p:spTree>
    <p:extLst>
      <p:ext uri="{BB962C8B-B14F-4D97-AF65-F5344CB8AC3E}">
        <p14:creationId xmlns:p14="http://schemas.microsoft.com/office/powerpoint/2010/main" val="397222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name\Desktop\Анатомия\Картинки к лекции анат\органы чувств\f125d2a6a810ecf495d5ce8a534f82eb15dccd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12776"/>
            <a:ext cx="4034830" cy="5236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Слои глазного яблока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Tunaca</a:t>
            </a:r>
            <a:r>
              <a:rPr lang="en-US" dirty="0" smtClean="0"/>
              <a:t> </a:t>
            </a:r>
            <a:r>
              <a:rPr lang="en-US" dirty="0" err="1" smtClean="0"/>
              <a:t>fibrosa</a:t>
            </a:r>
            <a:endParaRPr lang="en-US" dirty="0" smtClean="0"/>
          </a:p>
          <a:p>
            <a:pPr lvl="1"/>
            <a:r>
              <a:rPr lang="en-US" dirty="0" smtClean="0"/>
              <a:t>Cornea</a:t>
            </a:r>
          </a:p>
          <a:p>
            <a:pPr lvl="1"/>
            <a:r>
              <a:rPr lang="en-US" dirty="0" smtClean="0"/>
              <a:t>Sclera</a:t>
            </a:r>
          </a:p>
          <a:p>
            <a:r>
              <a:rPr lang="en-US" dirty="0" smtClean="0"/>
              <a:t>Tunica </a:t>
            </a:r>
            <a:r>
              <a:rPr lang="en-US" dirty="0" err="1" smtClean="0"/>
              <a:t>vasculosa</a:t>
            </a:r>
            <a:endParaRPr lang="en-US" dirty="0" smtClean="0"/>
          </a:p>
          <a:p>
            <a:pPr lvl="1"/>
            <a:r>
              <a:rPr lang="en-US" dirty="0" smtClean="0"/>
              <a:t>Iris</a:t>
            </a:r>
          </a:p>
          <a:p>
            <a:pPr lvl="1"/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en-US" dirty="0" smtClean="0"/>
          </a:p>
          <a:p>
            <a:pPr lvl="1"/>
            <a:r>
              <a:rPr lang="en-US" dirty="0" err="1" smtClean="0"/>
              <a:t>Choroidea</a:t>
            </a:r>
            <a:endParaRPr lang="en-US" dirty="0" smtClean="0"/>
          </a:p>
          <a:p>
            <a:pPr lvl="1"/>
            <a:r>
              <a:rPr lang="en-US" dirty="0" smtClean="0"/>
              <a:t>Lens</a:t>
            </a:r>
          </a:p>
          <a:p>
            <a:r>
              <a:rPr lang="en-US" dirty="0" smtClean="0"/>
              <a:t>Tunica sensoria (</a:t>
            </a:r>
            <a:r>
              <a:rPr lang="en-US" dirty="0" err="1" smtClean="0"/>
              <a:t>interna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Retina</a:t>
            </a:r>
          </a:p>
          <a:p>
            <a:pPr lvl="1"/>
            <a:r>
              <a:rPr lang="en-US" dirty="0" smtClean="0"/>
              <a:t>Camera </a:t>
            </a:r>
            <a:r>
              <a:rPr lang="en-US" dirty="0" err="1" smtClean="0"/>
              <a:t>vitrea</a:t>
            </a:r>
            <a:r>
              <a:rPr lang="en-US" dirty="0" smtClean="0"/>
              <a:t> bulbi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name\Desktop\Анатомия\Картинки к лекции анат\Глаз\270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368" y="3719188"/>
            <a:ext cx="5580112" cy="3138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Прозрачная</a:t>
            </a:r>
          </a:p>
          <a:p>
            <a:r>
              <a:rPr lang="ru-RU" dirty="0" smtClean="0"/>
              <a:t>Нет кровеносных сосудов</a:t>
            </a:r>
          </a:p>
          <a:p>
            <a:r>
              <a:rPr lang="ru-RU" dirty="0" smtClean="0"/>
              <a:t>Высокая чувствительность – роговичный рефлекс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7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name\Desktop\Анатомия\Картинки к лекции анат\органы чувств\5-Layers-of-the-Cor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60849"/>
            <a:ext cx="9151464" cy="380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9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name\Desktop\Анатомия\Картинки к лекции анат\Глаз\0c6f24cf9830aff0a58353fec31f75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3933056"/>
            <a:ext cx="2883450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Состоит из плотной волокнистой соединительной ткани</a:t>
            </a:r>
          </a:p>
          <a:p>
            <a:r>
              <a:rPr lang="ru-RU" dirty="0" smtClean="0"/>
              <a:t>Место прикрепления мышц глазного яблока</a:t>
            </a:r>
            <a:endParaRPr lang="ru-RU" dirty="0"/>
          </a:p>
        </p:txBody>
      </p:sp>
      <p:pic>
        <p:nvPicPr>
          <p:cNvPr id="3074" name="Picture 2" descr="C:\Users\Username\Desktop\Анатомия\Картинки к лекции анат\Глаз\Bulbus+Oculi+Tunica+fibrosa+Tunica+vasculosa+Tunica+nervosa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4077072"/>
            <a:ext cx="258086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5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1979290"/>
            <a:ext cx="6696744" cy="4814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Tunica </a:t>
            </a:r>
            <a:r>
              <a:rPr lang="en-US" dirty="0" err="1" smtClean="0"/>
              <a:t>vasculosa</a:t>
            </a:r>
            <a:r>
              <a:rPr lang="en-US" dirty="0" smtClean="0"/>
              <a:t> </a:t>
            </a:r>
            <a:r>
              <a:rPr lang="en-US" dirty="0" err="1" smtClean="0"/>
              <a:t>bulbi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</a:p>
          <a:p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en-US" dirty="0" smtClean="0"/>
          </a:p>
          <a:p>
            <a:r>
              <a:rPr lang="en-US" dirty="0" err="1" smtClean="0"/>
              <a:t>Choroidea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Отверстие в центре диска </a:t>
            </a:r>
            <a:r>
              <a:rPr lang="en-US" dirty="0" smtClean="0"/>
              <a:t>– </a:t>
            </a:r>
            <a:r>
              <a:rPr lang="en-US" dirty="0" err="1" smtClean="0"/>
              <a:t>Pupilla</a:t>
            </a:r>
            <a:endParaRPr lang="ru-RU" dirty="0" smtClean="0"/>
          </a:p>
          <a:p>
            <a:r>
              <a:rPr lang="ru-RU" dirty="0" smtClean="0"/>
              <a:t>Состоит из сосудов, хромофорных клеток и гладких мышц</a:t>
            </a:r>
            <a:endParaRPr lang="en-US" dirty="0" smtClean="0"/>
          </a:p>
          <a:p>
            <a:r>
              <a:rPr lang="en-US" dirty="0" smtClean="0"/>
              <a:t>M. sphincter </a:t>
            </a:r>
            <a:r>
              <a:rPr lang="en-US" dirty="0" err="1" smtClean="0"/>
              <a:t>pupillae</a:t>
            </a:r>
            <a:r>
              <a:rPr lang="en-US" dirty="0" smtClean="0"/>
              <a:t>, m. </a:t>
            </a:r>
            <a:r>
              <a:rPr lang="en-US" dirty="0" err="1" smtClean="0"/>
              <a:t>dilatator</a:t>
            </a:r>
            <a:r>
              <a:rPr lang="en-US" dirty="0" smtClean="0"/>
              <a:t> </a:t>
            </a:r>
            <a:r>
              <a:rPr lang="en-US" dirty="0" err="1" smtClean="0"/>
              <a:t>pupillae</a:t>
            </a:r>
            <a:endParaRPr lang="ru-RU" dirty="0" smtClean="0"/>
          </a:p>
          <a:p>
            <a:endParaRPr lang="en-US" dirty="0" smtClean="0"/>
          </a:p>
        </p:txBody>
      </p:sp>
      <p:pic>
        <p:nvPicPr>
          <p:cNvPr id="1026" name="Picture 2" descr="C:\Users\Username\Desktop\Анатомия\Картинки к лекции анат\Глаз\stroenie-raduzh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005064"/>
            <a:ext cx="2647950" cy="2552700"/>
          </a:xfrm>
          <a:prstGeom prst="rect">
            <a:avLst/>
          </a:prstGeom>
          <a:noFill/>
        </p:spPr>
      </p:pic>
      <p:pic>
        <p:nvPicPr>
          <p:cNvPr id="1027" name="Picture 3" descr="C:\Users\Username\Desktop\Анатомия\Картинки к лекции анат\Глаз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9" y="4005064"/>
            <a:ext cx="1622831" cy="2629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0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sphincter </a:t>
            </a:r>
            <a:r>
              <a:rPr lang="en-US" dirty="0" err="1" smtClean="0"/>
              <a:t>pupillae</a:t>
            </a:r>
            <a:r>
              <a:rPr lang="en-US" dirty="0" smtClean="0"/>
              <a:t>, m. </a:t>
            </a:r>
            <a:r>
              <a:rPr lang="en-US" dirty="0" err="1" smtClean="0"/>
              <a:t>dilatator</a:t>
            </a:r>
            <a:r>
              <a:rPr lang="en-US" dirty="0" smtClean="0"/>
              <a:t> </a:t>
            </a:r>
            <a:r>
              <a:rPr lang="en-US" dirty="0" err="1" smtClean="0"/>
              <a:t>pupillae</a:t>
            </a:r>
            <a:endParaRPr lang="ru-RU" dirty="0" smtClean="0"/>
          </a:p>
          <a:p>
            <a:endParaRPr lang="en-US" dirty="0" smtClean="0"/>
          </a:p>
        </p:txBody>
      </p:sp>
      <p:pic>
        <p:nvPicPr>
          <p:cNvPr id="2050" name="Picture 2" descr="C:\Users\Username\Desktop\Анатомия\Картинки к лекции анат\Глаз\Vascular+Tunic+--+Muscles+of+the+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2276872"/>
            <a:ext cx="8391015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0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Кровеносные сосуды</a:t>
            </a:r>
            <a:r>
              <a:rPr lang="en-US" dirty="0" smtClean="0"/>
              <a:t> → </a:t>
            </a:r>
            <a:r>
              <a:rPr lang="ru-RU" dirty="0" smtClean="0"/>
              <a:t>Ультрафильтрация</a:t>
            </a:r>
            <a:endParaRPr lang="en-US" dirty="0" smtClean="0"/>
          </a:p>
          <a:p>
            <a:r>
              <a:rPr lang="ru-RU" dirty="0" smtClean="0"/>
              <a:t>Ресничная мышца</a:t>
            </a:r>
            <a:r>
              <a:rPr lang="en-US" dirty="0" smtClean="0"/>
              <a:t> → </a:t>
            </a:r>
            <a:r>
              <a:rPr lang="ru-RU" dirty="0" smtClean="0"/>
              <a:t>Фокусировка</a:t>
            </a:r>
            <a:r>
              <a:rPr lang="en-US" dirty="0" smtClean="0"/>
              <a:t> </a:t>
            </a:r>
          </a:p>
        </p:txBody>
      </p:sp>
      <p:pic>
        <p:nvPicPr>
          <p:cNvPr id="3074" name="Picture 2" descr="C:\Users\Username\Desktop\Анатомия\Картинки к лекции анат\Глаз\stroenie-raduzhnoj-obolochki-g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3140968"/>
            <a:ext cx="3621342" cy="3429000"/>
          </a:xfrm>
          <a:prstGeom prst="rect">
            <a:avLst/>
          </a:prstGeom>
          <a:noFill/>
        </p:spPr>
      </p:pic>
      <p:pic>
        <p:nvPicPr>
          <p:cNvPr id="3075" name="Picture 3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3429000"/>
            <a:ext cx="4038184" cy="290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4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Нервы, развивающиеся в связи с головными (</a:t>
            </a:r>
            <a:r>
              <a:rPr lang="ru-RU" dirty="0" err="1" smtClean="0"/>
              <a:t>преотическими</a:t>
            </a:r>
            <a:r>
              <a:rPr lang="ru-RU" dirty="0" smtClean="0"/>
              <a:t> </a:t>
            </a:r>
            <a:r>
              <a:rPr lang="ru-RU" dirty="0" err="1" smtClean="0"/>
              <a:t>миотомами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пара ЧН </a:t>
            </a:r>
            <a:r>
              <a:rPr lang="en-US" dirty="0" err="1" smtClean="0"/>
              <a:t>nervus</a:t>
            </a:r>
            <a:r>
              <a:rPr lang="en-US" dirty="0" smtClean="0"/>
              <a:t> </a:t>
            </a:r>
            <a:r>
              <a:rPr lang="en-US" dirty="0" err="1" smtClean="0"/>
              <a:t>oculomotorius</a:t>
            </a:r>
            <a:endParaRPr lang="en-US" dirty="0" smtClean="0"/>
          </a:p>
          <a:p>
            <a:r>
              <a:rPr lang="en-US" dirty="0" smtClean="0"/>
              <a:t>IV</a:t>
            </a:r>
            <a:r>
              <a:rPr lang="ru-RU" dirty="0" smtClean="0"/>
              <a:t> пара ЧН</a:t>
            </a:r>
            <a:r>
              <a:rPr lang="en-US" dirty="0" smtClean="0"/>
              <a:t> </a:t>
            </a:r>
            <a:r>
              <a:rPr lang="en-US" dirty="0" err="1" smtClean="0"/>
              <a:t>nervus</a:t>
            </a:r>
            <a:r>
              <a:rPr lang="en-US" dirty="0" smtClean="0"/>
              <a:t> </a:t>
            </a:r>
            <a:r>
              <a:rPr lang="en-US" dirty="0" err="1" smtClean="0"/>
              <a:t>trochlearis</a:t>
            </a:r>
            <a:endParaRPr lang="en-US" dirty="0" smtClean="0"/>
          </a:p>
          <a:p>
            <a:r>
              <a:rPr lang="en-US" dirty="0" smtClean="0"/>
              <a:t>VI </a:t>
            </a:r>
            <a:r>
              <a:rPr lang="ru-RU" dirty="0" smtClean="0"/>
              <a:t>пара ЧН </a:t>
            </a:r>
            <a:r>
              <a:rPr lang="en-US" dirty="0" err="1" smtClean="0"/>
              <a:t>nervus</a:t>
            </a:r>
            <a:r>
              <a:rPr lang="en-US" dirty="0" smtClean="0"/>
              <a:t> </a:t>
            </a:r>
            <a:r>
              <a:rPr lang="en-US" dirty="0" err="1" smtClean="0"/>
              <a:t>abducens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825625"/>
            <a:ext cx="4292600" cy="48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7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name\Desktop\Анатомия\Картинки к лекции анат\органы чувств\1464802266_perednebokovaya-chast-glaza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382" y="2708921"/>
            <a:ext cx="6223619" cy="4149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ciliaris</a:t>
            </a:r>
            <a:endParaRPr lang="en-US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Fibrae</a:t>
            </a:r>
            <a:r>
              <a:rPr lang="en-US" dirty="0" smtClean="0"/>
              <a:t> </a:t>
            </a:r>
            <a:r>
              <a:rPr lang="en-US" dirty="0" err="1" smtClean="0"/>
              <a:t>meridionales</a:t>
            </a:r>
            <a:endParaRPr lang="en-US" dirty="0" smtClean="0"/>
          </a:p>
          <a:p>
            <a:r>
              <a:rPr lang="en-US" dirty="0" err="1" smtClean="0"/>
              <a:t>Fibrae</a:t>
            </a:r>
            <a:r>
              <a:rPr lang="en-US" dirty="0" smtClean="0"/>
              <a:t> radials</a:t>
            </a:r>
          </a:p>
          <a:p>
            <a:r>
              <a:rPr lang="en-US" dirty="0" err="1"/>
              <a:t>Fibrae</a:t>
            </a:r>
            <a:r>
              <a:rPr lang="en-US" dirty="0"/>
              <a:t> </a:t>
            </a:r>
            <a:r>
              <a:rPr lang="en-US" dirty="0" err="1"/>
              <a:t>circulares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6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name\Desktop\Анатомия\Картинки к лекции анат\Глаз\nab-zv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2777612"/>
            <a:ext cx="5184576" cy="39637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Choroidea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Артерия и 4 вены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Spatium</a:t>
            </a:r>
            <a:r>
              <a:rPr lang="en-US" dirty="0" smtClean="0"/>
              <a:t> </a:t>
            </a:r>
            <a:r>
              <a:rPr lang="en-US" dirty="0" err="1" smtClean="0"/>
              <a:t>perichoroidale</a:t>
            </a:r>
            <a:r>
              <a:rPr lang="en-US" dirty="0" smtClean="0"/>
              <a:t> –</a:t>
            </a:r>
            <a:r>
              <a:rPr lang="ru-RU" dirty="0" smtClean="0"/>
              <a:t> пространство между склерой и сосудистой оболочкой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optica</a:t>
            </a:r>
            <a:endParaRPr lang="en-US" dirty="0" smtClean="0"/>
          </a:p>
          <a:p>
            <a:r>
              <a:rPr lang="en-US" dirty="0" smtClean="0"/>
              <a:t>Pars caeca</a:t>
            </a:r>
          </a:p>
          <a:p>
            <a:endParaRPr lang="ru-RU" dirty="0"/>
          </a:p>
        </p:txBody>
      </p:sp>
      <p:pic>
        <p:nvPicPr>
          <p:cNvPr id="5122" name="Picture 2" descr="C:\Users\Username\Desktop\Анатомия\Картинки к лекции анат\Глаз\eye-anatomyartwork-science-photo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357973"/>
            <a:ext cx="3024336" cy="2983173"/>
          </a:xfrm>
          <a:prstGeom prst="rect">
            <a:avLst/>
          </a:prstGeom>
          <a:noFill/>
        </p:spPr>
      </p:pic>
      <p:pic>
        <p:nvPicPr>
          <p:cNvPr id="5123" name="Picture 3" descr="C:\Users\Username\Desktop\Анатомия\Картинки к лекции анат\Глаз\295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1772816"/>
            <a:ext cx="4929064" cy="4929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0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caeca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ciliaris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iridica</a:t>
            </a:r>
            <a:endParaRPr lang="en-US" dirty="0" smtClean="0"/>
          </a:p>
          <a:p>
            <a:r>
              <a:rPr lang="en-US" dirty="0" smtClean="0"/>
              <a:t>Discus </a:t>
            </a:r>
            <a:r>
              <a:rPr lang="en-US" dirty="0" err="1" smtClean="0"/>
              <a:t>nervi</a:t>
            </a:r>
            <a:r>
              <a:rPr lang="en-US" dirty="0" smtClean="0"/>
              <a:t> </a:t>
            </a:r>
            <a:r>
              <a:rPr lang="en-US" dirty="0" err="1" smtClean="0"/>
              <a:t>optici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Picture 3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3645024"/>
            <a:ext cx="3405155" cy="2448272"/>
          </a:xfrm>
          <a:prstGeom prst="rect">
            <a:avLst/>
          </a:prstGeom>
          <a:noFill/>
        </p:spPr>
      </p:pic>
      <p:pic>
        <p:nvPicPr>
          <p:cNvPr id="8" name="Picture 3" descr="C:\Users\Username\Desktop\Анатомия\Картинки к лекции анат\Глаз\295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1772816"/>
            <a:ext cx="4929064" cy="4929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3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optica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Baculi</a:t>
            </a:r>
            <a:endParaRPr lang="en-US" dirty="0" smtClean="0"/>
          </a:p>
          <a:p>
            <a:r>
              <a:rPr lang="en-US" dirty="0" err="1" smtClean="0"/>
              <a:t>Coni</a:t>
            </a:r>
            <a:endParaRPr lang="en-US" dirty="0" smtClean="0"/>
          </a:p>
          <a:p>
            <a:r>
              <a:rPr lang="en-US" dirty="0" smtClean="0"/>
              <a:t>Macula </a:t>
            </a:r>
            <a:r>
              <a:rPr lang="en-US" dirty="0" err="1" smtClean="0"/>
              <a:t>lutea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" name="Picture 2" descr="C:\Users\Username\Desktop\Анатомия\Картинки к лекции анат\Глаз\eye-anatomyartwork-science-photo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357973"/>
            <a:ext cx="3024336" cy="2983173"/>
          </a:xfrm>
          <a:prstGeom prst="rect">
            <a:avLst/>
          </a:prstGeom>
          <a:noFill/>
        </p:spPr>
      </p:pic>
      <p:pic>
        <p:nvPicPr>
          <p:cNvPr id="6146" name="Picture 2" descr="C:\Users\Username\Desktop\Анатомия\Картинки к лекции анат\Глаз\dd39ddb10d4c6789fb479a507134be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945" y="2275534"/>
            <a:ext cx="4932533" cy="4393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6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name\Desktop\Анатомия\Картинки к лекции анат\Глаз\270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526" y="1484784"/>
            <a:ext cx="857695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9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vitrea</a:t>
            </a:r>
            <a:r>
              <a:rPr lang="en-US" dirty="0" smtClean="0"/>
              <a:t> </a:t>
            </a:r>
            <a:r>
              <a:rPr lang="en-US" dirty="0" err="1" smtClean="0"/>
              <a:t>bulbi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vitreum</a:t>
            </a:r>
            <a:endParaRPr lang="en-US" dirty="0" smtClean="0"/>
          </a:p>
          <a:p>
            <a:r>
              <a:rPr lang="en-US" dirty="0" err="1" smtClean="0"/>
              <a:t>Fossa</a:t>
            </a:r>
            <a:r>
              <a:rPr lang="en-US" dirty="0" smtClean="0"/>
              <a:t> </a:t>
            </a:r>
            <a:r>
              <a:rPr lang="en-US" dirty="0" err="1" smtClean="0"/>
              <a:t>hyaloidea</a:t>
            </a:r>
            <a:endParaRPr lang="ru-RU" dirty="0"/>
          </a:p>
        </p:txBody>
      </p:sp>
      <p:pic>
        <p:nvPicPr>
          <p:cNvPr id="7170" name="Picture 2" descr="C:\Users\Username\Desktop\Анатомия\Картинки к лекции анат\органы чувств\f125d2a6a810ecf495d5ce8a534f82eb15dccd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12776"/>
            <a:ext cx="4034830" cy="5236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4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name\Desktop\Анатомия\Картинки к лекции анат\Глаз\stroenie-raduzhnoj-obolochki-g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186" y="3284985"/>
            <a:ext cx="3726310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 </a:t>
            </a:r>
            <a:r>
              <a:rPr lang="en-US" dirty="0" err="1" smtClean="0"/>
              <a:t>aquosus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Цилиарное тело путем ультрафильтрации образует водянистую влагу</a:t>
            </a:r>
          </a:p>
          <a:p>
            <a:r>
              <a:rPr lang="ru-RU" dirty="0" smtClean="0"/>
              <a:t>Водянистая влага по составу схожа с плазмой крови</a:t>
            </a:r>
          </a:p>
          <a:p>
            <a:r>
              <a:rPr lang="ru-RU" dirty="0" smtClean="0"/>
              <a:t>Давление</a:t>
            </a:r>
            <a:r>
              <a:rPr lang="en-US" dirty="0" smtClean="0"/>
              <a:t> </a:t>
            </a:r>
            <a:r>
              <a:rPr lang="ru-RU" dirty="0" smtClean="0"/>
              <a:t>25 – 27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2636912"/>
            <a:ext cx="5724128" cy="4115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Camara</a:t>
            </a:r>
            <a:r>
              <a:rPr lang="en-US" dirty="0" smtClean="0"/>
              <a:t> posterior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Anterior</a:t>
            </a:r>
            <a:r>
              <a:rPr lang="ru-RU" dirty="0" smtClean="0"/>
              <a:t> – </a:t>
            </a:r>
            <a:r>
              <a:rPr lang="en-US" dirty="0" smtClean="0"/>
              <a:t>Iris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Posterior – </a:t>
            </a:r>
            <a:r>
              <a:rPr lang="en-US" dirty="0" err="1" smtClean="0"/>
              <a:t>Zonula</a:t>
            </a:r>
            <a:r>
              <a:rPr lang="en-US" dirty="0" smtClean="0"/>
              <a:t> </a:t>
            </a:r>
            <a:r>
              <a:rPr lang="en-US" dirty="0" err="1" smtClean="0"/>
              <a:t>ciliare</a:t>
            </a:r>
            <a:endParaRPr lang="en-US" dirty="0" smtClean="0"/>
          </a:p>
          <a:p>
            <a:r>
              <a:rPr lang="en-US" dirty="0" smtClean="0"/>
              <a:t>Lateral</a:t>
            </a:r>
            <a:r>
              <a:rPr lang="ru-RU" dirty="0" smtClean="0"/>
              <a:t> – </a:t>
            </a:r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en-US" dirty="0" smtClean="0"/>
          </a:p>
          <a:p>
            <a:r>
              <a:rPr lang="en-US" dirty="0" smtClean="0"/>
              <a:t>Medial</a:t>
            </a:r>
            <a:r>
              <a:rPr lang="ru-RU" dirty="0" smtClean="0"/>
              <a:t> – </a:t>
            </a:r>
            <a:r>
              <a:rPr lang="en-US" dirty="0" smtClean="0"/>
              <a:t>Lens</a:t>
            </a:r>
            <a:r>
              <a:rPr lang="ru-RU" dirty="0" smtClean="0"/>
              <a:t> </a:t>
            </a:r>
            <a:endParaRPr lang="en-US" dirty="0" smtClean="0"/>
          </a:p>
        </p:txBody>
      </p:sp>
      <p:pic>
        <p:nvPicPr>
          <p:cNvPr id="6" name="Picture 2" descr="C:\Users\Username\Desktop\Анатомия\Картинки к лекции анат\Глаз\stroenie-raduzhnoj-obolochki-gl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4293097"/>
            <a:ext cx="2281415" cy="216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2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376" y="2636912"/>
            <a:ext cx="5724128" cy="4115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anterior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</a:t>
            </a:r>
            <a:r>
              <a:rPr lang="ru-RU" dirty="0" smtClean="0"/>
              <a:t> – </a:t>
            </a:r>
            <a:r>
              <a:rPr lang="en-US" dirty="0" smtClean="0"/>
              <a:t>Cornea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Posterior</a:t>
            </a:r>
            <a:r>
              <a:rPr lang="ru-RU" dirty="0" smtClean="0"/>
              <a:t> – </a:t>
            </a:r>
            <a:r>
              <a:rPr lang="en-US" dirty="0" smtClean="0"/>
              <a:t>Iris, Lens</a:t>
            </a:r>
          </a:p>
          <a:p>
            <a:r>
              <a:rPr lang="en-US" dirty="0" smtClean="0"/>
              <a:t>Lateral – </a:t>
            </a:r>
            <a:r>
              <a:rPr lang="en-US" dirty="0" err="1" smtClean="0"/>
              <a:t>Angulus</a:t>
            </a:r>
            <a:r>
              <a:rPr lang="en-US" dirty="0" smtClean="0"/>
              <a:t> </a:t>
            </a:r>
            <a:r>
              <a:rPr lang="en-US" dirty="0" err="1" smtClean="0"/>
              <a:t>iridocornealis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Обонятельный анализатор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Обонятельные нервы</a:t>
            </a:r>
          </a:p>
          <a:p>
            <a:r>
              <a:rPr lang="ru-RU" dirty="0" smtClean="0"/>
              <a:t>Обонятельная луковица</a:t>
            </a:r>
          </a:p>
          <a:p>
            <a:r>
              <a:rPr lang="ru-RU" dirty="0" smtClean="0"/>
              <a:t>Обонятельный тракт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41" y="3550320"/>
            <a:ext cx="3225105" cy="290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550321"/>
            <a:ext cx="2088232" cy="29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2708921"/>
            <a:ext cx="4680520" cy="39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anterior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Angulus</a:t>
            </a:r>
            <a:r>
              <a:rPr lang="en-US" dirty="0" smtClean="0"/>
              <a:t> </a:t>
            </a:r>
            <a:r>
              <a:rPr lang="en-US" dirty="0" err="1" smtClean="0"/>
              <a:t>iridocornealis</a:t>
            </a:r>
            <a:endParaRPr lang="en-US" dirty="0" smtClean="0"/>
          </a:p>
          <a:p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pectinatum</a:t>
            </a:r>
            <a:r>
              <a:rPr lang="en-US" dirty="0" smtClean="0"/>
              <a:t> </a:t>
            </a:r>
            <a:r>
              <a:rPr lang="en-US" dirty="0" err="1" smtClean="0"/>
              <a:t>iridis</a:t>
            </a:r>
            <a:endParaRPr lang="en-US" dirty="0" smtClean="0"/>
          </a:p>
          <a:p>
            <a:r>
              <a:rPr lang="en-US" dirty="0" smtClean="0"/>
              <a:t>Sinus </a:t>
            </a:r>
            <a:r>
              <a:rPr lang="en-US" dirty="0" err="1" smtClean="0"/>
              <a:t>venosusus</a:t>
            </a:r>
            <a:r>
              <a:rPr lang="en-US" dirty="0" smtClean="0"/>
              <a:t> </a:t>
            </a:r>
            <a:r>
              <a:rPr lang="en-US" dirty="0" err="1" smtClean="0"/>
              <a:t>sclerae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structures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name\Desktop\Анатомия\Картинки к лекции анат\Глаз\cs_9218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40768"/>
            <a:ext cx="9144000" cy="5214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0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name\Desktop\Анатомия\Картинки к лекции анат\органы чувств\14121101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90688"/>
            <a:ext cx="4953744" cy="3450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Вспомогательные 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Supercilium</a:t>
            </a:r>
            <a:endParaRPr lang="ru-RU" dirty="0" smtClean="0"/>
          </a:p>
          <a:p>
            <a:r>
              <a:rPr lang="en-US" dirty="0" err="1" smtClean="0"/>
              <a:t>Palpebrae</a:t>
            </a:r>
            <a:endParaRPr lang="ru-RU" dirty="0" smtClean="0"/>
          </a:p>
          <a:p>
            <a:r>
              <a:rPr lang="en-US" dirty="0" smtClean="0"/>
              <a:t>Cilia</a:t>
            </a:r>
            <a:endParaRPr lang="ru-RU" dirty="0" smtClean="0"/>
          </a:p>
          <a:p>
            <a:r>
              <a:rPr lang="en-US" dirty="0" err="1" smtClean="0"/>
              <a:t>Conjuctiva</a:t>
            </a:r>
            <a:endParaRPr lang="en-US" dirty="0" smtClean="0"/>
          </a:p>
          <a:p>
            <a:r>
              <a:rPr lang="en-US" dirty="0" err="1" smtClean="0"/>
              <a:t>Caruncula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en-US" dirty="0" smtClean="0"/>
          </a:p>
          <a:p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semilunaris</a:t>
            </a:r>
            <a:r>
              <a:rPr lang="en-US" dirty="0" smtClean="0"/>
              <a:t> </a:t>
            </a:r>
            <a:r>
              <a:rPr lang="en-US" dirty="0" err="1" smtClean="0"/>
              <a:t>conjuctivae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1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name\Desktop\Анатомия\Картинки к лекции анат\Глаз\article-Conjunctiva--Basic-K-3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1" y="1224136"/>
            <a:ext cx="5259923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Conjuctiva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9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name\Desktop\Анатомия\Картинки к лекции анат\Глаз\Apparatus+lacrim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32" y="1646494"/>
            <a:ext cx="4368840" cy="4662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 </a:t>
            </a:r>
            <a:r>
              <a:rPr lang="en-US" dirty="0" err="1" smtClean="0"/>
              <a:t>lacrimalis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Glandula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err="1" smtClean="0"/>
              <a:t>Rivus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smtClean="0"/>
              <a:t>Lacus </a:t>
            </a:r>
            <a:r>
              <a:rPr lang="en-US" dirty="0" err="1" smtClean="0"/>
              <a:t>lacrimalis</a:t>
            </a:r>
            <a:endParaRPr lang="en-US" dirty="0" smtClean="0"/>
          </a:p>
          <a:p>
            <a:r>
              <a:rPr lang="en-US" dirty="0" err="1" smtClean="0"/>
              <a:t>Papila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en-US" dirty="0" smtClean="0"/>
          </a:p>
          <a:p>
            <a:r>
              <a:rPr lang="en-US" dirty="0" err="1" smtClean="0"/>
              <a:t>Punctum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err="1" smtClean="0"/>
              <a:t>Canaliculi</a:t>
            </a:r>
            <a:r>
              <a:rPr lang="en-US" dirty="0" smtClean="0"/>
              <a:t> </a:t>
            </a:r>
            <a:r>
              <a:rPr lang="en-US" dirty="0" err="1" smtClean="0"/>
              <a:t>lacrimalrs</a:t>
            </a:r>
            <a:endParaRPr lang="ru-RU" dirty="0" smtClean="0"/>
          </a:p>
          <a:p>
            <a:r>
              <a:rPr lang="en-US" dirty="0" err="1" smtClean="0"/>
              <a:t>Saccus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err="1" smtClean="0"/>
              <a:t>Canalis</a:t>
            </a:r>
            <a:r>
              <a:rPr lang="en-US" dirty="0" smtClean="0"/>
              <a:t> </a:t>
            </a:r>
            <a:r>
              <a:rPr lang="en-US" dirty="0" err="1" smtClean="0"/>
              <a:t>nasolacrimalis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1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1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57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08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4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7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85" y="3543300"/>
            <a:ext cx="3910429" cy="3314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Обонятельный анализатор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Периферическая часть – обонятельная зона</a:t>
            </a:r>
          </a:p>
          <a:p>
            <a:r>
              <a:rPr lang="ru-RU" dirty="0" smtClean="0"/>
              <a:t>Проводниковая часть – луковица, тракт, треугольник, полоски, передняя продырявленная субстанция</a:t>
            </a:r>
          </a:p>
          <a:p>
            <a:r>
              <a:rPr lang="ru-RU" dirty="0" smtClean="0"/>
              <a:t>Аналитический центр – </a:t>
            </a:r>
            <a:r>
              <a:rPr lang="ru-RU" dirty="0" err="1" smtClean="0"/>
              <a:t>парагиппокампальная</a:t>
            </a:r>
            <a:r>
              <a:rPr lang="ru-RU" dirty="0" smtClean="0"/>
              <a:t> извилина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753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52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51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41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33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32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38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11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86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57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8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глаза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2-я неделя – зрительное углубление</a:t>
            </a:r>
          </a:p>
          <a:p>
            <a:r>
              <a:rPr lang="ru-RU" dirty="0" smtClean="0"/>
              <a:t>3-я </a:t>
            </a:r>
            <a:r>
              <a:rPr lang="ru-RU" dirty="0" err="1" smtClean="0"/>
              <a:t>нед</a:t>
            </a:r>
            <a:r>
              <a:rPr lang="ru-RU" dirty="0" smtClean="0"/>
              <a:t>. – зрительный пузырек</a:t>
            </a:r>
          </a:p>
          <a:p>
            <a:r>
              <a:rPr lang="ru-RU" dirty="0" smtClean="0"/>
              <a:t>4-я </a:t>
            </a:r>
            <a:r>
              <a:rPr lang="ru-RU" dirty="0" err="1" smtClean="0"/>
              <a:t>нед</a:t>
            </a:r>
            <a:r>
              <a:rPr lang="ru-RU" dirty="0" smtClean="0"/>
              <a:t>. – зрительный бокал</a:t>
            </a:r>
          </a:p>
          <a:p>
            <a:r>
              <a:rPr lang="ru-RU" dirty="0" smtClean="0"/>
              <a:t>5-я </a:t>
            </a:r>
            <a:r>
              <a:rPr lang="ru-RU" dirty="0" err="1" smtClean="0"/>
              <a:t>нед</a:t>
            </a:r>
            <a:r>
              <a:rPr lang="ru-RU" dirty="0" smtClean="0"/>
              <a:t>. – </a:t>
            </a:r>
            <a:r>
              <a:rPr lang="ru-RU" dirty="0" err="1" smtClean="0"/>
              <a:t>хрусталиковая</a:t>
            </a:r>
            <a:r>
              <a:rPr lang="ru-RU" dirty="0" smtClean="0"/>
              <a:t> </a:t>
            </a:r>
            <a:r>
              <a:rPr lang="ru-RU" dirty="0" err="1" smtClean="0"/>
              <a:t>плакода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3898900"/>
            <a:ext cx="10072896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8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61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789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11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666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849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75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09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57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6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глаза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о 12</a:t>
            </a:r>
            <a:r>
              <a:rPr lang="ru-RU" dirty="0" smtClean="0"/>
              <a:t>-ти недель </a:t>
            </a:r>
            <a:r>
              <a:rPr lang="ru-RU" dirty="0" smtClean="0"/>
              <a:t>– </a:t>
            </a:r>
            <a:r>
              <a:rPr lang="ru-RU" dirty="0" smtClean="0"/>
              <a:t>глазные яблоки расположены по бокам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 smtClean="0"/>
              <a:t>-я </a:t>
            </a:r>
            <a:r>
              <a:rPr lang="ru-RU" dirty="0" err="1" smtClean="0"/>
              <a:t>нед</a:t>
            </a:r>
            <a:r>
              <a:rPr lang="ru-RU" dirty="0" smtClean="0"/>
              <a:t>. – </a:t>
            </a:r>
            <a:r>
              <a:rPr lang="ru-RU" dirty="0" smtClean="0"/>
              <a:t>глазные яблоки во фронтальной плоскости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 smtClean="0"/>
              <a:t>-й мес. </a:t>
            </a:r>
            <a:r>
              <a:rPr lang="ru-RU" dirty="0" smtClean="0"/>
              <a:t>– </a:t>
            </a:r>
            <a:r>
              <a:rPr lang="ru-RU" dirty="0" smtClean="0"/>
              <a:t>разделяются веки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21440"/>
            <a:ext cx="3225800" cy="2790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11600"/>
            <a:ext cx="554329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44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146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65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2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Глазодвигательный нерв </a:t>
            </a:r>
            <a:r>
              <a:rPr lang="en-US" dirty="0" smtClean="0"/>
              <a:t>III</a:t>
            </a:r>
            <a:r>
              <a:rPr lang="ru-RU" dirty="0" smtClean="0"/>
              <a:t>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Смешанный, содержит волокна:</a:t>
            </a:r>
          </a:p>
          <a:p>
            <a:r>
              <a:rPr lang="ru-RU" dirty="0" smtClean="0"/>
              <a:t>Двигательные соматические </a:t>
            </a:r>
          </a:p>
          <a:p>
            <a:r>
              <a:rPr lang="ru-RU" dirty="0" smtClean="0"/>
              <a:t>Двигательные парасимпатические </a:t>
            </a:r>
          </a:p>
          <a:p>
            <a:r>
              <a:rPr lang="ru-RU" dirty="0" smtClean="0"/>
              <a:t>Ядра:</a:t>
            </a:r>
          </a:p>
          <a:p>
            <a:r>
              <a:rPr lang="ru-RU" dirty="0" smtClean="0"/>
              <a:t>Двигательное (соматическое)</a:t>
            </a:r>
          </a:p>
          <a:p>
            <a:r>
              <a:rPr lang="ru-RU" dirty="0" smtClean="0"/>
              <a:t>Добавочное (парасимпатическое)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90" y="1690688"/>
            <a:ext cx="4430502" cy="3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Глазодвигательный нерв </a:t>
            </a:r>
            <a:r>
              <a:rPr lang="en-US" dirty="0" smtClean="0"/>
              <a:t>III</a:t>
            </a:r>
            <a:r>
              <a:rPr lang="ru-RU" dirty="0" smtClean="0"/>
              <a:t>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Выходит из мозга в одноименной борозде на медиальной поверхности ножек мозга (межножковая ямка)</a:t>
            </a:r>
          </a:p>
          <a:p>
            <a:r>
              <a:rPr lang="ru-RU" dirty="0" smtClean="0"/>
              <a:t>Проходит через кавернозный синус</a:t>
            </a:r>
          </a:p>
          <a:p>
            <a:r>
              <a:rPr lang="ru-RU" dirty="0" smtClean="0"/>
              <a:t>Выходит из черепа через верхнюю глазничную щель в глазницу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705290"/>
            <a:ext cx="2247900" cy="2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623</Words>
  <Application>Microsoft Office PowerPoint</Application>
  <PresentationFormat>Широкоэкранный</PresentationFormat>
  <Paragraphs>173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Times New Roman</vt:lpstr>
      <vt:lpstr>Тема Office</vt:lpstr>
      <vt:lpstr>Орган зрения</vt:lpstr>
      <vt:lpstr>Нервы, производные головного мозга </vt:lpstr>
      <vt:lpstr>Нервы, развивающиеся в связи с головными (преотическими миотомами) </vt:lpstr>
      <vt:lpstr>Обонятельный анализатор</vt:lpstr>
      <vt:lpstr>Обонятельный анализатор</vt:lpstr>
      <vt:lpstr>Развитие глаза</vt:lpstr>
      <vt:lpstr>Развитие глаза</vt:lpstr>
      <vt:lpstr>Глазодвигательный нерв III пара</vt:lpstr>
      <vt:lpstr>Глазодвигательный нерв III пара</vt:lpstr>
      <vt:lpstr>Глазодвигательный нерв III пара</vt:lpstr>
      <vt:lpstr>Поражение глазодвигательного нерва</vt:lpstr>
      <vt:lpstr>Мышцы, иннервируемые глазодвигательным нервом</vt:lpstr>
      <vt:lpstr>Блоковый нерв IV пара</vt:lpstr>
      <vt:lpstr>Отводящий нерв VI пара</vt:lpstr>
      <vt:lpstr>Работа глазных мышц</vt:lpstr>
      <vt:lpstr>Поражение глазодвигательного нерва</vt:lpstr>
      <vt:lpstr>Орган зрения</vt:lpstr>
      <vt:lpstr>II n. Opticus</vt:lpstr>
      <vt:lpstr>Оси глазного яблока</vt:lpstr>
      <vt:lpstr>Варианты длинны зрительной оси</vt:lpstr>
      <vt:lpstr>Коррекция измененной длинны зрительной оси</vt:lpstr>
      <vt:lpstr>Слои глазного яблока</vt:lpstr>
      <vt:lpstr>Cornea</vt:lpstr>
      <vt:lpstr>Cornea</vt:lpstr>
      <vt:lpstr>Sclera</vt:lpstr>
      <vt:lpstr>Tunica vasculosa bulbi</vt:lpstr>
      <vt:lpstr>Iris</vt:lpstr>
      <vt:lpstr>Iris</vt:lpstr>
      <vt:lpstr>Corpus ciliare</vt:lpstr>
      <vt:lpstr>Musculus ciliaris</vt:lpstr>
      <vt:lpstr>Choroidea</vt:lpstr>
      <vt:lpstr>Retina</vt:lpstr>
      <vt:lpstr>Pars caeca</vt:lpstr>
      <vt:lpstr>Pars optica</vt:lpstr>
      <vt:lpstr>Lens</vt:lpstr>
      <vt:lpstr>Camera vitrea bulbi</vt:lpstr>
      <vt:lpstr>Humor aquosus</vt:lpstr>
      <vt:lpstr>Camara posterior</vt:lpstr>
      <vt:lpstr>Camera anterior</vt:lpstr>
      <vt:lpstr>Camera anterior</vt:lpstr>
      <vt:lpstr>Supporting structures</vt:lpstr>
      <vt:lpstr>Вспомогательные структуры</vt:lpstr>
      <vt:lpstr>Conjuctiva</vt:lpstr>
      <vt:lpstr>Apparatus lacrimalis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2022-10-10T10:27:59Z</dcterms:created>
  <dcterms:modified xsi:type="dcterms:W3CDTF">2022-11-11T09:17:18Z</dcterms:modified>
</cp:coreProperties>
</file>