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92" r:id="rId8"/>
    <p:sldId id="293" r:id="rId9"/>
    <p:sldId id="261" r:id="rId10"/>
    <p:sldId id="274" r:id="rId11"/>
    <p:sldId id="294" r:id="rId12"/>
    <p:sldId id="295" r:id="rId13"/>
    <p:sldId id="272" r:id="rId14"/>
    <p:sldId id="271" r:id="rId15"/>
    <p:sldId id="270" r:id="rId16"/>
    <p:sldId id="268" r:id="rId17"/>
    <p:sldId id="275" r:id="rId18"/>
    <p:sldId id="296" r:id="rId19"/>
    <p:sldId id="276" r:id="rId20"/>
    <p:sldId id="267" r:id="rId21"/>
    <p:sldId id="265" r:id="rId22"/>
    <p:sldId id="264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7B62-C0F8-42C7-B260-F97045F168CF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86EA8-636B-4091-B0AC-5BD407D29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 of vision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name\Desktop\Анатомия\Картинки к лекции анат\Глаз\cornea_ey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896544" cy="3263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name\Desktop\Анатомия\Картинки к лекции анат\Глаз\nab-zv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77612"/>
            <a:ext cx="5184576" cy="39637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Choroidea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Artery and 4 </a:t>
            </a:r>
            <a:r>
              <a:rPr lang="en-US" dirty="0" err="1" smtClean="0"/>
              <a:t>ciliar</a:t>
            </a:r>
            <a:r>
              <a:rPr lang="en-US" dirty="0" smtClean="0"/>
              <a:t> veins </a:t>
            </a:r>
            <a:endParaRPr lang="en-US" dirty="0" smtClean="0"/>
          </a:p>
          <a:p>
            <a:r>
              <a:rPr lang="en-US" dirty="0" err="1" smtClean="0"/>
              <a:t>Spatium</a:t>
            </a:r>
            <a:r>
              <a:rPr lang="en-US" dirty="0" smtClean="0"/>
              <a:t> </a:t>
            </a:r>
            <a:r>
              <a:rPr lang="en-US" dirty="0" err="1" smtClean="0"/>
              <a:t>perichoroidale</a:t>
            </a:r>
            <a:r>
              <a:rPr lang="en-US" dirty="0" smtClean="0"/>
              <a:t> </a:t>
            </a:r>
            <a:r>
              <a:rPr lang="en-US" dirty="0" smtClean="0"/>
              <a:t>–</a:t>
            </a:r>
            <a:r>
              <a:rPr lang="en-US" dirty="0" smtClean="0"/>
              <a:t>space </a:t>
            </a:r>
            <a:r>
              <a:rPr lang="en-US" dirty="0" smtClean="0"/>
              <a:t>between </a:t>
            </a:r>
            <a:r>
              <a:rPr lang="en-US" dirty="0" smtClean="0"/>
              <a:t>sclera </a:t>
            </a:r>
            <a:r>
              <a:rPr lang="en-US" dirty="0" smtClean="0"/>
              <a:t>and </a:t>
            </a:r>
            <a:r>
              <a:rPr lang="en-US" dirty="0" smtClean="0"/>
              <a:t>choroid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optica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caeca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122" name="Picture 2" descr="C:\Users\Username\Desktop\Анатомия\Картинки к лекции анат\Глаз\eye-anatomyartwork-science-photo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7972"/>
            <a:ext cx="3024336" cy="2983173"/>
          </a:xfrm>
          <a:prstGeom prst="rect">
            <a:avLst/>
          </a:prstGeom>
          <a:noFill/>
        </p:spPr>
      </p:pic>
      <p:pic>
        <p:nvPicPr>
          <p:cNvPr id="5123" name="Picture 3" descr="C:\Users\Username\Desktop\Анатомия\Картинки к лекции анат\Глаз\295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929064" cy="492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caeca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ciliaris</a:t>
            </a:r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 smtClean="0"/>
              <a:t>iridica</a:t>
            </a:r>
            <a:endParaRPr lang="en-US" dirty="0" smtClean="0"/>
          </a:p>
          <a:p>
            <a:r>
              <a:rPr lang="en-US" dirty="0" smtClean="0"/>
              <a:t>Discus </a:t>
            </a:r>
            <a:r>
              <a:rPr lang="en-US" dirty="0" err="1" smtClean="0"/>
              <a:t>nervi</a:t>
            </a:r>
            <a:r>
              <a:rPr lang="en-US" dirty="0" smtClean="0"/>
              <a:t> </a:t>
            </a:r>
            <a:r>
              <a:rPr lang="en-US" dirty="0" err="1" smtClean="0"/>
              <a:t>optici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6" name="Picture 3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405155" cy="2448272"/>
          </a:xfrm>
          <a:prstGeom prst="rect">
            <a:avLst/>
          </a:prstGeom>
          <a:noFill/>
        </p:spPr>
      </p:pic>
      <p:pic>
        <p:nvPicPr>
          <p:cNvPr id="8" name="Picture 3" descr="C:\Users\Username\Desktop\Анатомия\Картинки к лекции анат\Глаз\295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4929064" cy="4929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 </a:t>
            </a:r>
            <a:r>
              <a:rPr lang="en-US" dirty="0" err="1" smtClean="0"/>
              <a:t>optica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Baculi</a:t>
            </a:r>
            <a:endParaRPr lang="en-US" dirty="0" smtClean="0"/>
          </a:p>
          <a:p>
            <a:r>
              <a:rPr lang="en-US" dirty="0" err="1" smtClean="0"/>
              <a:t>Coni</a:t>
            </a:r>
            <a:endParaRPr lang="en-US" dirty="0" smtClean="0"/>
          </a:p>
          <a:p>
            <a:r>
              <a:rPr lang="en-US" dirty="0" smtClean="0"/>
              <a:t>Macula </a:t>
            </a:r>
            <a:r>
              <a:rPr lang="en-US" dirty="0" err="1" smtClean="0"/>
              <a:t>lutea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8" name="Picture 2" descr="C:\Users\Username\Desktop\Анатомия\Картинки к лекции анат\Глаз\eye-anatomyartwork-science-photo-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7972"/>
            <a:ext cx="3024336" cy="2983173"/>
          </a:xfrm>
          <a:prstGeom prst="rect">
            <a:avLst/>
          </a:prstGeom>
          <a:noFill/>
        </p:spPr>
      </p:pic>
      <p:pic>
        <p:nvPicPr>
          <p:cNvPr id="6146" name="Picture 2" descr="C:\Users\Username\Desktop\Анатомия\Картинки к лекции анат\Глаз\dd39ddb10d4c6789fb479a507134be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75534"/>
            <a:ext cx="4932533" cy="439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name\Desktop\Анатомия\Картинки к лекции анат\Глаз\270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26" y="1484784"/>
            <a:ext cx="857695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vitrea</a:t>
            </a:r>
            <a:r>
              <a:rPr lang="en-US" dirty="0" smtClean="0"/>
              <a:t> </a:t>
            </a:r>
            <a:r>
              <a:rPr lang="en-US" dirty="0" err="1" smtClean="0"/>
              <a:t>bulbi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vitreum</a:t>
            </a:r>
            <a:endParaRPr lang="en-US" dirty="0" smtClean="0"/>
          </a:p>
          <a:p>
            <a:r>
              <a:rPr lang="en-US" dirty="0" err="1" smtClean="0"/>
              <a:t>Fossa</a:t>
            </a:r>
            <a:r>
              <a:rPr lang="en-US" dirty="0" smtClean="0"/>
              <a:t> </a:t>
            </a:r>
            <a:r>
              <a:rPr lang="en-US" dirty="0" err="1" smtClean="0"/>
              <a:t>hyaloidea</a:t>
            </a:r>
            <a:endParaRPr lang="ru-RU" dirty="0"/>
          </a:p>
        </p:txBody>
      </p:sp>
      <p:pic>
        <p:nvPicPr>
          <p:cNvPr id="7170" name="Picture 2" descr="C:\Users\Username\Desktop\Анатомия\Картинки к лекции анат\органы чувств\f125d2a6a810ecf495d5ce8a534f82eb15dccd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034830" cy="523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name\Desktop\Анатомия\Картинки к лекции анат\Глаз\stroenie-raduzhnoj-obolochki-g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8186" y="3284985"/>
            <a:ext cx="3726310" cy="3528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Humor </a:t>
            </a:r>
            <a:r>
              <a:rPr lang="en-US" dirty="0" err="1" smtClean="0"/>
              <a:t>aquosus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</a:t>
            </a:r>
            <a:r>
              <a:rPr lang="en-US" dirty="0" smtClean="0"/>
              <a:t>by </a:t>
            </a:r>
            <a:r>
              <a:rPr lang="en-US" dirty="0" smtClean="0"/>
              <a:t>blood </a:t>
            </a:r>
            <a:r>
              <a:rPr lang="en-US" dirty="0" err="1" smtClean="0"/>
              <a:t>ultafiltration</a:t>
            </a:r>
            <a:r>
              <a:rPr lang="en-US" dirty="0" smtClean="0"/>
              <a:t> </a:t>
            </a:r>
            <a:r>
              <a:rPr lang="en-US" dirty="0" smtClean="0"/>
              <a:t>through the wall </a:t>
            </a:r>
            <a:r>
              <a:rPr lang="en-US" dirty="0" smtClean="0"/>
              <a:t>of </a:t>
            </a:r>
            <a:r>
              <a:rPr lang="en-US" dirty="0" err="1" smtClean="0"/>
              <a:t>ciliary</a:t>
            </a:r>
            <a:r>
              <a:rPr lang="en-US" dirty="0" smtClean="0"/>
              <a:t> processes</a:t>
            </a:r>
            <a:r>
              <a:rPr lang="en-US" dirty="0" smtClean="0"/>
              <a:t> body</a:t>
            </a:r>
          </a:p>
          <a:p>
            <a:r>
              <a:rPr lang="en-US" dirty="0" smtClean="0"/>
              <a:t>C</a:t>
            </a:r>
            <a:r>
              <a:rPr lang="en-US" dirty="0" smtClean="0"/>
              <a:t>omposition </a:t>
            </a:r>
            <a:r>
              <a:rPr lang="en-US" dirty="0" smtClean="0"/>
              <a:t>is close to blood </a:t>
            </a:r>
            <a:r>
              <a:rPr lang="en-US" dirty="0" smtClean="0"/>
              <a:t>plasma</a:t>
            </a:r>
          </a:p>
          <a:p>
            <a:r>
              <a:rPr lang="en-US" dirty="0" smtClean="0"/>
              <a:t>Pressure </a:t>
            </a:r>
            <a:r>
              <a:rPr lang="ru-RU" dirty="0" smtClean="0"/>
              <a:t>25 </a:t>
            </a:r>
            <a:r>
              <a:rPr lang="ru-RU" dirty="0" smtClean="0"/>
              <a:t>– 27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5724128" cy="4115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Camara</a:t>
            </a:r>
            <a:r>
              <a:rPr lang="en-US" dirty="0" smtClean="0"/>
              <a:t> posterior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Anterior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Iris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Posterior – </a:t>
            </a:r>
            <a:r>
              <a:rPr lang="en-US" dirty="0" err="1" smtClean="0"/>
              <a:t>Zonula</a:t>
            </a:r>
            <a:r>
              <a:rPr lang="en-US" dirty="0" smtClean="0"/>
              <a:t> </a:t>
            </a:r>
            <a:r>
              <a:rPr lang="en-US" dirty="0" err="1" smtClean="0"/>
              <a:t>ciliare</a:t>
            </a:r>
            <a:endParaRPr lang="en-US" dirty="0" smtClean="0"/>
          </a:p>
          <a:p>
            <a:r>
              <a:rPr lang="en-US" dirty="0" smtClean="0"/>
              <a:t>Lateral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Corpus </a:t>
            </a:r>
            <a:r>
              <a:rPr lang="en-US" dirty="0" err="1" smtClean="0"/>
              <a:t>ciliare</a:t>
            </a:r>
            <a:endParaRPr lang="en-US" dirty="0" smtClean="0"/>
          </a:p>
          <a:p>
            <a:r>
              <a:rPr lang="en-US" dirty="0" smtClean="0"/>
              <a:t>Medial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Lens</a:t>
            </a:r>
            <a:r>
              <a:rPr lang="ru-RU" dirty="0" smtClean="0"/>
              <a:t> </a:t>
            </a:r>
            <a:endParaRPr lang="en-US" dirty="0" smtClean="0"/>
          </a:p>
        </p:txBody>
      </p:sp>
      <p:pic>
        <p:nvPicPr>
          <p:cNvPr id="6" name="Picture 2" descr="C:\Users\Username\Desktop\Анатомия\Картинки к лекции анат\Глаз\stroenie-raduzhnoj-obolochki-gla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293096"/>
            <a:ext cx="2281415" cy="216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376" y="2636912"/>
            <a:ext cx="5724128" cy="4115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anterior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Cornea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Posterior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en-US" dirty="0" smtClean="0"/>
              <a:t>Iris, </a:t>
            </a:r>
            <a:r>
              <a:rPr lang="en-US" dirty="0" smtClean="0"/>
              <a:t>Lens</a:t>
            </a:r>
          </a:p>
          <a:p>
            <a:r>
              <a:rPr lang="en-US" dirty="0" smtClean="0"/>
              <a:t>Lateral – </a:t>
            </a:r>
            <a:r>
              <a:rPr lang="en-US" dirty="0" err="1" smtClean="0"/>
              <a:t>Angulus</a:t>
            </a:r>
            <a:r>
              <a:rPr lang="en-US" dirty="0" smtClean="0"/>
              <a:t> </a:t>
            </a:r>
            <a:r>
              <a:rPr lang="en-US" dirty="0" err="1" smtClean="0"/>
              <a:t>iridocornealis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08920"/>
            <a:ext cx="4680520" cy="394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anterior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Angulus</a:t>
            </a:r>
            <a:r>
              <a:rPr lang="en-US" dirty="0" smtClean="0"/>
              <a:t> </a:t>
            </a:r>
            <a:r>
              <a:rPr lang="en-US" dirty="0" err="1" smtClean="0"/>
              <a:t>iridocornealis</a:t>
            </a:r>
            <a:endParaRPr lang="en-US" dirty="0" smtClean="0"/>
          </a:p>
          <a:p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pectinatum</a:t>
            </a:r>
            <a:r>
              <a:rPr lang="en-US" dirty="0" smtClean="0"/>
              <a:t> </a:t>
            </a:r>
            <a:r>
              <a:rPr lang="en-US" dirty="0" err="1" smtClean="0"/>
              <a:t>iridis</a:t>
            </a:r>
            <a:endParaRPr lang="en-US" dirty="0" smtClean="0"/>
          </a:p>
          <a:p>
            <a:r>
              <a:rPr lang="en-US" dirty="0" smtClean="0"/>
              <a:t>Sinus </a:t>
            </a:r>
            <a:r>
              <a:rPr lang="en-US" dirty="0" err="1" smtClean="0"/>
              <a:t>venosusus</a:t>
            </a:r>
            <a:r>
              <a:rPr lang="en-US" dirty="0" smtClean="0"/>
              <a:t> </a:t>
            </a:r>
            <a:r>
              <a:rPr lang="en-US" dirty="0" err="1" smtClean="0"/>
              <a:t>sclerae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name\Desktop\Анатомия\Картинки к лекции анат\Глаз\270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368" y="3719187"/>
            <a:ext cx="5580112" cy="31388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</a:t>
            </a:r>
            <a:endParaRPr lang="ru-RU" dirty="0" smtClean="0"/>
          </a:p>
          <a:p>
            <a:r>
              <a:rPr lang="en-US" dirty="0" smtClean="0"/>
              <a:t>No blood vessels – nutrition due to the fluid of the anterior chamber</a:t>
            </a:r>
            <a:endParaRPr lang="ru-RU" dirty="0" smtClean="0"/>
          </a:p>
          <a:p>
            <a:r>
              <a:rPr lang="en-US" dirty="0" smtClean="0"/>
              <a:t>High refractive power</a:t>
            </a:r>
            <a:endParaRPr lang="ru-RU" dirty="0" smtClean="0"/>
          </a:p>
          <a:p>
            <a:r>
              <a:rPr lang="en-US" dirty="0" smtClean="0"/>
              <a:t>High tactile sensitivity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structures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Username\Desktop\Анатомия\Картинки к лекции анат\Глаз\cs_9218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21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name\Desktop\Анатомия\Картинки к лекции анат\органы чувств\14121101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720" y="1196752"/>
            <a:ext cx="4953744" cy="3450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structures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Supercilium</a:t>
            </a:r>
            <a:endParaRPr lang="ru-RU" dirty="0" smtClean="0"/>
          </a:p>
          <a:p>
            <a:r>
              <a:rPr lang="en-US" dirty="0" err="1" smtClean="0"/>
              <a:t>Palpebrae</a:t>
            </a:r>
            <a:endParaRPr lang="ru-RU" dirty="0" smtClean="0"/>
          </a:p>
          <a:p>
            <a:r>
              <a:rPr lang="en-US" dirty="0" smtClean="0"/>
              <a:t>Cilia</a:t>
            </a:r>
            <a:endParaRPr lang="ru-RU" dirty="0" smtClean="0"/>
          </a:p>
          <a:p>
            <a:r>
              <a:rPr lang="en-US" dirty="0" err="1" smtClean="0"/>
              <a:t>Conjuctiva</a:t>
            </a:r>
            <a:endParaRPr lang="en-US" dirty="0" smtClean="0"/>
          </a:p>
          <a:p>
            <a:r>
              <a:rPr lang="en-US" dirty="0" err="1" smtClean="0"/>
              <a:t>Caruncula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en-US" dirty="0" smtClean="0"/>
          </a:p>
          <a:p>
            <a:r>
              <a:rPr lang="en-US" dirty="0" err="1" smtClean="0"/>
              <a:t>Plica</a:t>
            </a:r>
            <a:r>
              <a:rPr lang="en-US" dirty="0" smtClean="0"/>
              <a:t> </a:t>
            </a:r>
            <a:r>
              <a:rPr lang="en-US" dirty="0" err="1" smtClean="0"/>
              <a:t>semilunaris</a:t>
            </a:r>
            <a:r>
              <a:rPr lang="en-US" dirty="0" smtClean="0"/>
              <a:t> </a:t>
            </a:r>
            <a:r>
              <a:rPr lang="en-US" dirty="0" err="1" smtClean="0"/>
              <a:t>conjuctivae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name\Desktop\Анатомия\Картинки к лекции анат\Глаз\article-Conjunctiva--Basic-K-3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24136"/>
            <a:ext cx="5259923" cy="558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Conjuctiva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name\Desktop\Анатомия\Картинки к лекции анат\Глаз\Apparatus+lacrim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1632" y="1646493"/>
            <a:ext cx="4368840" cy="46628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pparatus </a:t>
            </a:r>
            <a:r>
              <a:rPr lang="en-US" dirty="0" err="1" smtClean="0"/>
              <a:t>lacrimalis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Glandula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err="1" smtClean="0"/>
              <a:t>Rivus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smtClean="0"/>
              <a:t>Lacus </a:t>
            </a:r>
            <a:r>
              <a:rPr lang="en-US" dirty="0" err="1" smtClean="0"/>
              <a:t>lacrimalis</a:t>
            </a:r>
            <a:endParaRPr lang="en-US" dirty="0" smtClean="0"/>
          </a:p>
          <a:p>
            <a:r>
              <a:rPr lang="en-US" dirty="0" err="1" smtClean="0"/>
              <a:t>Papila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en-US" dirty="0" smtClean="0"/>
          </a:p>
          <a:p>
            <a:r>
              <a:rPr lang="en-US" dirty="0" err="1" smtClean="0"/>
              <a:t>Punctum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err="1" smtClean="0"/>
              <a:t>Canaliculi</a:t>
            </a:r>
            <a:r>
              <a:rPr lang="en-US" dirty="0" smtClean="0"/>
              <a:t> </a:t>
            </a:r>
            <a:r>
              <a:rPr lang="en-US" dirty="0" err="1" smtClean="0"/>
              <a:t>lacrimalrs</a:t>
            </a:r>
            <a:endParaRPr lang="ru-RU" dirty="0" smtClean="0"/>
          </a:p>
          <a:p>
            <a:r>
              <a:rPr lang="en-US" dirty="0" err="1" smtClean="0"/>
              <a:t>Saccus</a:t>
            </a:r>
            <a:r>
              <a:rPr lang="en-US" dirty="0" smtClean="0"/>
              <a:t> </a:t>
            </a:r>
            <a:r>
              <a:rPr lang="en-US" dirty="0" err="1" smtClean="0"/>
              <a:t>lacrimalis</a:t>
            </a:r>
            <a:endParaRPr lang="ru-RU" dirty="0" smtClean="0"/>
          </a:p>
          <a:p>
            <a:r>
              <a:rPr lang="en-US" dirty="0" err="1" smtClean="0"/>
              <a:t>Canalis</a:t>
            </a:r>
            <a:r>
              <a:rPr lang="en-US" dirty="0" smtClean="0"/>
              <a:t> </a:t>
            </a:r>
            <a:r>
              <a:rPr lang="en-US" dirty="0" err="1" smtClean="0"/>
              <a:t>nasolacrimalis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name\Desktop\Анатомия\Картинки к лекции анат\органы чувств\5-Layers-of-the-Corn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51464" cy="3801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name\Desktop\Анатомия\Картинки к лекции анат\Глаз\0c6f24cf9830aff0a58353fec31f75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933056"/>
            <a:ext cx="2883450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dense connective tissue, almost devoid of vessels and nerve endings</a:t>
            </a:r>
            <a:endParaRPr lang="ru-RU" dirty="0" smtClean="0"/>
          </a:p>
          <a:p>
            <a:r>
              <a:rPr lang="en-US" dirty="0" smtClean="0"/>
              <a:t>Place of eyeball muscles attachment</a:t>
            </a:r>
            <a:endParaRPr lang="ru-RU" dirty="0" smtClean="0"/>
          </a:p>
          <a:p>
            <a:r>
              <a:rPr lang="en-US" dirty="0" smtClean="0"/>
              <a:t>Transition from cornea to sclera - limb</a:t>
            </a:r>
            <a:endParaRPr lang="ru-RU" dirty="0"/>
          </a:p>
        </p:txBody>
      </p:sp>
      <p:pic>
        <p:nvPicPr>
          <p:cNvPr id="3074" name="Picture 2" descr="C:\Users\Username\Desktop\Анатомия\Картинки к лекции анат\Глаз\Bulbus+Oculi+Tunica+fibrosa+Tunica+vasculosa+Tunica+nervosa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77072"/>
            <a:ext cx="258086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79289"/>
            <a:ext cx="6696744" cy="4814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Tunica </a:t>
            </a:r>
            <a:r>
              <a:rPr lang="en-US" dirty="0" err="1" smtClean="0"/>
              <a:t>vasculosa</a:t>
            </a:r>
            <a:r>
              <a:rPr lang="en-US" dirty="0" smtClean="0"/>
              <a:t> </a:t>
            </a:r>
            <a:r>
              <a:rPr lang="en-US" dirty="0" err="1" smtClean="0"/>
              <a:t>bulbi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Iris</a:t>
            </a:r>
          </a:p>
          <a:p>
            <a:r>
              <a:rPr lang="en-US" dirty="0" smtClean="0"/>
              <a:t>Corpus </a:t>
            </a:r>
            <a:r>
              <a:rPr lang="en-US" dirty="0" err="1" smtClean="0"/>
              <a:t>ciliare</a:t>
            </a:r>
            <a:endParaRPr lang="en-US" dirty="0" smtClean="0"/>
          </a:p>
          <a:p>
            <a:r>
              <a:rPr lang="en-US" dirty="0" err="1" smtClean="0"/>
              <a:t>Choroidea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Disk with a hole inside – </a:t>
            </a:r>
            <a:r>
              <a:rPr lang="en-US" dirty="0" err="1" smtClean="0"/>
              <a:t>Pupilla</a:t>
            </a:r>
            <a:endParaRPr lang="ru-RU" dirty="0" smtClean="0"/>
          </a:p>
          <a:p>
            <a:r>
              <a:rPr lang="en-US" dirty="0" smtClean="0"/>
              <a:t>Formed </a:t>
            </a:r>
            <a:r>
              <a:rPr lang="en-US" dirty="0" smtClean="0"/>
              <a:t>by vessels, </a:t>
            </a:r>
            <a:r>
              <a:rPr lang="en-US" dirty="0" err="1" smtClean="0"/>
              <a:t>chromatophore</a:t>
            </a:r>
            <a:r>
              <a:rPr lang="en-US" dirty="0" smtClean="0"/>
              <a:t> cells, muscles</a:t>
            </a:r>
          </a:p>
          <a:p>
            <a:r>
              <a:rPr lang="en-US" dirty="0" smtClean="0"/>
              <a:t>M</a:t>
            </a:r>
            <a:r>
              <a:rPr lang="en-US" dirty="0" smtClean="0"/>
              <a:t>. sphincter </a:t>
            </a:r>
            <a:r>
              <a:rPr lang="en-US" dirty="0" err="1" smtClean="0"/>
              <a:t>pupillae</a:t>
            </a:r>
            <a:r>
              <a:rPr lang="en-US" dirty="0" smtClean="0"/>
              <a:t>, m. </a:t>
            </a:r>
            <a:r>
              <a:rPr lang="en-US" dirty="0" err="1" smtClean="0"/>
              <a:t>dilatator</a:t>
            </a:r>
            <a:r>
              <a:rPr lang="en-US" dirty="0" smtClean="0"/>
              <a:t> </a:t>
            </a:r>
            <a:r>
              <a:rPr lang="en-US" dirty="0" err="1" smtClean="0"/>
              <a:t>pupillae</a:t>
            </a:r>
            <a:endParaRPr lang="ru-RU" dirty="0" smtClean="0"/>
          </a:p>
          <a:p>
            <a:endParaRPr lang="en-US" dirty="0" smtClean="0"/>
          </a:p>
        </p:txBody>
      </p:sp>
      <p:pic>
        <p:nvPicPr>
          <p:cNvPr id="1026" name="Picture 2" descr="C:\Users\Username\Desktop\Анатомия\Картинки к лекции анат\Глаз\stroenie-raduzh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2647950" cy="2552700"/>
          </a:xfrm>
          <a:prstGeom prst="rect">
            <a:avLst/>
          </a:prstGeom>
          <a:noFill/>
        </p:spPr>
      </p:pic>
      <p:pic>
        <p:nvPicPr>
          <p:cNvPr id="1027" name="Picture 3" descr="C:\Users\Username\Desktop\Анатомия\Картинки к лекции анат\Глаз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1622831" cy="2629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. sphincter </a:t>
            </a:r>
            <a:r>
              <a:rPr lang="en-US" dirty="0" err="1" smtClean="0"/>
              <a:t>pupillae</a:t>
            </a:r>
            <a:r>
              <a:rPr lang="en-US" dirty="0" smtClean="0"/>
              <a:t>, m. </a:t>
            </a:r>
            <a:r>
              <a:rPr lang="en-US" dirty="0" err="1" smtClean="0"/>
              <a:t>dilatator</a:t>
            </a:r>
            <a:r>
              <a:rPr lang="en-US" dirty="0" smtClean="0"/>
              <a:t> </a:t>
            </a:r>
            <a:r>
              <a:rPr lang="en-US" dirty="0" err="1" smtClean="0"/>
              <a:t>pupillae</a:t>
            </a:r>
            <a:endParaRPr lang="ru-RU" dirty="0" smtClean="0"/>
          </a:p>
          <a:p>
            <a:endParaRPr lang="en-US" dirty="0" smtClean="0"/>
          </a:p>
        </p:txBody>
      </p:sp>
      <p:pic>
        <p:nvPicPr>
          <p:cNvPr id="2050" name="Picture 2" descr="C:\Users\Username\Desktop\Анатомия\Картинки к лекции анат\Глаз\Vascular+Tunic+--+Muscles+of+the+I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391015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err="1" smtClean="0"/>
              <a:t>ciliare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r>
              <a:rPr lang="en-US" dirty="0" err="1" smtClean="0"/>
              <a:t>vessles</a:t>
            </a:r>
            <a:r>
              <a:rPr lang="en-US" dirty="0" smtClean="0"/>
              <a:t> → </a:t>
            </a:r>
            <a:r>
              <a:rPr lang="en-US" dirty="0" err="1" smtClean="0"/>
              <a:t>U</a:t>
            </a:r>
            <a:r>
              <a:rPr lang="en-US" dirty="0" err="1" smtClean="0"/>
              <a:t>ltrafiltration</a:t>
            </a:r>
            <a:endParaRPr lang="en-US" dirty="0" smtClean="0"/>
          </a:p>
          <a:p>
            <a:r>
              <a:rPr lang="en-US" dirty="0" err="1" smtClean="0"/>
              <a:t>Ciliar</a:t>
            </a:r>
            <a:r>
              <a:rPr lang="en-US" dirty="0" smtClean="0"/>
              <a:t> muscle </a:t>
            </a:r>
            <a:r>
              <a:rPr lang="en-US" dirty="0" smtClean="0"/>
              <a:t>→</a:t>
            </a:r>
            <a:r>
              <a:rPr lang="en-US" dirty="0" smtClean="0"/>
              <a:t> Focusing </a:t>
            </a:r>
            <a:endParaRPr lang="en-US" dirty="0" smtClean="0"/>
          </a:p>
        </p:txBody>
      </p:sp>
      <p:pic>
        <p:nvPicPr>
          <p:cNvPr id="3074" name="Picture 2" descr="C:\Users\Username\Desktop\Анатомия\Картинки к лекции анат\Глаз\stroenie-raduzhnoj-obolochki-gl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0968"/>
            <a:ext cx="3621342" cy="3429000"/>
          </a:xfrm>
          <a:prstGeom prst="rect">
            <a:avLst/>
          </a:prstGeom>
          <a:noFill/>
        </p:spPr>
      </p:pic>
      <p:pic>
        <p:nvPicPr>
          <p:cNvPr id="3075" name="Picture 3" descr="C:\Users\Username\Desktop\Анатомия\Картинки к лекции анат\Глаз\slide16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038184" cy="290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name\Desktop\Анатомия\Картинки к лекции анат\органы чувств\1464802266_perednebokovaya-chast-glaza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381" y="2708921"/>
            <a:ext cx="6223619" cy="4149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Musculus</a:t>
            </a:r>
            <a:r>
              <a:rPr lang="en-US" dirty="0" smtClean="0"/>
              <a:t> </a:t>
            </a:r>
            <a:r>
              <a:rPr lang="en-US" dirty="0" err="1" smtClean="0"/>
              <a:t>ciliaris</a:t>
            </a:r>
            <a:endParaRPr lang="en-US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Fibrae</a:t>
            </a:r>
            <a:r>
              <a:rPr lang="en-US" dirty="0" smtClean="0"/>
              <a:t> </a:t>
            </a:r>
            <a:r>
              <a:rPr lang="en-US" dirty="0" err="1" smtClean="0"/>
              <a:t>meridionales</a:t>
            </a:r>
            <a:endParaRPr lang="en-US" dirty="0" smtClean="0"/>
          </a:p>
          <a:p>
            <a:r>
              <a:rPr lang="en-US" dirty="0" err="1" smtClean="0"/>
              <a:t>Fibrae</a:t>
            </a:r>
            <a:r>
              <a:rPr lang="en-US" dirty="0" smtClean="0"/>
              <a:t> </a:t>
            </a:r>
            <a:r>
              <a:rPr lang="en-US" dirty="0" err="1" smtClean="0"/>
              <a:t>circulares</a:t>
            </a:r>
            <a:endParaRPr lang="en-US" dirty="0" smtClean="0"/>
          </a:p>
          <a:p>
            <a:r>
              <a:rPr lang="en-US" dirty="0" err="1" smtClean="0"/>
              <a:t>Fibrae</a:t>
            </a:r>
            <a:r>
              <a:rPr lang="en-US" dirty="0" smtClean="0"/>
              <a:t> </a:t>
            </a:r>
            <a:r>
              <a:rPr lang="en-US" dirty="0" err="1" smtClean="0"/>
              <a:t>radiales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249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Organ of vision</vt:lpstr>
      <vt:lpstr>Cornea</vt:lpstr>
      <vt:lpstr>Cornea</vt:lpstr>
      <vt:lpstr>Sclera</vt:lpstr>
      <vt:lpstr>Tunica vasculosa bulbi</vt:lpstr>
      <vt:lpstr>Iris</vt:lpstr>
      <vt:lpstr>Iris</vt:lpstr>
      <vt:lpstr>Corpus ciliare</vt:lpstr>
      <vt:lpstr>Musculus ciliaris</vt:lpstr>
      <vt:lpstr>Choroidea</vt:lpstr>
      <vt:lpstr>Retina</vt:lpstr>
      <vt:lpstr>Pars caeca</vt:lpstr>
      <vt:lpstr>Pars optica</vt:lpstr>
      <vt:lpstr>Lens</vt:lpstr>
      <vt:lpstr>Camera vitrea bulbi</vt:lpstr>
      <vt:lpstr>Humor aquosus</vt:lpstr>
      <vt:lpstr>Camara posterior</vt:lpstr>
      <vt:lpstr>Camera anterior</vt:lpstr>
      <vt:lpstr>Camera anterior</vt:lpstr>
      <vt:lpstr>Supporting structures</vt:lpstr>
      <vt:lpstr>Supporting structures</vt:lpstr>
      <vt:lpstr>Conjuctiva</vt:lpstr>
      <vt:lpstr>Apparatus lacrimalis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Username</cp:lastModifiedBy>
  <cp:revision>53</cp:revision>
  <dcterms:created xsi:type="dcterms:W3CDTF">2019-12-02T07:42:08Z</dcterms:created>
  <dcterms:modified xsi:type="dcterms:W3CDTF">2022-05-08T20:24:57Z</dcterms:modified>
</cp:coreProperties>
</file>