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7" r:id="rId9"/>
    <p:sldId id="263" r:id="rId10"/>
    <p:sldId id="264" r:id="rId11"/>
    <p:sldId id="265" r:id="rId12"/>
    <p:sldId id="266"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4F938BB-7F4D-4782-9ECD-3F864888A22A}" type="datetimeFigureOut">
              <a:rPr lang="ru-RU" smtClean="0"/>
              <a:t>30.07.2025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7AF2BB-B05F-4D79-9FCA-3FF201FE764E}" type="slidenum">
              <a:rPr lang="ru-RU" smtClean="0"/>
              <a:t>‹#›</a:t>
            </a:fld>
            <a:endParaRPr lang="ru-RU"/>
          </a:p>
        </p:txBody>
      </p:sp>
    </p:spTree>
    <p:extLst>
      <p:ext uri="{BB962C8B-B14F-4D97-AF65-F5344CB8AC3E}">
        <p14:creationId xmlns:p14="http://schemas.microsoft.com/office/powerpoint/2010/main" val="2286696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F938BB-7F4D-4782-9ECD-3F864888A22A}" type="datetimeFigureOut">
              <a:rPr lang="ru-RU" smtClean="0"/>
              <a:t>30.07.2025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7AF2BB-B05F-4D79-9FCA-3FF201FE764E}" type="slidenum">
              <a:rPr lang="ru-RU" smtClean="0"/>
              <a:t>‹#›</a:t>
            </a:fld>
            <a:endParaRPr lang="ru-RU"/>
          </a:p>
        </p:txBody>
      </p:sp>
    </p:spTree>
    <p:extLst>
      <p:ext uri="{BB962C8B-B14F-4D97-AF65-F5344CB8AC3E}">
        <p14:creationId xmlns:p14="http://schemas.microsoft.com/office/powerpoint/2010/main" val="3889301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F938BB-7F4D-4782-9ECD-3F864888A22A}" type="datetimeFigureOut">
              <a:rPr lang="ru-RU" smtClean="0"/>
              <a:t>30.07.2025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7AF2BB-B05F-4D79-9FCA-3FF201FE764E}" type="slidenum">
              <a:rPr lang="ru-RU" smtClean="0"/>
              <a:t>‹#›</a:t>
            </a:fld>
            <a:endParaRPr lang="ru-RU"/>
          </a:p>
        </p:txBody>
      </p:sp>
    </p:spTree>
    <p:extLst>
      <p:ext uri="{BB962C8B-B14F-4D97-AF65-F5344CB8AC3E}">
        <p14:creationId xmlns:p14="http://schemas.microsoft.com/office/powerpoint/2010/main" val="328989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F938BB-7F4D-4782-9ECD-3F864888A22A}" type="datetimeFigureOut">
              <a:rPr lang="ru-RU" smtClean="0"/>
              <a:t>30.07.2025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7AF2BB-B05F-4D79-9FCA-3FF201FE764E}" type="slidenum">
              <a:rPr lang="ru-RU" smtClean="0"/>
              <a:t>‹#›</a:t>
            </a:fld>
            <a:endParaRPr lang="ru-RU"/>
          </a:p>
        </p:txBody>
      </p:sp>
    </p:spTree>
    <p:extLst>
      <p:ext uri="{BB962C8B-B14F-4D97-AF65-F5344CB8AC3E}">
        <p14:creationId xmlns:p14="http://schemas.microsoft.com/office/powerpoint/2010/main" val="217424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4F938BB-7F4D-4782-9ECD-3F864888A22A}" type="datetimeFigureOut">
              <a:rPr lang="ru-RU" smtClean="0"/>
              <a:t>30.07.2025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27AF2BB-B05F-4D79-9FCA-3FF201FE764E}" type="slidenum">
              <a:rPr lang="ru-RU" smtClean="0"/>
              <a:t>‹#›</a:t>
            </a:fld>
            <a:endParaRPr lang="ru-RU"/>
          </a:p>
        </p:txBody>
      </p:sp>
    </p:spTree>
    <p:extLst>
      <p:ext uri="{BB962C8B-B14F-4D97-AF65-F5344CB8AC3E}">
        <p14:creationId xmlns:p14="http://schemas.microsoft.com/office/powerpoint/2010/main" val="2535597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4F938BB-7F4D-4782-9ECD-3F864888A22A}" type="datetimeFigureOut">
              <a:rPr lang="ru-RU" smtClean="0"/>
              <a:t>30.07.2025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27AF2BB-B05F-4D79-9FCA-3FF201FE764E}" type="slidenum">
              <a:rPr lang="ru-RU" smtClean="0"/>
              <a:t>‹#›</a:t>
            </a:fld>
            <a:endParaRPr lang="ru-RU"/>
          </a:p>
        </p:txBody>
      </p:sp>
    </p:spTree>
    <p:extLst>
      <p:ext uri="{BB962C8B-B14F-4D97-AF65-F5344CB8AC3E}">
        <p14:creationId xmlns:p14="http://schemas.microsoft.com/office/powerpoint/2010/main" val="34964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4F938BB-7F4D-4782-9ECD-3F864888A22A}" type="datetimeFigureOut">
              <a:rPr lang="ru-RU" smtClean="0"/>
              <a:t>30.07.2025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27AF2BB-B05F-4D79-9FCA-3FF201FE764E}" type="slidenum">
              <a:rPr lang="ru-RU" smtClean="0"/>
              <a:t>‹#›</a:t>
            </a:fld>
            <a:endParaRPr lang="ru-RU"/>
          </a:p>
        </p:txBody>
      </p:sp>
    </p:spTree>
    <p:extLst>
      <p:ext uri="{BB962C8B-B14F-4D97-AF65-F5344CB8AC3E}">
        <p14:creationId xmlns:p14="http://schemas.microsoft.com/office/powerpoint/2010/main" val="196068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4F938BB-7F4D-4782-9ECD-3F864888A22A}" type="datetimeFigureOut">
              <a:rPr lang="ru-RU" smtClean="0"/>
              <a:t>30.07.2025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27AF2BB-B05F-4D79-9FCA-3FF201FE764E}" type="slidenum">
              <a:rPr lang="ru-RU" smtClean="0"/>
              <a:t>‹#›</a:t>
            </a:fld>
            <a:endParaRPr lang="ru-RU"/>
          </a:p>
        </p:txBody>
      </p:sp>
    </p:spTree>
    <p:extLst>
      <p:ext uri="{BB962C8B-B14F-4D97-AF65-F5344CB8AC3E}">
        <p14:creationId xmlns:p14="http://schemas.microsoft.com/office/powerpoint/2010/main" val="3487738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4F938BB-7F4D-4782-9ECD-3F864888A22A}" type="datetimeFigureOut">
              <a:rPr lang="ru-RU" smtClean="0"/>
              <a:t>30.07.2025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27AF2BB-B05F-4D79-9FCA-3FF201FE764E}" type="slidenum">
              <a:rPr lang="ru-RU" smtClean="0"/>
              <a:t>‹#›</a:t>
            </a:fld>
            <a:endParaRPr lang="ru-RU"/>
          </a:p>
        </p:txBody>
      </p:sp>
    </p:spTree>
    <p:extLst>
      <p:ext uri="{BB962C8B-B14F-4D97-AF65-F5344CB8AC3E}">
        <p14:creationId xmlns:p14="http://schemas.microsoft.com/office/powerpoint/2010/main" val="352544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4F938BB-7F4D-4782-9ECD-3F864888A22A}" type="datetimeFigureOut">
              <a:rPr lang="ru-RU" smtClean="0"/>
              <a:t>30.07.2025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27AF2BB-B05F-4D79-9FCA-3FF201FE764E}" type="slidenum">
              <a:rPr lang="ru-RU" smtClean="0"/>
              <a:t>‹#›</a:t>
            </a:fld>
            <a:endParaRPr lang="ru-RU"/>
          </a:p>
        </p:txBody>
      </p:sp>
    </p:spTree>
    <p:extLst>
      <p:ext uri="{BB962C8B-B14F-4D97-AF65-F5344CB8AC3E}">
        <p14:creationId xmlns:p14="http://schemas.microsoft.com/office/powerpoint/2010/main" val="517885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4F938BB-7F4D-4782-9ECD-3F864888A22A}" type="datetimeFigureOut">
              <a:rPr lang="ru-RU" smtClean="0"/>
              <a:t>30.07.2025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27AF2BB-B05F-4D79-9FCA-3FF201FE764E}" type="slidenum">
              <a:rPr lang="ru-RU" smtClean="0"/>
              <a:t>‹#›</a:t>
            </a:fld>
            <a:endParaRPr lang="ru-RU"/>
          </a:p>
        </p:txBody>
      </p:sp>
    </p:spTree>
    <p:extLst>
      <p:ext uri="{BB962C8B-B14F-4D97-AF65-F5344CB8AC3E}">
        <p14:creationId xmlns:p14="http://schemas.microsoft.com/office/powerpoint/2010/main" val="1506934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F938BB-7F4D-4782-9ECD-3F864888A22A}" type="datetimeFigureOut">
              <a:rPr lang="ru-RU" smtClean="0"/>
              <a:t>30.07.2025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AF2BB-B05F-4D79-9FCA-3FF201FE764E}" type="slidenum">
              <a:rPr lang="ru-RU" smtClean="0"/>
              <a:t>‹#›</a:t>
            </a:fld>
            <a:endParaRPr lang="ru-RU"/>
          </a:p>
        </p:txBody>
      </p:sp>
    </p:spTree>
    <p:extLst>
      <p:ext uri="{BB962C8B-B14F-4D97-AF65-F5344CB8AC3E}">
        <p14:creationId xmlns:p14="http://schemas.microsoft.com/office/powerpoint/2010/main" val="3320251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90263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97396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598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2406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28582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09679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4467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7671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565785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56839" y="1828800"/>
            <a:ext cx="3780263" cy="1938992"/>
          </a:xfrm>
          <a:prstGeom prst="rect">
            <a:avLst/>
          </a:prstGeom>
          <a:noFill/>
        </p:spPr>
        <p:txBody>
          <a:bodyPr wrap="square" rtlCol="0">
            <a:spAutoFit/>
          </a:bodyPr>
          <a:lstStyle/>
          <a:p>
            <a:r>
              <a:rPr lang="ru-RU" sz="1200" dirty="0" smtClean="0">
                <a:solidFill>
                  <a:schemeClr val="bg1"/>
                </a:solidFill>
                <a:latin typeface="Arial" panose="020B0604020202020204" pitchFamily="34" charset="0"/>
                <a:cs typeface="Arial" panose="020B0604020202020204" pitchFamily="34" charset="0"/>
              </a:rPr>
              <a:t>1. Последовательность выполнения реанимационных действий у взрослых следующая: 1.1. Оценить обстановку и обеспечить безопасные условия для оказания первой помощи; 1.2. Определить наличие сознания у пострадавшего; 1.3. Восстановить проходимость дыхательных путей и определить признаки жизни у пострадавшего; 1.4. Выполнить сердечно-легочную реанимацию (надавливания на грудину и вдохи искусственного дыхания).</a:t>
            </a:r>
            <a:endParaRPr lang="ru-RU" sz="12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4404175" y="1722026"/>
            <a:ext cx="3551105" cy="4524315"/>
          </a:xfrm>
          <a:prstGeom prst="rect">
            <a:avLst/>
          </a:prstGeom>
          <a:noFill/>
        </p:spPr>
        <p:txBody>
          <a:bodyPr wrap="square" rtlCol="0">
            <a:spAutoFit/>
          </a:bodyPr>
          <a:lstStyle/>
          <a:p>
            <a:r>
              <a:rPr lang="ru-RU" sz="1200" dirty="0" smtClean="0">
                <a:solidFill>
                  <a:schemeClr val="bg1"/>
                </a:solidFill>
                <a:latin typeface="Arial" panose="020B0604020202020204" pitchFamily="34" charset="0"/>
                <a:cs typeface="Arial" panose="020B0604020202020204" pitchFamily="34" charset="0"/>
              </a:rPr>
              <a:t>2. Во время надавливаний на грудину пострадавшего при проведении СЛР необходимо продавливать </a:t>
            </a:r>
            <a:r>
              <a:rPr lang="ru-RU" sz="1200" dirty="0" err="1" smtClean="0">
                <a:solidFill>
                  <a:schemeClr val="bg1"/>
                </a:solidFill>
                <a:latin typeface="Arial" panose="020B0604020202020204" pitchFamily="34" charset="0"/>
                <a:cs typeface="Arial" panose="020B0604020202020204" pitchFamily="34" charset="0"/>
              </a:rPr>
              <a:t>еѐ</a:t>
            </a:r>
            <a:r>
              <a:rPr lang="ru-RU" sz="1200" dirty="0" smtClean="0">
                <a:solidFill>
                  <a:schemeClr val="bg1"/>
                </a:solidFill>
                <a:latin typeface="Arial" panose="020B0604020202020204" pitchFamily="34" charset="0"/>
                <a:cs typeface="Arial" panose="020B0604020202020204" pitchFamily="34" charset="0"/>
              </a:rPr>
              <a:t> на глубину не менее 5 см и не более 6 см (для взрослых).  Частота надавливаний должна составлять не менее 100 и не более 120 в 1 минуту. Критерий эффективного вдоха при проведении базовой сердечно-легочной реанимации – видимый подъём грудной клетки. Для  проведения искусственного дыхания целесообразно использовать собственную специальную лицевую маску или лицевую пленку. При отсутствии специальной лицевой маски допустимо не проводить искусственное дыхание.  Кисти аккредитуемого при осуществлении надавливаний должны быть взяты в замок, основание ладони нижележащей руки не должно отрываться от поверхности груди пострадавшего между надавливаниями, а также необходимо держать руки прямо, не сгибая их в локтевых суставах. Для надавливаний необходимо использовать вес туловища. Колени должны быть на ширине плеч. </a:t>
            </a:r>
            <a:endParaRPr lang="ru-RU" sz="12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8149591" y="1828800"/>
            <a:ext cx="3348989" cy="4524315"/>
          </a:xfrm>
          <a:prstGeom prst="rect">
            <a:avLst/>
          </a:prstGeom>
          <a:noFill/>
        </p:spPr>
        <p:txBody>
          <a:bodyPr wrap="square" rtlCol="0">
            <a:spAutoFit/>
          </a:bodyPr>
          <a:lstStyle/>
          <a:p>
            <a:r>
              <a:rPr lang="ru-RU" sz="1200" dirty="0" smtClean="0">
                <a:solidFill>
                  <a:schemeClr val="bg1"/>
                </a:solidFill>
                <a:latin typeface="Arial" panose="020B0604020202020204" pitchFamily="34" charset="0"/>
                <a:cs typeface="Arial" panose="020B0604020202020204" pitchFamily="34" charset="0"/>
              </a:rPr>
              <a:t>При появлении у пострадавшего самостоятельного дыхания необходимо придать ему устойчивое боковое положение. Для этого необходимо выполнить следующую последовательность действий: 13.1. Расположить ближнюю руку пострадавшего под прямым углом к его телу; 13.2. Дальнюю руку пострадавшего приложить тыльной стороной ладони к противоположной щеке, придерживая ее своей рукой; 13.3. После этого согнуть дальнюю от себя ногу пострадавшего в колене, поставить ее с опорой на стопу, надавить на колено этой ноги на себя и повернуть пострадавшего; 13.4. После поворота пострадавшего набок слегка запрокинуть его голову для открытия дыхательных путей и подтянуть ногу, лежащую сверху, ближе к животу. После чего проверить признаки дыхания, наклонившись ко рту и носу пострадавшего (послушать, почувствовать и посмотреть на движение грудной клетки в течение не менее 7 и не более 10 секунд). </a:t>
            </a:r>
            <a:endParaRPr lang="ru-RU" sz="1200" dirty="0">
              <a:solidFill>
                <a:schemeClr val="bg1"/>
              </a:solidFill>
              <a:latin typeface="Arial" panose="020B0604020202020204" pitchFamily="34" charset="0"/>
              <a:cs typeface="Arial" panose="020B0604020202020204" pitchFamily="34" charset="0"/>
            </a:endParaRPr>
          </a:p>
        </p:txBody>
      </p:sp>
      <p:pic>
        <p:nvPicPr>
          <p:cNvPr id="8" name="Рисунок 7"/>
          <p:cNvPicPr>
            <a:picLocks noChangeAspect="1"/>
          </p:cNvPicPr>
          <p:nvPr/>
        </p:nvPicPr>
        <p:blipFill rotWithShape="1">
          <a:blip r:embed="rId4" cstate="print">
            <a:extLst>
              <a:ext uri="{28A0092B-C50C-407E-A947-70E740481C1C}">
                <a14:useLocalDpi xmlns:a14="http://schemas.microsoft.com/office/drawing/2010/main" val="0"/>
              </a:ext>
            </a:extLst>
          </a:blip>
          <a:srcRect t="15183"/>
          <a:stretch/>
        </p:blipFill>
        <p:spPr>
          <a:xfrm>
            <a:off x="383260" y="4098638"/>
            <a:ext cx="3691535" cy="1559212"/>
          </a:xfrm>
          <a:prstGeom prst="rect">
            <a:avLst/>
          </a:prstGeom>
        </p:spPr>
      </p:pic>
    </p:spTree>
    <p:extLst>
      <p:ext uri="{BB962C8B-B14F-4D97-AF65-F5344CB8AC3E}">
        <p14:creationId xmlns:p14="http://schemas.microsoft.com/office/powerpoint/2010/main" val="2695789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60104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46682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7839581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335</Words>
  <Application>Microsoft Office PowerPoint</Application>
  <PresentationFormat>Широкоэкранный</PresentationFormat>
  <Paragraphs>3</Paragraphs>
  <Slides>12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3</cp:revision>
  <dcterms:created xsi:type="dcterms:W3CDTF">2025-07-30T12:10:26Z</dcterms:created>
  <dcterms:modified xsi:type="dcterms:W3CDTF">2025-07-30T12:48:45Z</dcterms:modified>
</cp:coreProperties>
</file>