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317" r:id="rId6"/>
    <p:sldId id="289" r:id="rId7"/>
    <p:sldId id="329" r:id="rId8"/>
    <p:sldId id="312" r:id="rId9"/>
    <p:sldId id="300" r:id="rId10"/>
    <p:sldId id="261" r:id="rId11"/>
    <p:sldId id="290" r:id="rId12"/>
    <p:sldId id="266" r:id="rId13"/>
    <p:sldId id="320" r:id="rId14"/>
    <p:sldId id="319" r:id="rId15"/>
    <p:sldId id="302" r:id="rId16"/>
    <p:sldId id="322" r:id="rId17"/>
    <p:sldId id="321" r:id="rId18"/>
    <p:sldId id="303" r:id="rId19"/>
    <p:sldId id="267" r:id="rId20"/>
    <p:sldId id="323" r:id="rId21"/>
    <p:sldId id="324" r:id="rId22"/>
    <p:sldId id="325" r:id="rId23"/>
    <p:sldId id="304" r:id="rId24"/>
    <p:sldId id="326" r:id="rId25"/>
    <p:sldId id="291" r:id="rId26"/>
    <p:sldId id="327" r:id="rId27"/>
    <p:sldId id="311" r:id="rId28"/>
    <p:sldId id="331" r:id="rId29"/>
    <p:sldId id="292" r:id="rId30"/>
    <p:sldId id="333" r:id="rId31"/>
    <p:sldId id="334" r:id="rId32"/>
    <p:sldId id="332" r:id="rId33"/>
    <p:sldId id="299" r:id="rId34"/>
    <p:sldId id="328" r:id="rId35"/>
    <p:sldId id="273" r:id="rId36"/>
    <p:sldId id="305" r:id="rId37"/>
    <p:sldId id="313" r:id="rId38"/>
    <p:sldId id="335" r:id="rId39"/>
    <p:sldId id="286" r:id="rId40"/>
    <p:sldId id="310" r:id="rId41"/>
    <p:sldId id="287" r:id="rId42"/>
    <p:sldId id="306" r:id="rId43"/>
    <p:sldId id="316" r:id="rId44"/>
    <p:sldId id="272" r:id="rId45"/>
    <p:sldId id="293" r:id="rId46"/>
    <p:sldId id="314" r:id="rId47"/>
    <p:sldId id="330" r:id="rId48"/>
    <p:sldId id="274" r:id="rId49"/>
    <p:sldId id="275" r:id="rId50"/>
    <p:sldId id="276" r:id="rId51"/>
    <p:sldId id="280" r:id="rId52"/>
    <p:sldId id="315" r:id="rId53"/>
    <p:sldId id="338" r:id="rId54"/>
    <p:sldId id="281" r:id="rId55"/>
    <p:sldId id="336" r:id="rId56"/>
    <p:sldId id="337" r:id="rId57"/>
    <p:sldId id="282" r:id="rId58"/>
    <p:sldId id="283" r:id="rId59"/>
    <p:sldId id="309" r:id="rId60"/>
    <p:sldId id="307" r:id="rId61"/>
    <p:sldId id="308" r:id="rId62"/>
    <p:sldId id="284" r:id="rId63"/>
    <p:sldId id="285" r:id="rId64"/>
    <p:sldId id="295" r:id="rId65"/>
    <p:sldId id="296" r:id="rId66"/>
    <p:sldId id="29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3F124F-4618-4080-93EA-970C51BC3397}">
          <p14:sldIdLst>
            <p14:sldId id="256"/>
            <p14:sldId id="257"/>
            <p14:sldId id="258"/>
            <p14:sldId id="259"/>
            <p14:sldId id="317"/>
            <p14:sldId id="289"/>
            <p14:sldId id="329"/>
            <p14:sldId id="312"/>
            <p14:sldId id="300"/>
            <p14:sldId id="261"/>
            <p14:sldId id="290"/>
            <p14:sldId id="266"/>
            <p14:sldId id="320"/>
            <p14:sldId id="319"/>
            <p14:sldId id="302"/>
            <p14:sldId id="322"/>
            <p14:sldId id="321"/>
            <p14:sldId id="303"/>
            <p14:sldId id="267"/>
            <p14:sldId id="323"/>
            <p14:sldId id="324"/>
            <p14:sldId id="325"/>
            <p14:sldId id="304"/>
            <p14:sldId id="326"/>
            <p14:sldId id="291"/>
            <p14:sldId id="327"/>
            <p14:sldId id="311"/>
            <p14:sldId id="331"/>
            <p14:sldId id="292"/>
            <p14:sldId id="333"/>
            <p14:sldId id="334"/>
            <p14:sldId id="332"/>
            <p14:sldId id="299"/>
            <p14:sldId id="328"/>
            <p14:sldId id="273"/>
            <p14:sldId id="305"/>
            <p14:sldId id="313"/>
            <p14:sldId id="335"/>
            <p14:sldId id="286"/>
            <p14:sldId id="310"/>
            <p14:sldId id="287"/>
            <p14:sldId id="306"/>
            <p14:sldId id="316"/>
            <p14:sldId id="272"/>
            <p14:sldId id="293"/>
            <p14:sldId id="314"/>
            <p14:sldId id="330"/>
            <p14:sldId id="274"/>
            <p14:sldId id="275"/>
            <p14:sldId id="276"/>
            <p14:sldId id="280"/>
            <p14:sldId id="315"/>
            <p14:sldId id="338"/>
            <p14:sldId id="281"/>
            <p14:sldId id="336"/>
            <p14:sldId id="337"/>
            <p14:sldId id="282"/>
            <p14:sldId id="283"/>
            <p14:sldId id="309"/>
            <p14:sldId id="307"/>
            <p14:sldId id="308"/>
            <p14:sldId id="284"/>
            <p14:sldId id="285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 varScale="1">
        <p:scale>
          <a:sx n="90" d="100"/>
          <a:sy n="90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0FDE-C0EC-40E2-89AD-388355AFD263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BF82F-AAFD-496A-9C20-75B672765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0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586D-381C-44C9-8AA5-8F4F5849990E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BCE5-EBF1-447A-97C9-5B36AC011B1F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607F-033F-46C9-868F-03900E313FE8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B9D2-67B6-49D0-A385-E570FC3C67E2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2AB6-6291-4059-A321-24C31058F5FF}" type="datetime1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7227-AD89-40B1-AD93-C61CD68C9DDF}" type="datetime1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0B7-DD21-44F8-A60B-D6BF4339C0EC}" type="datetime1">
              <a:rPr lang="ru-RU" smtClean="0"/>
              <a:t>07.08.2025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1440-B3BE-48DB-BFFF-C140E1159BBA}" type="datetime1">
              <a:rPr lang="ru-RU" smtClean="0"/>
              <a:t>07.08.2025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B877-FAA5-4E69-85F7-AE66D6103550}" type="datetime1">
              <a:rPr lang="ru-RU" smtClean="0"/>
              <a:t>07.08.2025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A5A-5648-4DC6-86F1-6AA5CD96ED9C}" type="datetime1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ED69-EA1F-494C-AA6C-4F67CCCF43B2}" type="datetime1">
              <a:rPr lang="ru-RU" smtClean="0"/>
              <a:t>07.08.2025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F494D9-26E7-470E-B051-E36689F1E7CA}" type="datetime1">
              <a:rPr lang="ru-RU" smtClean="0"/>
              <a:t>07.08.2025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70705334/entry/1000" TargetMode="External"/><Relationship Id="rId2" Type="http://schemas.openxmlformats.org/officeDocument/2006/relationships/hyperlink" Target="http://ivo.garant.ru/#/document/12112176/entry/22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403137145/entry/2200" TargetMode="External"/><Relationship Id="rId2" Type="http://schemas.openxmlformats.org/officeDocument/2006/relationships/hyperlink" Target="http://ivo.garant.ru/#/document/403137145/entry/210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Тема 1.4. Порядок оформления рецептов</a:t>
            </a: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766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Запрещается </a:t>
            </a:r>
            <a:r>
              <a:rPr lang="ru-RU" sz="3600" b="1" dirty="0"/>
              <a:t>выписывать рецепты на ЛП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u="sng" dirty="0"/>
              <a:t>медицинским работникам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при отсутствии медицинских показаний;</a:t>
            </a:r>
          </a:p>
          <a:p>
            <a:pPr algn="just"/>
            <a:r>
              <a:rPr lang="ru-RU" dirty="0"/>
              <a:t>на лекарственные препараты, не зарегистрированные на территории Российской Федерации;</a:t>
            </a:r>
          </a:p>
          <a:p>
            <a:pPr algn="just"/>
            <a:r>
              <a:rPr lang="ru-RU" dirty="0"/>
              <a:t>на лекарственные препараты, используемые только в медицинских организациях;</a:t>
            </a:r>
          </a:p>
          <a:p>
            <a:pPr marL="114300" indent="0" algn="just">
              <a:buNone/>
            </a:pPr>
            <a:endParaRPr lang="ru-RU" u="sng" dirty="0"/>
          </a:p>
          <a:p>
            <a:pPr marL="114300" indent="0" algn="just">
              <a:buNone/>
            </a:pPr>
            <a:r>
              <a:rPr lang="ru-RU" u="sng" dirty="0"/>
              <a:t>индивидуальным предпринимателям</a:t>
            </a:r>
            <a:r>
              <a:rPr lang="ru-RU" dirty="0"/>
              <a:t>, осуществляющим медицинскую деятельность, также запрещено выписывать рецепты на НС и ПВ, внесенные в списки II и III Перечня.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1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Бланк 107/у-НП предназначен для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800" dirty="0"/>
              <a:t>наркотических и психотропных лекарственных препаратов </a:t>
            </a:r>
            <a:r>
              <a:rPr lang="ru-RU" sz="2800" b="1" u="sng" dirty="0"/>
              <a:t>списка II Перечня</a:t>
            </a:r>
            <a:r>
              <a:rPr lang="ru-RU" sz="2800" dirty="0"/>
              <a:t>,</a:t>
            </a:r>
          </a:p>
          <a:p>
            <a:pPr marL="114300" indent="0" algn="just">
              <a:buNone/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</a:rPr>
              <a:t>за исключением </a:t>
            </a:r>
            <a:r>
              <a:rPr lang="ru-RU" sz="2800" dirty="0"/>
              <a:t>ЛП в виде </a:t>
            </a:r>
            <a:r>
              <a:rPr lang="ru-RU" sz="2800" dirty="0" err="1"/>
              <a:t>трансдермальных</a:t>
            </a:r>
            <a:r>
              <a:rPr lang="ru-RU" sz="2800" dirty="0"/>
              <a:t> терапевтических систем и 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</a:rPr>
              <a:t>за исключением  </a:t>
            </a:r>
            <a:r>
              <a:rPr lang="ru-RU" sz="2800" dirty="0"/>
              <a:t>ЛП, содержащих наркотическое средство в сочетании с антагонистом опиоидных рецепторов.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1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549208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НС и ПВ списка II Перечня в виде ТТС (например, </a:t>
            </a:r>
            <a:r>
              <a:rPr lang="ru-RU" sz="2000" dirty="0" err="1"/>
              <a:t>фентанил</a:t>
            </a:r>
            <a:r>
              <a:rPr lang="ru-RU" sz="2000" dirty="0"/>
              <a:t>);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marL="114300" indent="0" algn="just">
              <a:buNone/>
            </a:pPr>
            <a:endParaRPr lang="ru-RU" sz="2000" dirty="0"/>
          </a:p>
          <a:p>
            <a:pPr algn="just"/>
            <a:r>
              <a:rPr lang="ru-RU" sz="2000" dirty="0"/>
              <a:t>НС списка II Перечня, содержащих НС в сочетании с антагонистом опиоидных рецепторов (</a:t>
            </a:r>
            <a:r>
              <a:rPr lang="ru-RU" sz="2000" dirty="0" err="1"/>
              <a:t>бупренорфин+налоксон</a:t>
            </a:r>
            <a:r>
              <a:rPr lang="ru-RU" sz="2000" dirty="0"/>
              <a:t>, </a:t>
            </a:r>
            <a:r>
              <a:rPr lang="ru-RU" sz="2000" dirty="0" err="1"/>
              <a:t>оксикодон+налоксон</a:t>
            </a:r>
            <a:r>
              <a:rPr lang="ru-RU" sz="2000" dirty="0"/>
              <a:t>);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513337" cy="228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6042" y="4690223"/>
            <a:ext cx="2746276" cy="190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928083"/>
            <a:ext cx="3927412" cy="166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2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1531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Бланк №148-1/у-88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(подпункт 2 пункта 9 Приказа)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92" y="938862"/>
            <a:ext cx="8136904" cy="5492080"/>
          </a:xfrm>
        </p:spPr>
        <p:txBody>
          <a:bodyPr>
            <a:noAutofit/>
          </a:bodyPr>
          <a:lstStyle/>
          <a:p>
            <a:r>
              <a:rPr lang="ru-RU" sz="2000" dirty="0"/>
              <a:t>комбинированных лекарственных препаратов, содержащих:</a:t>
            </a:r>
          </a:p>
          <a:p>
            <a:pPr marL="114300" indent="0" algn="just">
              <a:buNone/>
            </a:pPr>
            <a:r>
              <a:rPr lang="ru-RU" sz="2000" dirty="0"/>
              <a:t>а) кодеин или его соли (в пересчете на чистое вещество) в количестве до 20 мг включительно (на 1 дозу твердой лекарственной формы) или в количестве до 200 мг включительно (на 100 мл или 100 г жидкой лекарственной формы для внутреннего применения);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F961FF5-F6F0-4191-BF21-47424531C8CC}"/>
              </a:ext>
            </a:extLst>
          </p:cNvPr>
          <p:cNvSpPr txBox="1">
            <a:spLocks/>
          </p:cNvSpPr>
          <p:nvPr/>
        </p:nvSpPr>
        <p:spPr>
          <a:xfrm>
            <a:off x="251520" y="4243094"/>
            <a:ext cx="1944216" cy="2343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/>
              <a:t>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Каффетин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Коделак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Коделанов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Терпинкод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Юниспаз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BC73F2-1649-4ED5-BC46-F74AD120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35212"/>
            <a:ext cx="2496858" cy="1705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1D97C-EAB1-4B46-9E69-F8327383F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4391301"/>
            <a:ext cx="2355623" cy="21956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83CFB6-1B36-4827-ACDE-3B574F47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696" y="2999791"/>
            <a:ext cx="2703365" cy="1224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3D55A-3E71-46C4-AF31-70A76F996F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651" y="2620868"/>
            <a:ext cx="2898205" cy="1939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B27088-ABC6-4D30-81B7-F152292C17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60" y="4560530"/>
            <a:ext cx="2337634" cy="17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549208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dirty="0"/>
              <a:t>б) псевдоэфедрина гидрохлорид в количестве, превышающем 30 мг, и до 60 мг включительно (на 1 дозу твердой лекарственной формы);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r>
              <a:rPr lang="ru-RU" sz="2000" dirty="0"/>
              <a:t>в) псевдоэфедрина гидрохлорид в количестве, превышающем 30 мг, и до 60 мг включительно в сочетании с </a:t>
            </a:r>
            <a:r>
              <a:rPr lang="ru-RU" sz="2000" dirty="0" err="1"/>
              <a:t>декстрометорфаном</a:t>
            </a:r>
            <a:r>
              <a:rPr lang="ru-RU" sz="2000" dirty="0"/>
              <a:t> гидробромидом в количестве, превышающем 10 мг, и до 30 мг включительно (на 1 дозу твердой лекарственной формы);</a:t>
            </a:r>
          </a:p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r>
              <a:rPr lang="ru-RU" sz="2000" dirty="0"/>
              <a:t>г) </a:t>
            </a:r>
            <a:r>
              <a:rPr lang="ru-RU" sz="2000" dirty="0" err="1"/>
              <a:t>декстрометорфана</a:t>
            </a:r>
            <a:r>
              <a:rPr lang="ru-RU" sz="2000" dirty="0"/>
              <a:t> </a:t>
            </a:r>
            <a:r>
              <a:rPr lang="ru-RU" sz="2000" dirty="0" err="1"/>
              <a:t>гидробромид</a:t>
            </a:r>
            <a:r>
              <a:rPr lang="ru-RU" sz="2000" dirty="0"/>
              <a:t> в количестве до 200 мг включительно (на 100 мл или 100 г жидкой лекарственной формы для внутреннего применения);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EC952-7895-D7ED-C03A-7F9CEC88BDD7}"/>
              </a:ext>
            </a:extLst>
          </p:cNvPr>
          <p:cNvSpPr txBox="1"/>
          <p:nvPr/>
        </p:nvSpPr>
        <p:spPr>
          <a:xfrm>
            <a:off x="1115616" y="5085184"/>
            <a:ext cx="2425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Гликодин сироп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Туссин</a:t>
            </a:r>
            <a:r>
              <a:rPr lang="ru-RU" sz="2000" b="1" dirty="0">
                <a:solidFill>
                  <a:srgbClr val="002060"/>
                </a:solidFill>
              </a:rPr>
              <a:t> плюс сироп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7BE968-4A66-EFD9-DA88-DFD8517C3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373782"/>
            <a:ext cx="3313176" cy="23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49208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/>
              <a:t>д) эфедрина гидрохлорид в количестве, превышающем 100 мг, и до 300 мг включительно (на 100 мл или 100 г жидкой лекарственной формы для внутреннего применения);</a:t>
            </a:r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r>
              <a:rPr lang="ru-RU" sz="2400" dirty="0"/>
              <a:t>е) эфедрина гидрохлорид в количестве до 50 мг включительно (на 1 дозу твердой лекарственной формы);</a:t>
            </a:r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r>
              <a:rPr lang="ru-RU" sz="2400" dirty="0"/>
              <a:t>ж) </a:t>
            </a:r>
            <a:r>
              <a:rPr lang="ru-RU" sz="2400" dirty="0" err="1"/>
              <a:t>фенилпропаноламин</a:t>
            </a:r>
            <a:r>
              <a:rPr lang="ru-RU" sz="2400" dirty="0"/>
              <a:t> в количестве до 75 мг включительно (на 1 дозу твердой лекарственной формы) или до 300 мг включительно (на 100 мл или 100 г жидкой лекарственной формы для внутреннего применения);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3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5946-2314-B2BB-1A8C-E30517448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BE24-99AC-3322-6E0E-C75F892C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9392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833B1-EED7-A7C4-BEE9-0DF1966B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49208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/>
              <a:t>з) фенобарбитал в количестве до 15 мг включительно в сочетании с кодеином (или его солями) независимо от количества (на 1 дозу твердой лекарственной формы);</a:t>
            </a:r>
          </a:p>
          <a:p>
            <a:pPr marL="114300" indent="0" algn="just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21E7BD-C590-9F15-8B6B-78CBFBC8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B87F4-AC32-9B29-F35E-B5D92EEBD328}"/>
              </a:ext>
            </a:extLst>
          </p:cNvPr>
          <p:cNvSpPr txBox="1"/>
          <p:nvPr/>
        </p:nvSpPr>
        <p:spPr>
          <a:xfrm>
            <a:off x="395536" y="2348880"/>
            <a:ext cx="40324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Пенталгин плюс (Пентанов плюс)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Пенталгин Н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Пенталгин ICN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Пиралгин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Седальгин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нео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Седал</a:t>
            </a:r>
            <a:r>
              <a:rPr lang="ru-RU" sz="2000" b="1" dirty="0">
                <a:solidFill>
                  <a:srgbClr val="002060"/>
                </a:solidFill>
              </a:rPr>
              <a:t> М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Тетралгин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0E3C3-24D0-86EA-7453-04664BB15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14" y="2501735"/>
            <a:ext cx="6859002" cy="40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6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5D127-A373-5B5D-98B1-1E37D2AA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5969B-54DE-074C-CB97-C14DFA61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99392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1B44C-1E17-DB96-13E7-1E65E334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49208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endParaRPr lang="ru-RU" sz="2000" dirty="0"/>
          </a:p>
          <a:p>
            <a:pPr marL="114300" indent="0" algn="just">
              <a:buNone/>
            </a:pPr>
            <a:r>
              <a:rPr lang="ru-RU" sz="2400" dirty="0"/>
              <a:t>и) фенобарбитал в количестве до 20 мг включительно в сочетании с эфедрином гидрохлоридом независимо от количества (на 1 дозу твердой лекарственной формы);</a:t>
            </a:r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r>
              <a:rPr lang="ru-RU" sz="2400" dirty="0"/>
              <a:t>к) хлордиазепоксид в количестве, превышающем 10 мг, и до 20 мг включительно (на 1 дозу твердой лекарственной формы).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9EDCB2-F6DC-622B-3586-FA99285E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6C9D8-3E9C-9E3A-F9BB-482E912980B4}"/>
              </a:ext>
            </a:extLst>
          </p:cNvPr>
          <p:cNvSpPr txBox="1"/>
          <p:nvPr/>
        </p:nvSpPr>
        <p:spPr>
          <a:xfrm>
            <a:off x="539552" y="25649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Теофедрин-Н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F4C04F-CEF4-AC0B-84B6-6DD618F95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539928"/>
            <a:ext cx="3259973" cy="21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Бланк №148-1/у-88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49208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ЛП индивидуального изготовления, содержащих НС или ПВ </a:t>
            </a:r>
            <a:r>
              <a:rPr lang="ru-RU" sz="2800" dirty="0">
                <a:hlinkClick r:id="rId2"/>
              </a:rPr>
              <a:t>списка II</a:t>
            </a:r>
            <a:r>
              <a:rPr lang="ru-RU" sz="2800" dirty="0"/>
              <a:t> Перечня, и другие фармакологические активные вещества в дозе, не превышающей ВРД, и при условии, что этот комбинированный лекарственный препарат не является наркотическим или психотропным лекарственным препаратом списка II Перечня;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ЛП, включенных в </a:t>
            </a:r>
            <a:r>
              <a:rPr lang="ru-RU" sz="2800" dirty="0">
                <a:hlinkClick r:id="rId3"/>
              </a:rPr>
              <a:t>перечень</a:t>
            </a:r>
            <a:r>
              <a:rPr lang="ru-RU" sz="2800" dirty="0"/>
              <a:t> ЛС для медицинского применения, подлежащих предметно-количественному учету.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1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/>
              <a:t>1) лекарственных препаратов, не указанных выше;</a:t>
            </a:r>
          </a:p>
          <a:p>
            <a:pPr marL="114300" indent="0" algn="just">
              <a:buNone/>
            </a:pPr>
            <a:r>
              <a:rPr lang="ru-RU" sz="2400" dirty="0"/>
              <a:t>2) комбинированных лекарственных препаратов, содержащих:</a:t>
            </a:r>
          </a:p>
          <a:p>
            <a:pPr algn="just"/>
            <a:r>
              <a:rPr lang="ru-RU" sz="2400" dirty="0"/>
              <a:t>а) эрготамина </a:t>
            </a:r>
            <a:r>
              <a:rPr lang="ru-RU" sz="2400" dirty="0" err="1"/>
              <a:t>гидротартрат</a:t>
            </a:r>
            <a:r>
              <a:rPr lang="ru-RU" sz="2400" dirty="0"/>
              <a:t> в количестве до 5 мг включительно (на 1 дозу твердой лекарственной формы);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66738-C623-12EE-3AAB-88ED691646C3}"/>
              </a:ext>
            </a:extLst>
          </p:cNvPr>
          <p:cNvSpPr txBox="1"/>
          <p:nvPr/>
        </p:nvSpPr>
        <p:spPr>
          <a:xfrm>
            <a:off x="827584" y="3454114"/>
            <a:ext cx="1709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Кофетамин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Номигрен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err="1">
                <a:solidFill>
                  <a:srgbClr val="002060"/>
                </a:solidFill>
              </a:rPr>
              <a:t>Синкаптон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F5F16-BA79-BA83-D24B-52462C693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05" y="3140968"/>
            <a:ext cx="8314783" cy="33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РЕЦЕПТ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30" y="1259632"/>
            <a:ext cx="76200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это письменное обращение специалиста, выписавшего его, к провизору (фармацевту) об изготовлении и отпуске лекарства. </a:t>
            </a:r>
          </a:p>
          <a:p>
            <a:pPr marL="114300" indent="0" algn="just">
              <a:buNone/>
            </a:pPr>
            <a:r>
              <a:rPr lang="ru-RU" dirty="0"/>
              <a:t>Рецепт является 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</a:rPr>
              <a:t>медицинским документом</a:t>
            </a:r>
            <a:r>
              <a:rPr lang="ru-RU" dirty="0"/>
              <a:t>, служащим основанием для отпуска лекарств из аптеки; 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</a:rPr>
              <a:t>юридическим документом</a:t>
            </a:r>
            <a:r>
              <a:rPr lang="ru-RU" dirty="0"/>
              <a:t>, так как врач, выписавший рецепт, провизор, принявший рецепт и отпустивший лекарство, и фармацевт, изготовивший ЛП, несут юридическую ответственность в случае неправильного выписывания, изготовления и отпуска лекарств;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</a:rPr>
              <a:t>финансовым документом</a:t>
            </a:r>
            <a:r>
              <a:rPr lang="ru-RU" dirty="0"/>
              <a:t>, так как стоимость лекарства оплачивается больным или возмещается аптеке из бюджетов различных уровней.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4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918CF-75C6-7E2F-D672-63BE654F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9EF75-D7FF-9F75-81A6-D2680808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4C213-1F56-709E-7E4E-025E3E80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б) эфедрина гидрохлорид в количестве до 100 мг включительно (на 100 мл или 100 г жидкой лекарственной формы для внутреннего применения);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3D0A2-289C-3226-F529-E7A42636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7A030-18B0-DE80-A11E-5C03E38BDB7E}"/>
              </a:ext>
            </a:extLst>
          </p:cNvPr>
          <p:cNvSpPr txBox="1"/>
          <p:nvPr/>
        </p:nvSpPr>
        <p:spPr>
          <a:xfrm>
            <a:off x="414607" y="2483622"/>
            <a:ext cx="2358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Бронхотон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Бронхолитин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Бронхитусен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Врамед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FCBB34-0FE0-E299-40D4-B43F9F060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611" y="2276872"/>
            <a:ext cx="6187976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52452-D93B-0892-2FB8-0F31C050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502B-92D5-9403-06FB-19ACCE65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BDDD4-187C-F635-2836-C4535974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в) псевдоэфедрина гидрохлорид в количестве, не превышающем 30 мг (на 1 дозу твердой лекарственной формы);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г) псевдоэфедрина гидрохлорид в количестве, не превышающем 30 мг, в сочетании с </a:t>
            </a:r>
            <a:r>
              <a:rPr lang="ru-RU" sz="2400" dirty="0" err="1"/>
              <a:t>декстрометорфаном</a:t>
            </a:r>
            <a:r>
              <a:rPr lang="ru-RU" sz="2400" dirty="0"/>
              <a:t> гидробромидом в количестве, превышающем 10 мг, и до 30 мг включительно (на 1 дозу твердой лекарственной формы);</a:t>
            </a:r>
          </a:p>
          <a:p>
            <a:pPr algn="just"/>
            <a:endParaRPr lang="ru-RU" sz="2000" dirty="0"/>
          </a:p>
          <a:p>
            <a:pPr marL="11430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Каффетин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Колд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3AEA3-F28E-531A-291A-7A25CC7A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5D1E9-BB3F-CA30-819C-0AD10BEEA4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13" y="4447760"/>
            <a:ext cx="3608110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C8A9-8487-CFEF-B781-86CC937F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77ACA-0BC2-CC51-03E9-7ADF5AC4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9E60D-4B78-FDAA-55BE-DE099B7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д) </a:t>
            </a:r>
            <a:r>
              <a:rPr lang="ru-RU" sz="2400" dirty="0" err="1"/>
              <a:t>декстрометорфана</a:t>
            </a:r>
            <a:r>
              <a:rPr lang="ru-RU" sz="2400" dirty="0"/>
              <a:t> гидробромид в количестве, превышающем 10 мг, и до 30 мг включительно (на 1 дозу твердой лекарственной формы);</a:t>
            </a:r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Тофф</a:t>
            </a:r>
            <a:r>
              <a:rPr lang="ru-RU" sz="2400" b="1" dirty="0">
                <a:solidFill>
                  <a:srgbClr val="002060"/>
                </a:solidFill>
              </a:rPr>
              <a:t> плюс капсулы</a:t>
            </a:r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  <a:p>
            <a:pPr marL="114300" indent="0" algn="just">
              <a:buNone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1CC3B-C1F4-E476-3AD8-78BD4A02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67C349-3417-50EA-AB6E-1ED8F86B25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71" y="2132856"/>
            <a:ext cx="4759557" cy="41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4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32" y="-187461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е) фенобарбитал в количестве, превышающем 20 мг, и до 50 мг включительно (на 1 дозу твердой лекарственной формы);</a:t>
            </a:r>
          </a:p>
          <a:p>
            <a:pPr algn="just"/>
            <a:endParaRPr lang="ru-RU" sz="2400" dirty="0"/>
          </a:p>
          <a:p>
            <a:pPr marL="11430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Паглюферал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32AC1-15C3-E79E-16FD-9F70C170F1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24" y="2217365"/>
            <a:ext cx="8069597" cy="34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2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C79BC-C82A-97D4-2478-C8BAFDB2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02F6D-D9F7-896B-E6C2-1BAE6181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Бланк 107-1/у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E68CD-1BE3-9992-D282-C13257C5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ж) фенобарбитал в количестве до 20 мг включительно в сочетании с эрготамином </a:t>
            </a:r>
            <a:r>
              <a:rPr lang="ru-RU" sz="2400" dirty="0" err="1"/>
              <a:t>гидротартратом</a:t>
            </a:r>
            <a:r>
              <a:rPr lang="ru-RU" sz="2400" dirty="0"/>
              <a:t> независимо от количества (на 1 дозу твердой лекарственной формы);</a:t>
            </a:r>
          </a:p>
          <a:p>
            <a:pPr algn="just"/>
            <a:endParaRPr lang="ru-RU" sz="2400" dirty="0"/>
          </a:p>
          <a:p>
            <a:pPr marL="11430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Беллатаминал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з) хлордиазепоксид в количестве до 10 мг включительно (на 1 дозу твердой лекарственной формы).</a:t>
            </a:r>
          </a:p>
          <a:p>
            <a:pPr marL="114300" indent="0"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Амиксид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24D479-3F25-765F-BF35-DB22744B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CE627-CD8C-1227-09AB-F37034787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79712"/>
            <a:ext cx="3089920" cy="21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endParaRPr lang="ru-RU" dirty="0"/>
          </a:p>
          <a:p>
            <a:pPr algn="just"/>
            <a:r>
              <a:rPr lang="ru-RU" dirty="0"/>
              <a:t>В приказе есть </a:t>
            </a:r>
            <a:r>
              <a:rPr lang="ru-RU" b="1" dirty="0">
                <a:solidFill>
                  <a:srgbClr val="FF0000"/>
                </a:solidFill>
              </a:rPr>
              <a:t>Приложение №1</a:t>
            </a:r>
            <a:r>
              <a:rPr lang="ru-RU" dirty="0"/>
              <a:t>, в котором указаны те ЛС, для которых установлено </a:t>
            </a:r>
            <a:r>
              <a:rPr lang="ru-RU" u="sng" dirty="0"/>
              <a:t>предельное количество на один рецепт </a:t>
            </a:r>
            <a:r>
              <a:rPr lang="ru-RU" dirty="0"/>
              <a:t>(всего 15 наименований).</a:t>
            </a:r>
          </a:p>
          <a:p>
            <a:pPr marL="114300" indent="0" algn="r">
              <a:buNone/>
            </a:pPr>
            <a:r>
              <a:rPr lang="ru-RU" sz="1600" i="1" dirty="0"/>
              <a:t>Приложение N 1</a:t>
            </a:r>
            <a:br>
              <a:rPr lang="ru-RU" sz="1600" i="1" dirty="0"/>
            </a:br>
            <a:r>
              <a:rPr lang="ru-RU" sz="1600" i="1" dirty="0"/>
              <a:t>к приказу 1094н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При назначении ЛП </a:t>
            </a:r>
            <a:r>
              <a:rPr lang="ru-RU" u="sng" dirty="0"/>
              <a:t>запрещается превышать количество </a:t>
            </a:r>
            <a:r>
              <a:rPr lang="ru-RU" dirty="0"/>
              <a:t>НС или ПВ, которое может быть выписано в одном рецепте, установленное </a:t>
            </a:r>
            <a:r>
              <a:rPr lang="ru-RU" b="1" u="sng" dirty="0">
                <a:solidFill>
                  <a:srgbClr val="FF0000"/>
                </a:solidFill>
              </a:rPr>
              <a:t>Приложением №1</a:t>
            </a:r>
            <a:r>
              <a:rPr lang="ru-RU" dirty="0"/>
              <a:t>, за исключением: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9D59C4-22D5-D702-F3D3-7FF953035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674" y="2200075"/>
            <a:ext cx="7194757" cy="25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9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81B87-CFEE-5400-4865-2F0159F1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F8CECF-7C57-FCBB-0ABC-BF527154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7753672" cy="60681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300" dirty="0"/>
              <a:t>1) Количество ЛП, подлежащих ПКУ, при оказании </a:t>
            </a:r>
            <a:r>
              <a:rPr lang="ru-RU" sz="2300" b="1" u="sng" dirty="0"/>
              <a:t>пациентам, нуждающимся в длительном лечении, первичной медико-санитарной помощи и паллиативной медицинской помощи </a:t>
            </a:r>
            <a:r>
              <a:rPr lang="ru-RU" sz="2300" dirty="0"/>
              <a:t>может быть увеличено с учетом клинических рекомендаций </a:t>
            </a:r>
            <a:r>
              <a:rPr lang="ru-RU" sz="2300" b="1" u="sng" dirty="0">
                <a:solidFill>
                  <a:srgbClr val="C00000"/>
                </a:solidFill>
              </a:rPr>
              <a:t>не более чем в 2 раза</a:t>
            </a: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300" dirty="0"/>
              <a:t>по сравнению с количеством НС или ПВ, которое может быть выписано в одном рецепте.</a:t>
            </a:r>
          </a:p>
          <a:p>
            <a:pPr marL="114300" indent="0" algn="just">
              <a:buNone/>
            </a:pPr>
            <a:r>
              <a:rPr lang="ru-RU" sz="2300" dirty="0"/>
              <a:t>2) Рецепты на ЛП, включенные в перечень ПКУ, для лечения пациентов </a:t>
            </a:r>
            <a:r>
              <a:rPr lang="ru-RU" sz="2300" b="1" u="sng" dirty="0"/>
              <a:t>с хроническими заболеваниями</a:t>
            </a:r>
            <a:r>
              <a:rPr lang="ru-RU" sz="2300" b="1" dirty="0"/>
              <a:t> </a:t>
            </a:r>
            <a:r>
              <a:rPr lang="ru-RU" sz="2300" dirty="0"/>
              <a:t>могут оформляться </a:t>
            </a:r>
            <a:r>
              <a:rPr lang="ru-RU" sz="2300" b="1" u="sng" dirty="0"/>
              <a:t>на курс </a:t>
            </a:r>
            <a:r>
              <a:rPr lang="ru-RU" sz="2300" dirty="0"/>
              <a:t>лечения </a:t>
            </a:r>
            <a:r>
              <a:rPr lang="ru-RU" sz="2300" b="1" u="sng" dirty="0">
                <a:solidFill>
                  <a:srgbClr val="FF0000"/>
                </a:solidFill>
              </a:rPr>
              <a:t>до 60 дней</a:t>
            </a:r>
            <a:r>
              <a:rPr lang="ru-RU" sz="2300" b="1" u="sng" dirty="0"/>
              <a:t>.</a:t>
            </a:r>
            <a:endParaRPr lang="ru-RU" sz="1800" b="1" u="sng" dirty="0"/>
          </a:p>
          <a:p>
            <a:pPr marL="114300" indent="0" algn="ctr">
              <a:buNone/>
            </a:pPr>
            <a:r>
              <a:rPr lang="ru-RU" sz="2400" dirty="0"/>
              <a:t>В первом случае, а также, если курс лечения составляет более 30 дней дополнительно на рецептах производится надпись </a:t>
            </a:r>
            <a:r>
              <a:rPr lang="ru-RU" sz="2400" b="1" dirty="0">
                <a:solidFill>
                  <a:srgbClr val="FF0000"/>
                </a:solidFill>
              </a:rPr>
              <a:t>"</a:t>
            </a:r>
            <a:r>
              <a:rPr lang="ru-RU" sz="2400" b="1" u="sng" dirty="0">
                <a:solidFill>
                  <a:srgbClr val="FF0000"/>
                </a:solidFill>
              </a:rPr>
              <a:t>По специальному назначению", </a:t>
            </a:r>
            <a:r>
              <a:rPr lang="ru-RU" sz="2400" b="1" u="sng" dirty="0"/>
              <a:t>отдельно заверенная </a:t>
            </a:r>
            <a:r>
              <a:rPr lang="ru-RU" sz="2400" b="1" u="sng" dirty="0">
                <a:solidFill>
                  <a:srgbClr val="FF0000"/>
                </a:solidFill>
              </a:rPr>
              <a:t>подписью медицинского работника </a:t>
            </a:r>
            <a:r>
              <a:rPr lang="ru-RU" sz="2400" b="1" u="sng" dirty="0"/>
              <a:t>и</a:t>
            </a:r>
            <a:r>
              <a:rPr lang="ru-RU" sz="2400" b="1" u="sng" dirty="0">
                <a:solidFill>
                  <a:srgbClr val="FF0000"/>
                </a:solidFill>
              </a:rPr>
              <a:t> печатью медицинской организации "Для рецептов".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EDB33D-6B98-D2E3-9AA6-B75F7D16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40F11B-FB6A-CB00-C5F7-F9018D0E9324}"/>
              </a:ext>
            </a:extLst>
          </p:cNvPr>
          <p:cNvSpPr/>
          <p:nvPr/>
        </p:nvSpPr>
        <p:spPr>
          <a:xfrm>
            <a:off x="323528" y="4005064"/>
            <a:ext cx="7992888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1" y="2133"/>
            <a:ext cx="5286367" cy="69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2341" y="1484784"/>
            <a:ext cx="259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Оформление </a:t>
            </a:r>
          </a:p>
          <a:p>
            <a:pPr algn="ctr"/>
            <a:r>
              <a:rPr lang="ru-RU" sz="2400" b="1" dirty="0"/>
              <a:t>назначения ЛП </a:t>
            </a:r>
          </a:p>
          <a:p>
            <a:pPr algn="ctr"/>
            <a:r>
              <a:rPr lang="ru-RU" sz="2400" b="1" dirty="0"/>
              <a:t>с превышением </a:t>
            </a:r>
          </a:p>
          <a:p>
            <a:pPr algn="ctr"/>
            <a:r>
              <a:rPr lang="ru-RU" sz="2400" b="1" dirty="0"/>
              <a:t>предельного количества </a:t>
            </a:r>
          </a:p>
          <a:p>
            <a:pPr algn="ctr"/>
            <a:r>
              <a:rPr lang="ru-RU" sz="2400" b="1" dirty="0"/>
              <a:t>НС на один рецепт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9E95B2E-F468-83AC-ACAD-B343F598812A}"/>
              </a:ext>
            </a:extLst>
          </p:cNvPr>
          <p:cNvSpPr/>
          <p:nvPr/>
        </p:nvSpPr>
        <p:spPr>
          <a:xfrm>
            <a:off x="3707904" y="548680"/>
            <a:ext cx="1800200" cy="17281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44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24E335-9B3D-4891-5C5A-9239BA3A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861" y="1082377"/>
            <a:ext cx="2497088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Ошибка!</a:t>
            </a:r>
          </a:p>
          <a:p>
            <a:pPr marL="11430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Тапентадол</a:t>
            </a:r>
            <a:r>
              <a:rPr lang="ru-RU" dirty="0">
                <a:solidFill>
                  <a:srgbClr val="FF0000"/>
                </a:solidFill>
              </a:rPr>
              <a:t> - ПКУ</a:t>
            </a:r>
          </a:p>
          <a:p>
            <a:r>
              <a:rPr lang="ru-RU" dirty="0"/>
              <a:t>Курс более 60 дней.</a:t>
            </a:r>
          </a:p>
          <a:p>
            <a:r>
              <a:rPr lang="ru-RU" dirty="0"/>
              <a:t>Отпускаем на курс 60 дней – </a:t>
            </a:r>
            <a:r>
              <a:rPr lang="ru-RU" b="1" dirty="0"/>
              <a:t>240 таблеток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1D5F84-E984-C103-D9BE-0BEED4BD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8CB807-D6D5-B1B5-DB1F-2C66A3E85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56176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1BD238E-EDE9-271E-CF8A-E1AB9EA7004D}"/>
              </a:ext>
            </a:extLst>
          </p:cNvPr>
          <p:cNvSpPr/>
          <p:nvPr/>
        </p:nvSpPr>
        <p:spPr>
          <a:xfrm>
            <a:off x="3127782" y="4365104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5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1555"/>
            <a:ext cx="7620000" cy="5996136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При назначении препаратов ПКУ, </a:t>
            </a:r>
            <a:r>
              <a:rPr lang="ru-RU" u="sng" dirty="0"/>
              <a:t>доза</a:t>
            </a:r>
            <a:r>
              <a:rPr lang="ru-RU" dirty="0"/>
              <a:t> которых </a:t>
            </a:r>
            <a:r>
              <a:rPr lang="ru-RU" u="sng" dirty="0"/>
              <a:t>превышает высший однократный прием</a:t>
            </a:r>
            <a:r>
              <a:rPr lang="ru-RU" dirty="0"/>
              <a:t>, медицинский работник обозначает дозу </a:t>
            </a:r>
            <a:r>
              <a:rPr lang="ru-RU" b="1" u="sng" dirty="0"/>
              <a:t>прописью</a:t>
            </a:r>
            <a:r>
              <a:rPr lang="ru-RU" b="1" dirty="0"/>
              <a:t> </a:t>
            </a:r>
            <a:r>
              <a:rPr lang="ru-RU" dirty="0"/>
              <a:t>с проставлением </a:t>
            </a:r>
            <a:r>
              <a:rPr lang="ru-RU" b="1" u="sng" dirty="0"/>
              <a:t>восклицательного знака.</a:t>
            </a:r>
            <a:r>
              <a:rPr lang="ru-RU" b="1" dirty="0"/>
              <a:t> </a:t>
            </a:r>
          </a:p>
          <a:p>
            <a:pPr marL="11430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    </a:t>
            </a:r>
            <a:r>
              <a:rPr lang="ru-RU" b="1" u="sng" dirty="0">
                <a:solidFill>
                  <a:srgbClr val="FF0000"/>
                </a:solidFill>
              </a:rPr>
              <a:t>В ином случае рецепт недействителен.</a:t>
            </a:r>
          </a:p>
          <a:p>
            <a:pPr marL="114300" indent="0" algn="just"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pPr algn="just"/>
            <a:r>
              <a:rPr lang="ru-RU" b="1" u="sng" dirty="0">
                <a:solidFill>
                  <a:srgbClr val="FF0000"/>
                </a:solidFill>
              </a:rPr>
              <a:t>Превышение ВСД не делает рецепт недействительным, если в инструкции нет иных указаний</a:t>
            </a:r>
            <a:endParaRPr lang="ru-RU" b="1" dirty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r>
              <a:rPr lang="ru-RU" dirty="0"/>
              <a:t>      (с этической точки зрения лучше сначала связаться с врачом)</a:t>
            </a:r>
            <a:endParaRPr lang="ru-RU" b="1" u="sng" dirty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b="1" u="sng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E2ABC-2A01-B6AD-C9DD-F632AAAEFE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81" y="371732"/>
            <a:ext cx="7453778" cy="61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7620000" cy="114300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Приказ</a:t>
            </a:r>
            <a:r>
              <a:rPr lang="ru-RU" sz="2800" b="1" dirty="0">
                <a:solidFill>
                  <a:srgbClr val="C00000"/>
                </a:solidFill>
              </a:rPr>
              <a:t> Министерства здравоохранения РФ от </a:t>
            </a:r>
            <a:r>
              <a:rPr lang="ru-RU" sz="2800" b="1" u="sng" dirty="0">
                <a:solidFill>
                  <a:srgbClr val="C00000"/>
                </a:solidFill>
              </a:rPr>
              <a:t>24 ноября 2021 г. N </a:t>
            </a:r>
            <a:r>
              <a:rPr lang="ru-RU" sz="2800" b="1" i="1" u="sng" dirty="0">
                <a:solidFill>
                  <a:srgbClr val="C00000"/>
                </a:solidFill>
              </a:rPr>
              <a:t>1094н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"Об утверждении Порядка назначения ЛП, форм рецептурных бланков на ЛП, Порядка оформления указанных бланков, их учета и хранения, форм бланков рецептов, содержащих назначение НС или ПВ,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29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22D14-440F-3296-2EFA-7FC836C8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A22A3-610E-E0EC-6E20-0F131D550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2" y="-13957"/>
            <a:ext cx="6048672" cy="6871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80D12F-3397-8C95-D8CE-A0F373AA9ADD}"/>
              </a:ext>
            </a:extLst>
          </p:cNvPr>
          <p:cNvSpPr txBox="1"/>
          <p:nvPr/>
        </p:nvSpPr>
        <p:spPr>
          <a:xfrm>
            <a:off x="5004048" y="2708920"/>
            <a:ext cx="2912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Здесь ВСД = ВРД.</a:t>
            </a:r>
          </a:p>
          <a:p>
            <a:pPr algn="ctr"/>
            <a:r>
              <a:rPr lang="ru-RU" dirty="0"/>
              <a:t>Следует оформить </a:t>
            </a:r>
          </a:p>
          <a:p>
            <a:pPr algn="ctr"/>
            <a:r>
              <a:rPr lang="ru-RU" dirty="0"/>
              <a:t>соответствующим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1324061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9FCE8-EAFE-8CD1-3B39-8474AA95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DB22-DAE2-CC0F-BA99-D6711DE60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5" y="0"/>
            <a:ext cx="9137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3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7FCCC-06DF-D1C4-490C-501381B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3E9B8-4C12-9D94-D5A4-062EE2DB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ru-RU" sz="2400" b="1" u="sng" dirty="0">
              <a:solidFill>
                <a:srgbClr val="FF0000"/>
              </a:solidFill>
            </a:endParaRPr>
          </a:p>
          <a:p>
            <a:pPr algn="just"/>
            <a:r>
              <a:rPr lang="ru-RU" sz="2400" dirty="0"/>
              <a:t>Состав ЛП, ЛФ и обращение медицинского работника к фармацевтическому работнику об отпуске ЛП выписываются </a:t>
            </a:r>
            <a:r>
              <a:rPr lang="ru-RU" sz="2400" b="1" u="sng" dirty="0"/>
              <a:t>на латинском или </a:t>
            </a:r>
            <a:r>
              <a:rPr lang="ru-RU" sz="2400" b="1" u="sng" dirty="0">
                <a:solidFill>
                  <a:srgbClr val="FF0000"/>
                </a:solidFill>
              </a:rPr>
              <a:t>русском</a:t>
            </a:r>
            <a:r>
              <a:rPr lang="ru-RU" sz="2400" b="1" u="sng" dirty="0"/>
              <a:t> языке в родительном падеже, за исключением электронных рецептов (только на русском).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Если рецепт выписан на русском ВСЕ слова пишутся полностью. Сокращений нет.</a:t>
            </a:r>
          </a:p>
          <a:p>
            <a:pPr algn="just"/>
            <a:endParaRPr lang="ru-RU" sz="2400" b="1" u="sng" dirty="0"/>
          </a:p>
          <a:p>
            <a:pPr algn="just"/>
            <a:r>
              <a:rPr lang="ru-RU" sz="2400" dirty="0"/>
              <a:t>Допустимые к использованию </a:t>
            </a:r>
            <a:r>
              <a:rPr lang="ru-RU" sz="2400" b="1" u="sng" dirty="0">
                <a:solidFill>
                  <a:srgbClr val="C00000"/>
                </a:solidFill>
              </a:rPr>
              <a:t>рецептурные сокращения </a:t>
            </a:r>
            <a:r>
              <a:rPr lang="ru-RU" sz="2400" dirty="0"/>
              <a:t>предусмотрены </a:t>
            </a:r>
            <a:r>
              <a:rPr lang="ru-RU" sz="2400" b="1" u="sng" dirty="0">
                <a:solidFill>
                  <a:srgbClr val="C00000"/>
                </a:solidFill>
              </a:rPr>
              <a:t>приложением N 2 к приказу №1094н</a:t>
            </a:r>
          </a:p>
          <a:p>
            <a:pPr algn="just"/>
            <a:endParaRPr lang="ru-RU" sz="2400" dirty="0"/>
          </a:p>
          <a:p>
            <a:pPr algn="just"/>
            <a:endParaRPr lang="ru-RU" sz="2400" b="1" u="sng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74B47A-CF1F-825A-6331-CE3ED02A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73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20000" cy="706090"/>
          </a:xfrm>
        </p:spPr>
        <p:txBody>
          <a:bodyPr/>
          <a:lstStyle/>
          <a:p>
            <a:pPr algn="r"/>
            <a:r>
              <a:rPr lang="ru-RU" sz="2000" dirty="0"/>
              <a:t>Приложение N 2</a:t>
            </a:r>
            <a:br>
              <a:rPr lang="ru-RU" sz="2000" dirty="0"/>
            </a:br>
            <a:r>
              <a:rPr lang="ru-RU" sz="2000" dirty="0"/>
              <a:t>к приказу N 1094н</a:t>
            </a:r>
            <a:br>
              <a:rPr lang="ru-RU" sz="2000" dirty="0"/>
            </a:br>
            <a:r>
              <a:rPr lang="ru-RU" sz="2000" dirty="0"/>
              <a:t>Рекомендованные к использованию сокращения при оформлении рецептов (всего 61 пункт)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02416"/>
              </p:ext>
            </p:extLst>
          </p:nvPr>
        </p:nvGraphicFramePr>
        <p:xfrm>
          <a:off x="539552" y="1772816"/>
          <a:ext cx="7488832" cy="4392492"/>
        </p:xfrm>
        <a:graphic>
          <a:graphicData uri="http://schemas.openxmlformats.org/drawingml/2006/table">
            <a:tbl>
              <a:tblPr/>
              <a:tblGrid>
                <a:gridCol w="60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8396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п/п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Сокращение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Полное написание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Перевод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ana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по, поровну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ас, </a:t>
                      </a:r>
                      <a:r>
                        <a:rPr lang="en-US">
                          <a:effectLst/>
                        </a:rPr>
                        <a:t>acid.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acidum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кислота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aer.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aerozolum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аэрозоль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amp.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ampulla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ампула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aq.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aqua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вода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aq. purif.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aqua purificata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вода очищенная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but.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butyrum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масло (твердое)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caps.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capsula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капсула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3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CE7B9-1134-8634-4B49-A27F250CF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1B8C3B-E192-CC6A-7047-BC88608F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5088"/>
            <a:ext cx="7620000" cy="5780112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b="1" u="sng" dirty="0"/>
              <a:t>Способ применения</a:t>
            </a:r>
            <a:r>
              <a:rPr lang="ru-RU" sz="2400" b="1" dirty="0"/>
              <a:t> </a:t>
            </a:r>
            <a:r>
              <a:rPr lang="ru-RU" sz="2400" dirty="0"/>
              <a:t>ЛП </a:t>
            </a:r>
            <a:r>
              <a:rPr lang="ru-RU" sz="2400" b="1" u="sng" dirty="0"/>
              <a:t>обозначается с указанием </a:t>
            </a:r>
            <a:r>
              <a:rPr lang="ru-RU" sz="2400" dirty="0"/>
              <a:t>дозы, частоты, времени приема относительно сна (утром, на ночь) и его длительности, а для ЛП, взаимодействующих с пищей, - времени их употребления относительно приема пищи (до еды, во время еды, после еды).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При оформлении назначения готового ЛП количество действующих веществ указывается </a:t>
            </a:r>
            <a:r>
              <a:rPr lang="ru-RU" sz="2400" b="1" u="sng" dirty="0"/>
              <a:t>в соответствии с инструкцией</a:t>
            </a:r>
            <a:r>
              <a:rPr lang="ru-RU" sz="2400" dirty="0"/>
              <a:t> к препарату. </a:t>
            </a:r>
          </a:p>
          <a:p>
            <a:pPr algn="just"/>
            <a:endParaRPr lang="ru-RU" sz="2400" dirty="0"/>
          </a:p>
          <a:p>
            <a:pPr marL="114300" indent="0" algn="just">
              <a:buNone/>
            </a:pPr>
            <a:r>
              <a:rPr lang="ru-RU" i="1" dirty="0">
                <a:solidFill>
                  <a:srgbClr val="7030A0"/>
                </a:solidFill>
              </a:rPr>
              <a:t>Если врач выписал правильно, но в инструкции 500</a:t>
            </a:r>
            <a:r>
              <a:rPr lang="en-US" i="1" dirty="0">
                <a:solidFill>
                  <a:srgbClr val="7030A0"/>
                </a:solidFill>
              </a:rPr>
              <a:t>mg</a:t>
            </a:r>
            <a:r>
              <a:rPr lang="ru-RU" i="1" dirty="0">
                <a:solidFill>
                  <a:srgbClr val="7030A0"/>
                </a:solidFill>
              </a:rPr>
              <a:t>, а в рецепте 0,5 – ошибкой считать не будем.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При выписывании рецепта на ЛП </a:t>
            </a:r>
            <a:r>
              <a:rPr lang="ru-RU" sz="2400" b="1" u="sng" dirty="0"/>
              <a:t>индивидуального изготовления</a:t>
            </a:r>
            <a:r>
              <a:rPr lang="ru-RU" sz="2400" b="1" dirty="0"/>
              <a:t> </a:t>
            </a:r>
            <a:r>
              <a:rPr lang="ru-RU" sz="2400" dirty="0"/>
              <a:t>количество жидких фармацевтических субстанций указывается в </a:t>
            </a:r>
            <a:r>
              <a:rPr lang="ru-RU" sz="2400" b="1" u="sng" dirty="0"/>
              <a:t>миллилитрах, граммах и каплях</a:t>
            </a:r>
            <a:r>
              <a:rPr lang="ru-RU" sz="2400" dirty="0"/>
              <a:t>, а твердых и сыпучих - </a:t>
            </a:r>
            <a:r>
              <a:rPr lang="ru-RU" sz="2400" b="1" u="sng" dirty="0"/>
              <a:t>в граммах.</a:t>
            </a:r>
          </a:p>
          <a:p>
            <a:pPr algn="just"/>
            <a:endParaRPr lang="ru-RU" sz="2400" dirty="0"/>
          </a:p>
          <a:p>
            <a:pPr algn="just"/>
            <a:endParaRPr lang="ru-RU" dirty="0"/>
          </a:p>
          <a:p>
            <a:pPr algn="just"/>
            <a:endParaRPr lang="ru-RU" b="1" u="sng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A06DA0-39A6-373A-E43E-B8375298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8C026-0BA4-42E8-AEB1-ECC9F960E9C6}"/>
              </a:ext>
            </a:extLst>
          </p:cNvPr>
          <p:cNvSpPr txBox="1"/>
          <p:nvPr/>
        </p:nvSpPr>
        <p:spPr>
          <a:xfrm>
            <a:off x="873102" y="88986"/>
            <a:ext cx="236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Штамп МО+</a:t>
            </a:r>
          </a:p>
          <a:p>
            <a:r>
              <a:rPr lang="ru-RU" dirty="0"/>
              <a:t>дата выписки рецепта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050E04-8C7B-432E-BC8F-6CBAB5CABD5A}"/>
              </a:ext>
            </a:extLst>
          </p:cNvPr>
          <p:cNvSpPr txBox="1"/>
          <p:nvPr/>
        </p:nvSpPr>
        <p:spPr>
          <a:xfrm flipH="1">
            <a:off x="893457" y="2745162"/>
            <a:ext cx="171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Дата оформления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5F038-85A4-4C8A-B82E-48360DEFD3F6}"/>
              </a:ext>
            </a:extLst>
          </p:cNvPr>
          <p:cNvSpPr txBox="1"/>
          <p:nvPr/>
        </p:nvSpPr>
        <p:spPr>
          <a:xfrm>
            <a:off x="731836" y="3391493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Подпись врача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AA7C-5319-46A4-A637-0D6F8A478EB3}"/>
              </a:ext>
            </a:extLst>
          </p:cNvPr>
          <p:cNvSpPr txBox="1"/>
          <p:nvPr/>
        </p:nvSpPr>
        <p:spPr>
          <a:xfrm>
            <a:off x="773025" y="3800298"/>
            <a:ext cx="14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врача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F48C98-EDD2-10D9-63F8-5C85254AA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8" y="307412"/>
            <a:ext cx="4611090" cy="64792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152C99-C227-496B-AD31-0C75889FE885}"/>
              </a:ext>
            </a:extLst>
          </p:cNvPr>
          <p:cNvSpPr txBox="1"/>
          <p:nvPr/>
        </p:nvSpPr>
        <p:spPr>
          <a:xfrm>
            <a:off x="280261" y="4393769"/>
            <a:ext cx="245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 действия рецепта</a:t>
            </a:r>
          </a:p>
          <a:p>
            <a:pPr algn="ctr"/>
            <a:r>
              <a:rPr lang="ru-RU" u="sng" dirty="0"/>
              <a:t>в днях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D08169B-8F2C-45AE-9509-343F57A7E56F}"/>
              </a:ext>
            </a:extLst>
          </p:cNvPr>
          <p:cNvCxnSpPr>
            <a:cxnSpLocks/>
          </p:cNvCxnSpPr>
          <p:nvPr/>
        </p:nvCxnSpPr>
        <p:spPr>
          <a:xfrm>
            <a:off x="2406383" y="684230"/>
            <a:ext cx="2175332" cy="26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A236736-E0F9-4E76-9E13-DE3E46026575}"/>
              </a:ext>
            </a:extLst>
          </p:cNvPr>
          <p:cNvCxnSpPr>
            <a:cxnSpLocks/>
          </p:cNvCxnSpPr>
          <p:nvPr/>
        </p:nvCxnSpPr>
        <p:spPr>
          <a:xfrm flipV="1">
            <a:off x="2555776" y="2493950"/>
            <a:ext cx="3056954" cy="579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3889FD-25EC-46DF-A442-A4D08DFCFAE2}"/>
              </a:ext>
            </a:extLst>
          </p:cNvPr>
          <p:cNvSpPr txBox="1"/>
          <p:nvPr/>
        </p:nvSpPr>
        <p:spPr>
          <a:xfrm>
            <a:off x="281865" y="1752982"/>
            <a:ext cx="339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Отметка </a:t>
            </a:r>
          </a:p>
          <a:p>
            <a:r>
              <a:rPr lang="ru-RU" dirty="0"/>
              <a:t>«по специальному назначению»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5D115C2-F4B8-4B7A-8039-F1828216AFCE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680809" y="924302"/>
            <a:ext cx="3987535" cy="1151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4CB78D-B07A-46C9-B655-7377D397D170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680809" y="2076148"/>
            <a:ext cx="1313868" cy="223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285F5F7-5D44-44C9-B381-DEC7D63C6BF6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680809" y="1791518"/>
            <a:ext cx="3267455" cy="284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C075285-6D31-446C-AC99-0D30C05B29E1}"/>
              </a:ext>
            </a:extLst>
          </p:cNvPr>
          <p:cNvCxnSpPr>
            <a:cxnSpLocks/>
          </p:cNvCxnSpPr>
          <p:nvPr/>
        </p:nvCxnSpPr>
        <p:spPr>
          <a:xfrm>
            <a:off x="2434310" y="3547059"/>
            <a:ext cx="4661886" cy="2231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CFA950F-D135-4337-B36E-CC6AADB5E60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250609" y="3984964"/>
            <a:ext cx="4481806" cy="1801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81AA366F-81C0-4799-93F4-8A0CBFE9E2B3}"/>
              </a:ext>
            </a:extLst>
          </p:cNvPr>
          <p:cNvCxnSpPr>
            <a:cxnSpLocks/>
          </p:cNvCxnSpPr>
          <p:nvPr/>
        </p:nvCxnSpPr>
        <p:spPr>
          <a:xfrm>
            <a:off x="2537053" y="4806463"/>
            <a:ext cx="4742844" cy="1446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A3E8ECEA-EA9B-4ACF-AC54-DE05BE626EF8}"/>
              </a:ext>
            </a:extLst>
          </p:cNvPr>
          <p:cNvSpPr/>
          <p:nvPr/>
        </p:nvSpPr>
        <p:spPr>
          <a:xfrm>
            <a:off x="3930063" y="2666982"/>
            <a:ext cx="4320480" cy="8722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791" y="5264239"/>
            <a:ext cx="3617237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Для рецепта на бланке </a:t>
            </a:r>
          </a:p>
          <a:p>
            <a:pPr algn="ctr"/>
            <a:r>
              <a:rPr lang="ru-RU" sz="1600" dirty="0"/>
              <a:t>N 107-1/у, наличие печати </a:t>
            </a:r>
          </a:p>
          <a:p>
            <a:pPr algn="ctr"/>
            <a:r>
              <a:rPr lang="ru-RU" sz="1600" dirty="0"/>
              <a:t>"Для рецептов" </a:t>
            </a:r>
            <a:r>
              <a:rPr lang="ru-RU" sz="1600" u="sng" dirty="0"/>
              <a:t>не является обязательным, если нет отметки</a:t>
            </a:r>
          </a:p>
          <a:p>
            <a:pPr algn="ctr"/>
            <a:r>
              <a:rPr lang="ru-RU" sz="1600" u="sng" dirty="0"/>
              <a:t> «По специальному назначению»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B41C7-6C9C-07E2-AD15-C45F588398C3}"/>
              </a:ext>
            </a:extLst>
          </p:cNvPr>
          <p:cNvSpPr txBox="1"/>
          <p:nvPr/>
        </p:nvSpPr>
        <p:spPr>
          <a:xfrm>
            <a:off x="295068" y="841344"/>
            <a:ext cx="296635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МЗ РФ пояснил: дата выписки </a:t>
            </a:r>
          </a:p>
          <a:p>
            <a:pPr algn="ctr"/>
            <a:r>
              <a:rPr lang="ru-RU" sz="1600" i="1" dirty="0"/>
              <a:t>на штампе МО </a:t>
            </a:r>
          </a:p>
          <a:p>
            <a:pPr algn="ctr"/>
            <a:r>
              <a:rPr lang="ru-RU" sz="1600" i="1" dirty="0"/>
              <a:t>необязательна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59750-50A6-13C2-7204-AD5F1A3A307B}"/>
              </a:ext>
            </a:extLst>
          </p:cNvPr>
          <p:cNvSpPr txBox="1"/>
          <p:nvPr/>
        </p:nvSpPr>
        <p:spPr>
          <a:xfrm>
            <a:off x="5891170" y="0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107-1/у</a:t>
            </a:r>
          </a:p>
        </p:txBody>
      </p:sp>
    </p:spTree>
    <p:extLst>
      <p:ext uri="{BB962C8B-B14F-4D97-AF65-F5344CB8AC3E}">
        <p14:creationId xmlns:p14="http://schemas.microsoft.com/office/powerpoint/2010/main" val="3991189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5712544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ru-RU" sz="2800" dirty="0"/>
              <a:t>На одном рецептурном бланке </a:t>
            </a:r>
            <a:r>
              <a:rPr lang="ru-RU" sz="28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формы N 107-1/у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разрешается осуществлять назначение </a:t>
            </a:r>
            <a:r>
              <a:rPr lang="ru-RU" sz="2800" b="1" u="sng" dirty="0">
                <a:solidFill>
                  <a:srgbClr val="7030A0"/>
                </a:solidFill>
              </a:rPr>
              <a:t>только одного </a:t>
            </a:r>
            <a:r>
              <a:rPr lang="ru-RU" sz="2800" dirty="0"/>
              <a:t>наименования ЛП, </a:t>
            </a:r>
            <a:r>
              <a:rPr lang="ru-RU" sz="2800" b="1" dirty="0">
                <a:solidFill>
                  <a:srgbClr val="7030A0"/>
                </a:solidFill>
              </a:rPr>
              <a:t>относящегося</a:t>
            </a:r>
            <a:r>
              <a:rPr lang="ru-RU" sz="2800" dirty="0"/>
              <a:t> по АТХ к:</a:t>
            </a:r>
          </a:p>
          <a:p>
            <a:pPr algn="just"/>
            <a:r>
              <a:rPr lang="ru-RU" sz="2800" dirty="0"/>
              <a:t> антипсихотическим средствам (</a:t>
            </a:r>
            <a:r>
              <a:rPr lang="ru-RU" sz="2800" b="1" dirty="0">
                <a:solidFill>
                  <a:srgbClr val="7030A0"/>
                </a:solidFill>
              </a:rPr>
              <a:t>код N05А</a:t>
            </a:r>
            <a:r>
              <a:rPr lang="ru-RU" sz="2800" dirty="0"/>
              <a:t>), </a:t>
            </a:r>
          </a:p>
          <a:p>
            <a:pPr algn="just"/>
            <a:r>
              <a:rPr lang="ru-RU" sz="2800" dirty="0"/>
              <a:t> анксиолитикам (</a:t>
            </a:r>
            <a:r>
              <a:rPr lang="ru-RU" sz="2800" b="1" dirty="0">
                <a:solidFill>
                  <a:srgbClr val="7030A0"/>
                </a:solidFill>
              </a:rPr>
              <a:t>код N05B</a:t>
            </a:r>
            <a:r>
              <a:rPr lang="ru-RU" sz="2800" dirty="0"/>
              <a:t>), </a:t>
            </a:r>
          </a:p>
          <a:p>
            <a:pPr algn="just"/>
            <a:r>
              <a:rPr lang="ru-RU" sz="2800" dirty="0"/>
              <a:t> снотворным и седативным средствам (</a:t>
            </a:r>
            <a:r>
              <a:rPr lang="ru-RU" sz="2800" b="1" dirty="0">
                <a:solidFill>
                  <a:srgbClr val="7030A0"/>
                </a:solidFill>
              </a:rPr>
              <a:t>код N05C</a:t>
            </a:r>
            <a:r>
              <a:rPr lang="ru-RU" sz="2800" dirty="0"/>
              <a:t>), </a:t>
            </a:r>
          </a:p>
          <a:p>
            <a:pPr algn="just"/>
            <a:r>
              <a:rPr lang="ru-RU" sz="2800" dirty="0"/>
              <a:t> антидепрессантам (</a:t>
            </a:r>
            <a:r>
              <a:rPr lang="ru-RU" sz="2800" b="1" dirty="0">
                <a:solidFill>
                  <a:srgbClr val="7030A0"/>
                </a:solidFill>
              </a:rPr>
              <a:t>код N06A</a:t>
            </a:r>
            <a:r>
              <a:rPr lang="ru-RU" sz="2800" dirty="0"/>
              <a:t>) </a:t>
            </a:r>
          </a:p>
          <a:p>
            <a:pPr marL="114300" indent="0" algn="just">
              <a:buNone/>
            </a:pPr>
            <a:r>
              <a:rPr lang="ru-RU" sz="2800" dirty="0"/>
              <a:t>и не подлежащего предметно-количественному учету, </a:t>
            </a:r>
          </a:p>
          <a:p>
            <a:pPr marL="114300" indent="0" algn="just">
              <a:buNone/>
            </a:pPr>
            <a:endParaRPr lang="ru-RU" sz="2800" dirty="0"/>
          </a:p>
          <a:p>
            <a:pPr marL="114300" indent="0" algn="just">
              <a:buNone/>
            </a:pPr>
            <a:r>
              <a:rPr lang="ru-RU" sz="2800" dirty="0"/>
              <a:t>До </a:t>
            </a:r>
            <a:r>
              <a:rPr lang="ru-RU" sz="2800" b="1" dirty="0">
                <a:solidFill>
                  <a:srgbClr val="7030A0"/>
                </a:solidFill>
              </a:rPr>
              <a:t>трех</a:t>
            </a:r>
            <a:r>
              <a:rPr lang="ru-RU" sz="2800" dirty="0"/>
              <a:t> наименований ЛП – для иных ЛП, не отнесенных к вышеуказанным АТХ.</a:t>
            </a:r>
          </a:p>
          <a:p>
            <a:pPr marL="114300" indent="0" algn="just">
              <a:buNone/>
            </a:pPr>
            <a:endParaRPr lang="ru-RU" sz="2800" dirty="0"/>
          </a:p>
          <a:p>
            <a:pPr marL="114300" indent="0" algn="just">
              <a:buNone/>
            </a:pPr>
            <a:r>
              <a:rPr lang="ru-RU" sz="2800" dirty="0"/>
              <a:t>На одном рецептурном бланке </a:t>
            </a:r>
            <a:r>
              <a:rPr lang="ru-RU" sz="28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формы N 148-1/у-88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разрешается осуществлять назначение только </a:t>
            </a:r>
            <a:r>
              <a:rPr lang="ru-RU" sz="2800" b="1" dirty="0">
                <a:solidFill>
                  <a:srgbClr val="7030A0"/>
                </a:solidFill>
              </a:rPr>
              <a:t>одного</a:t>
            </a:r>
            <a:r>
              <a:rPr lang="ru-RU" sz="2800" dirty="0"/>
              <a:t> наименования ЛП.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0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8"/>
            <a:ext cx="543523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3272" y="24928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На рецептах формы </a:t>
            </a:r>
          </a:p>
          <a:p>
            <a:pPr algn="ctr"/>
            <a:r>
              <a:rPr lang="ru-RU" sz="2000" dirty="0"/>
              <a:t>№ 107–1/у </a:t>
            </a:r>
          </a:p>
          <a:p>
            <a:pPr algn="ctr"/>
            <a:r>
              <a:rPr lang="ru-RU" sz="2000" dirty="0"/>
              <a:t>можно выписать </a:t>
            </a:r>
          </a:p>
          <a:p>
            <a:pPr algn="ctr"/>
            <a:r>
              <a:rPr lang="ru-RU" sz="2000" dirty="0"/>
              <a:t>только </a:t>
            </a:r>
          </a:p>
          <a:p>
            <a:pPr algn="ctr"/>
            <a:r>
              <a:rPr lang="ru-RU" sz="2000" b="1" dirty="0"/>
              <a:t>одно</a:t>
            </a:r>
            <a:r>
              <a:rPr lang="ru-RU" sz="2000" dirty="0"/>
              <a:t> наименование </a:t>
            </a:r>
          </a:p>
          <a:p>
            <a:pPr algn="ctr"/>
            <a:r>
              <a:rPr lang="ru-RU" sz="2000" dirty="0" err="1"/>
              <a:t>анксиолитика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(транквилизатора)</a:t>
            </a:r>
          </a:p>
        </p:txBody>
      </p:sp>
    </p:spTree>
    <p:extLst>
      <p:ext uri="{BB962C8B-B14F-4D97-AF65-F5344CB8AC3E}">
        <p14:creationId xmlns:p14="http://schemas.microsoft.com/office/powerpoint/2010/main" val="1119962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E077DE-E7F2-8FFF-AF37-A2A98C09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955799-A69B-F533-BE09-DCB0C39422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47" y="0"/>
            <a:ext cx="919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2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587799-2A13-45C0-9A48-6698C92B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DEA10-1967-4260-92D3-F4688EA99CFA}"/>
              </a:ext>
            </a:extLst>
          </p:cNvPr>
          <p:cNvSpPr txBox="1"/>
          <p:nvPr/>
        </p:nvSpPr>
        <p:spPr>
          <a:xfrm>
            <a:off x="313525" y="1121523"/>
            <a:ext cx="294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Отметка «по специальному </a:t>
            </a:r>
          </a:p>
          <a:p>
            <a:r>
              <a:rPr lang="ru-RU" dirty="0"/>
              <a:t>назначению»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14510-F8DE-4C58-9C44-214EE83FBD57}"/>
              </a:ext>
            </a:extLst>
          </p:cNvPr>
          <p:cNvSpPr txBox="1"/>
          <p:nvPr/>
        </p:nvSpPr>
        <p:spPr>
          <a:xfrm>
            <a:off x="600030" y="403148"/>
            <a:ext cx="180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Штамп МО </a:t>
            </a:r>
          </a:p>
          <a:p>
            <a:r>
              <a:rPr lang="ru-RU" dirty="0"/>
              <a:t>с датой выписки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D5C7B0-8A31-4695-8437-B9FA712BAC47}"/>
              </a:ext>
            </a:extLst>
          </p:cNvPr>
          <p:cNvSpPr txBox="1"/>
          <p:nvPr/>
        </p:nvSpPr>
        <p:spPr>
          <a:xfrm>
            <a:off x="535552" y="1906993"/>
            <a:ext cx="25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Серия и номер</a:t>
            </a:r>
          </a:p>
          <a:p>
            <a:r>
              <a:rPr lang="ru-RU" dirty="0"/>
              <a:t>(всегда типографские)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613E5DC-8C07-462C-BECD-ECDA80943453}"/>
              </a:ext>
            </a:extLst>
          </p:cNvPr>
          <p:cNvSpPr/>
          <p:nvPr/>
        </p:nvSpPr>
        <p:spPr>
          <a:xfrm>
            <a:off x="5580112" y="4221088"/>
            <a:ext cx="792088" cy="420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E485FF-4FC6-4449-BDB4-4947DF7EE1B9}"/>
              </a:ext>
            </a:extLst>
          </p:cNvPr>
          <p:cNvSpPr txBox="1"/>
          <p:nvPr/>
        </p:nvSpPr>
        <p:spPr>
          <a:xfrm>
            <a:off x="611233" y="2668055"/>
            <a:ext cx="195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Дата оформления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F37E4C-0330-4848-BDE9-E067F7A56CEB}"/>
              </a:ext>
            </a:extLst>
          </p:cNvPr>
          <p:cNvSpPr txBox="1"/>
          <p:nvPr/>
        </p:nvSpPr>
        <p:spPr>
          <a:xfrm>
            <a:off x="501625" y="5793944"/>
            <a:ext cx="22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для рецептов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A259EF-4073-4831-9C44-7A9CD481D9A8}"/>
              </a:ext>
            </a:extLst>
          </p:cNvPr>
          <p:cNvSpPr txBox="1"/>
          <p:nvPr/>
        </p:nvSpPr>
        <p:spPr>
          <a:xfrm>
            <a:off x="927177" y="486944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Подпись врача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C23DE3-B598-4FB8-8A85-60551BECFE10}"/>
              </a:ext>
            </a:extLst>
          </p:cNvPr>
          <p:cNvSpPr txBox="1"/>
          <p:nvPr/>
        </p:nvSpPr>
        <p:spPr>
          <a:xfrm>
            <a:off x="694604" y="4246786"/>
            <a:ext cx="14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врача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C5DD21-9470-4764-8F79-9164BDFAA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771" y="362720"/>
            <a:ext cx="4282752" cy="6048672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45129A0-2784-4BC8-ACF6-55F2090EFE27}"/>
              </a:ext>
            </a:extLst>
          </p:cNvPr>
          <p:cNvCxnSpPr>
            <a:cxnSpLocks/>
          </p:cNvCxnSpPr>
          <p:nvPr/>
        </p:nvCxnSpPr>
        <p:spPr>
          <a:xfrm flipV="1">
            <a:off x="3264503" y="1265357"/>
            <a:ext cx="3865452" cy="56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DA76B1B-BDAD-4E36-B344-4B687053997D}"/>
              </a:ext>
            </a:extLst>
          </p:cNvPr>
          <p:cNvCxnSpPr>
            <a:cxnSpLocks/>
          </p:cNvCxnSpPr>
          <p:nvPr/>
        </p:nvCxnSpPr>
        <p:spPr>
          <a:xfrm>
            <a:off x="3188338" y="1339377"/>
            <a:ext cx="2988809" cy="96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920A004-4CF1-460E-B70C-F71366EDECB6}"/>
              </a:ext>
            </a:extLst>
          </p:cNvPr>
          <p:cNvCxnSpPr>
            <a:cxnSpLocks/>
          </p:cNvCxnSpPr>
          <p:nvPr/>
        </p:nvCxnSpPr>
        <p:spPr>
          <a:xfrm flipV="1">
            <a:off x="3220107" y="523220"/>
            <a:ext cx="3296109" cy="816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2ABBE68-CC8A-4190-B5BF-46A1010B430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400459" y="649217"/>
            <a:ext cx="2358320" cy="77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0B9D3785-739C-4F01-A9B6-ABC4C71DD889}"/>
              </a:ext>
            </a:extLst>
          </p:cNvPr>
          <p:cNvCxnSpPr>
            <a:cxnSpLocks/>
          </p:cNvCxnSpPr>
          <p:nvPr/>
        </p:nvCxnSpPr>
        <p:spPr>
          <a:xfrm flipV="1">
            <a:off x="2754591" y="1816411"/>
            <a:ext cx="2490209" cy="1013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E752E734-82FE-4635-B0D9-0EC0F4E1B19B}"/>
              </a:ext>
            </a:extLst>
          </p:cNvPr>
          <p:cNvCxnSpPr>
            <a:cxnSpLocks/>
          </p:cNvCxnSpPr>
          <p:nvPr/>
        </p:nvCxnSpPr>
        <p:spPr>
          <a:xfrm>
            <a:off x="2267744" y="4431452"/>
            <a:ext cx="3816424" cy="941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7F671CDB-7728-48FF-AA98-D799D0B1F61C}"/>
              </a:ext>
            </a:extLst>
          </p:cNvPr>
          <p:cNvCxnSpPr>
            <a:cxnSpLocks/>
          </p:cNvCxnSpPr>
          <p:nvPr/>
        </p:nvCxnSpPr>
        <p:spPr>
          <a:xfrm>
            <a:off x="2806647" y="5054108"/>
            <a:ext cx="3277521" cy="73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D5F1ADB7-6E2B-456A-91C6-127AFA68AEE3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2739161" y="5486890"/>
            <a:ext cx="1724798" cy="491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ADFC9BC-A897-4F9E-A268-BF6FDF661F0C}"/>
              </a:ext>
            </a:extLst>
          </p:cNvPr>
          <p:cNvCxnSpPr>
            <a:cxnSpLocks/>
          </p:cNvCxnSpPr>
          <p:nvPr/>
        </p:nvCxnSpPr>
        <p:spPr>
          <a:xfrm flipV="1">
            <a:off x="2267744" y="1631717"/>
            <a:ext cx="4248472" cy="541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302AD23B-78A1-47EE-98D9-10A44B2E752C}"/>
              </a:ext>
            </a:extLst>
          </p:cNvPr>
          <p:cNvSpPr/>
          <p:nvPr/>
        </p:nvSpPr>
        <p:spPr>
          <a:xfrm>
            <a:off x="3915151" y="2138253"/>
            <a:ext cx="4320480" cy="13627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779" y="31519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Указание и адреса места жительства (с индексом)</a:t>
            </a:r>
          </a:p>
          <a:p>
            <a:r>
              <a:rPr lang="ru-RU" sz="1400" dirty="0"/>
              <a:t> </a:t>
            </a:r>
            <a:r>
              <a:rPr lang="ru-RU" sz="1400" b="1" dirty="0"/>
              <a:t>и</a:t>
            </a:r>
            <a:r>
              <a:rPr lang="ru-RU" sz="1400" dirty="0"/>
              <a:t> номера медицинской карты пациента</a:t>
            </a:r>
          </a:p>
          <a:p>
            <a:r>
              <a:rPr lang="ru-RU" sz="1400" dirty="0"/>
              <a:t> не является ошибкой.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E9123-0C27-E5B1-277E-BDD9B53EA252}"/>
              </a:ext>
            </a:extLst>
          </p:cNvPr>
          <p:cNvSpPr txBox="1"/>
          <p:nvPr/>
        </p:nvSpPr>
        <p:spPr>
          <a:xfrm>
            <a:off x="2114588" y="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148-1/у-88</a:t>
            </a:r>
          </a:p>
        </p:txBody>
      </p:sp>
    </p:spTree>
    <p:extLst>
      <p:ext uri="{BB962C8B-B14F-4D97-AF65-F5344CB8AC3E}">
        <p14:creationId xmlns:p14="http://schemas.microsoft.com/office/powerpoint/2010/main" val="172091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825680" cy="5708104"/>
          </a:xfrm>
        </p:spPr>
        <p:txBody>
          <a:bodyPr>
            <a:normAutofit/>
          </a:bodyPr>
          <a:lstStyle/>
          <a:p>
            <a:pPr algn="just"/>
            <a:r>
              <a:rPr lang="ru-RU" sz="2400" u="sng" dirty="0"/>
              <a:t>Назначение</a:t>
            </a:r>
            <a:r>
              <a:rPr lang="ru-RU" sz="2400" dirty="0"/>
              <a:t> ЛП осуществляется лечащим врачом, фельдшером, акушеркой, ИП, осуществляющими медицинскую деятельность.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Медицинский работник, оформивший рецепт с нарушением настоящего порядка, или руководитель медицинской организации </a:t>
            </a:r>
            <a:r>
              <a:rPr lang="ru-RU" sz="2400" u="sng" dirty="0"/>
              <a:t>обеспечивают своевременное переоформление</a:t>
            </a:r>
            <a:r>
              <a:rPr lang="ru-RU" sz="2400" dirty="0"/>
              <a:t> требуемого для пациента рецепта.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Сведения о назначенных препаратах вносятся в медицинскую документацию.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30832"/>
            <a:ext cx="7620000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Порядок назначения ЛП. Общие положения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9505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5939"/>
            <a:ext cx="7220950" cy="659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239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91F3AE-A359-4AFA-8737-E03D69E3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55F1CE-ABE2-4B05-91E3-413A51E33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00509" y="1370124"/>
            <a:ext cx="6524987" cy="4046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ECCF4-1714-4EEF-A0F3-3FE6A66679CE}"/>
              </a:ext>
            </a:extLst>
          </p:cNvPr>
          <p:cNvSpPr txBox="1"/>
          <p:nvPr/>
        </p:nvSpPr>
        <p:spPr>
          <a:xfrm>
            <a:off x="238461" y="793986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Штамп МО с датой выписки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BE1FF-A096-483F-B3E7-1FC6A359DD0E}"/>
              </a:ext>
            </a:extLst>
          </p:cNvPr>
          <p:cNvSpPr txBox="1"/>
          <p:nvPr/>
        </p:nvSpPr>
        <p:spPr>
          <a:xfrm>
            <a:off x="1275224" y="1246486"/>
            <a:ext cx="216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Серия типографская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E2BCA-75C7-49AE-9009-2DF141C3E17F}"/>
              </a:ext>
            </a:extLst>
          </p:cNvPr>
          <p:cNvSpPr txBox="1"/>
          <p:nvPr/>
        </p:nvSpPr>
        <p:spPr>
          <a:xfrm>
            <a:off x="1283985" y="1626843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Номер типографский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7A793-93A8-4457-A03B-3D8A0076BC28}"/>
              </a:ext>
            </a:extLst>
          </p:cNvPr>
          <p:cNvSpPr txBox="1"/>
          <p:nvPr/>
        </p:nvSpPr>
        <p:spPr>
          <a:xfrm>
            <a:off x="435746" y="1985864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Дата выписывания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2046F-F3BA-4274-B136-F1C2889A0248}"/>
              </a:ext>
            </a:extLst>
          </p:cNvPr>
          <p:cNvSpPr txBox="1"/>
          <p:nvPr/>
        </p:nvSpPr>
        <p:spPr>
          <a:xfrm>
            <a:off x="384733" y="5459790"/>
            <a:ext cx="323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Печать для рецептов </a:t>
            </a:r>
          </a:p>
          <a:p>
            <a:pPr algn="ctr"/>
            <a:r>
              <a:rPr lang="ru-RU" dirty="0"/>
              <a:t>(ставит уполномоченное лицо)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B9744-358A-4EED-83B0-DEF5D692D64A}"/>
              </a:ext>
            </a:extLst>
          </p:cNvPr>
          <p:cNvSpPr txBox="1"/>
          <p:nvPr/>
        </p:nvSpPr>
        <p:spPr>
          <a:xfrm>
            <a:off x="723687" y="425709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Подпись врача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4EF8E-0D87-4B04-A49A-4BF37FFF71AC}"/>
              </a:ext>
            </a:extLst>
          </p:cNvPr>
          <p:cNvSpPr txBox="1"/>
          <p:nvPr/>
        </p:nvSpPr>
        <p:spPr>
          <a:xfrm>
            <a:off x="723687" y="3874261"/>
            <a:ext cx="14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врача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8947941-CC6A-4C59-84B1-D85915035F6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70610" y="978652"/>
            <a:ext cx="1473398" cy="2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86DFED0-4042-4EA5-A8E0-E82DB59C49AB}"/>
              </a:ext>
            </a:extLst>
          </p:cNvPr>
          <p:cNvCxnSpPr>
            <a:cxnSpLocks/>
          </p:cNvCxnSpPr>
          <p:nvPr/>
        </p:nvCxnSpPr>
        <p:spPr>
          <a:xfrm>
            <a:off x="3435368" y="1469540"/>
            <a:ext cx="2504784" cy="213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3B38BDE-D695-41B8-9D2B-7E4C8C50DE46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472779" y="1865689"/>
            <a:ext cx="3827413" cy="304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526B5C0-7BFA-46F6-9123-1FB4012EBD37}"/>
              </a:ext>
            </a:extLst>
          </p:cNvPr>
          <p:cNvCxnSpPr>
            <a:cxnSpLocks/>
          </p:cNvCxnSpPr>
          <p:nvPr/>
        </p:nvCxnSpPr>
        <p:spPr>
          <a:xfrm flipV="1">
            <a:off x="827584" y="4899284"/>
            <a:ext cx="5952538" cy="384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847B0BD-E9EF-4A4F-9B87-03DD6C48758F}"/>
              </a:ext>
            </a:extLst>
          </p:cNvPr>
          <p:cNvCxnSpPr>
            <a:cxnSpLocks/>
          </p:cNvCxnSpPr>
          <p:nvPr/>
        </p:nvCxnSpPr>
        <p:spPr>
          <a:xfrm>
            <a:off x="2086005" y="4118160"/>
            <a:ext cx="5078283" cy="264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A5C8D64-C3DF-4B05-9BB8-4FBDAC58C6FC}"/>
              </a:ext>
            </a:extLst>
          </p:cNvPr>
          <p:cNvCxnSpPr>
            <a:cxnSpLocks/>
          </p:cNvCxnSpPr>
          <p:nvPr/>
        </p:nvCxnSpPr>
        <p:spPr>
          <a:xfrm>
            <a:off x="2358008" y="4461358"/>
            <a:ext cx="4422114" cy="103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54337279-1917-4E1F-BF0C-A5A729DDD229}"/>
              </a:ext>
            </a:extLst>
          </p:cNvPr>
          <p:cNvSpPr/>
          <p:nvPr/>
        </p:nvSpPr>
        <p:spPr>
          <a:xfrm>
            <a:off x="7528276" y="3903874"/>
            <a:ext cx="792088" cy="45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2AD7AFC-7C4E-4F35-B9C8-477001DD99C1}"/>
              </a:ext>
            </a:extLst>
          </p:cNvPr>
          <p:cNvCxnSpPr>
            <a:cxnSpLocks/>
          </p:cNvCxnSpPr>
          <p:nvPr/>
        </p:nvCxnSpPr>
        <p:spPr>
          <a:xfrm flipV="1">
            <a:off x="3517505" y="1682703"/>
            <a:ext cx="3430759" cy="182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C315CA7-5F8A-48C0-A0A8-2B2BFF8F5885}"/>
              </a:ext>
            </a:extLst>
          </p:cNvPr>
          <p:cNvCxnSpPr>
            <a:cxnSpLocks/>
          </p:cNvCxnSpPr>
          <p:nvPr/>
        </p:nvCxnSpPr>
        <p:spPr>
          <a:xfrm flipV="1">
            <a:off x="3227324" y="5545615"/>
            <a:ext cx="1848732" cy="135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C81B255-D744-4359-9C18-90121F9AE616}"/>
              </a:ext>
            </a:extLst>
          </p:cNvPr>
          <p:cNvSpPr/>
          <p:nvPr/>
        </p:nvSpPr>
        <p:spPr>
          <a:xfrm>
            <a:off x="72008" y="483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Ф.И.О. и подпись </a:t>
            </a:r>
            <a:r>
              <a:rPr lang="ru-RU" u="sng" dirty="0">
                <a:ea typeface="Calibri" panose="020F0502020204030204" pitchFamily="34" charset="0"/>
              </a:rPr>
              <a:t>уполномоченного лица </a:t>
            </a:r>
          </a:p>
          <a:p>
            <a:r>
              <a:rPr lang="ru-RU" dirty="0">
                <a:ea typeface="Calibri" panose="020F0502020204030204" pitchFamily="34" charset="0"/>
              </a:rPr>
              <a:t>МО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2047" y="3001311"/>
            <a:ext cx="3355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Допустимо указание </a:t>
            </a:r>
          </a:p>
          <a:p>
            <a:r>
              <a:rPr lang="ru-RU" dirty="0"/>
              <a:t>даты рождения пациента</a:t>
            </a: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3093211" y="2769460"/>
            <a:ext cx="1622805" cy="630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A0E10F-D077-D737-8485-08AF5CD99ECF}"/>
              </a:ext>
            </a:extLst>
          </p:cNvPr>
          <p:cNvSpPr txBox="1"/>
          <p:nvPr/>
        </p:nvSpPr>
        <p:spPr>
          <a:xfrm>
            <a:off x="525527" y="202330"/>
            <a:ext cx="2645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Можно </a:t>
            </a:r>
            <a:r>
              <a:rPr lang="ru-RU" sz="1400" u="sng" dirty="0">
                <a:solidFill>
                  <a:srgbClr val="FF0000"/>
                </a:solidFill>
              </a:rPr>
              <a:t>заполнять</a:t>
            </a:r>
            <a:r>
              <a:rPr lang="ru-RU" sz="1400" dirty="0">
                <a:solidFill>
                  <a:srgbClr val="FF0000"/>
                </a:solidFill>
              </a:rPr>
              <a:t> и с помощью 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печатающих устройств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20FA2-A7DD-DA4C-451E-7E7F9CFC41A6}"/>
              </a:ext>
            </a:extLst>
          </p:cNvPr>
          <p:cNvSpPr txBox="1"/>
          <p:nvPr/>
        </p:nvSpPr>
        <p:spPr>
          <a:xfrm>
            <a:off x="689328" y="2423851"/>
            <a:ext cx="18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Ф.И.О полностью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E149193-D9F9-A0C5-B526-0C4859FD236E}"/>
              </a:ext>
            </a:extLst>
          </p:cNvPr>
          <p:cNvCxnSpPr>
            <a:cxnSpLocks/>
          </p:cNvCxnSpPr>
          <p:nvPr/>
        </p:nvCxnSpPr>
        <p:spPr>
          <a:xfrm flipV="1">
            <a:off x="2509693" y="2431850"/>
            <a:ext cx="2566363" cy="1712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A965DB1C-E648-D8A6-87A2-CF0BD0D39789}"/>
              </a:ext>
            </a:extLst>
          </p:cNvPr>
          <p:cNvSpPr/>
          <p:nvPr/>
        </p:nvSpPr>
        <p:spPr>
          <a:xfrm>
            <a:off x="4139950" y="2018109"/>
            <a:ext cx="4314722" cy="1435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AD6C8E3-1235-A900-3B01-14663A367626}"/>
              </a:ext>
            </a:extLst>
          </p:cNvPr>
          <p:cNvCxnSpPr>
            <a:cxnSpLocks/>
          </p:cNvCxnSpPr>
          <p:nvPr/>
        </p:nvCxnSpPr>
        <p:spPr>
          <a:xfrm>
            <a:off x="2521498" y="2596116"/>
            <a:ext cx="3177003" cy="9094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4FB8352-ADB9-9538-19DF-B9DD0DE9AACD}"/>
              </a:ext>
            </a:extLst>
          </p:cNvPr>
          <p:cNvCxnSpPr/>
          <p:nvPr/>
        </p:nvCxnSpPr>
        <p:spPr>
          <a:xfrm>
            <a:off x="3904613" y="5241468"/>
            <a:ext cx="462717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2B4554-90CF-31E3-A005-EC3C763AE6CE}"/>
              </a:ext>
            </a:extLst>
          </p:cNvPr>
          <p:cNvSpPr txBox="1"/>
          <p:nvPr/>
        </p:nvSpPr>
        <p:spPr>
          <a:xfrm>
            <a:off x="1454262" y="3604829"/>
            <a:ext cx="24776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количество </a:t>
            </a:r>
            <a:r>
              <a:rPr lang="ru-RU" dirty="0">
                <a:solidFill>
                  <a:srgbClr val="FF0000"/>
                </a:solidFill>
              </a:rPr>
              <a:t>прописью!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E8FDE01-AF75-1EBE-8E7C-8FF416C9C486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931933" y="3789495"/>
            <a:ext cx="3705247" cy="4449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35" grpId="0"/>
      <p:bldP spid="2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dirty="0"/>
              <a:t>В случаях необходимости оформления рецепта на наркотический (психотропный) ЛП </a:t>
            </a:r>
            <a:r>
              <a:rPr lang="ru-RU" sz="2400" b="1" dirty="0">
                <a:solidFill>
                  <a:srgbClr val="C00000"/>
                </a:solidFill>
              </a:rPr>
              <a:t>на дому </a:t>
            </a:r>
            <a:r>
              <a:rPr lang="ru-RU" sz="2400" dirty="0"/>
              <a:t>в рамках оказания </a:t>
            </a:r>
            <a:r>
              <a:rPr lang="ru-RU" sz="2400" b="1" dirty="0">
                <a:solidFill>
                  <a:srgbClr val="C00000"/>
                </a:solidFill>
              </a:rPr>
              <a:t>паллиативной</a:t>
            </a:r>
            <a:r>
              <a:rPr lang="ru-RU" sz="2400" dirty="0"/>
              <a:t> медицинской помощи допускается </a:t>
            </a:r>
            <a:r>
              <a:rPr lang="ru-RU" sz="2400" b="1" dirty="0">
                <a:solidFill>
                  <a:srgbClr val="C00000"/>
                </a:solidFill>
              </a:rPr>
              <a:t>предварительное заверение </a:t>
            </a:r>
            <a:r>
              <a:rPr lang="ru-RU" sz="2400" dirty="0"/>
              <a:t>рецепта </a:t>
            </a:r>
          </a:p>
          <a:p>
            <a:pPr algn="just"/>
            <a:r>
              <a:rPr lang="ru-RU" sz="2400" dirty="0"/>
              <a:t>штампом медицинской организации, </a:t>
            </a:r>
          </a:p>
          <a:p>
            <a:pPr algn="just"/>
            <a:r>
              <a:rPr lang="ru-RU" sz="2400" dirty="0"/>
              <a:t>печатью медицинской организации "Для рецептов", которая проставляется лицом, уполномоченным руководителем медицинской организации, с указанием фамилии, имени, отчества и проставлением его личной подписи.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99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16CF-2362-5537-C06C-A844AAE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98411-06D3-A604-8473-CF65083AE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48BEF1-9F72-614B-A1EF-9DD35380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457B4-D38A-28AA-BEDC-31440A24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7" y="116632"/>
            <a:ext cx="896338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34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Сроки действия рецептов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620000" cy="3948152"/>
          </a:xfrm>
        </p:spPr>
        <p:txBody>
          <a:bodyPr>
            <a:normAutofit/>
          </a:bodyPr>
          <a:lstStyle/>
          <a:p>
            <a:r>
              <a:rPr lang="ru-RU" sz="2400" dirty="0"/>
              <a:t>на бланке формы N 148-1/у-88 – </a:t>
            </a:r>
            <a:r>
              <a:rPr lang="ru-RU" sz="2400" b="1" u="sng" dirty="0">
                <a:solidFill>
                  <a:srgbClr val="FF0000"/>
                </a:solidFill>
              </a:rPr>
              <a:t>15 дней</a:t>
            </a:r>
            <a:r>
              <a:rPr lang="ru-RU" sz="2400" dirty="0"/>
              <a:t>, </a:t>
            </a:r>
          </a:p>
          <a:p>
            <a:r>
              <a:rPr lang="ru-RU" sz="2400" dirty="0"/>
              <a:t>формы N 107-1/у – </a:t>
            </a:r>
            <a:r>
              <a:rPr lang="ru-RU" sz="2400" b="1" u="sng" dirty="0">
                <a:solidFill>
                  <a:srgbClr val="FF0000"/>
                </a:solidFill>
              </a:rPr>
              <a:t>от 60 дней до 1 года</a:t>
            </a:r>
            <a:r>
              <a:rPr lang="ru-RU" sz="2400" dirty="0"/>
              <a:t>,</a:t>
            </a:r>
          </a:p>
          <a:p>
            <a:r>
              <a:rPr lang="ru-RU" sz="2400" dirty="0"/>
              <a:t>формы N 148-1/у-04(л)  - </a:t>
            </a:r>
            <a:r>
              <a:rPr lang="ru-RU" sz="2400" b="1" u="sng" dirty="0">
                <a:solidFill>
                  <a:srgbClr val="FF0000"/>
                </a:solidFill>
              </a:rPr>
              <a:t>15 дней (на список </a:t>
            </a:r>
            <a:r>
              <a:rPr lang="en-US" sz="2400" b="1" u="sng" dirty="0">
                <a:solidFill>
                  <a:srgbClr val="FF0000"/>
                </a:solidFill>
              </a:rPr>
              <a:t>II</a:t>
            </a:r>
            <a:r>
              <a:rPr lang="ru-RU" sz="2400" b="1" u="sng" dirty="0">
                <a:solidFill>
                  <a:srgbClr val="FF0000"/>
                </a:solidFill>
              </a:rPr>
              <a:t>,</a:t>
            </a:r>
            <a:r>
              <a:rPr lang="en-US" sz="2400" b="1" u="sng" dirty="0">
                <a:solidFill>
                  <a:srgbClr val="FF0000"/>
                </a:solidFill>
              </a:rPr>
              <a:t> III</a:t>
            </a:r>
            <a:r>
              <a:rPr lang="ru-RU" sz="2400" b="1" u="sng" dirty="0">
                <a:solidFill>
                  <a:srgbClr val="FF0000"/>
                </a:solidFill>
              </a:rPr>
              <a:t> и комбинированные </a:t>
            </a:r>
            <a:r>
              <a:rPr lang="ru-RU" sz="2400" b="1" u="sng" dirty="0" err="1">
                <a:solidFill>
                  <a:srgbClr val="FF0000"/>
                </a:solidFill>
              </a:rPr>
              <a:t>неучетные</a:t>
            </a:r>
            <a:r>
              <a:rPr lang="ru-RU" sz="2400" b="1" u="sng" dirty="0">
                <a:solidFill>
                  <a:srgbClr val="FF0000"/>
                </a:solidFill>
              </a:rPr>
              <a:t> ЛП)</a:t>
            </a:r>
            <a:r>
              <a:rPr lang="ru-RU" sz="2400" dirty="0"/>
              <a:t>, </a:t>
            </a:r>
            <a:r>
              <a:rPr lang="ru-RU" sz="2400" b="1" u="sng" dirty="0">
                <a:solidFill>
                  <a:srgbClr val="FF0000"/>
                </a:solidFill>
              </a:rPr>
              <a:t>30 дней </a:t>
            </a:r>
            <a:r>
              <a:rPr lang="ru-RU" sz="2400" dirty="0"/>
              <a:t>(</a:t>
            </a:r>
            <a:r>
              <a:rPr lang="ru-RU" sz="2400" b="1" u="sng" dirty="0">
                <a:solidFill>
                  <a:srgbClr val="FF0000"/>
                </a:solidFill>
              </a:rPr>
              <a:t>90 дней </a:t>
            </a:r>
            <a:r>
              <a:rPr lang="ru-RU" sz="2400" dirty="0"/>
              <a:t>–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пенсионеры, инвалиды, хронические больные)</a:t>
            </a:r>
          </a:p>
          <a:p>
            <a:r>
              <a:rPr lang="ru-RU" sz="2400" dirty="0"/>
              <a:t>формы 107/у-НП – </a:t>
            </a:r>
            <a:r>
              <a:rPr lang="ru-RU" sz="2400" b="1" u="sng" dirty="0">
                <a:solidFill>
                  <a:srgbClr val="FF0000"/>
                </a:solidFill>
              </a:rPr>
              <a:t>15 дней</a:t>
            </a:r>
            <a:r>
              <a:rPr lang="ru-RU" sz="2400" dirty="0"/>
              <a:t>.</a:t>
            </a:r>
          </a:p>
          <a:p>
            <a:pPr marL="114300" indent="0">
              <a:buNone/>
            </a:pPr>
            <a:r>
              <a:rPr lang="ru-RU" sz="2400" dirty="0"/>
              <a:t>указывается путем </a:t>
            </a:r>
            <a:r>
              <a:rPr lang="ru-RU" sz="2400" strike="sngStrike" dirty="0"/>
              <a:t>зачеркивания</a:t>
            </a:r>
            <a:r>
              <a:rPr lang="ru-RU" sz="2400" dirty="0"/>
              <a:t> или </a:t>
            </a:r>
            <a:r>
              <a:rPr lang="ru-RU" sz="2400" u="sng" dirty="0"/>
              <a:t>подчеркивания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98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r>
              <a:rPr lang="ru-RU" sz="2800" dirty="0"/>
              <a:t>В случае срока действия бланка 107-1/у до 1 года дополнительно:</a:t>
            </a:r>
          </a:p>
          <a:p>
            <a:pPr marL="571500" indent="-457200">
              <a:buAutoNum type="arabicParenR"/>
            </a:pPr>
            <a:r>
              <a:rPr lang="ru-RU" sz="2800" dirty="0"/>
              <a:t>Проставляется отметка «По специальному назначению» (если врач написал «по </a:t>
            </a:r>
            <a:r>
              <a:rPr lang="ru-RU" sz="2800" u="sng" dirty="0"/>
              <a:t>спец. </a:t>
            </a:r>
            <a:r>
              <a:rPr lang="ru-RU" sz="2800" dirty="0"/>
              <a:t>назначению», это ошибкой не считаем)</a:t>
            </a:r>
          </a:p>
          <a:p>
            <a:pPr marL="571500" indent="-457200">
              <a:buAutoNum type="arabicParenR"/>
            </a:pPr>
            <a:r>
              <a:rPr lang="ru-RU" sz="2800" dirty="0"/>
              <a:t>Обозначается </a:t>
            </a:r>
            <a:r>
              <a:rPr lang="ru-RU" sz="2800" u="sng" dirty="0"/>
              <a:t>периодичность</a:t>
            </a:r>
            <a:r>
              <a:rPr lang="ru-RU" sz="2800" dirty="0"/>
              <a:t> отпуска</a:t>
            </a:r>
          </a:p>
          <a:p>
            <a:pPr marL="571500" indent="-457200">
              <a:buAutoNum type="arabicParenR"/>
            </a:pPr>
            <a:endParaRPr lang="ru-RU" sz="2800" dirty="0"/>
          </a:p>
          <a:p>
            <a:pPr marL="571500" indent="-457200">
              <a:buAutoNum type="arabicParenR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44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4" y="-2172"/>
            <a:ext cx="5221866" cy="67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1844824"/>
            <a:ext cx="2630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Оформление рецепта на </a:t>
            </a:r>
          </a:p>
          <a:p>
            <a:pPr algn="ctr"/>
            <a:r>
              <a:rPr lang="ru-RU" b="1" dirty="0"/>
              <a:t>бланке формы </a:t>
            </a:r>
          </a:p>
          <a:p>
            <a:pPr algn="ctr"/>
            <a:r>
              <a:rPr lang="ru-RU" b="1" dirty="0"/>
              <a:t>№ 107–1/у </a:t>
            </a:r>
          </a:p>
          <a:p>
            <a:pPr algn="ctr"/>
            <a:r>
              <a:rPr lang="ru-RU" b="1" dirty="0"/>
              <a:t>со сроком действия </a:t>
            </a:r>
          </a:p>
          <a:p>
            <a:pPr algn="ctr"/>
            <a:r>
              <a:rPr lang="ru-RU" b="1" dirty="0"/>
              <a:t>до одного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2059367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867A09-FB6C-FA78-69AD-DFEC776F2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9954"/>
            <a:ext cx="6300192" cy="682804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37FB49-FF7A-5AAC-6A95-2DB79C82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AAF6F1E-41D4-BCA0-A48E-8AF152C7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228" y="2060848"/>
            <a:ext cx="3505200" cy="3417703"/>
          </a:xfrm>
        </p:spPr>
        <p:txBody>
          <a:bodyPr>
            <a:normAutofit/>
          </a:bodyPr>
          <a:lstStyle/>
          <a:p>
            <a:r>
              <a:rPr lang="ru-RU" sz="2000" dirty="0"/>
              <a:t>Флуоксетин – не ПКУ</a:t>
            </a:r>
          </a:p>
          <a:p>
            <a:r>
              <a:rPr lang="ru-RU" sz="2000" dirty="0"/>
              <a:t>Норм отпуска нет.</a:t>
            </a:r>
          </a:p>
          <a:p>
            <a:r>
              <a:rPr lang="ru-RU" sz="2000" dirty="0"/>
              <a:t>Ограничений по длительности курса, соответственно, тоже нет.</a:t>
            </a:r>
          </a:p>
          <a:p>
            <a:r>
              <a:rPr lang="ru-RU" sz="2000" dirty="0"/>
              <a:t>Рецепт верный.</a:t>
            </a:r>
          </a:p>
          <a:p>
            <a:r>
              <a:rPr lang="ru-RU" sz="2000" dirty="0"/>
              <a:t>Отпускаем без ограничений.</a:t>
            </a:r>
          </a:p>
          <a:p>
            <a:r>
              <a:rPr lang="ru-RU" sz="2000" dirty="0"/>
              <a:t>336таб. = 28таб х 12мес</a:t>
            </a:r>
          </a:p>
        </p:txBody>
      </p:sp>
    </p:spTree>
    <p:extLst>
      <p:ext uri="{BB962C8B-B14F-4D97-AF65-F5344CB8AC3E}">
        <p14:creationId xmlns:p14="http://schemas.microsoft.com/office/powerpoint/2010/main" val="931488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Понятие о фармацевтической экспертизе рецепта, порядок действий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b="1" dirty="0">
                <a:solidFill>
                  <a:srgbClr val="7030A0"/>
                </a:solidFill>
              </a:rPr>
              <a:t>Фармацевтическая экспертиза рецепта </a:t>
            </a:r>
            <a:r>
              <a:rPr lang="ru-RU" sz="2400" dirty="0"/>
              <a:t>– это проверка соответствия поступивших рецептов нормам действующего законодательства</a:t>
            </a:r>
          </a:p>
          <a:p>
            <a:pPr marL="114300" indent="0" algn="just">
              <a:buNone/>
            </a:pPr>
            <a:r>
              <a:rPr lang="ru-RU" sz="2400" dirty="0"/>
              <a:t>Рецепт должен быть выписан </a:t>
            </a:r>
            <a:r>
              <a:rPr lang="ru-RU" sz="2400" b="1" u="sng" dirty="0"/>
              <a:t>четко и разборчиво</a:t>
            </a:r>
            <a:r>
              <a:rPr lang="ru-RU" sz="2400" dirty="0"/>
              <a:t>, чернилами или шариковой ручкой с обязательным </a:t>
            </a:r>
            <a:r>
              <a:rPr lang="ru-RU" sz="2400" b="1" u="sng" dirty="0"/>
              <a:t>заполнением всех </a:t>
            </a:r>
            <a:r>
              <a:rPr lang="ru-RU" sz="2400" dirty="0"/>
              <a:t>предусмотренных в бланке </a:t>
            </a:r>
            <a:r>
              <a:rPr lang="ru-RU" sz="2400" b="1" u="sng" dirty="0"/>
              <a:t>граф</a:t>
            </a:r>
            <a:r>
              <a:rPr lang="ru-RU" sz="2400" dirty="0"/>
              <a:t>. </a:t>
            </a:r>
          </a:p>
          <a:p>
            <a:pPr marL="114300" indent="0" algn="just">
              <a:buNone/>
            </a:pPr>
            <a:r>
              <a:rPr lang="ru-RU" sz="2400" dirty="0"/>
              <a:t>Исправления в рецепте не допускаются. </a:t>
            </a:r>
          </a:p>
          <a:p>
            <a:pPr marL="114300" indent="0" algn="just">
              <a:buNone/>
            </a:pPr>
            <a:r>
              <a:rPr lang="ru-RU" sz="2400" dirty="0"/>
              <a:t>При приеме рецептов и отпуске по ним ЛП целесообразно следовать определенному </a:t>
            </a:r>
            <a:r>
              <a:rPr lang="ru-RU" sz="2400" b="1" u="sng" dirty="0"/>
              <a:t>алгоритму действий</a:t>
            </a:r>
          </a:p>
          <a:p>
            <a:pPr marL="114300" indent="0" algn="just">
              <a:buNone/>
            </a:pPr>
            <a:endParaRPr lang="ru-RU" sz="24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57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 первом этапе аптечный работник должен проверить</a:t>
            </a:r>
            <a:r>
              <a:rPr lang="ru-RU" i="1" dirty="0"/>
              <a:t> </a:t>
            </a:r>
            <a:r>
              <a:rPr lang="ru-RU" b="1" u="sng" dirty="0">
                <a:solidFill>
                  <a:schemeClr val="tx2"/>
                </a:solidFill>
              </a:rPr>
              <a:t>соот­ветствие формы рецептурного бланка </a:t>
            </a:r>
            <a:r>
              <a:rPr lang="ru-RU" dirty="0"/>
              <a:t>лекарственной прописи, на­личия </a:t>
            </a:r>
            <a:r>
              <a:rPr lang="ru-RU" b="1" u="sng" dirty="0">
                <a:solidFill>
                  <a:schemeClr val="tx2"/>
                </a:solidFill>
              </a:rPr>
              <a:t>обязательных и дополнительных реквизитов</a:t>
            </a:r>
            <a:r>
              <a:rPr lang="ru-RU" dirty="0"/>
              <a:t> установленным правилам выписывания.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Любой рецепт, независимо от порядка оплаты лекарства и ха­рактера действия входящих в их состав медикаментов, должен содержать следующие</a:t>
            </a:r>
            <a:r>
              <a:rPr lang="ru-RU" i="1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основные (обязательные) реквизиты:</a:t>
            </a:r>
          </a:p>
          <a:p>
            <a:pPr algn="just"/>
            <a:r>
              <a:rPr lang="ru-RU" dirty="0"/>
              <a:t>штамп МО (с указанием наименования МО, его адреса и телефона);</a:t>
            </a:r>
          </a:p>
          <a:p>
            <a:pPr algn="just"/>
            <a:r>
              <a:rPr lang="ru-RU" dirty="0"/>
              <a:t>дату выписки рецепта; ФИО больного и его возраст; ФИО врача;</a:t>
            </a:r>
          </a:p>
          <a:p>
            <a:pPr algn="just"/>
            <a:r>
              <a:rPr lang="ru-RU" dirty="0"/>
              <a:t>наименование и количество ЛП; подробный способ применения ЛП; </a:t>
            </a:r>
          </a:p>
          <a:p>
            <a:pPr algn="just"/>
            <a:r>
              <a:rPr lang="ru-RU" dirty="0"/>
              <a:t>подпись и личную печать врача.</a:t>
            </a:r>
          </a:p>
          <a:p>
            <a:pPr algn="just"/>
            <a:r>
              <a:rPr lang="ru-RU" b="1" u="sng" dirty="0">
                <a:solidFill>
                  <a:srgbClr val="FF0000"/>
                </a:solidFill>
              </a:rPr>
              <a:t>Дополнительные реквизиты </a:t>
            </a:r>
            <a:r>
              <a:rPr lang="ru-RU" dirty="0"/>
              <a:t>рецептов зависят от состава ЛП и формы рецептурного бланка.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6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419" y="1340768"/>
            <a:ext cx="7825680" cy="570810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Рецепт оформляется на </a:t>
            </a:r>
            <a:r>
              <a:rPr lang="ru-RU" sz="2400" u="sng" dirty="0"/>
              <a:t>бумажном</a:t>
            </a:r>
            <a:r>
              <a:rPr lang="ru-RU" sz="2400" dirty="0"/>
              <a:t> носителе за подписью мед. работника или  в форме </a:t>
            </a:r>
            <a:r>
              <a:rPr lang="ru-RU" sz="2400" u="sng" dirty="0"/>
              <a:t>электронного</a:t>
            </a:r>
            <a:r>
              <a:rPr lang="ru-RU" sz="2400" dirty="0"/>
              <a:t> документа с использованием усиленной квалифицированной электронной подписи (УКЭП).</a:t>
            </a:r>
          </a:p>
          <a:p>
            <a:pPr marL="114300" indent="0" algn="just">
              <a:buNone/>
            </a:pPr>
            <a:endParaRPr lang="ru-RU" sz="2400" u="sng" dirty="0"/>
          </a:p>
          <a:p>
            <a:pPr algn="just"/>
            <a:r>
              <a:rPr lang="ru-RU" sz="2400" dirty="0"/>
              <a:t>Назначение и выписывание ЛП осуществляется медицинским работником по </a:t>
            </a:r>
            <a:r>
              <a:rPr lang="ru-RU" sz="2400" b="1" u="sng" dirty="0"/>
              <a:t>международному непатентованному наименованию (МНН)</a:t>
            </a:r>
            <a:r>
              <a:rPr lang="ru-RU" sz="2400" dirty="0"/>
              <a:t>, а при его отсутствии - </a:t>
            </a:r>
            <a:r>
              <a:rPr lang="ru-RU" sz="2400" b="1" u="sng" dirty="0"/>
              <a:t>группировочному или химическому наименованию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30832"/>
            <a:ext cx="7620000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Порядок назначения ЛП. Общие положения</a:t>
            </a:r>
            <a:endParaRPr lang="ru-RU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4D6-68CF-07D6-193F-5CE64C019E60}"/>
              </a:ext>
            </a:extLst>
          </p:cNvPr>
          <p:cNvSpPr txBox="1"/>
          <p:nvPr/>
        </p:nvSpPr>
        <p:spPr>
          <a:xfrm>
            <a:off x="325442" y="5585470"/>
            <a:ext cx="788363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NB! </a:t>
            </a:r>
            <a:r>
              <a:rPr lang="ru-RU" sz="2800" b="1" dirty="0">
                <a:solidFill>
                  <a:srgbClr val="FF0000"/>
                </a:solidFill>
              </a:rPr>
              <a:t>Все имеющиеся названия ЛП указаны в ГРЛС</a:t>
            </a:r>
          </a:p>
        </p:txBody>
      </p:sp>
    </p:spTree>
    <p:extLst>
      <p:ext uri="{BB962C8B-B14F-4D97-AF65-F5344CB8AC3E}">
        <p14:creationId xmlns:p14="http://schemas.microsoft.com/office/powerpoint/2010/main" val="477262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На следующем этапе аптечный работник оценивает</a:t>
            </a:r>
            <a:r>
              <a:rPr lang="ru-RU" sz="2800" i="1" dirty="0"/>
              <a:t> </a:t>
            </a:r>
            <a:r>
              <a:rPr lang="ru-RU" sz="2800" b="1" u="sng" dirty="0">
                <a:solidFill>
                  <a:schemeClr val="tx2"/>
                </a:solidFill>
              </a:rPr>
              <a:t>правомочность лица, выписавшего рецепт.</a:t>
            </a:r>
          </a:p>
          <a:p>
            <a:pPr algn="just"/>
            <a:r>
              <a:rPr lang="ru-RU" sz="2800" dirty="0"/>
              <a:t>Далее аптечный работник должен проверить</a:t>
            </a:r>
            <a:r>
              <a:rPr lang="ru-RU" sz="2800" i="1" dirty="0"/>
              <a:t> </a:t>
            </a:r>
            <a:r>
              <a:rPr lang="ru-RU" sz="2800" b="1" u="sng" dirty="0">
                <a:solidFill>
                  <a:schemeClr val="tx2"/>
                </a:solidFill>
              </a:rPr>
              <a:t>правильность офор­мления прописи и способа применения ЛП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В рецепте, требующем </a:t>
            </a:r>
            <a:r>
              <a:rPr lang="ru-RU" sz="2800" b="1" u="sng" dirty="0"/>
              <a:t>индивидуального изготовления</a:t>
            </a:r>
            <a:r>
              <a:rPr lang="ru-RU" sz="2800" dirty="0"/>
              <a:t>, необ­ходимо проверить </a:t>
            </a:r>
            <a:r>
              <a:rPr lang="ru-RU" sz="2800" b="1" u="sng" dirty="0">
                <a:solidFill>
                  <a:schemeClr val="tx2"/>
                </a:solidFill>
              </a:rPr>
              <a:t>совместимость ингредиентов</a:t>
            </a:r>
            <a:r>
              <a:rPr lang="ru-RU" sz="2800" dirty="0"/>
              <a:t>, входящих в со­став ЛП.</a:t>
            </a:r>
          </a:p>
          <a:p>
            <a:pPr algn="just"/>
            <a:r>
              <a:rPr lang="ru-RU" sz="2800" dirty="0"/>
              <a:t>При оценке лекарственной прописи аптечный работник должен </a:t>
            </a:r>
            <a:r>
              <a:rPr lang="ru-RU" sz="2800" b="1" u="sng" dirty="0">
                <a:solidFill>
                  <a:schemeClr val="tx2"/>
                </a:solidFill>
              </a:rPr>
              <a:t>(ВРД и ВСД)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/>
              <a:t>ЛП с учетом возраста больного.</a:t>
            </a:r>
          </a:p>
          <a:p>
            <a:pPr algn="just"/>
            <a:r>
              <a:rPr lang="ru-RU" sz="2800" dirty="0"/>
              <a:t>При необходимости проверяют </a:t>
            </a:r>
            <a:r>
              <a:rPr lang="ru-RU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нормы отпуска </a:t>
            </a:r>
            <a:r>
              <a:rPr lang="ru-RU" sz="2800" dirty="0"/>
              <a:t>(приложение 1).</a:t>
            </a:r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4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6257"/>
            <a:ext cx="7764016" cy="6140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Все </a:t>
            </a:r>
            <a:r>
              <a:rPr lang="ru-RU" sz="2400" b="1" u="sng" dirty="0"/>
              <a:t>неправильно выписанные рецепты пога­шаются штампом </a:t>
            </a:r>
            <a:r>
              <a:rPr lang="ru-RU" sz="2400" b="1" u="sng" dirty="0">
                <a:solidFill>
                  <a:srgbClr val="7030A0"/>
                </a:solidFill>
              </a:rPr>
              <a:t>«Рецепт недействителен»</a:t>
            </a:r>
            <a:r>
              <a:rPr lang="ru-RU" sz="2400" dirty="0"/>
              <a:t> и </a:t>
            </a:r>
            <a:r>
              <a:rPr lang="ru-RU" sz="2400" b="1" u="sng" dirty="0">
                <a:solidFill>
                  <a:srgbClr val="7030A0"/>
                </a:solidFill>
              </a:rPr>
              <a:t>возвращаются больному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Рецепт, выписанный </a:t>
            </a:r>
            <a:r>
              <a:rPr lang="ru-RU" sz="2400" b="1" u="sng" dirty="0">
                <a:solidFill>
                  <a:srgbClr val="C00000"/>
                </a:solidFill>
              </a:rPr>
              <a:t>с нарушением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установленных требований, считается </a:t>
            </a:r>
            <a:r>
              <a:rPr lang="ru-RU" sz="2400" b="1" u="sng" dirty="0">
                <a:solidFill>
                  <a:srgbClr val="C00000"/>
                </a:solidFill>
              </a:rPr>
              <a:t>недействительным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Приказ МЗ РФ №259н от 29.04.25 «Об утверждении правил НАП…» требует ведение журнала регистрации неправильно выписанных рецептов.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Лечащий врач, в том числе частнопрактикующий, специалист со средним медицинским образованием </a:t>
            </a:r>
            <a:r>
              <a:rPr lang="ru-RU" sz="2400" b="1" u="sng" dirty="0"/>
              <a:t>несет ответственность</a:t>
            </a:r>
            <a:r>
              <a:rPr lang="ru-RU" sz="2400" dirty="0"/>
              <a:t> в соответствии с законодательством РФ за необоснованно и (или) неправильно выписанный рецепт.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48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03649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0A7AEA-04D9-8CD0-C9C6-5A4744D2E18E}"/>
              </a:ext>
            </a:extLst>
          </p:cNvPr>
          <p:cNvCxnSpPr/>
          <p:nvPr/>
        </p:nvCxnSpPr>
        <p:spPr>
          <a:xfrm>
            <a:off x="6516216" y="3212976"/>
            <a:ext cx="864096" cy="3024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054CA5-7BA2-8CE3-08FC-1A62E9DF7DC5}"/>
              </a:ext>
            </a:extLst>
          </p:cNvPr>
          <p:cNvSpPr txBox="1"/>
          <p:nvPr/>
        </p:nvSpPr>
        <p:spPr>
          <a:xfrm>
            <a:off x="771227" y="260648"/>
            <a:ext cx="74940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Форма журнала разрабатывается аптечной организацией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839360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64CE8D-5875-CF29-F870-6D99BC84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41AAF7-48D2-6FCE-96C5-9CAF3A984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67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112568" cy="65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8144" y="2708920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3508" y="332656"/>
            <a:ext cx="2812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Порядок приема рецептов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 отпуска ЛП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из аптечных организаций</a:t>
            </a:r>
          </a:p>
        </p:txBody>
      </p:sp>
      <p:sp>
        <p:nvSpPr>
          <p:cNvPr id="6" name="AutoShape 3"/>
          <p:cNvSpPr>
            <a:spLocks noChangeShapeType="1"/>
          </p:cNvSpPr>
          <p:nvPr/>
        </p:nvSpPr>
        <p:spPr bwMode="auto">
          <a:xfrm>
            <a:off x="6248221" y="3726696"/>
            <a:ext cx="2682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28184" y="3080365"/>
            <a:ext cx="268287" cy="3143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06343" y="2434034"/>
            <a:ext cx="239477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правильности пройденного этапа;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96472" y="3297343"/>
            <a:ext cx="1707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наличия ошибки на этапе экспертизы.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83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0252F-9AC7-F56C-52C5-5C10CA71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Примечания: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7EEAB-6A68-178A-7D74-B626E220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Если аптека не подключена к электронной системе, то по фото или дубликату электронного рецепта мы отпускать не можем, так как данные должны быть внесены в эту систему. Или же должно быть разрешение от Минздрава.</a:t>
            </a:r>
          </a:p>
          <a:p>
            <a:pPr algn="just"/>
            <a:r>
              <a:rPr lang="ru-RU" sz="2400" dirty="0"/>
              <a:t>Врачи забывают подчеркнуть 60 дней. Это нарушение. Но, как правило, фармацевтический работник идет навстречу лицу, приобретающему препарат.</a:t>
            </a:r>
          </a:p>
          <a:p>
            <a:pPr algn="just"/>
            <a:r>
              <a:rPr lang="ru-RU" sz="2400" dirty="0"/>
              <a:t>Так же фармацевты поступают в случае другого нарушения: в прописи написаны капсулы, в </a:t>
            </a:r>
            <a:r>
              <a:rPr lang="en-US" sz="2400" dirty="0"/>
              <a:t>S</a:t>
            </a:r>
            <a:r>
              <a:rPr lang="ru-RU" sz="2400" dirty="0"/>
              <a:t>. – таблетки (или наоборот). Отпускаем при условии, что препараты терапевтически эквивалентны (не ПКУ).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EF2198-8129-3E87-9054-86D06016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11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2F1A83-EAF8-C481-7279-C68EC408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7B08CF-8D59-0F09-FB4C-ECF3948B04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46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10"/>
            <a:ext cx="7620000" cy="1143000"/>
          </a:xfrm>
        </p:spPr>
        <p:txBody>
          <a:bodyPr/>
          <a:lstStyle/>
          <a:p>
            <a:pPr algn="ctr"/>
            <a:br>
              <a:rPr lang="ru-RU" sz="3200" b="1" dirty="0"/>
            </a:br>
            <a:r>
              <a:rPr lang="ru-RU" sz="3200" b="1" dirty="0"/>
              <a:t>Назначение и выписывание медицинских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384502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Приказ Министерства здравоохранения РФ от 20 декабря 2012 г. N 1181н</a:t>
            </a:r>
            <a:endParaRPr lang="ru-RU" sz="2800" b="1" dirty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"Об утверждении порядка назначения и выписывания медицинских изделий, а также форм рецептурных бланков на медицинские изделия и порядка оформления указанных бланков, их учета и хранения"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3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7" y="0"/>
            <a:ext cx="7620000" cy="1143000"/>
          </a:xfrm>
        </p:spPr>
        <p:txBody>
          <a:bodyPr/>
          <a:lstStyle/>
          <a:p>
            <a:pPr algn="ctr"/>
            <a:br>
              <a:rPr lang="ru-RU" sz="3200" b="1" dirty="0"/>
            </a:br>
            <a:r>
              <a:rPr lang="ru-RU" sz="3200" b="1" dirty="0"/>
              <a:t>Назначение и выписывание медицинских изделий (МИ)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667" y="1484784"/>
            <a:ext cx="7825680" cy="4800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Сведения о назначенном и выписанном МИ (наименование, количество единиц, ориентировочная длительность курса, обоснование назначения) указываются в медицинской карте пациента.</a:t>
            </a:r>
          </a:p>
          <a:p>
            <a:pPr marL="114300" indent="0" algn="just">
              <a:buNone/>
            </a:pPr>
            <a:r>
              <a:rPr lang="ru-RU" sz="2400" b="1" u="sng" dirty="0"/>
              <a:t>Запрещается</a:t>
            </a:r>
            <a:r>
              <a:rPr lang="ru-RU" sz="2400" dirty="0"/>
              <a:t> выписывать рецепты медицинским работникам:</a:t>
            </a:r>
          </a:p>
          <a:p>
            <a:pPr algn="just"/>
            <a:r>
              <a:rPr lang="ru-RU" sz="2400" dirty="0"/>
              <a:t>при отсутствии медицинских показаний;</a:t>
            </a:r>
          </a:p>
          <a:p>
            <a:pPr algn="just"/>
            <a:r>
              <a:rPr lang="ru-RU" sz="2400" dirty="0"/>
              <a:t>на медицинские изделия, не зарегистрированные на территории РФ.</a:t>
            </a:r>
          </a:p>
          <a:p>
            <a:pPr algn="just"/>
            <a:r>
              <a:rPr lang="ru-RU" sz="2400" dirty="0"/>
              <a:t>Рецепты на медицинские изделия выписываются на рецептурных бланках форм </a:t>
            </a:r>
            <a:r>
              <a:rPr lang="ru-RU" sz="2400" b="1" dirty="0">
                <a:solidFill>
                  <a:srgbClr val="FF0000"/>
                </a:solidFill>
              </a:rPr>
              <a:t>N 1-МИ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N 2-МИ </a:t>
            </a:r>
            <a:r>
              <a:rPr lang="ru-RU" sz="2400" dirty="0"/>
              <a:t>(очки корригирующие), </a:t>
            </a:r>
            <a:r>
              <a:rPr lang="ru-RU" sz="2400" b="1" dirty="0">
                <a:solidFill>
                  <a:srgbClr val="FF0000"/>
                </a:solidFill>
              </a:rPr>
              <a:t>3-МИ</a:t>
            </a:r>
            <a:r>
              <a:rPr lang="ru-RU" sz="2400" dirty="0"/>
              <a:t> (линзы контактные).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77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902"/>
          <a:stretch/>
        </p:blipFill>
        <p:spPr bwMode="auto">
          <a:xfrm>
            <a:off x="899592" y="124035"/>
            <a:ext cx="5832648" cy="65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0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3024" y="176191"/>
            <a:ext cx="8389440" cy="63491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u="sng" dirty="0"/>
              <a:t>В случае отсутствия</a:t>
            </a:r>
            <a:r>
              <a:rPr lang="ru-RU" sz="2400" b="1" dirty="0"/>
              <a:t> </a:t>
            </a:r>
            <a:r>
              <a:rPr lang="ru-RU" sz="2400" dirty="0"/>
              <a:t>МНН и группировочного или химического наименования, ЛП назначается и выписывается </a:t>
            </a:r>
            <a:r>
              <a:rPr lang="ru-RU" sz="2400" b="1" u="sng" dirty="0"/>
              <a:t>по торговому наименованию</a:t>
            </a:r>
            <a:r>
              <a:rPr lang="ru-RU" sz="2400" b="1" dirty="0"/>
              <a:t> </a:t>
            </a:r>
          </a:p>
          <a:p>
            <a:pPr algn="just"/>
            <a:endParaRPr lang="ru-RU" sz="2400" b="1" dirty="0"/>
          </a:p>
          <a:p>
            <a:pPr marL="114300" indent="0" algn="just">
              <a:buNone/>
            </a:pPr>
            <a:r>
              <a:rPr lang="ru-RU" sz="2400" b="1" dirty="0"/>
              <a:t>Примеры: </a:t>
            </a:r>
            <a:r>
              <a:rPr lang="ru-RU" sz="2400" b="1" dirty="0" err="1">
                <a:solidFill>
                  <a:srgbClr val="FF0000"/>
                </a:solidFill>
              </a:rPr>
              <a:t>Теофедрин</a:t>
            </a:r>
            <a:r>
              <a:rPr lang="ru-RU" sz="2400" b="1" dirty="0">
                <a:solidFill>
                  <a:srgbClr val="FF0000"/>
                </a:solidFill>
              </a:rPr>
              <a:t>-Н</a:t>
            </a:r>
            <a:r>
              <a:rPr lang="ru-RU" sz="2400" b="1" dirty="0"/>
              <a:t>,</a:t>
            </a:r>
            <a:r>
              <a:rPr lang="ru-RU" sz="2400" b="1" dirty="0">
                <a:solidFill>
                  <a:srgbClr val="FF0000"/>
                </a:solidFill>
              </a:rPr>
              <a:t> Пентанов </a:t>
            </a:r>
            <a:r>
              <a:rPr lang="en-US" sz="2400" b="1" dirty="0">
                <a:solidFill>
                  <a:srgbClr val="FF0000"/>
                </a:solidFill>
              </a:rPr>
              <a:t>ICN</a:t>
            </a: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При наличии медицинских показаний (индивидуальная непереносимость, по жизненным показаниям) </a:t>
            </a:r>
            <a:r>
              <a:rPr lang="ru-RU" sz="2400" b="1" u="sng" dirty="0"/>
              <a:t>по решению врачебной комиссии (ВК)</a:t>
            </a:r>
            <a:r>
              <a:rPr lang="ru-RU" sz="2400" dirty="0"/>
              <a:t> МО осуществляется назначение и выписывание ЛП: не входящих в стандарты медицинской помощи; </a:t>
            </a:r>
            <a:r>
              <a:rPr lang="ru-RU" sz="2400" b="1" u="sng" dirty="0"/>
              <a:t>по торговым наименованиям</a:t>
            </a:r>
            <a:r>
              <a:rPr lang="ru-RU" sz="2400" dirty="0"/>
              <a:t>. Решение врачебной комиссии оформляется </a:t>
            </a:r>
            <a:r>
              <a:rPr lang="ru-RU" sz="2400" b="1" u="sng" dirty="0"/>
              <a:t>отметкой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A18BB73-D794-8318-8D4A-64DB79BC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63" y="2204864"/>
            <a:ext cx="4391475" cy="16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9E3CB-23FA-E681-88EE-1087E863E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706" y="2204864"/>
            <a:ext cx="3560295" cy="16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05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275"/>
          <a:stretch/>
        </p:blipFill>
        <p:spPr bwMode="auto">
          <a:xfrm>
            <a:off x="1545096" y="104911"/>
            <a:ext cx="5475176" cy="66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12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61</a:t>
            </a:fld>
            <a:endParaRPr lang="ru-RU"/>
          </a:p>
        </p:txBody>
      </p:sp>
      <p:pic>
        <p:nvPicPr>
          <p:cNvPr id="3074" name="Picture 2" descr="C:\Users\Pharmacy\Downloads\3-mi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102" b="2966"/>
          <a:stretch/>
        </p:blipFill>
        <p:spPr bwMode="auto">
          <a:xfrm>
            <a:off x="1403648" y="153807"/>
            <a:ext cx="5771656" cy="66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057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7753672" cy="5996136"/>
          </a:xfrm>
        </p:spPr>
        <p:txBody>
          <a:bodyPr>
            <a:normAutofit lnSpcReduction="10000"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dirty="0"/>
              <a:t>Срок действия рецепта на МИ составляет </a:t>
            </a:r>
            <a:r>
              <a:rPr lang="ru-RU" sz="2400" b="1" u="sng" dirty="0">
                <a:solidFill>
                  <a:srgbClr val="7030A0"/>
                </a:solidFill>
              </a:rPr>
              <a:t>один месяц </a:t>
            </a:r>
            <a:r>
              <a:rPr lang="ru-RU" sz="2400" b="1" u="sng" dirty="0"/>
              <a:t>со дня выписки</a:t>
            </a:r>
            <a:r>
              <a:rPr lang="ru-RU" sz="2400" dirty="0"/>
              <a:t>. </a:t>
            </a:r>
          </a:p>
          <a:p>
            <a:pPr marL="11430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В случае выписывания рецептов гражданам, </a:t>
            </a:r>
            <a:r>
              <a:rPr lang="ru-RU" sz="2400" b="1" u="sng" dirty="0"/>
              <a:t>достигшим пенсионного возраста, инвалидам первой группы и детям - инвалидам </a:t>
            </a:r>
            <a:r>
              <a:rPr lang="ru-RU" sz="2400" dirty="0"/>
              <a:t>срок действия рецепта составляет </a:t>
            </a:r>
            <a:r>
              <a:rPr lang="ru-RU" sz="2400" b="1" u="sng" dirty="0">
                <a:solidFill>
                  <a:srgbClr val="7030A0"/>
                </a:solidFill>
              </a:rPr>
              <a:t>три месяца </a:t>
            </a:r>
            <a:r>
              <a:rPr lang="ru-RU" sz="2400" b="1" u="sng" dirty="0"/>
              <a:t>со дня выписки.</a:t>
            </a:r>
          </a:p>
          <a:p>
            <a:pPr marL="114300" indent="0" algn="just">
              <a:buNone/>
            </a:pPr>
            <a:endParaRPr lang="ru-RU" sz="2400" b="1" u="sng" dirty="0"/>
          </a:p>
          <a:p>
            <a:pPr algn="just"/>
            <a:r>
              <a:rPr lang="ru-RU" sz="2400" dirty="0"/>
              <a:t>В этом случае в рецептурном бланке делается пометка </a:t>
            </a:r>
            <a:r>
              <a:rPr lang="ru-RU" sz="2400" b="1" u="sng" dirty="0">
                <a:solidFill>
                  <a:srgbClr val="7030A0"/>
                </a:solidFill>
              </a:rPr>
              <a:t>"Пациенту с хроническим заболеванием"</a:t>
            </a:r>
            <a:r>
              <a:rPr lang="ru-RU" sz="2400" dirty="0"/>
              <a:t>, указывается </a:t>
            </a:r>
            <a:r>
              <a:rPr lang="ru-RU" sz="2400" b="1" u="sng" dirty="0"/>
              <a:t>срок действия</a:t>
            </a:r>
            <a:r>
              <a:rPr lang="ru-RU" sz="2400" dirty="0"/>
              <a:t> рецепта и </a:t>
            </a:r>
            <a:r>
              <a:rPr lang="ru-RU" sz="2400" b="1" u="sng" dirty="0"/>
              <a:t>периодичность отпуска</a:t>
            </a:r>
            <a:r>
              <a:rPr lang="ru-RU" sz="2400" dirty="0"/>
              <a:t> МИ из аптечной организации (еженедельно, ежемесячно и т.п.), врач </a:t>
            </a:r>
            <a:r>
              <a:rPr lang="ru-RU" sz="2400" b="1" u="sng" dirty="0"/>
              <a:t>заверяет это указание своей подписью и личной печатью, а также печатью "Для рецептов".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69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 выписывании рецептов на МИ лицам, страдающим хроническими заболеваниями, медицинскими работниками устанавливается срок действия рецепта </a:t>
            </a:r>
            <a:r>
              <a:rPr lang="ru-RU" sz="2400" b="1" u="sng" dirty="0"/>
              <a:t>в пределах </a:t>
            </a:r>
            <a:r>
              <a:rPr lang="ru-RU" sz="2400" b="1" u="sng" dirty="0">
                <a:solidFill>
                  <a:srgbClr val="7030A0"/>
                </a:solidFill>
              </a:rPr>
              <a:t>до одного года</a:t>
            </a:r>
            <a:r>
              <a:rPr lang="ru-RU" sz="2400" b="1" u="sng" dirty="0"/>
              <a:t>.</a:t>
            </a:r>
          </a:p>
          <a:p>
            <a:pPr marL="114300" indent="0" algn="just">
              <a:buNone/>
            </a:pPr>
            <a:endParaRPr lang="ru-RU" sz="2400" b="1" u="sng" dirty="0"/>
          </a:p>
          <a:p>
            <a:pPr algn="just"/>
            <a:r>
              <a:rPr lang="ru-RU" sz="2400" dirty="0"/>
              <a:t>При выписывании МИ </a:t>
            </a:r>
            <a:r>
              <a:rPr lang="ru-RU" sz="2400" b="1" u="sng" dirty="0"/>
              <a:t>отдельным категориям граждан</a:t>
            </a:r>
            <a:r>
              <a:rPr lang="ru-RU" sz="2400" dirty="0"/>
              <a:t>, предусмотренным законодательством Российской Федерации и </a:t>
            </a:r>
            <a:r>
              <a:rPr lang="ru-RU" sz="2400" b="1" u="sng" dirty="0"/>
              <a:t>имеющим право </a:t>
            </a:r>
            <a:r>
              <a:rPr lang="ru-RU" sz="2400" dirty="0"/>
              <a:t>на бесплатное получение медицинских изделий, медицинский работник делает в рецептурном бланке пометку </a:t>
            </a:r>
            <a:r>
              <a:rPr lang="ru-RU" sz="2400" b="1" u="sng" dirty="0">
                <a:solidFill>
                  <a:srgbClr val="7030A0"/>
                </a:solidFill>
              </a:rPr>
              <a:t>"Бесплатно"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3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2324C-3A8F-4D74-9453-27C99DAC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4A642-5660-4F87-A5AB-82578F7AD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77" y="1484784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Кто имеет право на выписывание рецептов?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Какое название препарата используется при выписывании рецептов?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Когда может быть использован препарат, не входящий в состав стандарта медицинской помощи?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Где фиксируется решение врачебной комиссии?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Где указываются сведения о назначенном и выписанном пациенту лекарственном препарате?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Кем может быть получен рецепт на лекарственный препарат?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На какие препараты запрещается выписывать рецепты медицинским работникам? ИП?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Для чего предназначена форма бланка 107/у-НП?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Для чего предназначена форма 148-1/у-88? 148-1/у-04(л)? 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Для чего предназначена форма 107-1/у?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Какие препараты отпускаются без рецепта?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8C2ACD-DB76-4EE0-82A1-347A77D3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4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2324C-3A8F-4D74-9453-27C99DAC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4A642-5660-4F87-A5AB-82578F7A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Каким образом должен быть оформлен рецепт, если превышена доза учетного препарата для высшего однократного приема?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В каких случаях разрешается превысить предельно допустимое количество препарата на один рецепт?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В каких случаях разрешается превысить рекомендованное количество препарата на один рецепт?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 обозначается способ применения лекарственного препарата?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Какие обозначения должны присутствовать на рецепте в случае необходимости немедленного или срочного отпуска?</a:t>
            </a:r>
          </a:p>
          <a:p>
            <a:pPr marL="571500" lvl="0" indent="-457200" algn="just">
              <a:buFont typeface="+mj-lt"/>
              <a:buAutoNum type="arabicPeriod"/>
            </a:pPr>
            <a:r>
              <a:rPr lang="ru-RU" dirty="0"/>
              <a:t>Какие особенности оформления рецептов существуют для пациентов с хроническим заболеванием?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8C2ACD-DB76-4EE0-82A1-347A77D3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56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72FBE-5C0A-4A80-B160-D1AB8FFA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C79D3-2182-49E2-A55A-F64E710F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Каковы правила оформления рецептурных бланков формы 107-1/у?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Каковы правила оформления рецептурных бланков формы 148-1/у-88?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Каковы правила оформления рецептурных бланков формы 148-1/у-04(л)?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Каковы правила оформления рецептурных бланков формы 107/у-НП?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dirty="0"/>
              <a:t>Каковы сроки действия вышеуказанных форм рецептурных бланков?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DA117C-CE1D-4F4B-8AEB-E224723D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4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6BC5F5-5A8D-163A-074D-3619AC29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1946"/>
            <a:ext cx="8352276" cy="55732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/>
              <a:t>Если одному лицу назначены </a:t>
            </a:r>
            <a:r>
              <a:rPr lang="ru-RU" sz="2800" u="sng" dirty="0"/>
              <a:t>5 ЛП в сутки</a:t>
            </a:r>
            <a:r>
              <a:rPr lang="ru-RU" sz="2800" dirty="0"/>
              <a:t> или </a:t>
            </a:r>
            <a:r>
              <a:rPr lang="ru-RU" sz="2800" u="sng" dirty="0"/>
              <a:t>10 наименований в месяц</a:t>
            </a:r>
            <a:r>
              <a:rPr lang="ru-RU" sz="2800" dirty="0"/>
              <a:t>, также должно быть решение ВК.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Назначение </a:t>
            </a:r>
            <a:r>
              <a:rPr lang="ru-RU" sz="2800" b="1" dirty="0" err="1">
                <a:solidFill>
                  <a:srgbClr val="C00000"/>
                </a:solidFill>
              </a:rPr>
              <a:t>off-label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— это использование ЛП по показаниям и иным параметрам, не упомянутым в инструкции. В этом случае </a:t>
            </a:r>
            <a:r>
              <a:rPr lang="ru-RU" sz="2800" u="sng" dirty="0"/>
              <a:t>также требуется отметка ВК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Рецепт на ЛП может быть </a:t>
            </a:r>
            <a:r>
              <a:rPr lang="ru-RU" sz="2800" b="1" u="sng" dirty="0"/>
              <a:t>получен:</a:t>
            </a:r>
          </a:p>
          <a:p>
            <a:pPr algn="just"/>
            <a:r>
              <a:rPr lang="ru-RU" sz="2800" b="1" u="sng" dirty="0"/>
              <a:t> </a:t>
            </a:r>
            <a:r>
              <a:rPr lang="ru-RU" sz="2400" b="1" u="sng" dirty="0"/>
              <a:t>пациентом</a:t>
            </a:r>
            <a:r>
              <a:rPr lang="ru-RU" sz="2800" dirty="0"/>
              <a:t>, </a:t>
            </a:r>
          </a:p>
          <a:p>
            <a:pPr algn="just"/>
            <a:r>
              <a:rPr lang="ru-RU" sz="2800" dirty="0"/>
              <a:t> </a:t>
            </a:r>
            <a:r>
              <a:rPr lang="ru-RU" sz="2800" b="1" u="sng" dirty="0"/>
              <a:t>законным представителем</a:t>
            </a:r>
            <a:r>
              <a:rPr lang="ru-RU" sz="2800" b="1" dirty="0"/>
              <a:t> </a:t>
            </a:r>
            <a:endParaRPr lang="ru-RU" sz="2800" dirty="0"/>
          </a:p>
          <a:p>
            <a:pPr algn="just"/>
            <a:r>
              <a:rPr lang="ru-RU" sz="2800" dirty="0"/>
              <a:t> </a:t>
            </a:r>
            <a:r>
              <a:rPr lang="ru-RU" sz="2800" b="1" u="sng" dirty="0"/>
              <a:t>лицом, имеющим доверенность</a:t>
            </a:r>
            <a:r>
              <a:rPr lang="ru-RU" sz="2800" dirty="0"/>
              <a:t>, оформленную в соответствии с законодательством РФ. </a:t>
            </a:r>
          </a:p>
          <a:p>
            <a:pPr algn="just"/>
            <a:endParaRPr lang="ru-RU" sz="3200" dirty="0"/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C0912A-D8AE-DBAC-E483-3B200877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8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1018" y="2132856"/>
            <a:ext cx="3046182" cy="4267944"/>
          </a:xfrm>
        </p:spPr>
        <p:txBody>
          <a:bodyPr/>
          <a:lstStyle/>
          <a:p>
            <a:pPr algn="ctr"/>
            <a:r>
              <a:rPr lang="ru-RU" b="1" dirty="0"/>
              <a:t>Пример оформления бланка по решению врачебной комиссии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10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5" y="-171400"/>
            <a:ext cx="8424936" cy="6552728"/>
          </a:xfrm>
        </p:spPr>
        <p:txBody>
          <a:bodyPr>
            <a:noAutofit/>
          </a:bodyPr>
          <a:lstStyle/>
          <a:p>
            <a:pPr algn="just"/>
            <a:endParaRPr lang="ru-RU" sz="2300" b="1" u="sng" dirty="0"/>
          </a:p>
          <a:p>
            <a:pPr algn="just"/>
            <a:r>
              <a:rPr lang="ru-RU" sz="2300" dirty="0"/>
              <a:t>Представление </a:t>
            </a:r>
            <a:r>
              <a:rPr lang="ru-RU" sz="2300" b="1" u="sng" dirty="0"/>
              <a:t>доверенности не требуется</a:t>
            </a:r>
            <a:r>
              <a:rPr lang="ru-RU" sz="2300" b="1" dirty="0"/>
              <a:t> </a:t>
            </a:r>
            <a:r>
              <a:rPr lang="ru-RU" sz="2300" dirty="0"/>
              <a:t>в случае получения рецепта на ЛП для </a:t>
            </a:r>
            <a:r>
              <a:rPr lang="ru-RU" sz="2300" b="1" dirty="0" err="1">
                <a:solidFill>
                  <a:srgbClr val="FF0000"/>
                </a:solidFill>
              </a:rPr>
              <a:t>инкурабельного</a:t>
            </a:r>
            <a:r>
              <a:rPr lang="ru-RU" sz="2300" b="1" dirty="0">
                <a:solidFill>
                  <a:srgbClr val="FF0000"/>
                </a:solidFill>
              </a:rPr>
              <a:t> больного </a:t>
            </a:r>
            <a:r>
              <a:rPr lang="ru-RU" sz="2300" dirty="0"/>
              <a:t>на завершающем этапе его жизни </a:t>
            </a:r>
            <a:r>
              <a:rPr lang="ru-RU" sz="2300" b="1" dirty="0">
                <a:solidFill>
                  <a:srgbClr val="FF0000"/>
                </a:solidFill>
              </a:rPr>
              <a:t>лицом, осуществляющим уход </a:t>
            </a:r>
            <a:r>
              <a:rPr lang="ru-RU" sz="2300" dirty="0"/>
              <a:t>за таким </a:t>
            </a:r>
            <a:r>
              <a:rPr lang="ru-RU" sz="2300" dirty="0" err="1"/>
              <a:t>инкурабельным</a:t>
            </a:r>
            <a:r>
              <a:rPr lang="ru-RU" sz="2300" dirty="0"/>
              <a:t> больным: </a:t>
            </a:r>
          </a:p>
          <a:p>
            <a:pPr algn="just"/>
            <a:r>
              <a:rPr lang="ru-RU" sz="2300" dirty="0"/>
              <a:t>ему врач выдает  </a:t>
            </a:r>
            <a:r>
              <a:rPr lang="ru-RU" sz="2300" b="1" u="sng" dirty="0"/>
              <a:t>документ, подтверждающий </a:t>
            </a:r>
            <a:r>
              <a:rPr lang="ru-RU" sz="2300" b="1" u="sng" dirty="0" err="1"/>
              <a:t>инкурабельное</a:t>
            </a:r>
            <a:r>
              <a:rPr lang="ru-RU" sz="2300" b="1" u="sng" dirty="0"/>
              <a:t> состояние больного</a:t>
            </a:r>
            <a:r>
              <a:rPr lang="ru-RU" sz="2300" dirty="0"/>
              <a:t>, содержащий сведения о лице, которое будет получать ЛП по рецепту (фамилия, имя, отчество, вид, серия и номер документа, удостоверяющего личность), заверенный подписью и печатью данного медицинского работника, а также печатью медицинской организации.</a:t>
            </a:r>
          </a:p>
          <a:p>
            <a:pPr algn="just"/>
            <a:r>
              <a:rPr lang="ru-RU" sz="2300" dirty="0"/>
              <a:t>Документ, подтверждающий </a:t>
            </a:r>
            <a:r>
              <a:rPr lang="ru-RU" sz="2300" dirty="0" err="1"/>
              <a:t>инкурабельное</a:t>
            </a:r>
            <a:r>
              <a:rPr lang="ru-RU" sz="2300" dirty="0"/>
              <a:t> состояние больного,</a:t>
            </a:r>
            <a:r>
              <a:rPr lang="ru-RU" sz="2300" b="1" u="sng" dirty="0"/>
              <a:t> остается в аптечной организации</a:t>
            </a:r>
            <a:r>
              <a:rPr lang="ru-RU" sz="2300" dirty="0"/>
              <a:t>.</a:t>
            </a:r>
          </a:p>
          <a:p>
            <a:pPr algn="just"/>
            <a:r>
              <a:rPr lang="ru-RU" sz="2300" b="1" u="sng" dirty="0"/>
              <a:t>Факт выдачи рецепта</a:t>
            </a:r>
            <a:r>
              <a:rPr lang="ru-RU" sz="2300" dirty="0"/>
              <a:t> на ЛП законному представителю или уполномоченному лицу </a:t>
            </a:r>
            <a:r>
              <a:rPr lang="ru-RU" sz="2300" b="1" u="sng" dirty="0"/>
              <a:t>фиксируется</a:t>
            </a:r>
            <a:r>
              <a:rPr lang="ru-RU" sz="2300" dirty="0"/>
              <a:t> в медицинской документации пациента.</a:t>
            </a:r>
          </a:p>
          <a:p>
            <a:pPr algn="just"/>
            <a:endParaRPr lang="ru-RU" sz="2300" dirty="0"/>
          </a:p>
          <a:p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5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1285</TotalTime>
  <Words>3375</Words>
  <Application>Microsoft Office PowerPoint</Application>
  <PresentationFormat>Экран (4:3)</PresentationFormat>
  <Paragraphs>468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Cambria</vt:lpstr>
      <vt:lpstr>Times New Roman</vt:lpstr>
      <vt:lpstr>Соседство</vt:lpstr>
      <vt:lpstr>Тема 1.4. Порядок оформления рецептов  </vt:lpstr>
      <vt:lpstr>РЕЦЕПТ</vt:lpstr>
      <vt:lpstr>Приказ Министерства здравоохранения РФ от 24 ноября 2021 г. N 1094н "Об утверждении Порядка назначения ЛП, форм рецептурных бланков на ЛП, Порядка оформления указанных бланков, их учета и хранения, форм бланков рецептов, содержащих назначение НС или ПВ,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документов"</vt:lpstr>
      <vt:lpstr>Порядок назначения ЛП. Общие положения</vt:lpstr>
      <vt:lpstr>Порядок назначения ЛП. 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Запрещается выписывать рецепты на ЛП</vt:lpstr>
      <vt:lpstr>Бланк 107/у-НП предназначен для </vt:lpstr>
      <vt:lpstr>Бланк №148-1/у-88</vt:lpstr>
      <vt:lpstr>Бланк №148-1/у-88 (подпункт 2 пункта 9 Приказа) </vt:lpstr>
      <vt:lpstr>Бланк №148-1/у-88</vt:lpstr>
      <vt:lpstr>Бланк №148-1/у-88</vt:lpstr>
      <vt:lpstr>Бланк №148-1/у-88</vt:lpstr>
      <vt:lpstr>Бланк №148-1/у-88</vt:lpstr>
      <vt:lpstr>Бланк №148-1/у-88</vt:lpstr>
      <vt:lpstr>Бланк 107-1/у</vt:lpstr>
      <vt:lpstr>Бланк 107-1/у</vt:lpstr>
      <vt:lpstr>Бланк 107-1/у</vt:lpstr>
      <vt:lpstr>Бланк 107-1/у</vt:lpstr>
      <vt:lpstr>Бланк 107-1/у</vt:lpstr>
      <vt:lpstr>Бланк 107-1/у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N 2 к приказу N 1094н Рекомендованные к использованию сокращения при оформлении рецептов (всего 61 пункт)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действия рецептов</vt:lpstr>
      <vt:lpstr>Презентация PowerPoint</vt:lpstr>
      <vt:lpstr>Презентация PowerPoint</vt:lpstr>
      <vt:lpstr>Презентация PowerPoint</vt:lpstr>
      <vt:lpstr>Понятие о фармацевтической экспертизе рецепта, порядок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Примечания:</vt:lpstr>
      <vt:lpstr>Презентация PowerPoint</vt:lpstr>
      <vt:lpstr> Назначение и выписывание медицинских изделий</vt:lpstr>
      <vt:lpstr> Назначение и выписывание медицинских изделий (МИ)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Контрольные вопросы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2.5. Порядок назначения и выписывания лекарственных препаратов</dc:title>
  <dc:creator>Pharmacy</dc:creator>
  <cp:lastModifiedBy>Ольга Калинина</cp:lastModifiedBy>
  <cp:revision>124</cp:revision>
  <dcterms:created xsi:type="dcterms:W3CDTF">2019-01-25T06:59:38Z</dcterms:created>
  <dcterms:modified xsi:type="dcterms:W3CDTF">2025-08-07T11:56:17Z</dcterms:modified>
</cp:coreProperties>
</file>