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 marL="0" marR="0" indent="0" algn="l" defTabSz="57396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1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ctr" defTabSz="3667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8F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63" y="1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" name="Shape 3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86984" latinLnBrk="0">
      <a:spcBef>
        <a:spcPts val="439"/>
      </a:spcBef>
      <a:defRPr sz="1400">
        <a:latin typeface="+mj-lt"/>
        <a:ea typeface="+mj-ea"/>
        <a:cs typeface="+mj-cs"/>
        <a:sym typeface="Lucida Grande"/>
      </a:defRPr>
    </a:lvl1pPr>
    <a:lvl2pPr indent="143492" defTabSz="286984" latinLnBrk="0">
      <a:spcBef>
        <a:spcPts val="439"/>
      </a:spcBef>
      <a:defRPr sz="1400">
        <a:latin typeface="+mj-lt"/>
        <a:ea typeface="+mj-ea"/>
        <a:cs typeface="+mj-cs"/>
        <a:sym typeface="Lucida Grande"/>
      </a:defRPr>
    </a:lvl2pPr>
    <a:lvl3pPr indent="286984" defTabSz="286984" latinLnBrk="0">
      <a:spcBef>
        <a:spcPts val="439"/>
      </a:spcBef>
      <a:defRPr sz="1400">
        <a:latin typeface="+mj-lt"/>
        <a:ea typeface="+mj-ea"/>
        <a:cs typeface="+mj-cs"/>
        <a:sym typeface="Lucida Grande"/>
      </a:defRPr>
    </a:lvl3pPr>
    <a:lvl4pPr indent="430477" defTabSz="286984" latinLnBrk="0">
      <a:spcBef>
        <a:spcPts val="439"/>
      </a:spcBef>
      <a:defRPr sz="1400">
        <a:latin typeface="+mj-lt"/>
        <a:ea typeface="+mj-ea"/>
        <a:cs typeface="+mj-cs"/>
        <a:sym typeface="Lucida Grande"/>
      </a:defRPr>
    </a:lvl4pPr>
    <a:lvl5pPr indent="573969" defTabSz="286984" latinLnBrk="0">
      <a:spcBef>
        <a:spcPts val="439"/>
      </a:spcBef>
      <a:defRPr sz="1400">
        <a:latin typeface="+mj-lt"/>
        <a:ea typeface="+mj-ea"/>
        <a:cs typeface="+mj-cs"/>
        <a:sym typeface="Lucida Grande"/>
      </a:defRPr>
    </a:lvl5pPr>
    <a:lvl6pPr indent="717461" defTabSz="286984" latinLnBrk="0">
      <a:spcBef>
        <a:spcPts val="439"/>
      </a:spcBef>
      <a:defRPr sz="1400">
        <a:latin typeface="+mj-lt"/>
        <a:ea typeface="+mj-ea"/>
        <a:cs typeface="+mj-cs"/>
        <a:sym typeface="Lucida Grande"/>
      </a:defRPr>
    </a:lvl6pPr>
    <a:lvl7pPr indent="860953" defTabSz="286984" latinLnBrk="0">
      <a:spcBef>
        <a:spcPts val="439"/>
      </a:spcBef>
      <a:defRPr sz="1400">
        <a:latin typeface="+mj-lt"/>
        <a:ea typeface="+mj-ea"/>
        <a:cs typeface="+mj-cs"/>
        <a:sym typeface="Lucida Grande"/>
      </a:defRPr>
    </a:lvl7pPr>
    <a:lvl8pPr indent="1004446" defTabSz="286984" latinLnBrk="0">
      <a:spcBef>
        <a:spcPts val="439"/>
      </a:spcBef>
      <a:defRPr sz="1400">
        <a:latin typeface="+mj-lt"/>
        <a:ea typeface="+mj-ea"/>
        <a:cs typeface="+mj-cs"/>
        <a:sym typeface="Lucida Grande"/>
      </a:defRPr>
    </a:lvl8pPr>
    <a:lvl9pPr indent="1147938" defTabSz="286984" latinLnBrk="0">
      <a:spcBef>
        <a:spcPts val="439"/>
      </a:spcBef>
      <a:defRPr sz="1400">
        <a:latin typeface="+mj-lt"/>
        <a:ea typeface="+mj-ea"/>
        <a:cs typeface="+mj-cs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4461097" y="4882307"/>
            <a:ext cx="235918" cy="233674"/>
          </a:xfrm>
          <a:prstGeom prst="rect">
            <a:avLst/>
          </a:prstGeom>
        </p:spPr>
        <p:txBody>
          <a:bodyPr lIns="31887" tIns="31887" rIns="31887" bIns="31887" anchor="t"/>
          <a:lstStyle>
            <a:lvl1pPr>
              <a:defRPr sz="11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dissolve/>
      </p:transition>
    </mc:Choice>
    <mc:Fallback xmlns="">
      <p:transition spd="slow" advClick="0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57200" y="69056"/>
            <a:ext cx="8229600" cy="1131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814" tIns="40814" rIns="40814" bIns="40814" anchor="ctr"/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814" tIns="40814" rIns="40814" bIns="40814"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8298497" y="4405169"/>
            <a:ext cx="217077" cy="220925"/>
          </a:xfrm>
          <a:prstGeom prst="rect">
            <a:avLst/>
          </a:prstGeom>
          <a:ln w="12700">
            <a:miter lim="400000"/>
          </a:ln>
        </p:spPr>
        <p:txBody>
          <a:bodyPr wrap="none" lIns="40814" tIns="40814" rIns="40814" bIns="40814" anchor="ctr">
            <a:spAutoFit/>
          </a:bodyPr>
          <a:lstStyle>
            <a:lvl1pPr algn="r" defTabSz="447416"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>
        <p:dissolve/>
      </p:transition>
    </mc:Choice>
    <mc:Fallback xmlns="">
      <p:transition spd="slow" advClick="0">
        <p:dissolve/>
      </p:transition>
    </mc:Fallback>
  </mc:AlternateContent>
  <p:txStyles>
    <p:titleStyle>
      <a:lvl1pPr marL="0" marR="0" indent="0" algn="l" defTabSz="43047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43047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43047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43047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43047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86984" algn="l" defTabSz="43047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573969" algn="l" defTabSz="43047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860953" algn="l" defTabSz="43047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1147938" algn="l" defTabSz="43047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173386" marR="0" indent="-173386" algn="l" defTabSz="430477" rtl="0" latinLnBrk="0">
        <a:lnSpc>
          <a:spcPct val="90000"/>
        </a:lnSpc>
        <a:spcBef>
          <a:spcPts val="439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599212" marR="0" indent="-383974" algn="l" defTabSz="430477" rtl="0" latinLnBrk="0">
        <a:lnSpc>
          <a:spcPct val="90000"/>
        </a:lnSpc>
        <a:spcBef>
          <a:spcPts val="439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889740" marR="0" indent="-459264" algn="l" defTabSz="430477" rtl="0" latinLnBrk="0">
        <a:lnSpc>
          <a:spcPct val="90000"/>
        </a:lnSpc>
        <a:spcBef>
          <a:spcPts val="439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176503" marR="0" indent="-530788" algn="l" defTabSz="430477" rtl="0" latinLnBrk="0">
        <a:lnSpc>
          <a:spcPct val="90000"/>
        </a:lnSpc>
        <a:spcBef>
          <a:spcPts val="439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1391741" marR="0" indent="-530788" algn="l" defTabSz="430477" rtl="0" latinLnBrk="0">
        <a:lnSpc>
          <a:spcPct val="90000"/>
        </a:lnSpc>
        <a:spcBef>
          <a:spcPts val="439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1678726" marR="0" indent="-530788" algn="l" defTabSz="430477" rtl="0" latinLnBrk="0">
        <a:lnSpc>
          <a:spcPct val="90000"/>
        </a:lnSpc>
        <a:spcBef>
          <a:spcPts val="439"/>
        </a:spcBef>
        <a:spcAft>
          <a:spcPts val="0"/>
        </a:spcAft>
        <a:buClrTx/>
        <a:buSzPct val="100000"/>
        <a:buFont typeface="Arial"/>
        <a:buChar char="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1965710" marR="0" indent="-530788" algn="l" defTabSz="430477" rtl="0" latinLnBrk="0">
        <a:lnSpc>
          <a:spcPct val="90000"/>
        </a:lnSpc>
        <a:spcBef>
          <a:spcPts val="439"/>
        </a:spcBef>
        <a:spcAft>
          <a:spcPts val="0"/>
        </a:spcAft>
        <a:buClrTx/>
        <a:buSzPct val="100000"/>
        <a:buFont typeface="Arial"/>
        <a:buChar char="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2252695" marR="0" indent="-530788" algn="l" defTabSz="430477" rtl="0" latinLnBrk="0">
        <a:lnSpc>
          <a:spcPct val="90000"/>
        </a:lnSpc>
        <a:spcBef>
          <a:spcPts val="439"/>
        </a:spcBef>
        <a:spcAft>
          <a:spcPts val="0"/>
        </a:spcAft>
        <a:buClrTx/>
        <a:buSzPct val="100000"/>
        <a:buFont typeface="Arial"/>
        <a:buChar char="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2539679" marR="0" indent="-530788" algn="l" defTabSz="430477" rtl="0" latinLnBrk="0">
        <a:lnSpc>
          <a:spcPct val="90000"/>
        </a:lnSpc>
        <a:spcBef>
          <a:spcPts val="439"/>
        </a:spcBef>
        <a:spcAft>
          <a:spcPts val="0"/>
        </a:spcAft>
        <a:buClrTx/>
        <a:buSzPct val="100000"/>
        <a:buFont typeface="Arial"/>
        <a:buChar char=""/>
        <a:tabLst/>
        <a:defRPr sz="21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474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474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474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474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474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474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474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474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4741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Какую проблему вы решаете?…"/>
          <p:cNvSpPr txBox="1"/>
          <p:nvPr/>
        </p:nvSpPr>
        <p:spPr>
          <a:xfrm>
            <a:off x="539130" y="1491630"/>
            <a:ext cx="7983141" cy="24688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8697" tIns="28697" rIns="28697" bIns="28697">
            <a:spAutoFit/>
          </a:bodyPr>
          <a:lstStyle/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1500" dirty="0"/>
              <a:t>Гипотеза, выдвинутая авторами (не путать с целью исследования!)</a:t>
            </a:r>
          </a:p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1500" dirty="0"/>
              <a:t>Метод\-ы исследования</a:t>
            </a:r>
          </a:p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1500" dirty="0"/>
              <a:t>Результаты</a:t>
            </a:r>
          </a:p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1500" dirty="0"/>
              <a:t>Выводы </a:t>
            </a:r>
          </a:p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1500" dirty="0"/>
              <a:t>Ограничения (представьте самостоятельно!)</a:t>
            </a:r>
          </a:p>
          <a:p>
            <a:pPr marL="358731" indent="-358731" algn="l" defTabSz="447416">
              <a:spcBef>
                <a:spcPts val="1632"/>
              </a:spcBef>
              <a:buClr>
                <a:srgbClr val="C82506"/>
              </a:buClr>
              <a:buSzPct val="100000"/>
              <a:buAutoNum type="arabicPeriod"/>
              <a:defRPr sz="3000">
                <a:solidFill>
                  <a:srgbClr val="42424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 sz="1500" dirty="0"/>
          </a:p>
        </p:txBody>
      </p:sp>
      <p:sp>
        <p:nvSpPr>
          <p:cNvPr id="39" name="Слайд 1. Описание проблемы"/>
          <p:cNvSpPr txBox="1"/>
          <p:nvPr/>
        </p:nvSpPr>
        <p:spPr>
          <a:xfrm>
            <a:off x="539130" y="681447"/>
            <a:ext cx="3671549" cy="7595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0814" tIns="40814" rIns="40814" bIns="40814">
            <a:spAutoFit/>
          </a:bodyPr>
          <a:lstStyle/>
          <a:p>
            <a:pPr algn="l" defTabSz="447416">
              <a:defRPr sz="4000" b="1">
                <a:solidFill>
                  <a:srgbClr val="FA8F0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2200" dirty="0"/>
              <a:t>Название тезиса, Авторы</a:t>
            </a:r>
            <a:endParaRPr sz="2200" dirty="0"/>
          </a:p>
          <a:p>
            <a:pPr algn="l" defTabSz="447416">
              <a:defRPr sz="2600" b="1">
                <a:solidFill>
                  <a:srgbClr val="FA8F0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2200" dirty="0"/>
              <a:t>      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664DD36A-5726-4006-831E-B3B17A5050B1}"/>
              </a:ext>
            </a:extLst>
          </p:cNvPr>
          <p:cNvGrpSpPr/>
          <p:nvPr/>
        </p:nvGrpSpPr>
        <p:grpSpPr>
          <a:xfrm>
            <a:off x="0" y="195486"/>
            <a:ext cx="9129153" cy="400108"/>
            <a:chOff x="0" y="195486"/>
            <a:chExt cx="9129153" cy="400108"/>
          </a:xfrm>
        </p:grpSpPr>
        <p:sp>
          <p:nvSpPr>
            <p:cNvPr id="2" name="Прямоугольник 1">
              <a:extLst>
                <a:ext uri="{FF2B5EF4-FFF2-40B4-BE49-F238E27FC236}">
                  <a16:creationId xmlns:a16="http://schemas.microsoft.com/office/drawing/2014/main" id="{6372CF5F-0BE1-4DCC-BE1F-106105A3FAEC}"/>
                </a:ext>
              </a:extLst>
            </p:cNvPr>
            <p:cNvSpPr/>
            <p:nvPr/>
          </p:nvSpPr>
          <p:spPr>
            <a:xfrm>
              <a:off x="0" y="195486"/>
              <a:ext cx="9129153" cy="400108"/>
            </a:xfrm>
            <a:prstGeom prst="rect">
              <a:avLst/>
            </a:prstGeom>
            <a:solidFill>
              <a:srgbClr val="FA8F08"/>
            </a:solidFill>
            <a:ln w="25400" cap="flat">
              <a:solidFill>
                <a:srgbClr val="FA8F08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61CC0F45-2CA9-4C3F-B1CD-B9BDB1A137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64493" y="223848"/>
              <a:ext cx="364660" cy="3466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6B4B195-E6EA-4AEE-9DB1-D65A0787AEB5}"/>
                </a:ext>
              </a:extLst>
            </p:cNvPr>
            <p:cNvSpPr txBox="1"/>
            <p:nvPr/>
          </p:nvSpPr>
          <p:spPr>
            <a:xfrm>
              <a:off x="3419872" y="231903"/>
              <a:ext cx="5344621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Calibri"/>
                  <a:ea typeface="Calibri"/>
                  <a:cs typeface="Calibri"/>
                  <a:sym typeface="Calibri"/>
                </a:rPr>
                <a:t>Кафедра Цифровых технологий в здравоохранении </a:t>
              </a:r>
            </a:p>
          </p:txBody>
        </p:sp>
      </p:grpSp>
      <p:sp>
        <p:nvSpPr>
          <p:cNvPr id="8" name="Имя, Фамилия (выступающего)">
            <a:extLst>
              <a:ext uri="{FF2B5EF4-FFF2-40B4-BE49-F238E27FC236}">
                <a16:creationId xmlns:a16="http://schemas.microsoft.com/office/drawing/2014/main" id="{1AFA84D2-7350-47E8-8DAC-A3BFDDACE6E0}"/>
              </a:ext>
            </a:extLst>
          </p:cNvPr>
          <p:cNvSpPr txBox="1"/>
          <p:nvPr/>
        </p:nvSpPr>
        <p:spPr>
          <a:xfrm>
            <a:off x="6492183" y="632011"/>
            <a:ext cx="2449935" cy="7415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1887" tIns="31887" rIns="31887" bIns="31887" anchor="ctr">
            <a:spAutoFit/>
          </a:bodyPr>
          <a:lstStyle>
            <a:lvl1pPr algn="r" defTabSz="712787">
              <a:defRPr sz="2200">
                <a:solidFill>
                  <a:srgbClr val="424242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rPr lang="ru-RU" dirty="0"/>
              <a:t>Группа </a:t>
            </a:r>
          </a:p>
          <a:p>
            <a:r>
              <a:rPr lang="ru-RU" dirty="0"/>
              <a:t>ФИО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5" animBg="1" advAuto="0"/>
    </p:bld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White">
      <a:majorFont>
        <a:latin typeface="Lucida Grande"/>
        <a:ea typeface="Lucida Grande"/>
        <a:cs typeface="Lucida Grand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White">
      <a:majorFont>
        <a:latin typeface="Lucida Grande"/>
        <a:ea typeface="Lucida Grande"/>
        <a:cs typeface="Lucida Grand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34</Words>
  <Application>Microsoft Office PowerPoint</Application>
  <PresentationFormat>Экран (16:9)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Helvetica</vt:lpstr>
      <vt:lpstr>Helvetica Light</vt:lpstr>
      <vt:lpstr>Helvetica Neue</vt:lpstr>
      <vt:lpstr>Lucida Grande</vt:lpstr>
      <vt:lpstr>White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Pavel A. Lomakin</dc:creator>
  <cp:lastModifiedBy>Ildar Khasanov</cp:lastModifiedBy>
  <cp:revision>12</cp:revision>
  <dcterms:modified xsi:type="dcterms:W3CDTF">2024-09-08T18:01:47Z</dcterms:modified>
</cp:coreProperties>
</file>