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L="0" marR="0" indent="0" algn="l" defTabSz="57396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F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8" d="100"/>
          <a:sy n="128" d="100"/>
        </p:scale>
        <p:origin x="63" y="1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1pPr>
    <a:lvl2pPr indent="143492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2pPr>
    <a:lvl3pPr indent="286984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3pPr>
    <a:lvl4pPr indent="430477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4pPr>
    <a:lvl5pPr indent="573969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5pPr>
    <a:lvl6pPr indent="717461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6pPr>
    <a:lvl7pPr indent="860953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7pPr>
    <a:lvl8pPr indent="1004446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8pPr>
    <a:lvl9pPr indent="1147938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3836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461097" y="4882307"/>
            <a:ext cx="235918" cy="233674"/>
          </a:xfrm>
          <a:prstGeom prst="rect">
            <a:avLst/>
          </a:prstGeom>
        </p:spPr>
        <p:txBody>
          <a:bodyPr lIns="31887" tIns="31887" rIns="31887" bIns="31887" anchor="t"/>
          <a:lstStyle>
            <a:lvl1pPr>
              <a:defRPr sz="11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461097" y="4882307"/>
            <a:ext cx="235918" cy="233674"/>
          </a:xfrm>
          <a:prstGeom prst="rect">
            <a:avLst/>
          </a:prstGeom>
        </p:spPr>
        <p:txBody>
          <a:bodyPr lIns="31887" tIns="31887" rIns="31887" bIns="31887" anchor="t"/>
          <a:lstStyle>
            <a:lvl1pPr>
              <a:defRPr sz="11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57200" y="69056"/>
            <a:ext cx="8229600" cy="1131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0814" tIns="40814" rIns="40814" bIns="40814" anchor="ctr"/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0814" tIns="40814" rIns="40814" bIns="40814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298497" y="4405169"/>
            <a:ext cx="217077" cy="220925"/>
          </a:xfrm>
          <a:prstGeom prst="rect">
            <a:avLst/>
          </a:prstGeom>
          <a:ln w="12700">
            <a:miter lim="400000"/>
          </a:ln>
        </p:spPr>
        <p:txBody>
          <a:bodyPr wrap="none" lIns="40814" tIns="40814" rIns="40814" bIns="40814" anchor="ctr">
            <a:spAutoFit/>
          </a:bodyPr>
          <a:lstStyle>
            <a:lvl1pPr algn="r" defTabSz="447416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  <p:txStyles>
    <p:titleStyle>
      <a:lvl1pPr marL="0" marR="0" indent="0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86984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573969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860953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147938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173386" marR="0" indent="-173386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599212" marR="0" indent="-383974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889740" marR="0" indent="-459264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176503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391741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678726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965710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252695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539679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651B43-5749-4D1D-9510-515F88F43F82}"/>
              </a:ext>
            </a:extLst>
          </p:cNvPr>
          <p:cNvSpPr/>
          <p:nvPr/>
        </p:nvSpPr>
        <p:spPr>
          <a:xfrm>
            <a:off x="14929" y="926556"/>
            <a:ext cx="9118077" cy="2772000"/>
          </a:xfrm>
          <a:prstGeom prst="rect">
            <a:avLst/>
          </a:prstGeom>
          <a:solidFill>
            <a:srgbClr val="FA8F08"/>
          </a:solidFill>
          <a:ln w="25400" cap="flat">
            <a:solidFill>
              <a:srgbClr val="FA8F08"/>
            </a:solidFill>
            <a:prstDash val="solid"/>
            <a:rou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&lt;краткое название проекта&gt;"/>
          <p:cNvSpPr txBox="1"/>
          <p:nvPr/>
        </p:nvSpPr>
        <p:spPr>
          <a:xfrm>
            <a:off x="0" y="1171534"/>
            <a:ext cx="8995544" cy="10149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350" tIns="45350" rIns="45350" bIns="45350">
            <a:spAutoFit/>
          </a:bodyPr>
          <a:lstStyle>
            <a:lvl1pPr indent="39687" algn="r" defTabSz="1300162">
              <a:defRPr sz="6000">
                <a:solidFill>
                  <a:srgbClr val="53585F"/>
                </a:solidFill>
                <a:latin typeface="DINPro-Bold"/>
                <a:ea typeface="DINPro-Bold"/>
                <a:cs typeface="DINPro-Bold"/>
                <a:sym typeface="DINPro-Bold"/>
              </a:defRPr>
            </a:lvl1pPr>
          </a:lstStyle>
          <a:p>
            <a:r>
              <a:rPr dirty="0"/>
              <a:t>&lt;</a:t>
            </a:r>
            <a:r>
              <a:rPr lang="ru-RU" dirty="0"/>
              <a:t>Н</a:t>
            </a:r>
            <a:r>
              <a:rPr dirty="0" err="1"/>
              <a:t>азвание</a:t>
            </a:r>
            <a:r>
              <a:rPr dirty="0"/>
              <a:t> </a:t>
            </a:r>
            <a:r>
              <a:rPr dirty="0" err="1"/>
              <a:t>проекта</a:t>
            </a:r>
            <a:r>
              <a:rPr dirty="0"/>
              <a:t>&gt;</a:t>
            </a:r>
          </a:p>
        </p:txBody>
      </p:sp>
      <p:sp>
        <p:nvSpPr>
          <p:cNvPr id="35" name="&lt;развёрнутое название проекта&gt;…"/>
          <p:cNvSpPr txBox="1"/>
          <p:nvPr/>
        </p:nvSpPr>
        <p:spPr>
          <a:xfrm>
            <a:off x="2112080" y="2957051"/>
            <a:ext cx="6554391" cy="402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/>
          <a:p>
            <a:pPr algn="r" defTabSz="447416">
              <a:defRPr sz="2200">
                <a:solidFill>
                  <a:srgbClr val="424242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&lt;</a:t>
            </a:r>
            <a:r>
              <a:rPr lang="ru-RU" dirty="0"/>
              <a:t>Авторы публикации, журнал, год публикации</a:t>
            </a:r>
            <a:r>
              <a:rPr dirty="0"/>
              <a:t>&gt;</a:t>
            </a:r>
          </a:p>
        </p:txBody>
      </p:sp>
      <p:sp>
        <p:nvSpPr>
          <p:cNvPr id="36" name="Имя, Фамилия (выступающего)"/>
          <p:cNvSpPr txBox="1"/>
          <p:nvPr/>
        </p:nvSpPr>
        <p:spPr>
          <a:xfrm>
            <a:off x="2112080" y="3980898"/>
            <a:ext cx="6554391" cy="402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1887" tIns="31887" rIns="31887" bIns="31887" anchor="ctr">
            <a:spAutoFit/>
          </a:bodyPr>
          <a:lstStyle>
            <a:lvl1pPr algn="r" defTabSz="712787">
              <a:defRPr sz="2200">
                <a:solidFill>
                  <a:srgbClr val="424242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dirty="0" err="1"/>
              <a:t>Имя</a:t>
            </a:r>
            <a:r>
              <a:rPr dirty="0"/>
              <a:t>, </a:t>
            </a:r>
            <a:r>
              <a:rPr dirty="0" err="1"/>
              <a:t>Фамилия</a:t>
            </a:r>
            <a:r>
              <a:rPr dirty="0"/>
              <a:t> (</a:t>
            </a:r>
            <a:r>
              <a:rPr lang="ru-RU" dirty="0"/>
              <a:t>команда</a:t>
            </a:r>
            <a:r>
              <a:rPr dirty="0"/>
              <a:t>) 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2929820E-0D49-409A-909C-7D3558BAB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16480"/>
            <a:ext cx="879263" cy="83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A0DC662-A00A-4D34-A864-60B632FFC0DD}"/>
              </a:ext>
            </a:extLst>
          </p:cNvPr>
          <p:cNvSpPr txBox="1"/>
          <p:nvPr/>
        </p:nvSpPr>
        <p:spPr>
          <a:xfrm>
            <a:off x="1825461" y="77501"/>
            <a:ext cx="5344621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Кафедра Цифровых технологий в здравоохранении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1" build="p" bldLvl="5" animBg="1" advAuto="0"/>
      <p:bldP spid="36" grpId="2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Какую проблему вы решаете?…"/>
          <p:cNvSpPr txBox="1"/>
          <p:nvPr/>
        </p:nvSpPr>
        <p:spPr>
          <a:xfrm>
            <a:off x="539130" y="1287549"/>
            <a:ext cx="7983141" cy="1160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8697" tIns="28697" rIns="28697" bIns="28697">
            <a:spAutoFit/>
          </a:bodyPr>
          <a:lstStyle/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1500" dirty="0" err="1"/>
              <a:t>Какую</a:t>
            </a:r>
            <a:r>
              <a:rPr sz="1500" dirty="0"/>
              <a:t> </a:t>
            </a:r>
            <a:r>
              <a:rPr sz="1500" dirty="0" err="1"/>
              <a:t>проблему</a:t>
            </a:r>
            <a:r>
              <a:rPr sz="1500" dirty="0"/>
              <a:t> </a:t>
            </a:r>
            <a:r>
              <a:rPr lang="ru-RU" sz="1500" dirty="0"/>
              <a:t>рассматривает исследование</a:t>
            </a:r>
            <a:r>
              <a:rPr sz="1500" dirty="0"/>
              <a:t>?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 startAt="2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Какова гипотеза исследования?</a:t>
            </a:r>
            <a:endParaRPr sz="1500" dirty="0"/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 startAt="3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 чему может привести решение проблемы? </a:t>
            </a:r>
            <a:endParaRPr sz="1500" dirty="0"/>
          </a:p>
        </p:txBody>
      </p:sp>
      <p:sp>
        <p:nvSpPr>
          <p:cNvPr id="39" name="Слайд 1. Описание проблемы"/>
          <p:cNvSpPr txBox="1"/>
          <p:nvPr/>
        </p:nvSpPr>
        <p:spPr>
          <a:xfrm>
            <a:off x="539130" y="681447"/>
            <a:ext cx="4178098" cy="759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0814" tIns="40814" rIns="40814" bIns="40814">
            <a:spAutoFit/>
          </a:bodyPr>
          <a:lstStyle/>
          <a:p>
            <a:pPr algn="l" defTabSz="447416">
              <a:defRPr sz="40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200" dirty="0" err="1"/>
              <a:t>Слайд</a:t>
            </a:r>
            <a:r>
              <a:rPr sz="2200" dirty="0"/>
              <a:t> 1. </a:t>
            </a:r>
            <a:r>
              <a:rPr lang="ru-RU" sz="2200" dirty="0"/>
              <a:t>Цель исследования</a:t>
            </a:r>
            <a:endParaRPr sz="2200" dirty="0"/>
          </a:p>
          <a:p>
            <a:pPr algn="l" defTabSz="447416">
              <a:defRPr sz="26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200" dirty="0"/>
              <a:t>      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664DD36A-5726-4006-831E-B3B17A5050B1}"/>
              </a:ext>
            </a:extLst>
          </p:cNvPr>
          <p:cNvGrpSpPr/>
          <p:nvPr/>
        </p:nvGrpSpPr>
        <p:grpSpPr>
          <a:xfrm>
            <a:off x="0" y="195486"/>
            <a:ext cx="9129153" cy="400108"/>
            <a:chOff x="0" y="195486"/>
            <a:chExt cx="9129153" cy="400108"/>
          </a:xfrm>
        </p:grpSpPr>
        <p:sp>
          <p:nvSpPr>
            <p:cNvPr id="2" name="Прямоугольник 1">
              <a:extLst>
                <a:ext uri="{FF2B5EF4-FFF2-40B4-BE49-F238E27FC236}">
                  <a16:creationId xmlns:a16="http://schemas.microsoft.com/office/drawing/2014/main" id="{6372CF5F-0BE1-4DCC-BE1F-106105A3FAEC}"/>
                </a:ext>
              </a:extLst>
            </p:cNvPr>
            <p:cNvSpPr/>
            <p:nvPr/>
          </p:nvSpPr>
          <p:spPr>
            <a:xfrm>
              <a:off x="0" y="195486"/>
              <a:ext cx="9129153" cy="400108"/>
            </a:xfrm>
            <a:prstGeom prst="rect">
              <a:avLst/>
            </a:prstGeom>
            <a:solidFill>
              <a:srgbClr val="FA8F08"/>
            </a:solidFill>
            <a:ln w="25400" cap="flat">
              <a:solidFill>
                <a:srgbClr val="FA8F08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61CC0F45-2CA9-4C3F-B1CD-B9BDB1A137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4493" y="223848"/>
              <a:ext cx="364660" cy="346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6B4B195-E6EA-4AEE-9DB1-D65A0787AEB5}"/>
                </a:ext>
              </a:extLst>
            </p:cNvPr>
            <p:cNvSpPr txBox="1"/>
            <p:nvPr/>
          </p:nvSpPr>
          <p:spPr>
            <a:xfrm>
              <a:off x="3419872" y="231903"/>
              <a:ext cx="534462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Кафедра Цифровых технологий в здравоохранении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В чем уникальность или инновационность технологии?…"/>
          <p:cNvSpPr txBox="1"/>
          <p:nvPr/>
        </p:nvSpPr>
        <p:spPr>
          <a:xfrm>
            <a:off x="539130" y="1361220"/>
            <a:ext cx="7853661" cy="724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8697" tIns="28697" rIns="28697" bIns="28697">
            <a:spAutoFit/>
          </a:bodyPr>
          <a:lstStyle/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1500" dirty="0"/>
              <a:t>В </a:t>
            </a:r>
            <a:r>
              <a:rPr sz="1500" dirty="0" err="1"/>
              <a:t>чем</a:t>
            </a:r>
            <a:r>
              <a:rPr sz="1500" dirty="0"/>
              <a:t> </a:t>
            </a:r>
            <a:r>
              <a:rPr lang="ru-RU" sz="1500" dirty="0"/>
              <a:t>актуальность исследования</a:t>
            </a:r>
            <a:r>
              <a:rPr sz="1500" dirty="0"/>
              <a:t>?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 startAt="2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Какие теории и гипотезы согласно авторам существуют сейчас</a:t>
            </a:r>
            <a:r>
              <a:rPr sz="1500" dirty="0"/>
              <a:t>?</a:t>
            </a:r>
          </a:p>
        </p:txBody>
      </p:sp>
      <p:sp>
        <p:nvSpPr>
          <p:cNvPr id="42" name="Слайд 2. Решение / Технология"/>
          <p:cNvSpPr txBox="1"/>
          <p:nvPr/>
        </p:nvSpPr>
        <p:spPr>
          <a:xfrm>
            <a:off x="539130" y="663914"/>
            <a:ext cx="3328507" cy="759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0814" tIns="40814" rIns="40814" bIns="40814">
            <a:spAutoFit/>
          </a:bodyPr>
          <a:lstStyle/>
          <a:p>
            <a:pPr algn="l" defTabSz="447416">
              <a:defRPr sz="40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200" dirty="0" err="1"/>
              <a:t>Слайд</a:t>
            </a:r>
            <a:r>
              <a:rPr sz="2200" dirty="0"/>
              <a:t> 2. </a:t>
            </a:r>
            <a:r>
              <a:rPr lang="ru-RU" sz="2200" dirty="0"/>
              <a:t>Актуальность</a:t>
            </a:r>
            <a:endParaRPr sz="2200" dirty="0"/>
          </a:p>
          <a:p>
            <a:pPr algn="l" defTabSz="447416">
              <a:defRPr sz="26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200" dirty="0"/>
              <a:t>      </a:t>
            </a:r>
          </a:p>
        </p:txBody>
      </p:sp>
      <p:sp>
        <p:nvSpPr>
          <p:cNvPr id="43" name="Номер слайда"/>
          <p:cNvSpPr txBox="1">
            <a:spLocks noGrp="1"/>
          </p:cNvSpPr>
          <p:nvPr>
            <p:ph type="sldNum" sz="quarter" idx="4294967295"/>
          </p:nvPr>
        </p:nvSpPr>
        <p:spPr>
          <a:xfrm>
            <a:off x="8375441" y="4290897"/>
            <a:ext cx="140133" cy="22092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3</a:t>
            </a:fld>
            <a:endParaRPr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32355919-66E6-4EDE-BBC2-8A1FE426A61B}"/>
              </a:ext>
            </a:extLst>
          </p:cNvPr>
          <p:cNvGrpSpPr/>
          <p:nvPr/>
        </p:nvGrpSpPr>
        <p:grpSpPr>
          <a:xfrm>
            <a:off x="0" y="195486"/>
            <a:ext cx="9129153" cy="400108"/>
            <a:chOff x="0" y="195486"/>
            <a:chExt cx="9129153" cy="400108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59AFDBA6-D80B-468D-ADEE-C40A25F6A80B}"/>
                </a:ext>
              </a:extLst>
            </p:cNvPr>
            <p:cNvSpPr/>
            <p:nvPr/>
          </p:nvSpPr>
          <p:spPr>
            <a:xfrm>
              <a:off x="0" y="195486"/>
              <a:ext cx="9129153" cy="400108"/>
            </a:xfrm>
            <a:prstGeom prst="rect">
              <a:avLst/>
            </a:prstGeom>
            <a:solidFill>
              <a:srgbClr val="FA8F08"/>
            </a:solidFill>
            <a:ln w="25400" cap="flat">
              <a:solidFill>
                <a:srgbClr val="FA8F08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5F4078A-66DA-47BA-8253-FE1F14EE8D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4493" y="223848"/>
              <a:ext cx="364660" cy="346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7DF53C-8ACB-48A6-AF8E-68773B8CE513}"/>
                </a:ext>
              </a:extLst>
            </p:cNvPr>
            <p:cNvSpPr txBox="1"/>
            <p:nvPr/>
          </p:nvSpPr>
          <p:spPr>
            <a:xfrm>
              <a:off x="3419872" y="231903"/>
              <a:ext cx="534462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Кафедра Цифровых технологий в здравоохранении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Слайд 3. Доказательство эффективности"/>
          <p:cNvSpPr txBox="1"/>
          <p:nvPr/>
        </p:nvSpPr>
        <p:spPr>
          <a:xfrm>
            <a:off x="539130" y="681447"/>
            <a:ext cx="4885022" cy="759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0814" tIns="40814" rIns="40814" bIns="40814">
            <a:spAutoFit/>
          </a:bodyPr>
          <a:lstStyle/>
          <a:p>
            <a:pPr algn="l" defTabSz="447416">
              <a:defRPr sz="40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200" dirty="0" err="1"/>
              <a:t>Слайд</a:t>
            </a:r>
            <a:r>
              <a:rPr sz="2200" dirty="0"/>
              <a:t> 3. </a:t>
            </a:r>
            <a:r>
              <a:rPr lang="ru-RU" sz="2200" dirty="0"/>
              <a:t>Предполагаемый дизайн</a:t>
            </a:r>
            <a:endParaRPr sz="2200" dirty="0"/>
          </a:p>
          <a:p>
            <a:pPr algn="l" defTabSz="447416">
              <a:defRPr sz="26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200" dirty="0"/>
              <a:t>      </a:t>
            </a:r>
          </a:p>
        </p:txBody>
      </p:sp>
      <p:sp>
        <p:nvSpPr>
          <p:cNvPr id="47" name="Номер слайда"/>
          <p:cNvSpPr txBox="1">
            <a:spLocks noGrp="1"/>
          </p:cNvSpPr>
          <p:nvPr>
            <p:ph type="sldNum" sz="quarter" idx="4294967295"/>
          </p:nvPr>
        </p:nvSpPr>
        <p:spPr>
          <a:xfrm>
            <a:off x="8375441" y="4290897"/>
            <a:ext cx="140133" cy="22092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4</a:t>
            </a:fld>
            <a:endParaRPr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2C21816E-42FA-4ED3-A3C6-7A5EAD3B67D8}"/>
              </a:ext>
            </a:extLst>
          </p:cNvPr>
          <p:cNvGrpSpPr/>
          <p:nvPr/>
        </p:nvGrpSpPr>
        <p:grpSpPr>
          <a:xfrm>
            <a:off x="0" y="195486"/>
            <a:ext cx="9129153" cy="400108"/>
            <a:chOff x="0" y="195486"/>
            <a:chExt cx="9129153" cy="400108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5280FABD-CBF5-401E-9B44-B547C900CA24}"/>
                </a:ext>
              </a:extLst>
            </p:cNvPr>
            <p:cNvSpPr/>
            <p:nvPr/>
          </p:nvSpPr>
          <p:spPr>
            <a:xfrm>
              <a:off x="0" y="195486"/>
              <a:ext cx="9129153" cy="400108"/>
            </a:xfrm>
            <a:prstGeom prst="rect">
              <a:avLst/>
            </a:prstGeom>
            <a:solidFill>
              <a:srgbClr val="FA8F08"/>
            </a:solidFill>
            <a:ln w="25400" cap="flat">
              <a:solidFill>
                <a:srgbClr val="FA8F08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77A1C3CE-379D-4745-A341-9D88F08FFE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4493" y="223848"/>
              <a:ext cx="364660" cy="346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8012A4E-545B-4A92-8D9E-C120DC754C3C}"/>
                </a:ext>
              </a:extLst>
            </p:cNvPr>
            <p:cNvSpPr txBox="1"/>
            <p:nvPr/>
          </p:nvSpPr>
          <p:spPr>
            <a:xfrm>
              <a:off x="3419872" y="231903"/>
              <a:ext cx="534462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Кафедра Цифровых технологий в здравоохранении </a:t>
              </a:r>
            </a:p>
          </p:txBody>
        </p:sp>
      </p:grpSp>
      <p:sp>
        <p:nvSpPr>
          <p:cNvPr id="11" name="В чем уникальность или инновационность технологии?…">
            <a:extLst>
              <a:ext uri="{FF2B5EF4-FFF2-40B4-BE49-F238E27FC236}">
                <a16:creationId xmlns:a16="http://schemas.microsoft.com/office/drawing/2014/main" id="{9D9561AD-3CB6-4245-ADCD-939ED72732D5}"/>
              </a:ext>
            </a:extLst>
          </p:cNvPr>
          <p:cNvSpPr txBox="1"/>
          <p:nvPr/>
        </p:nvSpPr>
        <p:spPr>
          <a:xfrm>
            <a:off x="539130" y="1361220"/>
            <a:ext cx="7853661" cy="724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8697" tIns="28697" rIns="28697" bIns="28697">
            <a:spAutoFit/>
          </a:bodyPr>
          <a:lstStyle/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Каков дизайн исследования</a:t>
            </a:r>
            <a:r>
              <a:rPr sz="1500" dirty="0"/>
              <a:t>?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 startAt="2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Перечислите все возможные варианты типов исследования </a:t>
            </a:r>
            <a:endParaRPr sz="15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Объем рынка в РФ и в мире (данные статистики или в крайнем случае, гипотеза с собственным расчетом*)…"/>
          <p:cNvSpPr txBox="1"/>
          <p:nvPr/>
        </p:nvSpPr>
        <p:spPr>
          <a:xfrm>
            <a:off x="539130" y="1204303"/>
            <a:ext cx="8209732" cy="1160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8697" tIns="28697" rIns="28697" bIns="28697">
            <a:spAutoFit/>
          </a:bodyPr>
          <a:lstStyle/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Каковы условия проведения эксперимента (если применимо)?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Каковы критерии включения / невключения / исключения? 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Какие дополнительные особенности эксперимента?</a:t>
            </a:r>
            <a:endParaRPr sz="1500" dirty="0"/>
          </a:p>
        </p:txBody>
      </p:sp>
      <p:sp>
        <p:nvSpPr>
          <p:cNvPr id="51" name="Слайд 4. Рынок"/>
          <p:cNvSpPr txBox="1"/>
          <p:nvPr/>
        </p:nvSpPr>
        <p:spPr>
          <a:xfrm>
            <a:off x="539130" y="681447"/>
            <a:ext cx="4678235" cy="420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0814" tIns="40814" rIns="40814" bIns="40814">
            <a:spAutoFit/>
          </a:bodyPr>
          <a:lstStyle/>
          <a:p>
            <a:pPr algn="l" defTabSz="447416">
              <a:defRPr sz="40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200" dirty="0" err="1"/>
              <a:t>Слайд</a:t>
            </a:r>
            <a:r>
              <a:rPr sz="2200" dirty="0"/>
              <a:t> 4. </a:t>
            </a:r>
            <a:r>
              <a:rPr lang="ru-RU" sz="2200" dirty="0"/>
              <a:t>Условия эксперимента</a:t>
            </a:r>
            <a:r>
              <a:rPr sz="2200" dirty="0"/>
              <a:t> </a:t>
            </a:r>
          </a:p>
        </p:txBody>
      </p:sp>
      <p:sp>
        <p:nvSpPr>
          <p:cNvPr id="54" name="Номер слайда"/>
          <p:cNvSpPr txBox="1">
            <a:spLocks noGrp="1"/>
          </p:cNvSpPr>
          <p:nvPr>
            <p:ph type="sldNum" sz="quarter" idx="4294967295"/>
          </p:nvPr>
        </p:nvSpPr>
        <p:spPr>
          <a:xfrm>
            <a:off x="8375441" y="4290897"/>
            <a:ext cx="140133" cy="22092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5</a:t>
            </a:fld>
            <a:endParaRPr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6C16EE05-2055-446C-AF09-C60978D6B388}"/>
              </a:ext>
            </a:extLst>
          </p:cNvPr>
          <p:cNvGrpSpPr/>
          <p:nvPr/>
        </p:nvGrpSpPr>
        <p:grpSpPr>
          <a:xfrm>
            <a:off x="0" y="195486"/>
            <a:ext cx="9129153" cy="400108"/>
            <a:chOff x="0" y="195486"/>
            <a:chExt cx="9129153" cy="400108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1C2D5CE1-E2EA-46DB-8945-2DB7A81142C8}"/>
                </a:ext>
              </a:extLst>
            </p:cNvPr>
            <p:cNvSpPr/>
            <p:nvPr/>
          </p:nvSpPr>
          <p:spPr>
            <a:xfrm>
              <a:off x="0" y="195486"/>
              <a:ext cx="9129153" cy="400108"/>
            </a:xfrm>
            <a:prstGeom prst="rect">
              <a:avLst/>
            </a:prstGeom>
            <a:solidFill>
              <a:srgbClr val="FA8F08"/>
            </a:solidFill>
            <a:ln w="25400" cap="flat">
              <a:solidFill>
                <a:srgbClr val="FA8F08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97E54AFB-756E-46D6-A7FE-B37E5512D3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4493" y="223848"/>
              <a:ext cx="364660" cy="346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43E9C5-D3C5-4D9E-B1FB-C064FBDD6A61}"/>
                </a:ext>
              </a:extLst>
            </p:cNvPr>
            <p:cNvSpPr txBox="1"/>
            <p:nvPr/>
          </p:nvSpPr>
          <p:spPr>
            <a:xfrm>
              <a:off x="3419872" y="231903"/>
              <a:ext cx="534462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Кафедра Цифровых технологий в здравоохранении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Как вы планируете зарабатывать деньги? (продажи / аренда / лизинг / лицензия, абонентская плата и т.д.)?…"/>
          <p:cNvSpPr txBox="1"/>
          <p:nvPr/>
        </p:nvSpPr>
        <p:spPr>
          <a:xfrm>
            <a:off x="539130" y="1241506"/>
            <a:ext cx="8205267" cy="1160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8697" tIns="28697" rIns="28697" bIns="28697">
            <a:spAutoFit/>
          </a:bodyPr>
          <a:lstStyle/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Какова выборка эксперимента?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Почему в исследование взято такое количество субъектов? 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Чем </a:t>
            </a:r>
            <a:r>
              <a:rPr lang="ru-RU" sz="1500" dirty="0" err="1"/>
              <a:t>аппелируют</a:t>
            </a:r>
            <a:r>
              <a:rPr lang="ru-RU" sz="1500" dirty="0"/>
              <a:t> авторы? </a:t>
            </a:r>
          </a:p>
        </p:txBody>
      </p:sp>
      <p:sp>
        <p:nvSpPr>
          <p:cNvPr id="57" name="Слайд 5. Бизнес-модель"/>
          <p:cNvSpPr txBox="1"/>
          <p:nvPr/>
        </p:nvSpPr>
        <p:spPr>
          <a:xfrm>
            <a:off x="539130" y="681447"/>
            <a:ext cx="2631200" cy="420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0814" tIns="40814" rIns="40814" bIns="40814">
            <a:spAutoFit/>
          </a:bodyPr>
          <a:lstStyle>
            <a:lvl1pPr algn="l" defTabSz="712787">
              <a:defRPr sz="40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2200" dirty="0" err="1"/>
              <a:t>Слайд</a:t>
            </a:r>
            <a:r>
              <a:rPr sz="2200" dirty="0"/>
              <a:t> 5. </a:t>
            </a:r>
            <a:r>
              <a:rPr lang="ru-RU" sz="2200" dirty="0"/>
              <a:t>Выборка</a:t>
            </a:r>
            <a:endParaRPr sz="2200" dirty="0"/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4294967295"/>
          </p:nvPr>
        </p:nvSpPr>
        <p:spPr>
          <a:xfrm>
            <a:off x="8375441" y="4290897"/>
            <a:ext cx="140133" cy="22092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6</a:t>
            </a:fld>
            <a:endParaRPr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6D3EEE23-4228-4D65-87E9-FAD3EB74365C}"/>
              </a:ext>
            </a:extLst>
          </p:cNvPr>
          <p:cNvGrpSpPr/>
          <p:nvPr/>
        </p:nvGrpSpPr>
        <p:grpSpPr>
          <a:xfrm>
            <a:off x="0" y="195486"/>
            <a:ext cx="9129153" cy="400108"/>
            <a:chOff x="0" y="195486"/>
            <a:chExt cx="9129153" cy="400108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16B5D0F0-394C-486D-B6AF-995D489B5D96}"/>
                </a:ext>
              </a:extLst>
            </p:cNvPr>
            <p:cNvSpPr/>
            <p:nvPr/>
          </p:nvSpPr>
          <p:spPr>
            <a:xfrm>
              <a:off x="0" y="195486"/>
              <a:ext cx="9129153" cy="400108"/>
            </a:xfrm>
            <a:prstGeom prst="rect">
              <a:avLst/>
            </a:prstGeom>
            <a:solidFill>
              <a:srgbClr val="FA8F08"/>
            </a:solidFill>
            <a:ln w="25400" cap="flat">
              <a:solidFill>
                <a:srgbClr val="FA8F08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70634923-7C0E-4018-8BD9-F7FADFC801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4493" y="223848"/>
              <a:ext cx="364660" cy="346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80569BE-4501-4B2D-B050-FE6DEEB5A75D}"/>
                </a:ext>
              </a:extLst>
            </p:cNvPr>
            <p:cNvSpPr txBox="1"/>
            <p:nvPr/>
          </p:nvSpPr>
          <p:spPr>
            <a:xfrm>
              <a:off x="3419872" y="231903"/>
              <a:ext cx="534462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Кафедра Цифровых технологий в здравоохранении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Как вы видите своё отличие от конкурентов (прямых и косвенных)?…"/>
          <p:cNvSpPr txBox="1"/>
          <p:nvPr/>
        </p:nvSpPr>
        <p:spPr>
          <a:xfrm>
            <a:off x="539130" y="1615716"/>
            <a:ext cx="8065741" cy="1160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8697" tIns="28697" rIns="28697" bIns="28697">
            <a:spAutoFit/>
          </a:bodyPr>
          <a:lstStyle/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Что сравнивают авторы (если применимо)?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Какие критерии эффективности исследования (если применимо)? 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Какие первичные / вторичные точки (если применимо)?</a:t>
            </a:r>
            <a:endParaRPr sz="1500" dirty="0"/>
          </a:p>
        </p:txBody>
      </p:sp>
      <p:sp>
        <p:nvSpPr>
          <p:cNvPr id="61" name="Слайд 6. Конкуренция"/>
          <p:cNvSpPr txBox="1"/>
          <p:nvPr/>
        </p:nvSpPr>
        <p:spPr>
          <a:xfrm>
            <a:off x="539130" y="681447"/>
            <a:ext cx="5080588" cy="420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0814" tIns="40814" rIns="40814" bIns="40814">
            <a:spAutoFit/>
          </a:bodyPr>
          <a:lstStyle>
            <a:lvl1pPr algn="l" defTabSz="712787">
              <a:defRPr sz="40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2200" dirty="0" err="1"/>
              <a:t>Слайд</a:t>
            </a:r>
            <a:r>
              <a:rPr sz="2200" dirty="0"/>
              <a:t> 6. </a:t>
            </a:r>
            <a:r>
              <a:rPr lang="ru-RU" sz="2200" dirty="0"/>
              <a:t>Показатели исследования</a:t>
            </a:r>
            <a:endParaRPr sz="2200" dirty="0"/>
          </a:p>
        </p:txBody>
      </p:sp>
      <p:sp>
        <p:nvSpPr>
          <p:cNvPr id="62" name="Номер слайда"/>
          <p:cNvSpPr txBox="1">
            <a:spLocks noGrp="1"/>
          </p:cNvSpPr>
          <p:nvPr>
            <p:ph type="sldNum" sz="quarter" idx="4294967295"/>
          </p:nvPr>
        </p:nvSpPr>
        <p:spPr>
          <a:xfrm>
            <a:off x="8375441" y="4290897"/>
            <a:ext cx="140133" cy="22092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7</a:t>
            </a:fld>
            <a:endParaRPr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0FB9DA2-43CE-4CD6-AEF3-727BC1D88E76}"/>
              </a:ext>
            </a:extLst>
          </p:cNvPr>
          <p:cNvGrpSpPr/>
          <p:nvPr/>
        </p:nvGrpSpPr>
        <p:grpSpPr>
          <a:xfrm>
            <a:off x="0" y="195486"/>
            <a:ext cx="9129153" cy="400108"/>
            <a:chOff x="0" y="195486"/>
            <a:chExt cx="9129153" cy="400108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D2DF6CE4-8A67-462D-9A8E-44419CC1DC0C}"/>
                </a:ext>
              </a:extLst>
            </p:cNvPr>
            <p:cNvSpPr/>
            <p:nvPr/>
          </p:nvSpPr>
          <p:spPr>
            <a:xfrm>
              <a:off x="0" y="195486"/>
              <a:ext cx="9129153" cy="400108"/>
            </a:xfrm>
            <a:prstGeom prst="rect">
              <a:avLst/>
            </a:prstGeom>
            <a:solidFill>
              <a:srgbClr val="FA8F08"/>
            </a:solidFill>
            <a:ln w="25400" cap="flat">
              <a:solidFill>
                <a:srgbClr val="FA8F08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5A03B702-2596-4EDF-B564-CCD07568E5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4493" y="223848"/>
              <a:ext cx="364660" cy="346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5F070EE-659F-49C4-A718-EB82EBF71CA5}"/>
                </a:ext>
              </a:extLst>
            </p:cNvPr>
            <p:cNvSpPr txBox="1"/>
            <p:nvPr/>
          </p:nvSpPr>
          <p:spPr>
            <a:xfrm>
              <a:off x="3419872" y="231903"/>
              <a:ext cx="534462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Кафедра Цифровых технологий в здравоохранении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Слайд 7. Маркетинг"/>
          <p:cNvSpPr txBox="1"/>
          <p:nvPr/>
        </p:nvSpPr>
        <p:spPr>
          <a:xfrm>
            <a:off x="539130" y="681447"/>
            <a:ext cx="4545185" cy="420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0814" tIns="40814" rIns="40814" bIns="40814">
            <a:spAutoFit/>
          </a:bodyPr>
          <a:lstStyle>
            <a:lvl1pPr algn="l" defTabSz="712787">
              <a:defRPr sz="40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sz="2200" dirty="0" err="1"/>
              <a:t>Слайд</a:t>
            </a:r>
            <a:r>
              <a:rPr sz="2200" dirty="0"/>
              <a:t> 7. </a:t>
            </a:r>
            <a:r>
              <a:rPr lang="ru-RU" sz="2200" dirty="0"/>
              <a:t>Результаты и выводы</a:t>
            </a:r>
            <a:endParaRPr sz="2200" dirty="0"/>
          </a:p>
        </p:txBody>
      </p:sp>
      <p:sp>
        <p:nvSpPr>
          <p:cNvPr id="66" name="Номер слайда"/>
          <p:cNvSpPr txBox="1">
            <a:spLocks noGrp="1"/>
          </p:cNvSpPr>
          <p:nvPr>
            <p:ph type="sldNum" sz="quarter" idx="4294967295"/>
          </p:nvPr>
        </p:nvSpPr>
        <p:spPr>
          <a:xfrm>
            <a:off x="8375441" y="4290897"/>
            <a:ext cx="140133" cy="22092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8</a:t>
            </a:fld>
            <a:endParaRPr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5C04EF3D-324D-4A0E-A123-537AED63981C}"/>
              </a:ext>
            </a:extLst>
          </p:cNvPr>
          <p:cNvGrpSpPr/>
          <p:nvPr/>
        </p:nvGrpSpPr>
        <p:grpSpPr>
          <a:xfrm>
            <a:off x="0" y="195486"/>
            <a:ext cx="9129153" cy="400108"/>
            <a:chOff x="0" y="195486"/>
            <a:chExt cx="9129153" cy="400108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85A0312B-3A6C-4001-909A-0D24E6314638}"/>
                </a:ext>
              </a:extLst>
            </p:cNvPr>
            <p:cNvSpPr/>
            <p:nvPr/>
          </p:nvSpPr>
          <p:spPr>
            <a:xfrm>
              <a:off x="0" y="195486"/>
              <a:ext cx="9129153" cy="400108"/>
            </a:xfrm>
            <a:prstGeom prst="rect">
              <a:avLst/>
            </a:prstGeom>
            <a:solidFill>
              <a:srgbClr val="FA8F08"/>
            </a:solidFill>
            <a:ln w="25400" cap="flat">
              <a:solidFill>
                <a:srgbClr val="FA8F08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5711376-88DA-41AA-BE8B-43C675FE0C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4493" y="223848"/>
              <a:ext cx="364660" cy="346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7E2C14D-A48E-46AC-9465-858498259029}"/>
                </a:ext>
              </a:extLst>
            </p:cNvPr>
            <p:cNvSpPr txBox="1"/>
            <p:nvPr/>
          </p:nvSpPr>
          <p:spPr>
            <a:xfrm>
              <a:off x="3419872" y="231903"/>
              <a:ext cx="534462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Кафедра Цифровых технологий в здравоохранении </a:t>
              </a:r>
            </a:p>
          </p:txBody>
        </p:sp>
      </p:grpSp>
      <p:sp>
        <p:nvSpPr>
          <p:cNvPr id="9" name="В чем уникальность или инновационность технологии?…">
            <a:extLst>
              <a:ext uri="{FF2B5EF4-FFF2-40B4-BE49-F238E27FC236}">
                <a16:creationId xmlns:a16="http://schemas.microsoft.com/office/drawing/2014/main" id="{1D8E5113-79E7-475A-BF36-2F82E15270D6}"/>
              </a:ext>
            </a:extLst>
          </p:cNvPr>
          <p:cNvSpPr txBox="1"/>
          <p:nvPr/>
        </p:nvSpPr>
        <p:spPr>
          <a:xfrm>
            <a:off x="539130" y="1361220"/>
            <a:ext cx="7853661" cy="724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8697" tIns="28697" rIns="28697" bIns="28697">
            <a:spAutoFit/>
          </a:bodyPr>
          <a:lstStyle/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Каковы </a:t>
            </a:r>
            <a:r>
              <a:rPr lang="ru-RU" sz="1500" dirty="0" err="1"/>
              <a:t>основеы</a:t>
            </a:r>
            <a:r>
              <a:rPr lang="ru-RU" sz="1500" dirty="0"/>
              <a:t> результаты исследования? 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Какие выводы сделали авторы? </a:t>
            </a:r>
            <a:endParaRPr sz="15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>
        <p:dissolve/>
      </p:transition>
    </mc:Choice>
    <mc:Fallback>
      <p:transition spd="slow" advClick="0">
        <p:dissolv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Lucida Grande"/>
        <a:ea typeface="Lucida Grande"/>
        <a:cs typeface="Lucida Grand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Lucida Grande"/>
        <a:ea typeface="Lucida Grande"/>
        <a:cs typeface="Lucida Grand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214</Words>
  <Application>Microsoft Office PowerPoint</Application>
  <PresentationFormat>Экран (16:9)</PresentationFormat>
  <Paragraphs>45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DINPro-Bold</vt:lpstr>
      <vt:lpstr>Helvetica</vt:lpstr>
      <vt:lpstr>Helvetica Light</vt:lpstr>
      <vt:lpstr>Helvetica Neue</vt:lpstr>
      <vt:lpstr>Lucida Grande</vt:lpstr>
      <vt:lpstr>White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Pavel A. Lomakin</dc:creator>
  <cp:lastModifiedBy>Diana Khasanova</cp:lastModifiedBy>
  <cp:revision>9</cp:revision>
  <dcterms:modified xsi:type="dcterms:W3CDTF">2024-06-26T19:21:46Z</dcterms:modified>
</cp:coreProperties>
</file>