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60" y="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715B86-2130-48CD-8B0A-2128A9403A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BDCCE50-F7CF-4AC8-A11E-72E65D3993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AD1355-A910-4926-A4A5-10DB0D6AD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C7FAC18-5F35-4FB8-AEBF-304D9F91A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3049173-A444-49F2-A4C3-675DCF63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78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347857-D363-4B81-9B65-4BDF6B3DA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B4EF544-6F17-454F-9F5B-AAD7B0843B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D546BEE-7BB0-44B5-A49E-416C42D82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7B0FE0-FDB6-4014-840C-2965A5E9A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26CF2B-7F58-4366-81C1-20D444553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9921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0D24B161-6C09-4880-973D-A443E29FBC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6042E56-71F2-4AE1-9E38-09E17582F8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5E1B6-C41B-4D89-AAAC-45B1790DF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E3DD1B0-8225-4E60-8F08-E0F9DC39C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0A4ABA5-8B90-4381-B111-6B57F4CC3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042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11615F-0B85-4F7B-AE99-67949CBE3F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6DBDB74-FE99-45D5-A027-7D1F344C7D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193168-D4B9-4507-83F2-B19B6BA02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E039F6-034A-48C1-8DF5-0AC76C5A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EF037B-B6AA-4AEB-B49E-DFA9C5D00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820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B1FFF0-A030-48DB-BAAB-9373ACE5F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E4C0969-748D-45FD-9D0A-18F990C55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66C1103-C540-4529-83D2-93BEB27135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7C203A5-2818-4116-8222-11C4DC914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FC458A7-D923-43E0-9A5E-682B1299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7797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0BEAE5-DC7E-4E53-BCB0-7FAB85F5D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E57B5F-5672-4C13-A5FC-D8822972C3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77C329E-96B4-4A25-BD2A-39C16B54B4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8A9452E-5F7F-4391-8734-EE1A9A691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E3C1739-D64E-45D1-B733-109DE5F29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1A6CE0-38B2-4E95-ABFC-AEA5A1EE5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20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7BF3CDB-D9B8-48CB-8E30-40F01EEDC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BE35D20-191D-4744-A85C-23FE0BD4B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B2FAF09-BFCE-4E27-834B-1C9D01563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CA3177-BDE2-4E27-9C34-FC19AA9E60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44F411F-B4B7-4FE7-B4DD-D50B80DAB5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BBD6B65-2721-4EE9-8D3B-1AF898A55D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254ADD8-D594-4329-9DAF-B1431A2EC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1E42F2D-1F5A-4D92-B94D-0001320CB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1737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A0878-4466-474D-8FD5-1C5211ED6C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79476C8-D03F-4B5C-90EE-77819F6D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BF801A-0A2B-4A4F-9C71-8F0E33CBF6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089CA6A-48D9-4237-9FF5-4B968B216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727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C632911-D7CD-4727-A94C-08B393F8E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6A518187-262B-4BC0-9F3F-64F05C88A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4C260A4-78BF-400B-87EC-E255CBD51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56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9B3926-E0D7-4653-8113-CA68D1A94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07B672E-2E8A-46A4-95E0-B2F05FE87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221B685-DEB1-40F7-94F9-BBF6CDAE52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48D7ED9-C33F-40E6-A2C6-71E1902FA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01BA901-D422-406C-8BDB-155B0EADA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D32742C-223E-4A65-8600-F70475031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8507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B2CD20-AE93-4746-988C-B2E11405D3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C23AF97-F5A9-45B0-B3F5-3C675F98B5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707F69-BFF9-45D8-9D97-4FCFEE35AC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DC57B51-0EC9-482F-AD4D-C1F24325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3032929-6527-473F-8EE7-7224903A6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8611EB9-3535-4E49-B65C-A28C2095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69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8E558A-AA30-488A-A8EE-0F87BCCCFB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993645-21C3-4B19-8473-1DB071515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D85B23-3065-4462-A1FB-471C56263A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16985-A2E5-4372-A63C-278D8D16BDE7}" type="datetimeFigureOut">
              <a:rPr lang="ru-RU" smtClean="0"/>
              <a:t>15.09.2024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763B264-34A1-42AE-B29C-21E2C16A61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4FBE4C-B823-45E1-8B97-1E72B90C10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B81DD6-8753-44A3-A49D-AA190FFE4F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5953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10BA7E-C72D-4B7C-A697-89CE172765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ФИО студента/-</a:t>
            </a:r>
            <a:r>
              <a:rPr lang="ru-RU" dirty="0" err="1"/>
              <a:t>ов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8987CB-410B-437E-8E94-BFC6F9BCE4D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Группа </a:t>
            </a:r>
          </a:p>
        </p:txBody>
      </p:sp>
    </p:spTree>
    <p:extLst>
      <p:ext uri="{BB962C8B-B14F-4D97-AF65-F5344CB8AC3E}">
        <p14:creationId xmlns:p14="http://schemas.microsoft.com/office/powerpoint/2010/main" val="3193826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99C4-B936-4639-A89F-74FC9ED6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STROBE: перечень пунктов, которые должны быть представлены в отчетах о наблюдательных исследованиях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AE8400C-2F48-417F-82FC-7BE12242D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3283166"/>
              </p:ext>
            </p:extLst>
          </p:nvPr>
        </p:nvGraphicFramePr>
        <p:xfrm>
          <a:off x="838200" y="1701375"/>
          <a:ext cx="10515597" cy="44094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887">
                  <a:extLst>
                    <a:ext uri="{9D8B030D-6E8A-4147-A177-3AD203B41FA5}">
                      <a16:colId xmlns:a16="http://schemas.microsoft.com/office/drawing/2014/main" val="20845816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2983148"/>
                    </a:ext>
                  </a:extLst>
                </a:gridCol>
                <a:gridCol w="7686258">
                  <a:extLst>
                    <a:ext uri="{9D8B030D-6E8A-4147-A177-3AD203B41FA5}">
                      <a16:colId xmlns:a16="http://schemas.microsoft.com/office/drawing/2014/main" val="695346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пункта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1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Название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аннотация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А. Укажите в названии статьи или в аннотации наименование дизайна исследования, используя общепринятые термины.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Б. Включите в аннотацию информативное и сбалансированное обобщение того, что было сделано и обнаружено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5469871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1400" b="1" dirty="0"/>
                        <a:t>Введение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5194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Актуальность/</a:t>
                      </a:r>
                    </a:p>
                    <a:p>
                      <a:r>
                        <a:rPr lang="ru-RU" sz="1400" dirty="0"/>
                        <a:t>обоснование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2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Объясните актуальность и обоснуйте необходимость проведения представляемого</a:t>
                      </a:r>
                    </a:p>
                    <a:p>
                      <a:r>
                        <a:rPr lang="ru-RU" sz="1400" dirty="0"/>
                        <a:t>научного исследования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23498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Цели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Укажите цели исследования, включая все предварительные гипотезы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4697155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1400" b="1" dirty="0"/>
                        <a:t>Методы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44441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Дизайн исследования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Укажите основные элементы дизайна исследования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6975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Условия проведения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Опишите условия, место и соответствующие даты проведения исследования и все</a:t>
                      </a:r>
                    </a:p>
                    <a:p>
                      <a:r>
                        <a:rPr lang="ru-RU" sz="1400" dirty="0"/>
                        <a:t>связанные с этим данные, включая периоды привлечения участников, воздействия,</a:t>
                      </a:r>
                    </a:p>
                    <a:p>
                      <a:r>
                        <a:rPr lang="ru-RU" sz="1400" dirty="0"/>
                        <a:t>наблюдения и сбора данных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5291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9928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99C4-B936-4639-A89F-74FC9ED6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STROBE: перечень пунктов, которые должны быть представлены в отчетах о наблюдательных исследованиях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AE8400C-2F48-417F-82FC-7BE12242D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8249863"/>
              </p:ext>
            </p:extLst>
          </p:nvPr>
        </p:nvGraphicFramePr>
        <p:xfrm>
          <a:off x="838200" y="1701375"/>
          <a:ext cx="10515597" cy="509524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887">
                  <a:extLst>
                    <a:ext uri="{9D8B030D-6E8A-4147-A177-3AD203B41FA5}">
                      <a16:colId xmlns:a16="http://schemas.microsoft.com/office/drawing/2014/main" val="20845816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2983148"/>
                    </a:ext>
                  </a:extLst>
                </a:gridCol>
                <a:gridCol w="7686258">
                  <a:extLst>
                    <a:ext uri="{9D8B030D-6E8A-4147-A177-3AD203B41FA5}">
                      <a16:colId xmlns:a16="http://schemas.microsoft.com/office/drawing/2014/main" val="695346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пункта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1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Участники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А. </a:t>
                      </a:r>
                      <a:r>
                        <a:rPr lang="ru-RU" sz="1400" dirty="0" err="1"/>
                        <a:t>Когортное</a:t>
                      </a:r>
                      <a:r>
                        <a:rPr lang="ru-RU" sz="1400" dirty="0"/>
                        <a:t> исследование. Укажите критерии, источники и методы отбора участников.</a:t>
                      </a:r>
                    </a:p>
                    <a:p>
                      <a:r>
                        <a:rPr lang="ru-RU" sz="1400" dirty="0"/>
                        <a:t>Опишите методику наблюдения.</a:t>
                      </a:r>
                    </a:p>
                    <a:p>
                      <a:r>
                        <a:rPr lang="ru-RU" sz="1400" dirty="0"/>
                        <a:t>Исследование «случай-контроль». Укажите критерии отбора, источники и методы</a:t>
                      </a:r>
                    </a:p>
                    <a:p>
                      <a:r>
                        <a:rPr lang="ru-RU" sz="1400" dirty="0"/>
                        <a:t>установления «случаев» и «контролей». Обоснуйте выбор «случаев» и «контролей».</a:t>
                      </a:r>
                    </a:p>
                    <a:p>
                      <a:r>
                        <a:rPr lang="ru-RU" sz="1400" dirty="0"/>
                        <a:t>Одномоментное исследование. Укажите критерии, источники и методы отбора участников.</a:t>
                      </a:r>
                    </a:p>
                    <a:p>
                      <a:r>
                        <a:rPr lang="ru-RU" sz="1400" dirty="0"/>
                        <a:t>Б. </a:t>
                      </a:r>
                      <a:r>
                        <a:rPr lang="ru-RU" sz="1400" dirty="0" err="1"/>
                        <a:t>Когортное</a:t>
                      </a:r>
                      <a:r>
                        <a:rPr lang="ru-RU" sz="1400" dirty="0"/>
                        <a:t> исследование. Для исследований с подобранными группами опишите</a:t>
                      </a:r>
                    </a:p>
                    <a:p>
                      <a:r>
                        <a:rPr lang="ru-RU" sz="1400" dirty="0"/>
                        <a:t>критерии подбора и количество участников, подвергшихся и не подвергавшихся</a:t>
                      </a:r>
                    </a:p>
                    <a:p>
                      <a:r>
                        <a:rPr lang="ru-RU" sz="1400" dirty="0"/>
                        <a:t>воздействию изучаемого фактора.</a:t>
                      </a:r>
                    </a:p>
                    <a:p>
                      <a:r>
                        <a:rPr lang="ru-RU" sz="1400" dirty="0"/>
                        <a:t>Исследование «случай-контроль». Для исследований с подобранными группами опишите</a:t>
                      </a:r>
                    </a:p>
                    <a:p>
                      <a:r>
                        <a:rPr lang="ru-RU" sz="1400" dirty="0"/>
                        <a:t>критерии подбора и количество «контролей» на один «случай»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97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Переменные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Четко определите все исходы, воздействия, прогностические факторы, потенциальные</a:t>
                      </a:r>
                    </a:p>
                    <a:p>
                      <a:r>
                        <a:rPr lang="ru-RU" sz="1400" dirty="0"/>
                        <a:t>вмешивающиеся факторы, модификаторы эффекта. Опишите диагностические критерии,</a:t>
                      </a:r>
                    </a:p>
                    <a:p>
                      <a:r>
                        <a:rPr lang="ru-RU" sz="1400" dirty="0"/>
                        <a:t>если применимо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0353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Источник данных,</a:t>
                      </a:r>
                    </a:p>
                    <a:p>
                      <a:r>
                        <a:rPr lang="ru-RU" sz="1400" dirty="0"/>
                        <a:t>измерения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8*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Для каждой переменной, представляющей интерес, приведите источники данных</a:t>
                      </a:r>
                    </a:p>
                    <a:p>
                      <a:r>
                        <a:rPr lang="ru-RU" sz="1400" dirty="0"/>
                        <a:t>и подробные сведения о методах оценки (измерения). Укажите, были ли сопоставимы</a:t>
                      </a:r>
                    </a:p>
                    <a:p>
                      <a:r>
                        <a:rPr lang="ru-RU" sz="1400" dirty="0"/>
                        <a:t>методы измерения в группах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633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Систематические ошибки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/>
                        <a:t>Опишите все усилия по устранению потенциальных источников систематических ошибок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5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Объем исследования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Объясните, как был определен объем (размер) исследования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37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99C4-B936-4639-A89F-74FC9ED6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STROBE: перечень пунктов, которые должны быть представлены в отчетах о наблюдательных исследованиях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AE8400C-2F48-417F-82FC-7BE12242D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60787015"/>
              </p:ext>
            </p:extLst>
          </p:nvPr>
        </p:nvGraphicFramePr>
        <p:xfrm>
          <a:off x="838200" y="1701375"/>
          <a:ext cx="10515597" cy="35407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887">
                  <a:extLst>
                    <a:ext uri="{9D8B030D-6E8A-4147-A177-3AD203B41FA5}">
                      <a16:colId xmlns:a16="http://schemas.microsoft.com/office/drawing/2014/main" val="20845816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2983148"/>
                    </a:ext>
                  </a:extLst>
                </a:gridCol>
                <a:gridCol w="7686258">
                  <a:extLst>
                    <a:ext uri="{9D8B030D-6E8A-4147-A177-3AD203B41FA5}">
                      <a16:colId xmlns:a16="http://schemas.microsoft.com/office/drawing/2014/main" val="695346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пункта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1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/>
                        <a:t>Количественные</a:t>
                      </a:r>
                    </a:p>
                    <a:p>
                      <a:r>
                        <a:rPr lang="ru-RU" sz="1400" dirty="0"/>
                        <a:t>переменные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Укажите, какие количественные переменные были использованы в анализе и, если</a:t>
                      </a:r>
                    </a:p>
                    <a:p>
                      <a:r>
                        <a:rPr lang="ru-RU" sz="1400" dirty="0"/>
                        <a:t>применимо, — какие категории (группы) на основании этих переменных были выбраны и почему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297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Статистические методы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А. Опишите все статистические методы, включая использованные для контроля влияния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вмешивающихся факторов.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Б. Опишите все методы, использованные для изучения подгрупп и взаимодействий.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В. Объясните, как устраняли последствия отсутствующих (неполных) данных.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Г.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Когортное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исследование. Если применимо, опишите, как решали проблему выбывших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из-под наблюдения.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Исследование ≪случай-контроль≫. Если применимо, объясните, как проводили подбор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(matching) ≪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случаев≫ и ≪контролей≫.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Одномоментное исследование. Если применимо, опишите аналитические методы,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учитывающие стратегию формирования выборки.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Д. Опишите использованные анализы чувствительности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80353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256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99C4-B936-4639-A89F-74FC9ED6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STROBE: перечень пунктов, которые должны быть представлены в отчетах о наблюдательных исследованиях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AE8400C-2F48-417F-82FC-7BE12242D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422754"/>
              </p:ext>
            </p:extLst>
          </p:nvPr>
        </p:nvGraphicFramePr>
        <p:xfrm>
          <a:off x="838200" y="1701375"/>
          <a:ext cx="10515597" cy="39116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887">
                  <a:extLst>
                    <a:ext uri="{9D8B030D-6E8A-4147-A177-3AD203B41FA5}">
                      <a16:colId xmlns:a16="http://schemas.microsoft.com/office/drawing/2014/main" val="20845816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2983148"/>
                    </a:ext>
                  </a:extLst>
                </a:gridCol>
                <a:gridCol w="7686258">
                  <a:extLst>
                    <a:ext uri="{9D8B030D-6E8A-4147-A177-3AD203B41FA5}">
                      <a16:colId xmlns:a16="http://schemas.microsoft.com/office/drawing/2014/main" val="695346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пункта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1899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1400" b="1" dirty="0"/>
                        <a:t>Результаты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633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Участники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13*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А. Укажите количество лиц на каждом этапе исследования: число потенциально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подходящих для участия в исследовании, обследованных на предмет соответствия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критериям отбора, допущенных к участию, включенных в исследование, завершивших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последующее наблюдение, а также участников, чьи результаты были проанализированы.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Б. Укажите причины выбывания на каждом этапе исследования.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В. Рассмотрите возможность использования потоковой диаграммы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5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Описательные данные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14*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А. Охарактеризуйте участников исследования (например, укажите демографические,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клинические, социальные характеристики). Приведите данные о воздействиях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 потенциальных вмешивающихся факторах.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Б. Для каждой из анализируемых переменных укажите количество участников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 пропущенными данными.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В.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Когортное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исследование. Опишите характеристики времени наблюдения (например,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укажите среднюю и общую продолжительность наблюдения)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7924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99C4-B936-4639-A89F-74FC9ED6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STROBE: перечень пунктов, которые должны быть представлены в отчетах о наблюдательных исследованиях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AE8400C-2F48-417F-82FC-7BE12242D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7581740"/>
              </p:ext>
            </p:extLst>
          </p:nvPr>
        </p:nvGraphicFramePr>
        <p:xfrm>
          <a:off x="838200" y="1701375"/>
          <a:ext cx="10515597" cy="38455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887">
                  <a:extLst>
                    <a:ext uri="{9D8B030D-6E8A-4147-A177-3AD203B41FA5}">
                      <a16:colId xmlns:a16="http://schemas.microsoft.com/office/drawing/2014/main" val="20845816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2983148"/>
                    </a:ext>
                  </a:extLst>
                </a:gridCol>
                <a:gridCol w="7686258">
                  <a:extLst>
                    <a:ext uri="{9D8B030D-6E8A-4147-A177-3AD203B41FA5}">
                      <a16:colId xmlns:a16="http://schemas.microsoft.com/office/drawing/2014/main" val="695346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пункта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18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Исходы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15*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Когортное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исследование. Укажите количество событий исхода или представьте сводку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основных показателей исследования за время наблюдения.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Исследование «случай-контроль». Укажите количество «случаев» по каждой категории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воздействия или сводные показатели воздействия.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Одномоментное исследование. Укажите количество событий исхода или представьте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сводку основных показателей исследования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5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результаты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А. Укажите нескорректированные оценки и, если применимо, оценки с поправкой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 вмешивающиеся факторы и их точность (например, 95% доверительный интервал).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Объясните, влияние каких вмешивающихся факторов было учтено и почему именно эти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факторы были выбраны.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Б. При категоризации непрерывных переменных укажите границы категорий.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В. Если применимо, рассмотрите возможность преобразования относительного риска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в абсолютный для значимого периода времени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54656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Другие анализы 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Если проводились другие виды анализа, например анализ в подгруппах, взаимодействий,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чувствительности, укажите это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59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1428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3299C4-B936-4639-A89F-74FC9ED6F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STROBE: перечень пунктов, которые должны быть представлены в отчетах о наблюдательных исследованиях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AAE8400C-2F48-417F-82FC-7BE12242D8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5860015"/>
              </p:ext>
            </p:extLst>
          </p:nvPr>
        </p:nvGraphicFramePr>
        <p:xfrm>
          <a:off x="838200" y="1701375"/>
          <a:ext cx="10515597" cy="43434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596887">
                  <a:extLst>
                    <a:ext uri="{9D8B030D-6E8A-4147-A177-3AD203B41FA5}">
                      <a16:colId xmlns:a16="http://schemas.microsoft.com/office/drawing/2014/main" val="208458161"/>
                    </a:ext>
                  </a:extLst>
                </a:gridCol>
                <a:gridCol w="1232452">
                  <a:extLst>
                    <a:ext uri="{9D8B030D-6E8A-4147-A177-3AD203B41FA5}">
                      <a16:colId xmlns:a16="http://schemas.microsoft.com/office/drawing/2014/main" val="202983148"/>
                    </a:ext>
                  </a:extLst>
                </a:gridCol>
                <a:gridCol w="7686258">
                  <a:extLst>
                    <a:ext uri="{9D8B030D-6E8A-4147-A177-3AD203B41FA5}">
                      <a16:colId xmlns:a16="http://schemas.microsoft.com/office/drawing/2014/main" val="6953469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пункта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Рекомендации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9018994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r>
                        <a:rPr lang="ru-RU" sz="1400" b="1" dirty="0"/>
                        <a:t>Обсуждение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6331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Основные результаты 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Обобщите основные результаты, ссылаясь на цели исследования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3564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Ограничения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Обсудите ограничения исследования с анализом источников потенциальных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систематических ошибок или неточностей. Обсудите направление действия и значимость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потенциальных систематических ошибок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135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Интерпретация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результатов</a:t>
                      </a:r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Дайте осторожную, но достаточно полную интерпретацию результатов с учетом целей,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ограничений, многочисленных анализов, результатов схожих исследований и других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уместных свидетельств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4658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Обобщаемость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Обсудите </a:t>
                      </a:r>
                      <a:r>
                        <a:rPr lang="ru-RU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обобщаемость</a:t>
                      </a: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(внешнюю достоверность) результатов исследования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8137750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Дополнительная информация</a:t>
                      </a:r>
                      <a:endParaRPr lang="ru-RU" sz="1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65127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Финансирование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Укажите источники финансирования и роль спонсоров в настоящем исследовании и, если</a:t>
                      </a:r>
                    </a:p>
                    <a:p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применимо, в оригинальном исследовании, на котором основывается представляемая статья</a:t>
                      </a:r>
                    </a:p>
                    <a:p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53060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1171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905</Words>
  <Application>Microsoft Office PowerPoint</Application>
  <PresentationFormat>Широкоэкранный</PresentationFormat>
  <Paragraphs>152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ФИО студента/-ов</vt:lpstr>
      <vt:lpstr>STROBE: перечень пунктов, которые должны быть представлены в отчетах о наблюдательных исследованиях</vt:lpstr>
      <vt:lpstr>STROBE: перечень пунктов, которые должны быть представлены в отчетах о наблюдательных исследованиях</vt:lpstr>
      <vt:lpstr>STROBE: перечень пунктов, которые должны быть представлены в отчетах о наблюдательных исследованиях</vt:lpstr>
      <vt:lpstr>STROBE: перечень пунктов, которые должны быть представлены в отчетах о наблюдательных исследованиях</vt:lpstr>
      <vt:lpstr>STROBE: перечень пунктов, которые должны быть представлены в отчетах о наблюдательных исследованиях</vt:lpstr>
      <vt:lpstr>STROBE: перечень пунктов, которые должны быть представлены в отчетах о наблюдательных исследованиях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ФИО студента/-ов</dc:title>
  <dc:creator>Ildar Khasanov</dc:creator>
  <cp:lastModifiedBy>Ildar Khasanov</cp:lastModifiedBy>
  <cp:revision>4</cp:revision>
  <dcterms:created xsi:type="dcterms:W3CDTF">2024-09-15T14:18:14Z</dcterms:created>
  <dcterms:modified xsi:type="dcterms:W3CDTF">2024-09-15T14:36:14Z</dcterms:modified>
</cp:coreProperties>
</file>