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92" r:id="rId4"/>
    <p:sldId id="295" r:id="rId5"/>
    <p:sldId id="296" r:id="rId6"/>
    <p:sldId id="297" r:id="rId7"/>
    <p:sldId id="298" r:id="rId8"/>
    <p:sldId id="271" r:id="rId9"/>
    <p:sldId id="262" r:id="rId10"/>
    <p:sldId id="270" r:id="rId11"/>
    <p:sldId id="263" r:id="rId12"/>
    <p:sldId id="264" r:id="rId13"/>
    <p:sldId id="265" r:id="rId14"/>
    <p:sldId id="266" r:id="rId15"/>
    <p:sldId id="267" r:id="rId16"/>
    <p:sldId id="259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B97C8"/>
    <a:srgbClr val="71A934"/>
    <a:srgbClr val="479FB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>
        <p:scale>
          <a:sx n="77" d="100"/>
          <a:sy n="77" d="100"/>
        </p:scale>
        <p:origin x="-1836" y="-8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0"/>
            <a:ext cx="6098400" cy="6858000"/>
          </a:xfrm>
          <a:prstGeom prst="rect">
            <a:avLst/>
          </a:prstGeom>
          <a:solidFill>
            <a:srgbClr val="1B97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dirty="0">
              <a:latin typeface="Book Antiqua" panose="0204060205030503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90828" y="1514217"/>
            <a:ext cx="5026644" cy="2380691"/>
          </a:xfrm>
        </p:spPr>
        <p:txBody>
          <a:bodyPr anchor="b"/>
          <a:lstStyle>
            <a:lvl1pPr algn="ctr">
              <a:defRPr sz="6000">
                <a:latin typeface="Book Antiqua" panose="02040602050305030304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690828" y="4141878"/>
            <a:ext cx="5026644" cy="2013150"/>
          </a:xfrm>
        </p:spPr>
        <p:txBody>
          <a:bodyPr/>
          <a:lstStyle>
            <a:lvl1pPr marL="0" indent="0" algn="ctr">
              <a:buNone/>
              <a:defRPr sz="2400">
                <a:latin typeface="Blogger Sans Light" panose="02000506030000020004" pitchFamily="50" charset="0"/>
                <a:ea typeface="Blogger Sans Light" panose="02000506030000020004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838200" y="643943"/>
            <a:ext cx="469971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КАЗАНСКИЙ</a:t>
            </a:r>
            <a:r>
              <a:rPr lang="ru-RU" sz="3200" baseline="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 </a:t>
            </a:r>
          </a:p>
          <a:p>
            <a:r>
              <a:rPr lang="ru-RU" sz="3200" baseline="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ГОСУДАРСТВЕННЫЙ</a:t>
            </a:r>
            <a:br>
              <a:rPr lang="ru-RU" sz="3200" baseline="0" dirty="0" smtClean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ru-RU" sz="3200" baseline="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МЕДИЦИНСКИЙ </a:t>
            </a:r>
          </a:p>
          <a:p>
            <a:r>
              <a:rPr lang="ru-RU" sz="3200" baseline="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УНИВЕРСИТЕТ</a:t>
            </a:r>
            <a:endParaRPr lang="ru-RU" sz="32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 userDrawn="1"/>
        </p:nvCxnSpPr>
        <p:spPr>
          <a:xfrm>
            <a:off x="619930" y="656823"/>
            <a:ext cx="0" cy="204774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43" t="24722" r="68312" b="37500"/>
          <a:stretch/>
        </p:blipFill>
        <p:spPr>
          <a:xfrm>
            <a:off x="1653363" y="3349989"/>
            <a:ext cx="257175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11644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pPr/>
              <a:t>03.09.2025</a:t>
            </a:fld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1697920" y="4331380"/>
            <a:ext cx="8795203" cy="2207532"/>
          </a:xfrm>
          <a:prstGeom prst="rect">
            <a:avLst/>
          </a:prstGeom>
          <a:solidFill>
            <a:srgbClr val="1B97C8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latin typeface="Book Antiqua" panose="02040602050305030304" pitchFamily="18" charset="0"/>
                <a:ea typeface="Blogger Sans" panose="02000506030000020004" pitchFamily="50" charset="0"/>
              </a:rPr>
              <a:t>Спасибо</a:t>
            </a:r>
            <a:r>
              <a:rPr lang="ru-RU" sz="6000" baseline="0" dirty="0" smtClean="0">
                <a:latin typeface="Book Antiqua" panose="02040602050305030304" pitchFamily="18" charset="0"/>
                <a:ea typeface="Blogger Sans" panose="02000506030000020004" pitchFamily="50" charset="0"/>
              </a:rPr>
              <a:t> </a:t>
            </a:r>
          </a:p>
          <a:p>
            <a:pPr algn="ctr"/>
            <a:r>
              <a:rPr lang="ru-RU" sz="6000" baseline="0" dirty="0" smtClean="0">
                <a:latin typeface="Book Antiqua" panose="02040602050305030304" pitchFamily="18" charset="0"/>
                <a:ea typeface="Blogger Sans" panose="02000506030000020004" pitchFamily="50" charset="0"/>
              </a:rPr>
              <a:t>за внимание!</a:t>
            </a:r>
            <a:endParaRPr lang="ru-RU" sz="6000" dirty="0">
              <a:latin typeface="Book Antiqua" panose="02040602050305030304" pitchFamily="18" charset="0"/>
              <a:ea typeface="Blogger Sans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6524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 userDrawn="1"/>
        </p:nvSpPr>
        <p:spPr>
          <a:xfrm>
            <a:off x="1" y="0"/>
            <a:ext cx="12191999" cy="682534"/>
          </a:xfrm>
          <a:prstGeom prst="rect">
            <a:avLst/>
          </a:prstGeom>
          <a:solidFill>
            <a:srgbClr val="1B97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pPr/>
              <a:t>03.09.2025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9" name="Группа 18"/>
          <p:cNvGrpSpPr/>
          <p:nvPr userDrawn="1"/>
        </p:nvGrpSpPr>
        <p:grpSpPr>
          <a:xfrm rot="10800000" flipH="1">
            <a:off x="9170688" y="5123543"/>
            <a:ext cx="3021312" cy="1734457"/>
            <a:chOff x="8366975" y="0"/>
            <a:chExt cx="3825025" cy="2195848"/>
          </a:xfrm>
        </p:grpSpPr>
        <p:sp>
          <p:nvSpPr>
            <p:cNvPr id="7" name="Прямоугольный треугольник 6"/>
            <p:cNvSpPr/>
            <p:nvPr userDrawn="1"/>
          </p:nvSpPr>
          <p:spPr>
            <a:xfrm rot="10800000">
              <a:off x="8366975" y="0"/>
              <a:ext cx="3825025" cy="2195848"/>
            </a:xfrm>
            <a:prstGeom prst="rtTriangle">
              <a:avLst/>
            </a:prstGeom>
            <a:solidFill>
              <a:srgbClr val="71A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" name="Прямая соединительная линия 7"/>
            <p:cNvCxnSpPr/>
            <p:nvPr userDrawn="1"/>
          </p:nvCxnSpPr>
          <p:spPr>
            <a:xfrm>
              <a:off x="9155285" y="0"/>
              <a:ext cx="1216057" cy="69810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 userDrawn="1"/>
          </p:nvCxnSpPr>
          <p:spPr>
            <a:xfrm>
              <a:off x="9767992" y="0"/>
              <a:ext cx="1934029" cy="111027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 userDrawn="1"/>
        </p:nvSpPr>
        <p:spPr>
          <a:xfrm>
            <a:off x="838199" y="156601"/>
            <a:ext cx="4445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КАЗАНСКИЙ ГОСУДАРСТВЕННЫЙ</a:t>
            </a:r>
            <a:endParaRPr lang="ru-RU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6908800" y="156601"/>
            <a:ext cx="4444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МЕДИЦИНСКИЙ УНИВЕРСИТЕТ</a:t>
            </a:r>
            <a:endParaRPr lang="ru-RU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01" t="25164" r="68316" b="37465"/>
          <a:stretch/>
        </p:blipFill>
        <p:spPr>
          <a:xfrm>
            <a:off x="5729308" y="0"/>
            <a:ext cx="682582" cy="67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56326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pPr/>
              <a:t>03.09.2025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3" name="Группа 12"/>
          <p:cNvGrpSpPr/>
          <p:nvPr userDrawn="1"/>
        </p:nvGrpSpPr>
        <p:grpSpPr>
          <a:xfrm rot="10800000" flipH="1">
            <a:off x="9170688" y="5123543"/>
            <a:ext cx="3021312" cy="1734457"/>
            <a:chOff x="8366975" y="0"/>
            <a:chExt cx="3825025" cy="2195848"/>
          </a:xfrm>
        </p:grpSpPr>
        <p:sp>
          <p:nvSpPr>
            <p:cNvPr id="14" name="Прямоугольный треугольник 13"/>
            <p:cNvSpPr/>
            <p:nvPr userDrawn="1"/>
          </p:nvSpPr>
          <p:spPr>
            <a:xfrm rot="10800000">
              <a:off x="8366975" y="0"/>
              <a:ext cx="3825025" cy="2195848"/>
            </a:xfrm>
            <a:prstGeom prst="rtTriangle">
              <a:avLst/>
            </a:prstGeom>
            <a:solidFill>
              <a:srgbClr val="71A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5" name="Прямая соединительная линия 14"/>
            <p:cNvCxnSpPr/>
            <p:nvPr userDrawn="1"/>
          </p:nvCxnSpPr>
          <p:spPr>
            <a:xfrm>
              <a:off x="9155285" y="0"/>
              <a:ext cx="1216057" cy="69810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 userDrawn="1"/>
          </p:nvCxnSpPr>
          <p:spPr>
            <a:xfrm>
              <a:off x="9767992" y="0"/>
              <a:ext cx="1934029" cy="111027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2193333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pPr/>
              <a:t>03.09.2025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Группа 10"/>
          <p:cNvGrpSpPr/>
          <p:nvPr userDrawn="1"/>
        </p:nvGrpSpPr>
        <p:grpSpPr>
          <a:xfrm rot="10800000" flipH="1">
            <a:off x="9170688" y="5123543"/>
            <a:ext cx="3021312" cy="1734457"/>
            <a:chOff x="8366975" y="0"/>
            <a:chExt cx="3825025" cy="2195848"/>
          </a:xfrm>
        </p:grpSpPr>
        <p:sp>
          <p:nvSpPr>
            <p:cNvPr id="12" name="Прямоугольный треугольник 11"/>
            <p:cNvSpPr/>
            <p:nvPr userDrawn="1"/>
          </p:nvSpPr>
          <p:spPr>
            <a:xfrm rot="10800000">
              <a:off x="8366975" y="0"/>
              <a:ext cx="3825025" cy="2195848"/>
            </a:xfrm>
            <a:prstGeom prst="rtTriangle">
              <a:avLst/>
            </a:prstGeom>
            <a:solidFill>
              <a:srgbClr val="71A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3" name="Прямая соединительная линия 12"/>
            <p:cNvCxnSpPr/>
            <p:nvPr userDrawn="1"/>
          </p:nvCxnSpPr>
          <p:spPr>
            <a:xfrm>
              <a:off x="9155285" y="0"/>
              <a:ext cx="1216057" cy="69810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 userDrawn="1"/>
          </p:nvCxnSpPr>
          <p:spPr>
            <a:xfrm>
              <a:off x="9767992" y="0"/>
              <a:ext cx="1934029" cy="111027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1511874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pPr/>
              <a:t>03.09.2025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9" name="Группа 8"/>
          <p:cNvGrpSpPr/>
          <p:nvPr userDrawn="1"/>
        </p:nvGrpSpPr>
        <p:grpSpPr>
          <a:xfrm rot="10800000" flipH="1">
            <a:off x="9170688" y="5123543"/>
            <a:ext cx="3021312" cy="1734457"/>
            <a:chOff x="8366975" y="0"/>
            <a:chExt cx="3825025" cy="2195848"/>
          </a:xfrm>
        </p:grpSpPr>
        <p:sp>
          <p:nvSpPr>
            <p:cNvPr id="10" name="Прямоугольный треугольник 9"/>
            <p:cNvSpPr/>
            <p:nvPr userDrawn="1"/>
          </p:nvSpPr>
          <p:spPr>
            <a:xfrm rot="10800000">
              <a:off x="8366975" y="0"/>
              <a:ext cx="3825025" cy="2195848"/>
            </a:xfrm>
            <a:prstGeom prst="rtTriangle">
              <a:avLst/>
            </a:prstGeom>
            <a:solidFill>
              <a:srgbClr val="71A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1" name="Прямая соединительная линия 10"/>
            <p:cNvCxnSpPr/>
            <p:nvPr userDrawn="1"/>
          </p:nvCxnSpPr>
          <p:spPr>
            <a:xfrm>
              <a:off x="9155285" y="0"/>
              <a:ext cx="1216057" cy="69810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 userDrawn="1"/>
          </p:nvCxnSpPr>
          <p:spPr>
            <a:xfrm>
              <a:off x="9767992" y="0"/>
              <a:ext cx="1934029" cy="111027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869863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pPr/>
              <a:t>03.09.2025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8" name="Группа 7"/>
          <p:cNvGrpSpPr/>
          <p:nvPr userDrawn="1"/>
        </p:nvGrpSpPr>
        <p:grpSpPr>
          <a:xfrm rot="10800000" flipH="1">
            <a:off x="9170688" y="5123543"/>
            <a:ext cx="3021312" cy="1734457"/>
            <a:chOff x="8366975" y="0"/>
            <a:chExt cx="3825025" cy="2195848"/>
          </a:xfrm>
        </p:grpSpPr>
        <p:sp>
          <p:nvSpPr>
            <p:cNvPr id="9" name="Прямоугольный треугольник 8"/>
            <p:cNvSpPr/>
            <p:nvPr userDrawn="1"/>
          </p:nvSpPr>
          <p:spPr>
            <a:xfrm rot="10800000">
              <a:off x="8366975" y="0"/>
              <a:ext cx="3825025" cy="2195848"/>
            </a:xfrm>
            <a:prstGeom prst="rtTriangle">
              <a:avLst/>
            </a:prstGeom>
            <a:solidFill>
              <a:srgbClr val="71A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0" name="Прямая соединительная линия 9"/>
            <p:cNvCxnSpPr/>
            <p:nvPr userDrawn="1"/>
          </p:nvCxnSpPr>
          <p:spPr>
            <a:xfrm>
              <a:off x="9155285" y="0"/>
              <a:ext cx="1216057" cy="69810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 userDrawn="1"/>
          </p:nvCxnSpPr>
          <p:spPr>
            <a:xfrm>
              <a:off x="9767992" y="0"/>
              <a:ext cx="1934029" cy="111027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2473674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pPr/>
              <a:t>03.09.2025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6" name="Группа 5"/>
          <p:cNvGrpSpPr/>
          <p:nvPr userDrawn="1"/>
        </p:nvGrpSpPr>
        <p:grpSpPr>
          <a:xfrm rot="10800000" flipH="1">
            <a:off x="9170688" y="5123543"/>
            <a:ext cx="3021312" cy="1734457"/>
            <a:chOff x="8366975" y="0"/>
            <a:chExt cx="3825025" cy="2195848"/>
          </a:xfrm>
        </p:grpSpPr>
        <p:sp>
          <p:nvSpPr>
            <p:cNvPr id="7" name="Прямоугольный треугольник 6"/>
            <p:cNvSpPr/>
            <p:nvPr userDrawn="1"/>
          </p:nvSpPr>
          <p:spPr>
            <a:xfrm rot="10800000">
              <a:off x="8366975" y="0"/>
              <a:ext cx="3825025" cy="2195848"/>
            </a:xfrm>
            <a:prstGeom prst="rtTriangle">
              <a:avLst/>
            </a:prstGeom>
            <a:solidFill>
              <a:srgbClr val="71A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" name="Прямая соединительная линия 7"/>
            <p:cNvCxnSpPr/>
            <p:nvPr userDrawn="1"/>
          </p:nvCxnSpPr>
          <p:spPr>
            <a:xfrm>
              <a:off x="9155285" y="0"/>
              <a:ext cx="1216057" cy="69810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 userDrawn="1"/>
          </p:nvCxnSpPr>
          <p:spPr>
            <a:xfrm>
              <a:off x="9767992" y="0"/>
              <a:ext cx="1934029" cy="111027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81836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533" b="3603"/>
          <a:stretch/>
        </p:blipFill>
        <p:spPr>
          <a:xfrm>
            <a:off x="-956" y="-21771"/>
            <a:ext cx="12192956" cy="6879771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pPr/>
              <a:t>03.09.2025</a:t>
            </a:fld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1697920" y="4331380"/>
            <a:ext cx="8795203" cy="2207532"/>
          </a:xfrm>
          <a:prstGeom prst="rect">
            <a:avLst/>
          </a:prstGeom>
          <a:solidFill>
            <a:srgbClr val="1B97C8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latin typeface="Book Antiqua" panose="02040602050305030304" pitchFamily="18" charset="0"/>
                <a:ea typeface="Blogger Sans" panose="02000506030000020004" pitchFamily="50" charset="0"/>
              </a:rPr>
              <a:t>Благодарим</a:t>
            </a:r>
            <a:r>
              <a:rPr lang="ru-RU" sz="6000" baseline="0" dirty="0" smtClean="0">
                <a:latin typeface="Book Antiqua" panose="02040602050305030304" pitchFamily="18" charset="0"/>
                <a:ea typeface="Blogger Sans" panose="02000506030000020004" pitchFamily="50" charset="0"/>
              </a:rPr>
              <a:t> </a:t>
            </a:r>
          </a:p>
          <a:p>
            <a:pPr algn="ctr"/>
            <a:r>
              <a:rPr lang="ru-RU" sz="6000" baseline="0" dirty="0" smtClean="0">
                <a:latin typeface="Book Antiqua" panose="02040602050305030304" pitchFamily="18" charset="0"/>
                <a:ea typeface="Blogger Sans" panose="02000506030000020004" pitchFamily="50" charset="0"/>
              </a:rPr>
              <a:t>за внимание!</a:t>
            </a:r>
            <a:endParaRPr lang="ru-RU" sz="6000" dirty="0">
              <a:latin typeface="Book Antiqua" panose="02040602050305030304" pitchFamily="18" charset="0"/>
              <a:ea typeface="Blogger Sans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8875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533" b="3603"/>
          <a:stretch/>
        </p:blipFill>
        <p:spPr>
          <a:xfrm>
            <a:off x="-956" y="-21771"/>
            <a:ext cx="12192956" cy="6879771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pPr/>
              <a:t>03.09.2025</a:t>
            </a:fld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1697920" y="4331380"/>
            <a:ext cx="8795203" cy="2207532"/>
          </a:xfrm>
          <a:prstGeom prst="rect">
            <a:avLst/>
          </a:prstGeom>
          <a:solidFill>
            <a:srgbClr val="1B97C8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latin typeface="Book Antiqua" panose="02040602050305030304" pitchFamily="18" charset="0"/>
                <a:ea typeface="Blogger Sans" panose="02000506030000020004" pitchFamily="50" charset="0"/>
              </a:rPr>
              <a:t>Благодарю</a:t>
            </a:r>
            <a:r>
              <a:rPr lang="ru-RU" sz="6000" baseline="0" dirty="0" smtClean="0">
                <a:latin typeface="Book Antiqua" panose="02040602050305030304" pitchFamily="18" charset="0"/>
                <a:ea typeface="Blogger Sans" panose="02000506030000020004" pitchFamily="50" charset="0"/>
              </a:rPr>
              <a:t> </a:t>
            </a:r>
          </a:p>
          <a:p>
            <a:pPr algn="ctr"/>
            <a:r>
              <a:rPr lang="ru-RU" sz="6000" baseline="0" dirty="0" smtClean="0">
                <a:latin typeface="Book Antiqua" panose="02040602050305030304" pitchFamily="18" charset="0"/>
                <a:ea typeface="Blogger Sans" panose="02000506030000020004" pitchFamily="50" charset="0"/>
              </a:rPr>
              <a:t>за внимание!</a:t>
            </a:r>
            <a:endParaRPr lang="ru-RU" sz="6000" dirty="0">
              <a:latin typeface="Book Antiqua" panose="02040602050305030304" pitchFamily="18" charset="0"/>
              <a:ea typeface="Blogger Sans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7236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65915"/>
            <a:ext cx="10515600" cy="7247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737600" y="6356350"/>
            <a:ext cx="130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Blogger Sans" panose="02000506030000020004" pitchFamily="50" charset="0"/>
                <a:ea typeface="Blogger Sans" panose="02000506030000020004" pitchFamily="50" charset="0"/>
              </a:defRPr>
            </a:lvl1pPr>
          </a:lstStyle>
          <a:p>
            <a:fld id="{007BCCCA-D0D7-4190-95BA-5D08F8F72979}" type="datetimeFigureOut">
              <a:rPr lang="ru-RU" smtClean="0"/>
              <a:pPr/>
              <a:t>03.09.2025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391774" y="6356350"/>
            <a:ext cx="96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3DC6B-32C4-4B33-B068-5484795C40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5896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9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Book Antiqua" panose="0204060205030503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Blogger Sans Light" panose="02000506030000020004" pitchFamily="50" charset="0"/>
          <a:ea typeface="Blogger Sans Light" panose="02000506030000020004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Blogger Sans Light" panose="02000506030000020004" pitchFamily="50" charset="0"/>
          <a:ea typeface="Blogger Sans Light" panose="02000506030000020004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Blogger Sans Light" panose="02000506030000020004" pitchFamily="50" charset="0"/>
          <a:ea typeface="Blogger Sans Light" panose="02000506030000020004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logger Sans Light" panose="02000506030000020004" pitchFamily="50" charset="0"/>
          <a:ea typeface="Blogger Sans Light" panose="02000506030000020004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logger Sans Light" panose="02000506030000020004" pitchFamily="50" charset="0"/>
          <a:ea typeface="Blogger Sans Light" panose="02000506030000020004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56150" y="1597564"/>
            <a:ext cx="5921172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ОСНОВНЫЕ КОМПОНЕНТЫ ПРОГРАММЫ ФАРМАЦЕВТИЧЕСКОЙ РАЗРАБОТКИ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altLang="ru-RU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ru-RU" alt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b="1" dirty="0" smtClean="0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&amp;</a:t>
            </a:r>
            <a:r>
              <a:rPr lang="en-US" alt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 – Research and Development/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Исследование и разработка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9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56151" y="4536283"/>
            <a:ext cx="59211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Зам. директора Института фармации по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образовательной деятельности, доктор фармацевтических наук,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профессор Егорова Светлана Николаевна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3956" y="7516"/>
            <a:ext cx="2163777" cy="159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506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181" y="643365"/>
            <a:ext cx="9180214" cy="621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1342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166" y="691223"/>
            <a:ext cx="9238530" cy="6166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6445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8683" y="669957"/>
            <a:ext cx="9361985" cy="6188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4622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1092" y="729842"/>
            <a:ext cx="9192237" cy="6128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4216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1833" y="733262"/>
            <a:ext cx="7321755" cy="612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1474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0308" y="735640"/>
            <a:ext cx="7318912" cy="612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3896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28031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796" y="669342"/>
            <a:ext cx="8721383" cy="6188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5797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ФАРМАЦЕВТИЧЕСКАЯ РАЗРАБОТКА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Комплексные исследования, направленные на научное обоснование состава лекарственного препарата в данной лекарственной форме, процесса его производства и выбора упаковочных материалов, исследований  физико-химических, биологических и микробиологических свойств, а также совместимости, которые следует проводить в течение жизненного цикла продукции с целью создания качественного препарата, его регистрации и обеспечения качества при серийном производстве.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1463" y="333375"/>
            <a:ext cx="9105900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12988" y="638175"/>
            <a:ext cx="7562850" cy="558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08263" y="590550"/>
            <a:ext cx="6972300" cy="567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68688" y="0"/>
            <a:ext cx="5257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7576" y="679010"/>
            <a:ext cx="8155434" cy="6178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6139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818" y="669956"/>
            <a:ext cx="10061661" cy="6188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6721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94</Words>
  <Application>Microsoft Office PowerPoint</Application>
  <PresentationFormat>Произвольный</PresentationFormat>
  <Paragraphs>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ФАРМАЦЕВТИЧЕСКАЯ РАЗРАБОТКА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Dmitriy</dc:creator>
  <cp:lastModifiedBy>Светлана</cp:lastModifiedBy>
  <cp:revision>34</cp:revision>
  <dcterms:created xsi:type="dcterms:W3CDTF">2020-04-23T06:28:02Z</dcterms:created>
  <dcterms:modified xsi:type="dcterms:W3CDTF">2025-09-03T15:38:09Z</dcterms:modified>
</cp:coreProperties>
</file>