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9" r:id="rId3"/>
    <p:sldId id="391" r:id="rId4"/>
    <p:sldId id="392" r:id="rId5"/>
    <p:sldId id="393" r:id="rId6"/>
    <p:sldId id="394" r:id="rId7"/>
    <p:sldId id="395" r:id="rId8"/>
    <p:sldId id="396" r:id="rId9"/>
    <p:sldId id="398" r:id="rId10"/>
    <p:sldId id="291" r:id="rId11"/>
    <p:sldId id="296" r:id="rId12"/>
    <p:sldId id="390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934"/>
    <a:srgbClr val="1B97C8"/>
    <a:srgbClr val="479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E45A7-90F5-4579-8A85-A93A8DE59432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E1250-CFED-419D-B58E-03A45C59C7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0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0"/>
            <a:ext cx="6098400" cy="6858000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ru-RU" dirty="0">
              <a:latin typeface="Book Antiqua" panose="0204060205030503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90828" y="1514217"/>
            <a:ext cx="5026644" cy="2380691"/>
          </a:xfrm>
        </p:spPr>
        <p:txBody>
          <a:bodyPr anchor="b"/>
          <a:lstStyle>
            <a:lvl1pPr algn="ctr">
              <a:defRPr sz="6000">
                <a:latin typeface="Book Antiqua" panose="02040602050305030304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90828" y="4141878"/>
            <a:ext cx="5026644" cy="2013150"/>
          </a:xfrm>
        </p:spPr>
        <p:txBody>
          <a:bodyPr/>
          <a:lstStyle>
            <a:lvl1pPr marL="0" indent="0" algn="ctr">
              <a:buNone/>
              <a:defRPr sz="2400">
                <a:latin typeface="Blogger Sans Light" panose="02000506030000020004" pitchFamily="50" charset="0"/>
                <a:ea typeface="Blogger Sans Light" panose="0200050603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8200" y="643943"/>
            <a:ext cx="4699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</a:t>
            </a: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ГОСУДАРСТВЕННЫЙ</a:t>
            </a:r>
            <a:b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</a:br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</a:t>
            </a:r>
          </a:p>
          <a:p>
            <a:r>
              <a:rPr lang="ru-RU" sz="3200" baseline="0" dirty="0">
                <a:solidFill>
                  <a:schemeClr val="bg1"/>
                </a:solidFill>
                <a:latin typeface="Book Antiqua" panose="02040602050305030304" pitchFamily="18" charset="0"/>
              </a:rPr>
              <a:t>УНИВЕРСИТЕТ</a:t>
            </a:r>
            <a:endParaRPr lang="ru-RU" sz="32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619930" y="656823"/>
            <a:ext cx="0" cy="204774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3" t="24722" r="68312" b="37500"/>
          <a:stretch/>
        </p:blipFill>
        <p:spPr>
          <a:xfrm>
            <a:off x="1653363" y="3349989"/>
            <a:ext cx="257175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4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Book Antiqua" panose="02040602050305030304" pitchFamily="18" charset="0"/>
                <a:ea typeface="Blogger Sans" panose="02000506030000020004" pitchFamily="50" charset="0"/>
              </a:rPr>
              <a:t>Благодарю</a:t>
            </a:r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 </a:t>
            </a:r>
          </a:p>
          <a:p>
            <a:pPr algn="ctr"/>
            <a:r>
              <a:rPr lang="ru-RU" sz="6000" baseline="0" dirty="0">
                <a:latin typeface="Book Antiqua" panose="02040602050305030304" pitchFamily="18" charset="0"/>
                <a:ea typeface="Blogger Sans" panose="02000506030000020004" pitchFamily="50" charset="0"/>
              </a:rPr>
              <a:t>за внимание!</a:t>
            </a:r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23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1" y="0"/>
            <a:ext cx="12191999" cy="682534"/>
          </a:xfrm>
          <a:prstGeom prst="rect">
            <a:avLst/>
          </a:prstGeom>
          <a:solidFill>
            <a:srgbClr val="1B97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9" name="Группа 1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 userDrawn="1"/>
        </p:nvSpPr>
        <p:spPr>
          <a:xfrm>
            <a:off x="838199" y="156601"/>
            <a:ext cx="4445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КАЗАНСКИЙ ГОСУДАРСТВЕННЫЙ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6908800" y="156601"/>
            <a:ext cx="444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1" dirty="0">
                <a:solidFill>
                  <a:schemeClr val="bg1"/>
                </a:solidFill>
                <a:latin typeface="Book Antiqua" panose="02040602050305030304" pitchFamily="18" charset="0"/>
              </a:rPr>
              <a:t>МЕДИЦИНСКИЙ УНИВЕРСИТЕТ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25164" r="68316" b="37465"/>
          <a:stretch/>
        </p:blipFill>
        <p:spPr>
          <a:xfrm>
            <a:off x="5729308" y="0"/>
            <a:ext cx="682582" cy="67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3" name="Группа 12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4" name="Прямоугольный треугольник 13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5" name="Прямая соединительная линия 14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93333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1" name="Группа 10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2" name="Прямоугольный треугольник 11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187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9" name="Группа 8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10" name="Прямоугольный треугольник 9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86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9" name="Прямоугольный треугольник 8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3674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6" name="Группа 5"/>
          <p:cNvGrpSpPr/>
          <p:nvPr userDrawn="1"/>
        </p:nvGrpSpPr>
        <p:grpSpPr>
          <a:xfrm rot="10800000" flipH="1">
            <a:off x="9170688" y="5123543"/>
            <a:ext cx="3021312" cy="1734457"/>
            <a:chOff x="8366975" y="0"/>
            <a:chExt cx="3825025" cy="2195848"/>
          </a:xfrm>
        </p:grpSpPr>
        <p:sp>
          <p:nvSpPr>
            <p:cNvPr id="7" name="Прямоугольный треугольник 6"/>
            <p:cNvSpPr/>
            <p:nvPr userDrawn="1"/>
          </p:nvSpPr>
          <p:spPr>
            <a:xfrm rot="10800000">
              <a:off x="8366975" y="0"/>
              <a:ext cx="3825025" cy="2195848"/>
            </a:xfrm>
            <a:prstGeom prst="rtTriangle">
              <a:avLst/>
            </a:prstGeom>
            <a:solidFill>
              <a:srgbClr val="71A9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" name="Прямая соединительная линия 7"/>
            <p:cNvCxnSpPr/>
            <p:nvPr userDrawn="1"/>
          </p:nvCxnSpPr>
          <p:spPr>
            <a:xfrm>
              <a:off x="9155285" y="0"/>
              <a:ext cx="1216057" cy="69810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 userDrawn="1"/>
          </p:nvCxnSpPr>
          <p:spPr>
            <a:xfrm>
              <a:off x="9767992" y="0"/>
              <a:ext cx="1934029" cy="1110276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18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3" b="3603"/>
          <a:stretch/>
        </p:blipFill>
        <p:spPr>
          <a:xfrm>
            <a:off x="-956" y="-21771"/>
            <a:ext cx="12192956" cy="6879771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baseline="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399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9887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1697920" y="4331380"/>
            <a:ext cx="8795203" cy="2207532"/>
          </a:xfrm>
          <a:prstGeom prst="rect">
            <a:avLst/>
          </a:prstGeom>
          <a:solidFill>
            <a:srgbClr val="1B97C8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Book Antiqua" panose="02040602050305030304" pitchFamily="18" charset="0"/>
              <a:ea typeface="Blogger Sans" panose="02000506030000020004" pitchFamily="50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7920" y="4331380"/>
            <a:ext cx="8795203" cy="220753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4652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5915"/>
            <a:ext cx="10515600" cy="724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1301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logger Sans" panose="02000506030000020004" pitchFamily="50" charset="0"/>
                <a:ea typeface="Blogger Sans" panose="02000506030000020004" pitchFamily="50" charset="0"/>
              </a:defRPr>
            </a:lvl1pPr>
          </a:lstStyle>
          <a:p>
            <a:fld id="{007BCCCA-D0D7-4190-95BA-5D08F8F72979}" type="datetimeFigureOut">
              <a:rPr lang="ru-RU" smtClean="0"/>
              <a:pPr/>
              <a:t>25.01.2025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391774" y="6356350"/>
            <a:ext cx="96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3DC6B-32C4-4B33-B068-5484795C40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896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logger Sans Light" panose="02000506030000020004" pitchFamily="50" charset="0"/>
          <a:ea typeface="Blogger Sans Light" panose="02000506030000020004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8720" y="2285066"/>
            <a:ext cx="6093279" cy="1395535"/>
          </a:xfrm>
        </p:spPr>
        <p:txBody>
          <a:bodyPr>
            <a:noAutofit/>
          </a:bodyPr>
          <a:lstStyle/>
          <a:p>
            <a:pPr marL="4445">
              <a:tabLst>
                <a:tab pos="1823720" algn="l"/>
              </a:tabLst>
            </a:pPr>
            <a:r>
              <a:rPr lang="ru-RU" sz="3200" b="1" dirty="0"/>
              <a:t>«Информатика» </a:t>
            </a:r>
            <a:br>
              <a:rPr lang="ru-RU" sz="3200" b="1" dirty="0"/>
            </a:br>
            <a:br>
              <a:rPr lang="ru-RU" sz="3200" b="1" dirty="0"/>
            </a:br>
            <a:r>
              <a:rPr lang="ru-RU" sz="2400" b="1" dirty="0"/>
              <a:t>Лекция 1</a:t>
            </a:r>
            <a:br>
              <a:rPr lang="en-US" sz="2400" b="1" dirty="0"/>
            </a:br>
            <a:r>
              <a:rPr lang="ru-RU" sz="2400" b="1" dirty="0"/>
              <a:t>на тему: «Информатика как наука о </a:t>
            </a:r>
            <a:r>
              <a:rPr lang="ru-RU" sz="2400" b="1"/>
              <a:t>компьютерных технологиях»</a:t>
            </a:r>
            <a:br>
              <a:rPr lang="ru-RU" sz="2400" dirty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78730" y="700172"/>
            <a:ext cx="601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ook Antiqua" panose="02040602050305030304" pitchFamily="18" charset="0"/>
              </a:rPr>
              <a:t>Кафедра цифровых технологий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36506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32540"/>
            <a:ext cx="10515600" cy="724773"/>
          </a:xfrm>
        </p:spPr>
        <p:txBody>
          <a:bodyPr>
            <a:noAutofit/>
          </a:bodyPr>
          <a:lstStyle/>
          <a:p>
            <a:r>
              <a:rPr lang="ru-RU" sz="2400" b="1" dirty="0"/>
              <a:t>Базы данных. Системы управления базами данных. Справочная правовая база РФ</a:t>
            </a:r>
            <a:endParaRPr lang="ru-RU" sz="2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t="2941"/>
          <a:stretch>
            <a:fillRect/>
          </a:stretch>
        </p:blipFill>
        <p:spPr bwMode="auto">
          <a:xfrm>
            <a:off x="820737" y="1885950"/>
            <a:ext cx="93614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72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32540"/>
            <a:ext cx="10515600" cy="724773"/>
          </a:xfrm>
        </p:spPr>
        <p:txBody>
          <a:bodyPr>
            <a:noAutofit/>
          </a:bodyPr>
          <a:lstStyle/>
          <a:p>
            <a:r>
              <a:rPr lang="ru-RU" sz="2400" b="1" dirty="0"/>
              <a:t>Поиск научной информации. Российская электронная библиотека </a:t>
            </a:r>
            <a:r>
              <a:rPr lang="ru-RU" sz="2400" b="1" dirty="0" err="1"/>
              <a:t>Elibrary</a:t>
            </a:r>
            <a:r>
              <a:rPr lang="ru-RU" sz="2400" b="1" dirty="0"/>
              <a:t>.</a:t>
            </a:r>
            <a:r>
              <a:rPr lang="en-US" sz="2400" b="1" dirty="0" err="1"/>
              <a:t>ru</a:t>
            </a:r>
            <a:r>
              <a:rPr lang="ru-RU" sz="2400" b="1" dirty="0" err="1"/>
              <a:t>ях</a:t>
            </a:r>
            <a:endParaRPr lang="ru-RU" sz="2400" b="1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3166" t="3101" r="3547" b="3588"/>
          <a:stretch>
            <a:fillRect/>
          </a:stretch>
        </p:blipFill>
        <p:spPr>
          <a:xfrm>
            <a:off x="954375" y="1490931"/>
            <a:ext cx="6675150" cy="383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75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880" y="2977595"/>
            <a:ext cx="10515600" cy="72477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19890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1. Информация: понятие, свойства, мера, энтропия. </a:t>
            </a:r>
          </a:p>
          <a:p>
            <a:r>
              <a:rPr lang="ru-RU" sz="3200" dirty="0"/>
              <a:t>2. Информационные и компьютерные технологии. </a:t>
            </a:r>
          </a:p>
          <a:p>
            <a:r>
              <a:rPr lang="ru-RU" sz="3200" dirty="0"/>
              <a:t>3. Техническая основа информационных технологий. </a:t>
            </a:r>
          </a:p>
          <a:p>
            <a:r>
              <a:rPr lang="ru-RU" sz="3200" dirty="0"/>
              <a:t>4. Классификация информационных технологий. </a:t>
            </a:r>
          </a:p>
          <a:p>
            <a:r>
              <a:rPr lang="ru-RU" sz="3200" dirty="0"/>
              <a:t>5. Логические основы переработки информации.</a:t>
            </a:r>
          </a:p>
          <a:p>
            <a:r>
              <a:rPr lang="ru-RU" sz="3200" dirty="0"/>
              <a:t>6. Базы данных. </a:t>
            </a:r>
          </a:p>
          <a:p>
            <a:r>
              <a:rPr lang="ru-RU" sz="3200" dirty="0"/>
              <a:t>7. Системы управления базами данных. </a:t>
            </a:r>
          </a:p>
        </p:txBody>
      </p:sp>
    </p:spTree>
    <p:extLst>
      <p:ext uri="{BB962C8B-B14F-4D97-AF65-F5344CB8AC3E}">
        <p14:creationId xmlns:p14="http://schemas.microsoft.com/office/powerpoint/2010/main" val="276374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97502" y="869032"/>
            <a:ext cx="11244943" cy="724773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b="1" dirty="0"/>
              <a:t>Содержание лекционного курса</a:t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/>
              <a:t>8. Базы данных и их предназначение.</a:t>
            </a:r>
          </a:p>
          <a:p>
            <a:r>
              <a:rPr lang="ru-RU" sz="3200" dirty="0"/>
              <a:t>9. Понятие СУБД. </a:t>
            </a:r>
          </a:p>
          <a:p>
            <a:r>
              <a:rPr lang="ru-RU" sz="3200" dirty="0"/>
              <a:t>10. Классификация баз данных. </a:t>
            </a:r>
          </a:p>
          <a:p>
            <a:r>
              <a:rPr lang="ru-RU" sz="3200" dirty="0"/>
              <a:t>11. Модели баз данных. </a:t>
            </a:r>
          </a:p>
          <a:p>
            <a:r>
              <a:rPr lang="ru-RU" sz="3200" dirty="0"/>
              <a:t>12. Типы баз данных. </a:t>
            </a:r>
          </a:p>
          <a:p>
            <a:r>
              <a:rPr lang="ru-RU" sz="3200" dirty="0"/>
              <a:t>13. Медицинские научные базы данных.</a:t>
            </a:r>
          </a:p>
          <a:p>
            <a:r>
              <a:rPr lang="ru-RU" sz="3200" dirty="0"/>
              <a:t>14. Поиск научной информации.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6959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987639" y="1869580"/>
            <a:ext cx="9667109" cy="5142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ИНФОРМАЦИЯ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данные</a:t>
            </a: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endParaRPr lang="ru-RU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преобразованные</a:t>
            </a: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GB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понятия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адекватными</a:t>
            </a: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методами</a:t>
            </a:r>
            <a:endParaRPr lang="en-GB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5000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898862" y="1141611"/>
            <a:ext cx="9667109" cy="8135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ИНФОРМАТИКА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ru-RU" sz="32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наука</a:t>
            </a:r>
            <a:r>
              <a:rPr lang="en-GB" altLang="ru-RU" sz="3200" b="0" dirty="0">
                <a:solidFill>
                  <a:srgbClr val="000000"/>
                </a:solidFill>
                <a:latin typeface="Arial" charset="0"/>
                <a:cs typeface="Arial" charset="0"/>
              </a:rPr>
              <a:t>, </a:t>
            </a:r>
            <a:r>
              <a:rPr lang="en-GB" altLang="ru-RU" sz="32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занимающаяся</a:t>
            </a:r>
            <a:r>
              <a:rPr lang="ru-RU" altLang="ru-RU" sz="3200" b="0" dirty="0">
                <a:solidFill>
                  <a:srgbClr val="000000"/>
                </a:solidFill>
                <a:latin typeface="Arial" charset="0"/>
                <a:cs typeface="Arial" charset="0"/>
              </a:rPr>
              <a:t> изучением и </a:t>
            </a:r>
            <a:r>
              <a:rPr lang="en-GB" altLang="ru-RU" sz="3200" b="0" dirty="0" err="1">
                <a:solidFill>
                  <a:srgbClr val="000000"/>
                </a:solidFill>
                <a:latin typeface="Arial" charset="0"/>
                <a:cs typeface="Arial" charset="0"/>
              </a:rPr>
              <a:t>разработкой</a:t>
            </a:r>
            <a:endParaRPr lang="en-GB" altLang="ru-RU" sz="3200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алгоритмических</a:t>
            </a:r>
            <a:r>
              <a:rPr lang="en-GB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программных</a:t>
            </a:r>
            <a:r>
              <a:rPr lang="en-GB" sz="36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технических</a:t>
            </a:r>
            <a:endParaRPr lang="en-GB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 err="1">
                <a:solidFill>
                  <a:prstClr val="black"/>
                </a:solidFill>
              </a:rPr>
              <a:t>средств</a:t>
            </a:r>
            <a:endParaRPr lang="en-GB" sz="3200" dirty="0">
              <a:solidFill>
                <a:prstClr val="black"/>
              </a:solidFill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кодирования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передачи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GB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хранения</a:t>
            </a:r>
            <a:r>
              <a:rPr lang="en-GB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GB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переработки</a:t>
            </a:r>
            <a:endParaRPr lang="en-GB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информации</a:t>
            </a:r>
            <a:endParaRPr lang="ru-RU" sz="3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16098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898862" y="1141611"/>
            <a:ext cx="9667109" cy="6422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Алан Тьюринг  </a:t>
            </a: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английский математик 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1936 году ввел математическое понятие «абстрактного эквивалента алгоритма»</a:t>
            </a:r>
          </a:p>
          <a:p>
            <a:pPr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anose="02020603050405020304" pitchFamily="18" charset="0"/>
              <a:buNone/>
              <a:defRPr/>
            </a:pPr>
            <a:r>
              <a:rPr lang="ru-RU" altLang="ru-RU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«вычислимой функции», получившее название 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alt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Машина Тьюринга</a:t>
            </a:r>
            <a:endParaRPr lang="ru-RU" altLang="ru-RU" sz="3200" dirty="0">
              <a:cs typeface="Lucida Sans Unicode" panose="020B0602030504020204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9530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898862" y="1141611"/>
            <a:ext cx="9667109" cy="6347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4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Грачья</a:t>
            </a:r>
            <a:r>
              <a:rPr lang="ru-RU" alt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Есаевич</a:t>
            </a:r>
            <a:r>
              <a:rPr lang="ru-RU" alt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4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Овселян</a:t>
            </a:r>
            <a:endParaRPr lang="ru-RU" altLang="ru-RU" sz="4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4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(1933, Ливан),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главный конструктор семейства компьютеров  «</a:t>
            </a:r>
            <a:r>
              <a:rPr lang="ru-RU" altLang="ru-RU" sz="3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Наири</a:t>
            </a: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»,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Times New Roman" pitchFamily="18" charset="0"/>
              <a:buNone/>
            </a:pPr>
            <a:r>
              <a:rPr lang="ru-RU" altLang="ru-RU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Ереванский научно-исследовательский институт математических машин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3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0714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16975A-3743-4471-AF63-3A99EE32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984" y="1271371"/>
            <a:ext cx="7652032" cy="4718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77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88FEB6-E361-49A7-9CD2-FA8B1A0F06A5}"/>
              </a:ext>
            </a:extLst>
          </p:cNvPr>
          <p:cNvSpPr txBox="1"/>
          <p:nvPr/>
        </p:nvSpPr>
        <p:spPr>
          <a:xfrm>
            <a:off x="898862" y="1141611"/>
            <a:ext cx="9667109" cy="6655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800" b="1" dirty="0">
                <a:latin typeface="Arial" pitchFamily="34" charset="0"/>
                <a:ea typeface="Calibri"/>
                <a:cs typeface="Arial" pitchFamily="34" charset="0"/>
              </a:rPr>
              <a:t>Информационные технологии (ИТ)</a:t>
            </a:r>
            <a:r>
              <a:rPr lang="ru-RU" sz="2800" dirty="0">
                <a:latin typeface="Arial" pitchFamily="34" charset="0"/>
                <a:ea typeface="Calibri"/>
                <a:cs typeface="Arial" pitchFamily="34" charset="0"/>
              </a:rPr>
              <a:t> — это совокупность методов, процессов, инструментальных и технических средств, объединенных в технологическую цепь, обеспечивающую сбор, хранение, обработку, распространение и использование информационных ресурсов.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2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defTabSz="449263" eaLnBrk="0" fontAlgn="base" hangingPunct="0">
              <a:spcBef>
                <a:spcPts val="2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788053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279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Blogger Sans</vt:lpstr>
      <vt:lpstr>Blogger Sans Light</vt:lpstr>
      <vt:lpstr>Book Antiqua</vt:lpstr>
      <vt:lpstr>Calibri</vt:lpstr>
      <vt:lpstr>Times New Roman</vt:lpstr>
      <vt:lpstr>Тема Office</vt:lpstr>
      <vt:lpstr>«Информатика»   Лекция 1 на тему: «Информатика как наука о компьютерных технологиях» </vt:lpstr>
      <vt:lpstr> Содержание лекционного курса </vt:lpstr>
      <vt:lpstr> Содержание лекционного курса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Базы данных. Системы управления базами данных. Справочная правовая база РФ</vt:lpstr>
      <vt:lpstr>Поиск научной информации. Российская электронная библиотека Elibrary.ruях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Dmitriy</dc:creator>
  <cp:lastModifiedBy>Пользователь Gigabyte</cp:lastModifiedBy>
  <cp:revision>53</cp:revision>
  <dcterms:created xsi:type="dcterms:W3CDTF">2020-04-23T06:28:02Z</dcterms:created>
  <dcterms:modified xsi:type="dcterms:W3CDTF">2025-01-25T10:47:18Z</dcterms:modified>
</cp:coreProperties>
</file>