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9" r:id="rId3"/>
    <p:sldId id="344" r:id="rId4"/>
    <p:sldId id="319" r:id="rId5"/>
    <p:sldId id="321" r:id="rId6"/>
    <p:sldId id="316" r:id="rId7"/>
    <p:sldId id="323" r:id="rId8"/>
    <p:sldId id="326" r:id="rId9"/>
    <p:sldId id="328" r:id="rId10"/>
    <p:sldId id="330" r:id="rId11"/>
    <p:sldId id="39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934"/>
    <a:srgbClr val="1B97C8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720" y="2285066"/>
            <a:ext cx="6093279" cy="1395535"/>
          </a:xfrm>
        </p:spPr>
        <p:txBody>
          <a:bodyPr>
            <a:noAutofit/>
          </a:bodyPr>
          <a:lstStyle/>
          <a:p>
            <a:pPr marL="4445">
              <a:tabLst>
                <a:tab pos="1823720" algn="l"/>
              </a:tabLst>
            </a:pPr>
            <a:r>
              <a:rPr lang="ru-RU" sz="3200" b="1" dirty="0"/>
              <a:t>«Информатика» </a:t>
            </a:r>
            <a:br>
              <a:rPr lang="ru-RU" sz="3200" b="1" dirty="0"/>
            </a:br>
            <a:br>
              <a:rPr lang="ru-RU" sz="3200" b="1" dirty="0"/>
            </a:br>
            <a:r>
              <a:rPr lang="ru-RU" sz="2400" b="1" dirty="0"/>
              <a:t>Лекция 2</a:t>
            </a:r>
            <a:br>
              <a:rPr lang="en-US" sz="2400" b="1" dirty="0"/>
            </a:br>
            <a:r>
              <a:rPr lang="ru-RU" sz="2400" b="1" dirty="0"/>
              <a:t>на тему: «Сквозные</a:t>
            </a:r>
            <a:br>
              <a:rPr lang="ru-RU" sz="2400" b="1" dirty="0"/>
            </a:br>
            <a:r>
              <a:rPr lang="ru-RU" sz="2400" b="1" dirty="0"/>
              <a:t>цифровые технологии».</a:t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78730" y="700172"/>
            <a:ext cx="601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Кафедра цифровых технологий в 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965915"/>
            <a:ext cx="11153503" cy="724773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b="1" dirty="0"/>
              <a:t>Сквозные технологии в медицине и здравоохранении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6287" y="1787857"/>
            <a:ext cx="1016758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7. «Технологии беспроводной связи»</a:t>
            </a:r>
          </a:p>
          <a:p>
            <a:pPr algn="just"/>
            <a:r>
              <a:rPr lang="ru-RU" b="1" dirty="0"/>
              <a:t>Технологии беспроводной связи </a:t>
            </a:r>
            <a:r>
              <a:rPr lang="ru-RU" dirty="0"/>
              <a:t>– подкласс информационных технологий, служат для передачи информации между двумя и более точками на расстоянии, не требуя проводной связи. В качестве носителя информации в таких сетях выступают радиоволны различных диапазонов, инфракрасное, оптическое или лазерное излучение. </a:t>
            </a:r>
          </a:p>
          <a:p>
            <a:pPr algn="just"/>
            <a:r>
              <a:rPr lang="ru-RU" b="1" dirty="0" err="1"/>
              <a:t>Субтехнологиями</a:t>
            </a:r>
            <a:r>
              <a:rPr lang="ru-RU" i="1" dirty="0"/>
              <a:t> </a:t>
            </a:r>
            <a:r>
              <a:rPr lang="ru-RU" dirty="0"/>
              <a:t>беспроводной связи являются сети связи, на основе которых выстраивается беспроводная связь:</a:t>
            </a:r>
          </a:p>
          <a:p>
            <a:pPr lvl="0" algn="just"/>
            <a:r>
              <a:rPr lang="ru-RU" dirty="0"/>
              <a:t>WAN (</a:t>
            </a:r>
            <a:r>
              <a:rPr lang="ru-RU" dirty="0" err="1"/>
              <a:t>Wide</a:t>
            </a:r>
            <a:r>
              <a:rPr lang="ru-RU" dirty="0"/>
              <a:t> </a:t>
            </a:r>
            <a:r>
              <a:rPr lang="ru-RU" dirty="0" err="1"/>
              <a:t>Area</a:t>
            </a:r>
            <a:r>
              <a:rPr lang="ru-RU" dirty="0"/>
              <a:t> </a:t>
            </a:r>
            <a:r>
              <a:rPr lang="ru-RU" dirty="0" err="1"/>
              <a:t>Network</a:t>
            </a:r>
            <a:r>
              <a:rPr lang="ru-RU" dirty="0"/>
              <a:t>);</a:t>
            </a:r>
          </a:p>
          <a:p>
            <a:pPr lvl="0" algn="just"/>
            <a:r>
              <a:rPr lang="en-US" dirty="0"/>
              <a:t>LPWAN (Low Power Wide Area Network);</a:t>
            </a:r>
            <a:endParaRPr lang="ru-RU" dirty="0"/>
          </a:p>
          <a:p>
            <a:pPr lvl="0" algn="just"/>
            <a:r>
              <a:rPr lang="en-US" dirty="0"/>
              <a:t>WLAN (Wireless Local Area Network);</a:t>
            </a:r>
            <a:endParaRPr lang="ru-RU" dirty="0"/>
          </a:p>
          <a:p>
            <a:pPr lvl="0" algn="just"/>
            <a:r>
              <a:rPr lang="ru-RU" dirty="0"/>
              <a:t>PAN (</a:t>
            </a:r>
            <a:r>
              <a:rPr lang="ru-RU" dirty="0" err="1"/>
              <a:t>Personal</a:t>
            </a:r>
            <a:r>
              <a:rPr lang="ru-RU" dirty="0"/>
              <a:t> </a:t>
            </a:r>
            <a:r>
              <a:rPr lang="ru-RU" dirty="0" err="1"/>
              <a:t>Area</a:t>
            </a:r>
            <a:r>
              <a:rPr lang="ru-RU" dirty="0"/>
              <a:t> </a:t>
            </a:r>
            <a:r>
              <a:rPr lang="ru-RU" dirty="0" err="1"/>
              <a:t>Network</a:t>
            </a:r>
            <a:r>
              <a:rPr lang="ru-RU" dirty="0"/>
              <a:t>);</a:t>
            </a:r>
          </a:p>
          <a:p>
            <a:pPr lvl="0" algn="just"/>
            <a:r>
              <a:rPr lang="ru-RU" dirty="0"/>
              <a:t>Спутниковые технологии связи (СТС).</a:t>
            </a:r>
          </a:p>
        </p:txBody>
      </p:sp>
    </p:spTree>
    <p:extLst>
      <p:ext uri="{BB962C8B-B14F-4D97-AF65-F5344CB8AC3E}">
        <p14:creationId xmlns:p14="http://schemas.microsoft.com/office/powerpoint/2010/main" val="339107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977595"/>
            <a:ext cx="10515600" cy="72477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1989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/>
              <a:t>Государственная политика развития цифровой экономики. </a:t>
            </a:r>
          </a:p>
          <a:p>
            <a:pPr marL="514350" indent="-514350">
              <a:buAutoNum type="arabicPeriod"/>
            </a:pPr>
            <a:r>
              <a:rPr lang="ru-RU" sz="3200" dirty="0"/>
              <a:t>Сквозные цифровые технологии. </a:t>
            </a:r>
          </a:p>
          <a:p>
            <a:pPr marL="514350" indent="-514350">
              <a:buAutoNum type="arabicPeriod"/>
            </a:pPr>
            <a:r>
              <a:rPr lang="ru-RU" sz="3200" dirty="0" err="1"/>
              <a:t>Нейротехнологии</a:t>
            </a:r>
            <a:r>
              <a:rPr lang="ru-RU" sz="3200" dirty="0"/>
              <a:t> и искусственный интеллект.</a:t>
            </a:r>
          </a:p>
          <a:p>
            <a:pPr marL="514350" indent="-514350">
              <a:buAutoNum type="arabicPeriod"/>
            </a:pPr>
            <a:r>
              <a:rPr lang="ru-RU" sz="3200" dirty="0"/>
              <a:t>Технологии беспроводной связи. </a:t>
            </a:r>
          </a:p>
          <a:p>
            <a:pPr marL="514350" indent="-514350">
              <a:buAutoNum type="arabicPeriod"/>
            </a:pPr>
            <a:r>
              <a:rPr lang="ru-RU" sz="3200" dirty="0"/>
              <a:t>Технологии виртуальной и дополненной реальности.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76374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965915"/>
            <a:ext cx="11153503" cy="724773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b="1" dirty="0"/>
              <a:t>Сквозные технологии в медицине и здравоохранении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0144" y="1886130"/>
            <a:ext cx="9917372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Сквозные цифровые технологии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(СЦТ) – это ключевые научно-технические направления, которые оказывают наиболее существенное влияние на развитие новых рынков.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677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965915"/>
            <a:ext cx="11153503" cy="724773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b="1" dirty="0"/>
              <a:t>Сквозные технологии в медицине и здравоохранении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2155" y="1829011"/>
            <a:ext cx="924863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24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Нейротехнологии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и искусственный интеллект»</a:t>
            </a:r>
          </a:p>
          <a:p>
            <a:pPr algn="just"/>
            <a:r>
              <a:rPr lang="ru-RU" sz="2400" b="1" dirty="0" err="1"/>
              <a:t>Нейротехнологии</a:t>
            </a:r>
            <a:r>
              <a:rPr lang="ru-RU" sz="2400" dirty="0"/>
              <a:t> – технологии, которые используют или помогают понять работу мозга, мыслительные процессы, высшую нервную деятельность, в том числе технологии по усилению, улучшению работы мозга и психической деятельности.</a:t>
            </a:r>
          </a:p>
          <a:p>
            <a:pPr algn="just"/>
            <a:r>
              <a:rPr lang="ru-RU" sz="2400" b="1" dirty="0"/>
              <a:t>Семь </a:t>
            </a:r>
            <a:r>
              <a:rPr lang="ru-RU" sz="2400" b="1" dirty="0" err="1"/>
              <a:t>субтехнологий</a:t>
            </a:r>
            <a:r>
              <a:rPr lang="ru-RU" sz="2400" dirty="0"/>
              <a:t>: компьютерное зрение; обработка естественного языка; распознавание и синтез речи; рекомендательные системы и интеллектуальные системы поддержки принятия решений; перспективные методы и технологии в ИИ; </a:t>
            </a:r>
            <a:r>
              <a:rPr lang="ru-RU" sz="2400" dirty="0" err="1"/>
              <a:t>нейропротезирование</a:t>
            </a:r>
            <a:r>
              <a:rPr lang="ru-RU" sz="2400" dirty="0"/>
              <a:t>; </a:t>
            </a:r>
            <a:r>
              <a:rPr lang="ru-RU" sz="2400" dirty="0" err="1"/>
              <a:t>нейроинтерфейсы</a:t>
            </a:r>
            <a:r>
              <a:rPr lang="ru-RU" sz="2400" dirty="0"/>
              <a:t>, </a:t>
            </a:r>
            <a:r>
              <a:rPr lang="ru-RU" sz="2400" dirty="0" err="1"/>
              <a:t>нейростимуляция</a:t>
            </a:r>
            <a:r>
              <a:rPr lang="ru-RU" sz="2400" dirty="0"/>
              <a:t> и </a:t>
            </a:r>
            <a:r>
              <a:rPr lang="ru-RU" sz="2400" dirty="0" err="1"/>
              <a:t>нейросенсинг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90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965915"/>
            <a:ext cx="11153503" cy="724773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b="1" dirty="0"/>
              <a:t>Сквозные технологии в медицине и здравоохранении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0627" y="1774209"/>
            <a:ext cx="1101374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2. «Технологии виртуальной и дополненной реальностей»</a:t>
            </a:r>
          </a:p>
          <a:p>
            <a:pPr algn="just"/>
            <a:r>
              <a:rPr lang="ru-RU" sz="1600" b="1" dirty="0"/>
              <a:t>Технологии виртуальной и дополненной реальности</a:t>
            </a:r>
            <a:r>
              <a:rPr lang="ru-RU" sz="1600" dirty="0"/>
              <a:t> (</a:t>
            </a:r>
            <a:r>
              <a:rPr lang="ru-RU" sz="1600" dirty="0" err="1"/>
              <a:t>virtual</a:t>
            </a:r>
            <a:r>
              <a:rPr lang="ru-RU" sz="1600" dirty="0"/>
              <a:t> </a:t>
            </a:r>
            <a:r>
              <a:rPr lang="ru-RU" sz="1600" dirty="0" err="1"/>
              <a:t>reality</a:t>
            </a:r>
            <a:r>
              <a:rPr lang="ru-RU" sz="1600" dirty="0"/>
              <a:t>, VR) – это комплексная технология, позволяющая погрузить человека в </a:t>
            </a:r>
            <a:r>
              <a:rPr lang="ru-RU" sz="1600" dirty="0" err="1"/>
              <a:t>иммерсивный</a:t>
            </a:r>
            <a:r>
              <a:rPr lang="ru-RU" sz="1600" dirty="0"/>
              <a:t> виртуальный мир при использовании специализированных устройств (шлемов виртуальной реальности). Виртуальная реальность конструирует новый искусственный мир, передаваемый человеку через его ощущения: зрение, слух, осязание и другие. Человек может взаимодействовать с трехмерной, компьютеризированной средой, а также манипулировать объектами или выполнять конкретные задачи. В своей простейшей форме виртуальная реальность включает 360-градусные изображения или видео. </a:t>
            </a:r>
          </a:p>
          <a:p>
            <a:pPr algn="just"/>
            <a:r>
              <a:rPr lang="ru-RU" sz="1600" b="1" dirty="0"/>
              <a:t>Технология дополненной реальности</a:t>
            </a:r>
            <a:r>
              <a:rPr lang="ru-RU" sz="1600" dirty="0"/>
              <a:t> (</a:t>
            </a:r>
            <a:r>
              <a:rPr lang="ru-RU" sz="1600" dirty="0" err="1"/>
              <a:t>augmented</a:t>
            </a:r>
            <a:r>
              <a:rPr lang="ru-RU" sz="1600" dirty="0"/>
              <a:t> </a:t>
            </a:r>
            <a:r>
              <a:rPr lang="ru-RU" sz="1600" dirty="0" err="1"/>
              <a:t>reality</a:t>
            </a:r>
            <a:r>
              <a:rPr lang="ru-RU" sz="1600" dirty="0"/>
              <a:t>, AR) – технология, позволяющая интегрировать информацию с объектами реального мира в форме текста, компьютерной графики, аудио и иных представлений в режиме реального времени. Информация предоставляется пользователю с использованием </a:t>
            </a:r>
            <a:r>
              <a:rPr lang="ru-RU" sz="1600" dirty="0" err="1"/>
              <a:t>heads-up</a:t>
            </a:r>
            <a:r>
              <a:rPr lang="ru-RU" sz="1600" dirty="0"/>
              <a:t> </a:t>
            </a:r>
            <a:r>
              <a:rPr lang="ru-RU" sz="1600" dirty="0" err="1"/>
              <a:t>display</a:t>
            </a:r>
            <a:r>
              <a:rPr lang="ru-RU" sz="1600" dirty="0"/>
              <a:t> (индикатор на лобовом стекле), очков или шлемов дополненной реальности (HMD) или иной формы проецирования графики для человека (например, смартфон или проекционный </a:t>
            </a:r>
            <a:r>
              <a:rPr lang="ru-RU" sz="1600" dirty="0" err="1"/>
              <a:t>видеомэппинг</a:t>
            </a:r>
            <a:r>
              <a:rPr lang="ru-RU" sz="1600" dirty="0"/>
              <a:t>). </a:t>
            </a:r>
          </a:p>
          <a:p>
            <a:pPr algn="just"/>
            <a:r>
              <a:rPr lang="ru-RU" sz="1600" b="1" dirty="0"/>
              <a:t>Технологии виртуальной и дополненной реальности</a:t>
            </a:r>
            <a:r>
              <a:rPr lang="ru-RU" sz="1600" dirty="0"/>
              <a:t> (VR/AR-технологии) – ключ к принципиально новому уровню взаимодействия человека с цифровым миром, который играет все большую роль в глобальной экономике, политике, социальных отношениях.</a:t>
            </a:r>
            <a:endParaRPr lang="ru-RU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656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965915"/>
            <a:ext cx="11153503" cy="724773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b="1" dirty="0"/>
              <a:t>Сквозные технологии в медицине и здравоохранении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1821" y="1774209"/>
            <a:ext cx="1039959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3. «Квантовые технологии»</a:t>
            </a:r>
          </a:p>
          <a:p>
            <a:pPr algn="just"/>
            <a:r>
              <a:rPr lang="ru-RU" b="1" dirty="0"/>
              <a:t>Три основных </a:t>
            </a:r>
            <a:r>
              <a:rPr lang="ru-RU" b="1" dirty="0" err="1"/>
              <a:t>субтехнологии</a:t>
            </a:r>
            <a:r>
              <a:rPr lang="ru-RU" b="1" dirty="0"/>
              <a:t>:</a:t>
            </a:r>
            <a:endParaRPr lang="ru-RU" dirty="0"/>
          </a:p>
          <a:p>
            <a:pPr algn="just"/>
            <a:r>
              <a:rPr lang="ru-RU" b="1" dirty="0"/>
              <a:t>Квантовые вычисления</a:t>
            </a:r>
            <a:r>
              <a:rPr lang="ru-RU" dirty="0"/>
              <a:t> – новый класс вычислительных устройств, использующий для решения задач принципы квантовой механики. Прогнозируется, что в целом ряде задач квантовый компьютер будет способен дать многократное ускорение по сравнению с существующими суперкомпьютерными технологиями. Примерами являются сферы </a:t>
            </a:r>
            <a:r>
              <a:rPr lang="ru-RU" dirty="0" err="1"/>
              <a:t>кибербезопасности</a:t>
            </a:r>
            <a:r>
              <a:rPr lang="ru-RU" dirty="0"/>
              <a:t>, искусственного интеллекта и создание новых материалов.</a:t>
            </a:r>
          </a:p>
          <a:p>
            <a:pPr algn="just"/>
            <a:r>
              <a:rPr lang="ru-RU" b="1" dirty="0"/>
              <a:t>Квантовые коммуникации</a:t>
            </a:r>
            <a:r>
              <a:rPr lang="ru-RU" dirty="0"/>
              <a:t> – технология криптографической защиты информации, использующая для передачи ключей индивидуальные квантовые частицы. Главное преимущество квантовых коммуникаций – защищенность информации, гарантированная законами физики.</a:t>
            </a:r>
          </a:p>
          <a:p>
            <a:pPr algn="just"/>
            <a:r>
              <a:rPr lang="ru-RU" b="1" dirty="0"/>
              <a:t>Квантовые сенсоры и метрология</a:t>
            </a:r>
            <a:r>
              <a:rPr lang="ru-RU" dirty="0"/>
              <a:t> – совокупность высокоточных измерительных приборов, основанных на квантовых эффектах. Высокая степень контроля над состоянием отдельных микроскопических систем позволяет создавать сверхточные квантовые сенсоры с пространственной разрешающей способностью, сравнимой с размером одиночных атомов, а также высокоточные атомные часы.</a:t>
            </a:r>
          </a:p>
        </p:txBody>
      </p:sp>
    </p:spTree>
    <p:extLst>
      <p:ext uri="{BB962C8B-B14F-4D97-AF65-F5344CB8AC3E}">
        <p14:creationId xmlns:p14="http://schemas.microsoft.com/office/powerpoint/2010/main" val="31083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965915"/>
            <a:ext cx="11153503" cy="724773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b="1" dirty="0"/>
              <a:t>Сквозные технологии в медицине и здравоохранении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5343" y="1828800"/>
            <a:ext cx="1065890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4. «Новые производственные технологии»</a:t>
            </a:r>
          </a:p>
          <a:p>
            <a:pPr algn="just"/>
            <a:r>
              <a:rPr lang="ru-RU" b="1" dirty="0"/>
              <a:t>Новые производственные технологии </a:t>
            </a:r>
            <a:r>
              <a:rPr lang="ru-RU" dirty="0"/>
              <a:t>– совокупность новых, с высоким потенциалом, демонстрирующих де-факто стремительное развитие, но имеющих пока по сравнению с традиционными технологиями относительно небольшое распространение, новых подходов, материалов, методов и процессов, которые используются для проектирования и производства глобально конкурентоспособных и востребованных на мировом рынке продуктов или изделий (машин, конструкций, агрегатов, приборов, установок и т. д.).</a:t>
            </a:r>
          </a:p>
          <a:p>
            <a:pPr algn="just"/>
            <a:r>
              <a:rPr lang="ru-RU" b="1" dirty="0" err="1"/>
              <a:t>Субтехнологии</a:t>
            </a:r>
            <a:r>
              <a:rPr lang="ru-RU" b="1" dirty="0"/>
              <a:t>:</a:t>
            </a:r>
            <a:endParaRPr lang="ru-RU" dirty="0"/>
          </a:p>
          <a:p>
            <a:pPr lvl="0" algn="just"/>
            <a:r>
              <a:rPr lang="ru-RU" b="1" dirty="0"/>
              <a:t>Цифровое проектирование</a:t>
            </a:r>
            <a:r>
              <a:rPr lang="ru-RU" dirty="0"/>
              <a:t>, математическое моделирование и управление жизненным циклом изделия или продукции (</a:t>
            </a:r>
            <a:r>
              <a:rPr lang="ru-RU" dirty="0" err="1"/>
              <a:t>Smart</a:t>
            </a:r>
            <a:r>
              <a:rPr lang="ru-RU" dirty="0"/>
              <a:t> </a:t>
            </a:r>
            <a:r>
              <a:rPr lang="ru-RU" dirty="0" err="1"/>
              <a:t>Design</a:t>
            </a:r>
            <a:r>
              <a:rPr lang="ru-RU" dirty="0"/>
              <a:t>).</a:t>
            </a:r>
          </a:p>
          <a:p>
            <a:pPr lvl="0" algn="just"/>
            <a:r>
              <a:rPr lang="ru-RU" b="1" dirty="0"/>
              <a:t>Технологии «умного» производства</a:t>
            </a:r>
            <a:r>
              <a:rPr lang="ru-RU" dirty="0"/>
              <a:t> (</a:t>
            </a:r>
            <a:r>
              <a:rPr lang="ru-RU" dirty="0" err="1"/>
              <a:t>Smart</a:t>
            </a:r>
            <a:r>
              <a:rPr lang="ru-RU" dirty="0"/>
              <a:t> </a:t>
            </a:r>
            <a:r>
              <a:rPr lang="ru-RU" dirty="0" err="1"/>
              <a:t>Manufacturing</a:t>
            </a:r>
            <a:r>
              <a:rPr lang="ru-RU" dirty="0"/>
              <a:t>).</a:t>
            </a:r>
          </a:p>
          <a:p>
            <a:pPr lvl="0" algn="just"/>
            <a:r>
              <a:rPr lang="ru-RU" b="1" dirty="0"/>
              <a:t>Манипуляторы и технологии манипулирования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39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965915"/>
            <a:ext cx="11153503" cy="724773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b="1" dirty="0"/>
              <a:t>Сквозные технологии в медицине и здравоохранении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048" y="2019869"/>
            <a:ext cx="1041324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5. «Компоненты робототехники и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сенсорика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</a:p>
          <a:p>
            <a:pPr algn="just"/>
            <a:r>
              <a:rPr lang="ru-RU" b="1" dirty="0"/>
              <a:t>Компоненты робототехники и </a:t>
            </a:r>
            <a:r>
              <a:rPr lang="ru-RU" b="1" dirty="0" err="1"/>
              <a:t>сенсорика</a:t>
            </a:r>
            <a:r>
              <a:rPr lang="ru-RU" b="1" dirty="0"/>
              <a:t>. </a:t>
            </a:r>
            <a:r>
              <a:rPr lang="ru-RU" dirty="0"/>
              <a:t>Дорожная карта включает в себя цели и ожидаемые результаты внедрения и распространения технологии, оценку влияния на социальный прогресс, экономическое развитие и технологическое лидерство страны к 2024 году, перечень барьеров развития и мероприятия по их устранению, ключевые проекты и стимулирующие мероприятия к реализации и другие комплексные мероприятия развития СЦТ.</a:t>
            </a:r>
          </a:p>
          <a:p>
            <a:pPr algn="just"/>
            <a:r>
              <a:rPr lang="ru-RU" b="1" dirty="0" err="1"/>
              <a:t>Субтехнологии</a:t>
            </a:r>
            <a:r>
              <a:rPr lang="ru-RU" b="1" dirty="0"/>
              <a:t>:</a:t>
            </a:r>
            <a:endParaRPr lang="ru-RU" dirty="0"/>
          </a:p>
          <a:p>
            <a:pPr lvl="0" algn="just"/>
            <a:r>
              <a:rPr lang="ru-RU" b="1" dirty="0"/>
              <a:t>Сенсоры и цифровые компоненты РТК</a:t>
            </a:r>
            <a:r>
              <a:rPr lang="ru-RU" dirty="0"/>
              <a:t> для </a:t>
            </a:r>
            <a:r>
              <a:rPr lang="ru-RU" dirty="0" err="1"/>
              <a:t>человекомашинного</a:t>
            </a:r>
            <a:r>
              <a:rPr lang="ru-RU" dirty="0"/>
              <a:t> взаимодействия.</a:t>
            </a:r>
          </a:p>
          <a:p>
            <a:pPr lvl="0" algn="just"/>
            <a:r>
              <a:rPr lang="ru-RU" b="1" dirty="0"/>
              <a:t>Технологии </a:t>
            </a:r>
            <a:r>
              <a:rPr lang="ru-RU" b="1" dirty="0" err="1"/>
              <a:t>сенсорномоторной</a:t>
            </a:r>
            <a:r>
              <a:rPr lang="ru-RU" b="1" dirty="0"/>
              <a:t> координации</a:t>
            </a:r>
            <a:r>
              <a:rPr lang="ru-RU" dirty="0"/>
              <a:t> и пространственного позиционирования.</a:t>
            </a:r>
          </a:p>
          <a:p>
            <a:pPr lvl="0" algn="just"/>
            <a:r>
              <a:rPr lang="ru-RU" b="1" dirty="0"/>
              <a:t>Сенсоры и обработка сенсорной информации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00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965915"/>
            <a:ext cx="11153503" cy="724773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b="1" dirty="0"/>
              <a:t>Сквозные технологии в медицине и здравоохранении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7921" y="1760561"/>
            <a:ext cx="1072714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6. «Системы распределенного реестра»</a:t>
            </a:r>
          </a:p>
          <a:p>
            <a:r>
              <a:rPr lang="ru-RU" b="1" dirty="0"/>
              <a:t>Системы распределенного реестра - </a:t>
            </a:r>
            <a:r>
              <a:rPr lang="ru-RU" dirty="0"/>
              <a:t>технология систем распределенного реестра представляет собой новый подход к созданию баз данных, ключевой особенностью которого является отсутствие единого центра управления. Каждый узел составляет и записывает обновления реестра независимо от других узлов.</a:t>
            </a:r>
          </a:p>
        </p:txBody>
      </p:sp>
    </p:spTree>
    <p:extLst>
      <p:ext uri="{BB962C8B-B14F-4D97-AF65-F5344CB8AC3E}">
        <p14:creationId xmlns:p14="http://schemas.microsoft.com/office/powerpoint/2010/main" val="1816424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876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Blogger Sans</vt:lpstr>
      <vt:lpstr>Blogger Sans Light</vt:lpstr>
      <vt:lpstr>Book Antiqua</vt:lpstr>
      <vt:lpstr>Calibri</vt:lpstr>
      <vt:lpstr>Times New Roman</vt:lpstr>
      <vt:lpstr>Тема Office</vt:lpstr>
      <vt:lpstr>«Информатика»   Лекция 2 на тему: «Сквозные цифровые технологии». </vt:lpstr>
      <vt:lpstr> Содержание лекционного курса </vt:lpstr>
      <vt:lpstr>Сквозные технологии в медицине и здравоохранении</vt:lpstr>
      <vt:lpstr>Сквозные технологии в медицине и здравоохранении</vt:lpstr>
      <vt:lpstr>Сквозные технологии в медицине и здравоохранении</vt:lpstr>
      <vt:lpstr>Сквозные технологии в медицине и здравоохранении</vt:lpstr>
      <vt:lpstr>Сквозные технологии в медицине и здравоохранении</vt:lpstr>
      <vt:lpstr>Сквозные технологии в медицине и здравоохранении</vt:lpstr>
      <vt:lpstr>Сквозные технологии в медицине и здравоохранении</vt:lpstr>
      <vt:lpstr>Сквозные технологии в медицине и здравоохранении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Пользователь Gigabyte</cp:lastModifiedBy>
  <cp:revision>53</cp:revision>
  <dcterms:created xsi:type="dcterms:W3CDTF">2020-04-23T06:28:02Z</dcterms:created>
  <dcterms:modified xsi:type="dcterms:W3CDTF">2025-01-25T10:43:52Z</dcterms:modified>
</cp:coreProperties>
</file>