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cover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ru-RU" sz="4000" smtClean="0"/>
              <a:t> Брендбук</a:t>
            </a:r>
            <a:r>
              <a:rPr lang="ru-RU" sz="4000" dirty="0" smtClean="0"/>
              <a:t> «Пятерочки» </a:t>
            </a:r>
            <a:endParaRPr lang="ru-RU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8617" y="2060848"/>
            <a:ext cx="36004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72792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759614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Промо-графика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26194"/>
            <a:ext cx="7620000" cy="4373563"/>
          </a:xfrm>
        </p:spPr>
        <p:txBody>
          <a:bodyPr/>
          <a:lstStyle/>
          <a:p>
            <a:r>
              <a:rPr lang="ru-RU" b="0" dirty="0" smtClean="0"/>
              <a:t>Промо-графика </a:t>
            </a:r>
            <a:r>
              <a:rPr lang="ru-RU" b="0" dirty="0"/>
              <a:t>— это объединение рисунка </a:t>
            </a:r>
            <a:r>
              <a:rPr lang="ru-RU" b="0" dirty="0" err="1"/>
              <a:t>суперграфики</a:t>
            </a:r>
            <a:r>
              <a:rPr lang="ru-RU" b="0" dirty="0"/>
              <a:t> и фирменных фотоматериалов. Для получения рисунка промо-графики часть случайно выбранных цветных окружностей (не более 50% от общего их количества) заменяется на вписанные в окружности фотографии различных продуктов питания.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76" t="41333" r="16599" b="24533"/>
          <a:stretch/>
        </p:blipFill>
        <p:spPr bwMode="auto">
          <a:xfrm>
            <a:off x="3084476" y="3395663"/>
            <a:ext cx="5862047" cy="313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6434" y="2996952"/>
            <a:ext cx="28514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Промо-графика используется для оформления фасадов универсамов сети «Пятёрочка», а также при разработке различных рекламных и промо-материалов. Один из цветных кругов может быть заменен фирменным символом.</a:t>
            </a:r>
          </a:p>
        </p:txBody>
      </p:sp>
    </p:spTree>
    <p:extLst>
      <p:ext uri="{BB962C8B-B14F-4D97-AF65-F5344CB8AC3E}">
        <p14:creationId xmlns:p14="http://schemas.microsoft.com/office/powerpoint/2010/main" xmlns="" val="11415606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759614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Зона приветствия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291264" cy="4373563"/>
          </a:xfrm>
        </p:spPr>
        <p:txBody>
          <a:bodyPr/>
          <a:lstStyle/>
          <a:p>
            <a:r>
              <a:rPr lang="ru-RU" b="0" dirty="0" smtClean="0"/>
              <a:t>Подвесная </a:t>
            </a:r>
            <a:r>
              <a:rPr lang="ru-RU" b="0" dirty="0"/>
              <a:t>табличка «Спасибо за покупку!» размещается внутри магазина в непосредственной близости от входной двери (за последней кассой). Размер щита — 900х450 мм. Щит оформляется с применением фирменных элементов: фирменного знака, и плашки фирменного красного цвета. </a:t>
            </a:r>
            <a:endParaRPr lang="ru-RU" b="0" dirty="0" smtClean="0"/>
          </a:p>
          <a:p>
            <a:r>
              <a:rPr lang="ru-RU" b="0" dirty="0" smtClean="0"/>
              <a:t>Надпись </a:t>
            </a:r>
            <a:r>
              <a:rPr lang="ru-RU" b="0" dirty="0"/>
              <a:t>на щите следует набирать только фирменным шрифтом </a:t>
            </a:r>
            <a:r>
              <a:rPr lang="ru-RU" b="0" dirty="0" err="1"/>
              <a:t>Futura</a:t>
            </a:r>
            <a:r>
              <a:rPr lang="ru-RU" b="0" dirty="0"/>
              <a:t> </a:t>
            </a:r>
            <a:r>
              <a:rPr lang="ru-RU" b="0" dirty="0" err="1"/>
              <a:t>Futuris</a:t>
            </a:r>
            <a:r>
              <a:rPr lang="ru-RU" b="0" dirty="0"/>
              <a:t> C </a:t>
            </a:r>
            <a:r>
              <a:rPr lang="ru-RU" b="0" dirty="0" err="1"/>
              <a:t>Bold</a:t>
            </a:r>
            <a:r>
              <a:rPr lang="ru-RU" b="0" dirty="0"/>
              <a:t>. Изображение наносится с помощью цифровой печати на пленку, которая в свою очередь нанесена на металлическую или пластиковую панель.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35" b="17346"/>
          <a:stretch/>
        </p:blipFill>
        <p:spPr bwMode="auto">
          <a:xfrm>
            <a:off x="1317485" y="4149080"/>
            <a:ext cx="6588508" cy="263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92304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03232" cy="687606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Табличка «Режим работы»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072306"/>
            <a:ext cx="4762872" cy="4857403"/>
          </a:xfrm>
        </p:spPr>
        <p:txBody>
          <a:bodyPr>
            <a:noAutofit/>
          </a:bodyPr>
          <a:lstStyle/>
          <a:p>
            <a:r>
              <a:rPr lang="ru-RU" b="0" dirty="0"/>
              <a:t>Табличка «Режим работы» выполняется в общем стиле информационных материалов сети универсамов «</a:t>
            </a:r>
            <a:r>
              <a:rPr lang="ru-RU" b="0" dirty="0" err="1"/>
              <a:t>Военторг</a:t>
            </a:r>
            <a:r>
              <a:rPr lang="ru-RU" b="0" dirty="0"/>
              <a:t>-Пятёрочка»: основной фон — зеленый, в текстовом наборе используются только фирменные шрифты. </a:t>
            </a:r>
            <a:endParaRPr lang="ru-RU" b="0" dirty="0" smtClean="0"/>
          </a:p>
          <a:p>
            <a:r>
              <a:rPr lang="ru-RU" b="0" dirty="0" smtClean="0"/>
              <a:t>В </a:t>
            </a:r>
            <a:r>
              <a:rPr lang="ru-RU" b="0" dirty="0"/>
              <a:t>нижней части таблички могут быть дополнительно размещены логотипы компаний-субарендаторов. </a:t>
            </a:r>
            <a:endParaRPr lang="ru-RU" b="0" dirty="0" smtClean="0"/>
          </a:p>
          <a:p>
            <a:r>
              <a:rPr lang="ru-RU" b="0" dirty="0" smtClean="0"/>
              <a:t>Табличка </a:t>
            </a:r>
            <a:r>
              <a:rPr lang="ru-RU" b="0" dirty="0"/>
              <a:t>закрепляется у входной двери на ближайшей к дверной ручке стороне. В случае, если входная дверь двухстворчатая, то табличка крепится справа от дверного проема.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744416" cy="499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36650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571184" cy="831622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Оформление касс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352928" cy="2448272"/>
          </a:xfrm>
        </p:spPr>
        <p:txBody>
          <a:bodyPr>
            <a:normAutofit lnSpcReduction="10000"/>
          </a:bodyPr>
          <a:lstStyle/>
          <a:p>
            <a:r>
              <a:rPr lang="ru-RU" b="0" dirty="0" smtClean="0"/>
              <a:t>Корпуса </a:t>
            </a:r>
            <a:r>
              <a:rPr lang="ru-RU" b="0" dirty="0"/>
              <a:t>кассовых модулей окрашиваются в красный цвет. На торцевую и фронтальную стенки кассового модуля наносится фирменная </a:t>
            </a:r>
            <a:r>
              <a:rPr lang="ru-RU" b="0" dirty="0" err="1"/>
              <a:t>суперграфика</a:t>
            </a:r>
            <a:r>
              <a:rPr lang="ru-RU" b="0" dirty="0"/>
              <a:t> в версии для красного фона как показано на рисунке. При размещении </a:t>
            </a:r>
            <a:r>
              <a:rPr lang="ru-RU" b="0" dirty="0" err="1"/>
              <a:t>суперграфики</a:t>
            </a:r>
            <a:r>
              <a:rPr lang="ru-RU" b="0" dirty="0"/>
              <a:t> важно соблюдать правила ее кадрирования: окружности рисунка могут быть обрезаны только по осевым линиям, в рисунке должно быть не менее двух полных линий окружностей</a:t>
            </a:r>
            <a:r>
              <a:rPr lang="ru-RU" b="0" dirty="0" smtClean="0"/>
              <a:t>.</a:t>
            </a:r>
          </a:p>
          <a:p>
            <a:r>
              <a:rPr lang="ru-RU" b="0" dirty="0" smtClean="0"/>
              <a:t> </a:t>
            </a:r>
            <a:endParaRPr lang="ru-RU" b="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99" t="41466" r="14419" b="25067"/>
          <a:stretch/>
        </p:blipFill>
        <p:spPr bwMode="auto">
          <a:xfrm>
            <a:off x="3923928" y="3270401"/>
            <a:ext cx="5070753" cy="280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270956"/>
            <a:ext cx="40324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Борта </a:t>
            </a:r>
            <a:r>
              <a:rPr lang="ru-RU" sz="2000" dirty="0" err="1"/>
              <a:t>лентопротяга</a:t>
            </a:r>
            <a:r>
              <a:rPr lang="ru-RU" sz="2000" dirty="0"/>
              <a:t> могут быть либо фирменного серого (допустим металлик), либо фирменного красного цвета. </a:t>
            </a:r>
          </a:p>
          <a:p>
            <a:r>
              <a:rPr lang="ru-RU" sz="2000" dirty="0"/>
              <a:t>На кожух кассового аппарата наклеивается прозрачная пленка с напечатанным на ней фирменным знаком сети универсамов «Пятёрочка» и слоганом «Спасибо за покупку! Заходите еще!».</a:t>
            </a:r>
          </a:p>
        </p:txBody>
      </p:sp>
    </p:spTree>
    <p:extLst>
      <p:ext uri="{BB962C8B-B14F-4D97-AF65-F5344CB8AC3E}">
        <p14:creationId xmlns:p14="http://schemas.microsoft.com/office/powerpoint/2010/main" xmlns="" val="10343702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759614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Работники в торговом зале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94" t="13910" b="10390"/>
          <a:stretch/>
        </p:blipFill>
        <p:spPr bwMode="auto">
          <a:xfrm>
            <a:off x="2915816" y="1628800"/>
            <a:ext cx="3781641" cy="488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68188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120680" cy="936104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Психология </a:t>
            </a:r>
            <a:r>
              <a:rPr lang="ru-RU" sz="3100" b="1" dirty="0">
                <a:solidFill>
                  <a:schemeClr val="tx1"/>
                </a:solidFill>
              </a:rPr>
              <a:t>цвета в </a:t>
            </a: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маркетинге </a:t>
            </a:r>
            <a:r>
              <a:rPr lang="ru-RU" sz="3100" b="1" dirty="0">
                <a:solidFill>
                  <a:schemeClr val="tx1"/>
                </a:solidFill>
              </a:rPr>
              <a:t>и </a:t>
            </a:r>
            <a:r>
              <a:rPr lang="ru-RU" sz="3100" b="1" dirty="0" err="1" smtClean="0">
                <a:solidFill>
                  <a:schemeClr val="tx1"/>
                </a:solidFill>
              </a:rPr>
              <a:t>брендинге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85730"/>
            <a:ext cx="8280920" cy="2088232"/>
          </a:xfrm>
        </p:spPr>
        <p:txBody>
          <a:bodyPr>
            <a:normAutofit/>
          </a:bodyPr>
          <a:lstStyle/>
          <a:p>
            <a:r>
              <a:rPr lang="ru-RU" b="0" dirty="0"/>
              <a:t>В вопросах воздействия на </a:t>
            </a:r>
            <a:r>
              <a:rPr lang="ru-RU" b="0" dirty="0" err="1"/>
              <a:t>аудиторию,пожалуй</a:t>
            </a:r>
            <a:r>
              <a:rPr lang="ru-RU" b="0" dirty="0"/>
              <a:t>, самым интересным и наиболее противоречивым аспектом маркетинга и дизайна является - Психология цвета. Эта тема всегда заключалась в глубине анализа. Теория подбора цвета – вопрос о сложности и нюансах, однако сенсационные </a:t>
            </a:r>
            <a:r>
              <a:rPr lang="ru-RU" b="0" dirty="0" err="1"/>
              <a:t>инфографики</a:t>
            </a:r>
            <a:r>
              <a:rPr lang="ru-RU" b="0" dirty="0"/>
              <a:t> редко выходят за пределы уровня охвата.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2780928"/>
            <a:ext cx="29523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Цвет играет огромную роль в восприятии и влияет на поведение человека и принятие решений им. Например, различные цвета, использованные в символике бренда, могут влиять на его репутацию среди аудитории, и не всегда очевидно, позитивным ли будет это влияние.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41" y="3153254"/>
            <a:ext cx="6048189" cy="362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5433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6864" cy="864096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Красный цвет в брендах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1800201"/>
          </a:xfrm>
        </p:spPr>
        <p:txBody>
          <a:bodyPr>
            <a:normAutofit fontScale="92500"/>
          </a:bodyPr>
          <a:lstStyle/>
          <a:p>
            <a:r>
              <a:rPr lang="ru-RU" sz="1900" b="0" dirty="0"/>
              <a:t>Среди брендов, которые выбрали для логотипов этот яркий цвет, — известные всем </a:t>
            </a:r>
            <a:r>
              <a:rPr lang="ru-RU" sz="1900" b="0" dirty="0" err="1"/>
              <a:t>Coca-Cola</a:t>
            </a:r>
            <a:r>
              <a:rPr lang="ru-RU" sz="1900" b="0" dirty="0"/>
              <a:t>, </a:t>
            </a:r>
            <a:r>
              <a:rPr lang="ru-RU" sz="1900" b="0" dirty="0" err="1"/>
              <a:t>Canon</a:t>
            </a:r>
            <a:r>
              <a:rPr lang="ru-RU" sz="1900" b="0" dirty="0"/>
              <a:t>, </a:t>
            </a:r>
            <a:r>
              <a:rPr lang="ru-RU" sz="1900" b="0" dirty="0" err="1"/>
              <a:t>Levis</a:t>
            </a:r>
            <a:r>
              <a:rPr lang="ru-RU" sz="1900" b="0" dirty="0"/>
              <a:t>, H&amp;M и </a:t>
            </a:r>
            <a:r>
              <a:rPr lang="ru-RU" sz="1900" b="0" dirty="0" smtClean="0"/>
              <a:t>наша любимая Пятерочка.</a:t>
            </a:r>
            <a:endParaRPr lang="ru-RU" sz="1900" b="0" dirty="0"/>
          </a:p>
          <a:p>
            <a:r>
              <a:rPr lang="ru-RU" sz="1900" b="0" dirty="0"/>
              <a:t>Положительная энергетика красного цвета ассоциируется с силой, страстью, энергией, бесстрашием, восхищением. </a:t>
            </a:r>
            <a:r>
              <a:rPr lang="ru-RU" sz="1900" b="0" dirty="0" smtClean="0"/>
              <a:t>Но </a:t>
            </a:r>
            <a:r>
              <a:rPr lang="ru-RU" sz="1900" b="0" dirty="0"/>
              <a:t>есть и отрицательная сторона — красный цвет может ассоциироваться со страхом, опасностью, болью и угрозой.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36912"/>
            <a:ext cx="52565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Несколько отличительных характеристик красного в психологии цвета: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способен </a:t>
            </a:r>
            <a:r>
              <a:rPr lang="ru-RU" dirty="0"/>
              <a:t>вызвать одинаково положительные и отрицательные эмоции;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создает </a:t>
            </a:r>
            <a:r>
              <a:rPr lang="ru-RU" dirty="0"/>
              <a:t>эффект срочности, который можно выгодно использовать в продажах;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возбуждает </a:t>
            </a:r>
            <a:r>
              <a:rPr lang="ru-RU" dirty="0"/>
              <a:t>аппетит, может использоваться брендами в сферах питания и фаст-</a:t>
            </a:r>
            <a:r>
              <a:rPr lang="ru-RU" dirty="0" err="1"/>
              <a:t>фуда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способствует </a:t>
            </a:r>
            <a:r>
              <a:rPr lang="ru-RU" dirty="0"/>
              <a:t>повышению пульса, поэтому часто используется в рекламных кампаниях скоростных машин и нижнего белья.</a:t>
            </a:r>
          </a:p>
          <a:p>
            <a:r>
              <a:rPr lang="ru-RU" dirty="0"/>
              <a:t>Личностные характеристики любителей красного цвета: дерзость, энергичность, тяга к приключениям. 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4101" y="2726271"/>
            <a:ext cx="3312368" cy="41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57040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87208" cy="759614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Стиль сети «Пятёрочка»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3541314"/>
          </a:xfrm>
        </p:spPr>
        <p:txBody>
          <a:bodyPr>
            <a:normAutofit/>
          </a:bodyPr>
          <a:lstStyle/>
          <a:p>
            <a:r>
              <a:rPr lang="ru-RU" sz="1800" b="0" dirty="0"/>
              <a:t>В 2013 году Пятерочка «освежила» логотип. Вместо овала, 5-ка вписалась в красный круг и получила зеленый листик в верхней части цифры. В этом обзоре мы расскажем о руководстве по фирменному стилю и дизайну магазинов.</a:t>
            </a:r>
          </a:p>
          <a:p>
            <a:r>
              <a:rPr lang="ru-RU" sz="1800" b="0" dirty="0"/>
              <a:t>«Пятёрочка» — российская сеть продовольственных магазинов «у дома», которой управляет X5 </a:t>
            </a:r>
            <a:r>
              <a:rPr lang="ru-RU" sz="1800" b="0" dirty="0" err="1"/>
              <a:t>Retail</a:t>
            </a:r>
            <a:r>
              <a:rPr lang="ru-RU" sz="1800" b="0" dirty="0"/>
              <a:t> </a:t>
            </a:r>
            <a:r>
              <a:rPr lang="ru-RU" sz="1800" b="0" dirty="0" err="1"/>
              <a:t>Group</a:t>
            </a:r>
            <a:r>
              <a:rPr lang="ru-RU" sz="1800" b="0" dirty="0"/>
              <a:t>.</a:t>
            </a:r>
          </a:p>
          <a:p>
            <a:r>
              <a:rPr lang="ru-RU" sz="1800" b="0" dirty="0"/>
              <a:t>Документ российского </a:t>
            </a:r>
            <a:r>
              <a:rPr lang="ru-RU" sz="1800" b="0" dirty="0" err="1"/>
              <a:t>ритейлера</a:t>
            </a:r>
            <a:r>
              <a:rPr lang="ru-RU" sz="1800" b="0" dirty="0"/>
              <a:t> содержит подробные правила использования логотипа и основных элементов фирменного стиля.</a:t>
            </a:r>
            <a:br>
              <a:rPr lang="ru-RU" sz="1800" b="0" dirty="0"/>
            </a:br>
            <a:r>
              <a:rPr lang="ru-RU" sz="1800" b="0" dirty="0"/>
              <a:t>Первая глава руководства очень подробно описывает фирменный знак, свободное поле и варианты использования фирменного блока. У сети магазинов есть свой, фирменный красный цвет, который называют Пятерочка красный.</a:t>
            </a:r>
          </a:p>
          <a:p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884" y="4509120"/>
            <a:ext cx="8712968" cy="219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366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31224" cy="759614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Стиль сети «Пятёрочка»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50146"/>
            <a:ext cx="8507288" cy="2540496"/>
          </a:xfrm>
        </p:spPr>
        <p:txBody>
          <a:bodyPr>
            <a:normAutofit lnSpcReduction="10000"/>
          </a:bodyPr>
          <a:lstStyle/>
          <a:p>
            <a:r>
              <a:rPr lang="ru-RU" b="0" dirty="0"/>
              <a:t>Цвету уделено особое место в коммуникации с покупателем. Он является основным активом бренда, который определяет роль бренда в визуальном пространстве у дома. «Красный цвет — важнейший цвет в коммуникации сети магазинов «Пятёрочка». Этот цвет используется как основной цвет фона для логотипа компании, а также как основной цвет фона различных рекламных и промо-материалов, сувенирной продукции, части деловой документации» — </a:t>
            </a:r>
            <a:r>
              <a:rPr lang="ru-RU" b="0" dirty="0" err="1"/>
              <a:t>гайдлайн</a:t>
            </a:r>
            <a:r>
              <a:rPr lang="ru-RU" b="0" dirty="0"/>
              <a:t> магазина Пятерочка.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32724"/>
            <a:ext cx="3600400" cy="351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573015"/>
            <a:ext cx="4320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Вторая глава и третья посвящены внешнему и внутреннему оформлению магазинов. Очень рекомендую для тех дизайнеров, кто работает над похожими проектами. Возможно, это самое подробное руководство по правилам оформления супермаркетов и магазинов у дома.</a:t>
            </a:r>
          </a:p>
        </p:txBody>
      </p:sp>
    </p:spTree>
    <p:extLst>
      <p:ext uri="{BB962C8B-B14F-4D97-AF65-F5344CB8AC3E}">
        <p14:creationId xmlns:p14="http://schemas.microsoft.com/office/powerpoint/2010/main" xmlns="" val="40284430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59216" cy="759614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Суперграфика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7620000" cy="4373563"/>
          </a:xfrm>
        </p:spPr>
        <p:txBody>
          <a:bodyPr/>
          <a:lstStyle/>
          <a:p>
            <a:r>
              <a:rPr lang="ru-RU" b="0" dirty="0" err="1" smtClean="0"/>
              <a:t>Суперграфика</a:t>
            </a:r>
            <a:r>
              <a:rPr lang="ru-RU" b="0" dirty="0" smtClean="0"/>
              <a:t> </a:t>
            </a:r>
            <a:r>
              <a:rPr lang="ru-RU" b="0" dirty="0"/>
              <a:t>— особый графический элемент — является важным идентификатором сети универсамов </a:t>
            </a:r>
            <a:r>
              <a:rPr lang="ru-RU" b="0" dirty="0" smtClean="0"/>
              <a:t>«Пятёрочка</a:t>
            </a:r>
            <a:r>
              <a:rPr lang="ru-RU" b="0" dirty="0"/>
              <a:t>». </a:t>
            </a:r>
            <a:endParaRPr lang="ru-RU" b="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01" t="26933" r="19225" b="4266"/>
          <a:stretch/>
        </p:blipFill>
        <p:spPr bwMode="auto">
          <a:xfrm>
            <a:off x="4139952" y="1916832"/>
            <a:ext cx="4763354" cy="464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060848"/>
            <a:ext cx="38884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Рисунок </a:t>
            </a:r>
            <a:r>
              <a:rPr lang="ru-RU" sz="2000" dirty="0" err="1"/>
              <a:t>суперграфики</a:t>
            </a:r>
            <a:r>
              <a:rPr lang="ru-RU" sz="2000" dirty="0"/>
              <a:t> представляет собой упорядоченный массив окружностей, окрашенных в фирменные цвета. Рисунок </a:t>
            </a:r>
            <a:r>
              <a:rPr lang="ru-RU" sz="2000" dirty="0" err="1"/>
              <a:t>суперграфики</a:t>
            </a:r>
            <a:r>
              <a:rPr lang="ru-RU" sz="2000" dirty="0"/>
              <a:t> может применяться для заполнения фона с помощью стыковки однотипных сегментов. При этом рисунок </a:t>
            </a:r>
            <a:r>
              <a:rPr lang="ru-RU" sz="2000" dirty="0" err="1"/>
              <a:t>суперграфики</a:t>
            </a:r>
            <a:r>
              <a:rPr lang="ru-RU" sz="2000" dirty="0"/>
              <a:t> можно наращивать со всех четырех сторон.</a:t>
            </a:r>
          </a:p>
        </p:txBody>
      </p:sp>
    </p:spTree>
    <p:extLst>
      <p:ext uri="{BB962C8B-B14F-4D97-AF65-F5344CB8AC3E}">
        <p14:creationId xmlns:p14="http://schemas.microsoft.com/office/powerpoint/2010/main" xmlns="" val="6810997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36369" cy="648072"/>
          </a:xfrm>
          <a:solidFill>
            <a:srgbClr val="FF0000"/>
          </a:solidFill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Основной фирменный шрифт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7620000" cy="4373563"/>
          </a:xfrm>
        </p:spPr>
        <p:txBody>
          <a:bodyPr/>
          <a:lstStyle/>
          <a:p>
            <a:r>
              <a:rPr lang="ru-RU" b="0" dirty="0"/>
              <a:t>Основной шрифт бренда, используемый для набора любых текстов, заголовков и слоганов, — </a:t>
            </a:r>
            <a:r>
              <a:rPr lang="ru-RU" b="0" dirty="0" err="1"/>
              <a:t>Futura</a:t>
            </a:r>
            <a:r>
              <a:rPr lang="ru-RU" b="0" dirty="0"/>
              <a:t> </a:t>
            </a:r>
            <a:r>
              <a:rPr lang="ru-RU" b="0" dirty="0" err="1"/>
              <a:t>Futuris</a:t>
            </a:r>
            <a:r>
              <a:rPr lang="ru-RU" b="0" dirty="0"/>
              <a:t> C. Для набора основного текста рекомендуется применять начертание </a:t>
            </a:r>
            <a:r>
              <a:rPr lang="ru-RU" b="0" dirty="0" err="1"/>
              <a:t>Regular</a:t>
            </a:r>
            <a:r>
              <a:rPr lang="ru-RU" b="0" dirty="0"/>
              <a:t>, а для заголовков, слоганов, вывесок и т.п. — начертание </a:t>
            </a:r>
            <a:r>
              <a:rPr lang="ru-RU" b="0" dirty="0" err="1"/>
              <a:t>Bold</a:t>
            </a:r>
            <a:r>
              <a:rPr lang="ru-RU" b="0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176" t="40400" r="16299" b="11200"/>
          <a:stretch/>
        </p:blipFill>
        <p:spPr bwMode="auto">
          <a:xfrm>
            <a:off x="2771800" y="2661730"/>
            <a:ext cx="6147532" cy="393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161298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32876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075240" cy="759614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Типографика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7620000" cy="4373563"/>
          </a:xfrm>
        </p:spPr>
        <p:txBody>
          <a:bodyPr/>
          <a:lstStyle/>
          <a:p>
            <a:r>
              <a:rPr lang="ru-RU" b="0" dirty="0"/>
              <a:t>Основной типографический прием, используемый в различных промо- и рекламных материалах, а так же в оформлении торговых помещений — использование очень крупного по сравнению с остальным текстом кегля и жирного начертания для создания акцента на ключевом сообщении. Например, на ценниках таким образом указывается цена, а в POS-материалах, ключевое сообщение. </a:t>
            </a:r>
            <a:r>
              <a:rPr lang="ru-RU" b="0" dirty="0" smtClean="0"/>
              <a:t>Большинство </a:t>
            </a:r>
            <a:r>
              <a:rPr lang="ru-RU" b="0" dirty="0"/>
              <a:t>текстов набирается с выключкой </a:t>
            </a:r>
            <a:r>
              <a:rPr lang="ru-RU" b="0" dirty="0" smtClean="0"/>
              <a:t>влево.</a:t>
            </a:r>
            <a:endParaRPr lang="ru-RU" b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25" t="42267" r="16225" b="10266"/>
          <a:stretch/>
        </p:blipFill>
        <p:spPr bwMode="auto">
          <a:xfrm>
            <a:off x="497378" y="3645024"/>
            <a:ext cx="7992888" cy="309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17697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Принципы подбора фотоматериалов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7620000" cy="4373563"/>
          </a:xfrm>
        </p:spPr>
        <p:txBody>
          <a:bodyPr/>
          <a:lstStyle/>
          <a:p>
            <a:r>
              <a:rPr lang="ru-RU" b="0" dirty="0"/>
              <a:t>В оформлении сети универсамов </a:t>
            </a:r>
            <a:r>
              <a:rPr lang="ru-RU" b="0" dirty="0" smtClean="0"/>
              <a:t>«Пятёрочка</a:t>
            </a:r>
            <a:r>
              <a:rPr lang="ru-RU" b="0" dirty="0"/>
              <a:t>» используются фотографические изображения различных продуктов питания. Фотографии следует снимать или </a:t>
            </a:r>
            <a:r>
              <a:rPr lang="ru-RU" b="0" dirty="0" err="1"/>
              <a:t>кадрировать</a:t>
            </a:r>
            <a:r>
              <a:rPr lang="ru-RU" b="0" dirty="0"/>
              <a:t> таким образом, чтобы предмет съемки был изображен максимально крупно и был частично скрыт за краем изображения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00" t="36267" r="17275" b="10267"/>
          <a:stretch/>
        </p:blipFill>
        <p:spPr bwMode="auto">
          <a:xfrm>
            <a:off x="770674" y="3140968"/>
            <a:ext cx="7905782" cy="360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64269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94</TotalTime>
  <Words>770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Главная</vt:lpstr>
      <vt:lpstr> Брендбук «Пятерочки» </vt:lpstr>
      <vt:lpstr> Психология цвета в  маркетинге и брендинге</vt:lpstr>
      <vt:lpstr>Красный цвет в брендах</vt:lpstr>
      <vt:lpstr>Стиль сети «Пятёрочка»</vt:lpstr>
      <vt:lpstr>Стиль сети «Пятёрочка»</vt:lpstr>
      <vt:lpstr>Суперграфика</vt:lpstr>
      <vt:lpstr>Основной фирменный шрифт</vt:lpstr>
      <vt:lpstr>Типографика</vt:lpstr>
      <vt:lpstr>Принципы подбора фотоматериалов</vt:lpstr>
      <vt:lpstr>Промо-графика</vt:lpstr>
      <vt:lpstr>Зона приветствия</vt:lpstr>
      <vt:lpstr>Табличка «Режим работы»</vt:lpstr>
      <vt:lpstr>Оформление касс</vt:lpstr>
      <vt:lpstr>Работники в торговом зале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Цветотипирование.  Брендбук «Пятерочки» </dc:title>
  <dc:creator>bluej</dc:creator>
  <cp:lastModifiedBy>Пользователь Gigabyte</cp:lastModifiedBy>
  <cp:revision>11</cp:revision>
  <dcterms:created xsi:type="dcterms:W3CDTF">2020-12-24T21:39:19Z</dcterms:created>
  <dcterms:modified xsi:type="dcterms:W3CDTF">2023-09-30T09:48:36Z</dcterms:modified>
</cp:coreProperties>
</file>