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89" r:id="rId3"/>
    <p:sldId id="391" r:id="rId4"/>
    <p:sldId id="296" r:id="rId5"/>
    <p:sldId id="392" r:id="rId6"/>
    <p:sldId id="393" r:id="rId7"/>
    <p:sldId id="394" r:id="rId8"/>
    <p:sldId id="395" r:id="rId9"/>
    <p:sldId id="390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A934"/>
    <a:srgbClr val="1B97C8"/>
    <a:srgbClr val="479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 snapToGrid="0">
      <p:cViewPr varScale="1">
        <p:scale>
          <a:sx n="72" d="100"/>
          <a:sy n="72" d="100"/>
        </p:scale>
        <p:origin x="816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E45A7-90F5-4579-8A85-A93A8DE59432}" type="datetimeFigureOut">
              <a:rPr lang="ru-RU" smtClean="0"/>
              <a:pPr/>
              <a:t>25.01.2025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E1250-CFED-419D-B58E-03A45C59C7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00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6098400" cy="6858000"/>
          </a:xfrm>
          <a:prstGeom prst="rect">
            <a:avLst/>
          </a:prstGeom>
          <a:solidFill>
            <a:srgbClr val="1B9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90828" y="1514217"/>
            <a:ext cx="5026644" cy="2380691"/>
          </a:xfrm>
        </p:spPr>
        <p:txBody>
          <a:bodyPr anchor="b"/>
          <a:lstStyle>
            <a:lvl1pPr algn="ctr">
              <a:defRPr sz="6000">
                <a:latin typeface="Book Antiqua" panose="0204060205030503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90828" y="4141878"/>
            <a:ext cx="5026644" cy="2013150"/>
          </a:xfrm>
        </p:spPr>
        <p:txBody>
          <a:bodyPr/>
          <a:lstStyle>
            <a:lvl1pPr marL="0" indent="0" algn="ctr">
              <a:buNone/>
              <a:defRPr sz="2400">
                <a:latin typeface="Blogger Sans Light" panose="02000506030000020004" pitchFamily="50" charset="0"/>
                <a:ea typeface="Blogger Sans Light" panose="0200050603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38200" y="643943"/>
            <a:ext cx="46997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Book Antiqua" panose="02040602050305030304" pitchFamily="18" charset="0"/>
              </a:rPr>
              <a:t>КАЗАНСКИЙ</a:t>
            </a:r>
            <a: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</a:p>
          <a:p>
            <a: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ГОСУДАРСТВЕННЫЙ</a:t>
            </a:r>
            <a:b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МЕДИЦИНСКИЙ </a:t>
            </a:r>
          </a:p>
          <a:p>
            <a: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УНИВЕРСИТЕТ</a:t>
            </a:r>
            <a:endParaRPr lang="ru-RU" sz="32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>
            <a:off x="619930" y="656823"/>
            <a:ext cx="0" cy="204774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3" t="24722" r="68312" b="37500"/>
          <a:stretch/>
        </p:blipFill>
        <p:spPr>
          <a:xfrm>
            <a:off x="1653363" y="3349989"/>
            <a:ext cx="257175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44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3" b="3603"/>
          <a:stretch/>
        </p:blipFill>
        <p:spPr>
          <a:xfrm>
            <a:off x="-956" y="-21771"/>
            <a:ext cx="12192956" cy="6879771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25.01.2025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latin typeface="Book Antiqua" panose="02040602050305030304" pitchFamily="18" charset="0"/>
                <a:ea typeface="Blogger Sans" panose="02000506030000020004" pitchFamily="50" charset="0"/>
              </a:rPr>
              <a:t>Благодарю</a:t>
            </a:r>
            <a:r>
              <a:rPr lang="ru-RU" sz="6000" baseline="0" dirty="0">
                <a:latin typeface="Book Antiqua" panose="02040602050305030304" pitchFamily="18" charset="0"/>
                <a:ea typeface="Blogger Sans" panose="02000506030000020004" pitchFamily="50" charset="0"/>
              </a:rPr>
              <a:t> </a:t>
            </a:r>
          </a:p>
          <a:p>
            <a:pPr algn="ctr"/>
            <a:r>
              <a:rPr lang="ru-RU" sz="6000" baseline="0" dirty="0">
                <a:latin typeface="Book Antiqua" panose="02040602050305030304" pitchFamily="18" charset="0"/>
                <a:ea typeface="Blogger Sans" panose="02000506030000020004" pitchFamily="50" charset="0"/>
              </a:rPr>
              <a:t>за внимание!</a:t>
            </a:r>
            <a:endParaRPr lang="ru-RU" sz="600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236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1" y="0"/>
            <a:ext cx="12191999" cy="682534"/>
          </a:xfrm>
          <a:prstGeom prst="rect">
            <a:avLst/>
          </a:prstGeom>
          <a:solidFill>
            <a:srgbClr val="1B9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25.01.2025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9" name="Группа 18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7" name="Прямоугольный треугольник 6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 userDrawn="1"/>
        </p:nvSpPr>
        <p:spPr>
          <a:xfrm>
            <a:off x="838199" y="156601"/>
            <a:ext cx="444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КАЗАНСКИЙ ГОСУДАРСТВЕННЫЙ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6908800" y="156601"/>
            <a:ext cx="444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МЕДИЦИНСКИЙ УНИВЕРСИТЕТ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1" t="25164" r="68316" b="37465"/>
          <a:stretch/>
        </p:blipFill>
        <p:spPr>
          <a:xfrm>
            <a:off x="5729308" y="0"/>
            <a:ext cx="682582" cy="67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32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3" name="Группа 12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4" name="Прямоугольный треугольник 13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" name="Прямая соединительная линия 14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3333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25.01.2025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Группа 10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2" name="Прямоугольный треугольник 11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3" name="Прямая соединительная линия 12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11874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25.01.2025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9" name="Группа 8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0" name="Прямоугольный треугольник 9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9863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25.01.2025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Группа 7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9" name="Прямоугольный треугольник 8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" name="Прямая соединительная линия 9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3674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25.01.2025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6" name="Группа 5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7" name="Прямоугольный треугольник 6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836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3" b="3603"/>
          <a:stretch/>
        </p:blipFill>
        <p:spPr>
          <a:xfrm>
            <a:off x="-956" y="-21771"/>
            <a:ext cx="12192956" cy="6879771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25.01.2025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aseline="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8399" y="4331380"/>
            <a:ext cx="8795203" cy="220753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9887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25.01.2025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97920" y="4331380"/>
            <a:ext cx="8795203" cy="220753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46524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65915"/>
            <a:ext cx="10515600" cy="7247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737600" y="6356350"/>
            <a:ext cx="130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logger Sans" panose="02000506030000020004" pitchFamily="50" charset="0"/>
                <a:ea typeface="Blogger Sans" panose="02000506030000020004" pitchFamily="50" charset="0"/>
              </a:defRPr>
            </a:lvl1pPr>
          </a:lstStyle>
          <a:p>
            <a:fld id="{007BCCCA-D0D7-4190-95BA-5D08F8F72979}" type="datetimeFigureOut">
              <a:rPr lang="ru-RU" smtClean="0"/>
              <a:pPr/>
              <a:t>25.01.2025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391774" y="6356350"/>
            <a:ext cx="96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896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ook Antiqua" panose="020406020503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78730" y="3252474"/>
            <a:ext cx="6093279" cy="1395535"/>
          </a:xfrm>
        </p:spPr>
        <p:txBody>
          <a:bodyPr>
            <a:noAutofit/>
          </a:bodyPr>
          <a:lstStyle/>
          <a:p>
            <a:pPr marL="4445">
              <a:tabLst>
                <a:tab pos="1823720" algn="l"/>
              </a:tabLst>
            </a:pPr>
            <a:r>
              <a:rPr lang="ru-RU" sz="3200" b="1" dirty="0"/>
              <a:t>«Информатика» </a:t>
            </a:r>
            <a:br>
              <a:rPr lang="ru-RU" sz="3200" b="1" dirty="0"/>
            </a:br>
            <a:br>
              <a:rPr lang="ru-RU" sz="3200" b="1" dirty="0"/>
            </a:br>
            <a:r>
              <a:rPr lang="ru-RU" sz="2400" b="1" dirty="0"/>
              <a:t>Лекция 3</a:t>
            </a:r>
            <a:br>
              <a:rPr lang="en-US" sz="2400" b="1" dirty="0"/>
            </a:br>
            <a:r>
              <a:rPr lang="ru-RU" sz="2400" b="1" dirty="0"/>
              <a:t>на тему: «Основы программирования на </a:t>
            </a:r>
            <a:r>
              <a:rPr lang="en-US" sz="2400" b="1" dirty="0"/>
              <a:t>Python</a:t>
            </a:r>
            <a:r>
              <a:rPr lang="ru-RU" sz="2400" b="1" dirty="0"/>
              <a:t>»</a:t>
            </a:r>
            <a:br>
              <a:rPr lang="ru-RU" sz="2400" b="1" dirty="0"/>
            </a:br>
            <a:br>
              <a:rPr lang="ru-RU" sz="2400" dirty="0"/>
            </a:br>
            <a:r>
              <a:rPr lang="ru-RU" sz="2400" dirty="0"/>
              <a:t>Ввод/вывод данных.</a:t>
            </a:r>
            <a:br>
              <a:rPr lang="ru-RU" sz="2400" dirty="0"/>
            </a:br>
            <a:r>
              <a:rPr lang="ru-RU" sz="2400" dirty="0"/>
              <a:t>Условный оператор.</a:t>
            </a:r>
            <a:br>
              <a:rPr lang="ru-RU" sz="2400" dirty="0"/>
            </a:br>
            <a:r>
              <a:rPr lang="ru-RU" sz="2400" dirty="0"/>
              <a:t>Операторы цикла в </a:t>
            </a:r>
            <a:r>
              <a:rPr lang="en-US" sz="2400" dirty="0"/>
              <a:t>Python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178730" y="700172"/>
            <a:ext cx="6013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ook Antiqua" panose="02040602050305030304" pitchFamily="18" charset="0"/>
              </a:rPr>
              <a:t>Кафедра цифровых технологий в здравоохранении</a:t>
            </a:r>
          </a:p>
        </p:txBody>
      </p:sp>
    </p:spTree>
    <p:extLst>
      <p:ext uri="{BB962C8B-B14F-4D97-AF65-F5344CB8AC3E}">
        <p14:creationId xmlns:p14="http://schemas.microsoft.com/office/powerpoint/2010/main" val="365064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697502" y="869032"/>
            <a:ext cx="11244943" cy="724773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sz="3600" b="1" dirty="0"/>
              <a:t>Содержание лекционного курса</a:t>
            </a:r>
            <a:br>
              <a:rPr lang="ru-RU" dirty="0"/>
            </a:b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88FEB6-E361-49A7-9CD2-FA8B1A0F06A5}"/>
              </a:ext>
            </a:extLst>
          </p:cNvPr>
          <p:cNvSpPr txBox="1"/>
          <p:nvPr/>
        </p:nvSpPr>
        <p:spPr>
          <a:xfrm>
            <a:off x="987639" y="1869580"/>
            <a:ext cx="9667109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3200" dirty="0"/>
              <a:t>Информация и алгоритмы. </a:t>
            </a:r>
          </a:p>
          <a:p>
            <a:pPr marL="514350" indent="-514350">
              <a:buAutoNum type="arabicPeriod"/>
            </a:pPr>
            <a:r>
              <a:rPr lang="ru-RU" sz="3200" dirty="0"/>
              <a:t>Программы с линейной структурой. </a:t>
            </a:r>
          </a:p>
          <a:p>
            <a:pPr marL="514350" indent="-514350">
              <a:buAutoNum type="arabicPeriod"/>
            </a:pPr>
            <a:r>
              <a:rPr lang="ru-RU" sz="3200" dirty="0"/>
              <a:t>Блок-схема алгоритма.</a:t>
            </a:r>
          </a:p>
          <a:p>
            <a:pPr marL="514350" indent="-514350">
              <a:buAutoNum type="arabicPeriod"/>
            </a:pPr>
            <a:r>
              <a:rPr lang="ru-RU" sz="3200" dirty="0"/>
              <a:t>Соответствие программ и блок-схем.</a:t>
            </a:r>
          </a:p>
          <a:p>
            <a:pPr marL="514350" indent="-514350">
              <a:buFontTx/>
              <a:buAutoNum type="arabicPeriod"/>
            </a:pPr>
            <a:r>
              <a:rPr lang="ru-RU" sz="3200" dirty="0"/>
              <a:t>Архитектура программного обеспечения.</a:t>
            </a:r>
          </a:p>
          <a:p>
            <a:pPr marL="514350" indent="-514350">
              <a:buAutoNum type="arabicPeriod"/>
            </a:pPr>
            <a:r>
              <a:rPr lang="ru-RU" sz="3200" dirty="0"/>
              <a:t>Введение в Python. </a:t>
            </a:r>
          </a:p>
          <a:p>
            <a:pPr marL="514350" indent="-514350">
              <a:buAutoNum type="arabicPeriod"/>
            </a:pPr>
            <a:r>
              <a:rPr lang="ru-RU" sz="3200" dirty="0"/>
              <a:t>Основы языка Python. </a:t>
            </a:r>
          </a:p>
          <a:p>
            <a:pPr marL="514350" indent="-514350">
              <a:buAutoNum type="arabicPeriod"/>
            </a:pPr>
            <a:r>
              <a:rPr lang="ru-RU" sz="3200" dirty="0"/>
              <a:t>Понятие переменной.</a:t>
            </a:r>
          </a:p>
          <a:p>
            <a:pPr marL="514350" indent="-514350">
              <a:buAutoNum type="arabicPeriod"/>
            </a:pPr>
            <a:r>
              <a:rPr lang="ru-RU" sz="3200" dirty="0"/>
              <a:t>Типы данных. </a:t>
            </a:r>
          </a:p>
          <a:p>
            <a:pPr marL="514350" indent="-514350">
              <a:buAutoNum type="arabicPeriod"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63748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697502" y="869032"/>
            <a:ext cx="11244943" cy="724773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sz="3600" b="1" dirty="0"/>
              <a:t>Содержание лекционного курса</a:t>
            </a:r>
            <a:br>
              <a:rPr lang="ru-RU" dirty="0"/>
            </a:b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88FEB6-E361-49A7-9CD2-FA8B1A0F06A5}"/>
              </a:ext>
            </a:extLst>
          </p:cNvPr>
          <p:cNvSpPr txBox="1"/>
          <p:nvPr/>
        </p:nvSpPr>
        <p:spPr>
          <a:xfrm>
            <a:off x="987639" y="1869580"/>
            <a:ext cx="966710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/>
              <a:t>8. Ввод/вывод данных. </a:t>
            </a:r>
          </a:p>
          <a:p>
            <a:r>
              <a:rPr lang="ru-RU" sz="3200" dirty="0"/>
              <a:t>9. Ветвления в Python. </a:t>
            </a:r>
          </a:p>
          <a:p>
            <a:r>
              <a:rPr lang="ru-RU" sz="3200" dirty="0"/>
              <a:t>10. Условный оператор. </a:t>
            </a:r>
          </a:p>
          <a:p>
            <a:r>
              <a:rPr lang="ru-RU" sz="3200" dirty="0"/>
              <a:t>11. Условная структура </a:t>
            </a:r>
            <a:r>
              <a:rPr lang="ru-RU" sz="3200" dirty="0" err="1"/>
              <a:t>if</a:t>
            </a:r>
            <a:r>
              <a:rPr lang="ru-RU" sz="3200" dirty="0"/>
              <a:t>/</a:t>
            </a:r>
            <a:r>
              <a:rPr lang="ru-RU" sz="3200" dirty="0" err="1"/>
              <a:t>else</a:t>
            </a:r>
            <a:r>
              <a:rPr lang="ru-RU" sz="3200" dirty="0"/>
              <a:t>.</a:t>
            </a:r>
          </a:p>
          <a:p>
            <a:r>
              <a:rPr lang="ru-RU" sz="3200" dirty="0"/>
              <a:t>12. Операторы цикла в Python. </a:t>
            </a:r>
          </a:p>
          <a:p>
            <a:r>
              <a:rPr lang="ru-RU" sz="3200" dirty="0"/>
              <a:t>13. Операторы </a:t>
            </a:r>
            <a:r>
              <a:rPr lang="ru-RU" sz="3200" dirty="0" err="1"/>
              <a:t>for</a:t>
            </a:r>
            <a:r>
              <a:rPr lang="ru-RU" sz="3200" dirty="0"/>
              <a:t>, </a:t>
            </a:r>
            <a:r>
              <a:rPr lang="ru-RU" sz="3200" dirty="0" err="1"/>
              <a:t>while</a:t>
            </a:r>
            <a:r>
              <a:rPr lang="ru-RU" sz="3200" dirty="0"/>
              <a:t>, </a:t>
            </a:r>
            <a:r>
              <a:rPr lang="ru-RU" sz="3200" dirty="0" err="1"/>
              <a:t>break</a:t>
            </a:r>
            <a:r>
              <a:rPr lang="ru-RU" sz="3200" dirty="0"/>
              <a:t>, </a:t>
            </a:r>
            <a:r>
              <a:rPr lang="ru-RU" sz="3200" dirty="0" err="1"/>
              <a:t>continue</a:t>
            </a:r>
            <a:r>
              <a:rPr lang="ru-RU" sz="3200" dirty="0"/>
              <a:t>, </a:t>
            </a:r>
            <a:r>
              <a:rPr lang="ru-RU" sz="3200" dirty="0" err="1"/>
              <a:t>range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16959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55B59EA-716F-4A2A-ABB0-69FC168AC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702" y="1573060"/>
            <a:ext cx="10888595" cy="318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575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8F0B65-B78B-4238-A4DA-B4A242326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361" y="1742925"/>
            <a:ext cx="10593278" cy="21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268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650CD9-58D9-4A76-BA63-ACCB26AE3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92" y="1778850"/>
            <a:ext cx="10679015" cy="67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947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F9884D-E308-4EDF-BCB3-86C7C8B91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357" y="1238390"/>
            <a:ext cx="5696745" cy="96215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B88C95-A76E-4ECF-8D88-D80930EE9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913" y="2685946"/>
            <a:ext cx="10374173" cy="148610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270A919-DD7A-4543-B34D-F71CF9C5EC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406" y="4657450"/>
            <a:ext cx="10364646" cy="79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325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07893E2-EC24-4FBE-A8B5-CA4107A74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288" y="1799998"/>
            <a:ext cx="10659963" cy="162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897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880" y="2977595"/>
            <a:ext cx="10515600" cy="724773"/>
          </a:xfrm>
        </p:spPr>
        <p:txBody>
          <a:bodyPr/>
          <a:lstStyle/>
          <a:p>
            <a:pPr algn="ctr"/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4198903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132</Words>
  <Application>Microsoft Office PowerPoint</Application>
  <PresentationFormat>Широкоэкранный</PresentationFormat>
  <Paragraphs>20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Blogger Sans</vt:lpstr>
      <vt:lpstr>Blogger Sans Light</vt:lpstr>
      <vt:lpstr>Book Antiqua</vt:lpstr>
      <vt:lpstr>Calibri</vt:lpstr>
      <vt:lpstr>Тема Office</vt:lpstr>
      <vt:lpstr>«Информатика»   Лекция 3 на тему: «Основы программирования на Python»  Ввод/вывод данных. Условный оператор. Операторы цикла в Python</vt:lpstr>
      <vt:lpstr> Содержание лекционного курса </vt:lpstr>
      <vt:lpstr> Содержание лекционного курса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Dmitriy</dc:creator>
  <cp:lastModifiedBy>Пользователь Gigabyte</cp:lastModifiedBy>
  <cp:revision>57</cp:revision>
  <dcterms:created xsi:type="dcterms:W3CDTF">2020-04-23T06:28:02Z</dcterms:created>
  <dcterms:modified xsi:type="dcterms:W3CDTF">2025-01-25T11:41:39Z</dcterms:modified>
</cp:coreProperties>
</file>