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6"/>
  </p:notesMasterIdLst>
  <p:sldIdLst>
    <p:sldId id="324" r:id="rId2"/>
    <p:sldId id="327" r:id="rId3"/>
    <p:sldId id="328" r:id="rId4"/>
    <p:sldId id="330" r:id="rId5"/>
    <p:sldId id="331" r:id="rId6"/>
    <p:sldId id="258" r:id="rId7"/>
    <p:sldId id="287" r:id="rId8"/>
    <p:sldId id="332" r:id="rId9"/>
    <p:sldId id="357" r:id="rId10"/>
    <p:sldId id="365" r:id="rId11"/>
    <p:sldId id="338" r:id="rId12"/>
    <p:sldId id="339" r:id="rId13"/>
    <p:sldId id="312" r:id="rId14"/>
    <p:sldId id="341" r:id="rId15"/>
    <p:sldId id="342" r:id="rId16"/>
    <p:sldId id="343" r:id="rId17"/>
    <p:sldId id="359" r:id="rId18"/>
    <p:sldId id="360" r:id="rId19"/>
    <p:sldId id="361" r:id="rId20"/>
    <p:sldId id="318" r:id="rId21"/>
    <p:sldId id="319" r:id="rId22"/>
    <p:sldId id="294" r:id="rId23"/>
    <p:sldId id="314" r:id="rId24"/>
    <p:sldId id="301" r:id="rId25"/>
    <p:sldId id="366" r:id="rId26"/>
    <p:sldId id="346" r:id="rId27"/>
    <p:sldId id="302" r:id="rId28"/>
    <p:sldId id="295" r:id="rId29"/>
    <p:sldId id="262" r:id="rId30"/>
    <p:sldId id="306" r:id="rId31"/>
    <p:sldId id="352" r:id="rId32"/>
    <p:sldId id="263" r:id="rId33"/>
    <p:sldId id="309" r:id="rId34"/>
    <p:sldId id="355" r:id="rId35"/>
    <p:sldId id="316" r:id="rId36"/>
    <p:sldId id="320" r:id="rId37"/>
    <p:sldId id="321" r:id="rId38"/>
    <p:sldId id="313" r:id="rId39"/>
    <p:sldId id="349" r:id="rId40"/>
    <p:sldId id="350" r:id="rId41"/>
    <p:sldId id="351" r:id="rId42"/>
    <p:sldId id="362" r:id="rId43"/>
    <p:sldId id="363" r:id="rId44"/>
    <p:sldId id="36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85" d="100"/>
          <a:sy n="85" d="100"/>
        </p:scale>
        <p:origin x="15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873C-5573-4F4E-AB5C-641061E6473B}" type="datetimeFigureOut">
              <a:rPr lang="ru-RU" smtClean="0"/>
              <a:pPr/>
              <a:t>06.09.2025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5A8BA-597D-4B3D-878E-78038744B8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31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BB718-0DBB-4069-A353-67F8702D9AF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5A8BA-597D-4B3D-878E-78038744B83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8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5A8BA-597D-4B3D-878E-78038744B836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4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294A-4888-45B5-80F3-E213E6E68060}" type="datetime1">
              <a:rPr lang="ru-RU" smtClean="0"/>
              <a:t>06.09.2025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70456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F0E2-AA30-4549-A76F-954E89CAF993}" type="datetime1">
              <a:rPr lang="ru-RU" smtClean="0"/>
              <a:t>06.09.2025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358730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AA34D-35E7-40B2-8A6A-47E9AE83D30D}" type="datetime1">
              <a:rPr lang="ru-RU" smtClean="0"/>
              <a:t>06.09.2025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7701"/>
      </p:ext>
    </p:extLst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BB39-CAC3-47F3-91AC-D45619D2D310}" type="datetime1">
              <a:rPr lang="ru-RU" smtClean="0"/>
              <a:t>06.09.2025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8016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A961-4373-4C32-9DED-4E2E5ED29EF6}" type="datetime1">
              <a:rPr lang="ru-RU" smtClean="0"/>
              <a:t>06.09.2025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01078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9CB3754-DB72-4499-9160-5D22FAB051AC}" type="datetime1">
              <a:rPr lang="ru-RU" smtClean="0"/>
              <a:t>06.09.2025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44565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4DDE-5C4A-45BF-A4BA-6B7ACE60A715}" type="datetime1">
              <a:rPr lang="ru-RU" smtClean="0"/>
              <a:t>06.09.2025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7AB-EAA7-4C26-929A-BD3E75FE6687}" type="datetime1">
              <a:rPr lang="ru-RU" smtClean="0"/>
              <a:t>06.09.2025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69533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1569DF-14CB-4419-A218-F7D4260E751D}" type="datetime1">
              <a:rPr lang="ru-RU" smtClean="0"/>
              <a:t>06.09.2025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13703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7894-C624-4CE4-A8F7-3061CBE6AF78}" type="datetime1">
              <a:rPr lang="ru-RU" smtClean="0"/>
              <a:t>06.09.2025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69987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6A8C-2D1E-498E-9585-95A428B37BD6}" type="datetime1">
              <a:rPr lang="ru-RU" smtClean="0"/>
              <a:t>06.09.2025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81354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A553-BF1B-49A4-878E-F51FE809D424}" type="datetime1">
              <a:rPr lang="ru-RU" smtClean="0"/>
              <a:t>06.09.2025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63165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7D4B0C6-1865-4331-8D4B-2742FCD772F3}" type="datetime1">
              <a:rPr lang="ru-RU" smtClean="0"/>
              <a:t>06.09.2025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8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wheel spokes="8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ivo.garant.ru/#/document/403137145/entry/230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zdravalt.ru/jdownloads/lecobesp/fz_n178-fz_17071999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A24AB7-5683-4AB6-B8AA-B999FC741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80172"/>
            <a:ext cx="3563888" cy="237782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3548" y="1340768"/>
            <a:ext cx="8136904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>
                <a:latin typeface="+mn-lt"/>
                <a:cs typeface="Times New Roman" pitchFamily="18" charset="0"/>
              </a:rPr>
              <a:t>Тема 1.6.</a:t>
            </a:r>
            <a:endParaRPr lang="ru-RU" sz="3700" b="1" dirty="0">
              <a:latin typeface="+mn-lt"/>
              <a:cs typeface="Times New Roman" pitchFamily="18" charset="0"/>
            </a:endParaRPr>
          </a:p>
          <a:p>
            <a:r>
              <a:rPr lang="ru-RU" sz="4300" b="1" dirty="0"/>
              <a:t>Бесплатное и льготное обеспечение лекарственными препаратами и медицинскими изделиями в рамках оказания государственной социальной помощи</a:t>
            </a:r>
            <a:endParaRPr lang="ru-RU" sz="4300" dirty="0"/>
          </a:p>
        </p:txBody>
      </p:sp>
    </p:spTree>
    <p:extLst>
      <p:ext uri="{BB962C8B-B14F-4D97-AF65-F5344CB8AC3E}">
        <p14:creationId xmlns:p14="http://schemas.microsoft.com/office/powerpoint/2010/main" val="31818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640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Региональные льготники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28752"/>
            <a:ext cx="7990656" cy="5688632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лица, проработавшие в тылу в период ВОВ; </a:t>
            </a:r>
          </a:p>
          <a:p>
            <a:pPr algn="just"/>
            <a:r>
              <a:rPr lang="ru-RU" sz="1800" dirty="0"/>
              <a:t>лица, награжденные орденами или медалями СССР за самоотверженный труд в период Великой Отечественной войны;</a:t>
            </a:r>
          </a:p>
          <a:p>
            <a:pPr algn="just"/>
            <a:r>
              <a:rPr lang="ru-RU" sz="1800" dirty="0"/>
              <a:t>ветераны труда;</a:t>
            </a:r>
          </a:p>
          <a:p>
            <a:pPr algn="just"/>
            <a:r>
              <a:rPr lang="ru-RU" sz="1800" dirty="0"/>
              <a:t>реабилитированные граждане;</a:t>
            </a:r>
          </a:p>
          <a:p>
            <a:pPr algn="just"/>
            <a:r>
              <a:rPr lang="ru-RU" sz="1800" dirty="0"/>
              <a:t>граждане, признанные пострадавшими от политических репрессий;</a:t>
            </a:r>
          </a:p>
          <a:p>
            <a:pPr algn="just"/>
            <a:r>
              <a:rPr lang="ru-RU" sz="1800" dirty="0"/>
              <a:t>дети-сироты;</a:t>
            </a:r>
          </a:p>
          <a:p>
            <a:pPr algn="just"/>
            <a:r>
              <a:rPr lang="ru-RU" sz="1800" dirty="0"/>
              <a:t>дети, оставшиеся без попечения родителей;</a:t>
            </a:r>
          </a:p>
          <a:p>
            <a:pPr algn="just"/>
            <a:r>
              <a:rPr lang="ru-RU" sz="1800" dirty="0"/>
              <a:t>лица, потерявшие в период обучения обоих родителей или единственного родителя;</a:t>
            </a:r>
          </a:p>
          <a:p>
            <a:pPr algn="just"/>
            <a:r>
              <a:rPr lang="ru-RU" sz="1800" dirty="0"/>
              <a:t>лица, награжденные государственными наградами РТ, учрежденными Законом РТ "О государственных наградах Республики Татарстан";</a:t>
            </a:r>
          </a:p>
          <a:p>
            <a:pPr algn="just"/>
            <a:r>
              <a:rPr lang="ru-RU" sz="1800" dirty="0"/>
              <a:t>лица, страдающие хронической почечной недостаточностью, онкологическими заболеваниями;</a:t>
            </a:r>
          </a:p>
          <a:p>
            <a:pPr algn="just"/>
            <a:r>
              <a:rPr lang="ru-RU" sz="1800" dirty="0"/>
              <a:t>инвалиды, страдающим тяжелыми формами хронических заболеваний;</a:t>
            </a:r>
          </a:p>
          <a:p>
            <a:pPr algn="just"/>
            <a:r>
              <a:rPr lang="ru-RU" sz="1800" dirty="0"/>
              <a:t>семья, имеющие детей-инвалидов, страдающих тяжелыми формами хронических заболеваний.</a:t>
            </a:r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16113"/>
      </p:ext>
    </p:extLst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431DD-E996-466F-8336-D5E48D94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73" y="404640"/>
            <a:ext cx="7772400" cy="11772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ОТЛИЧИЕ «ФЕДЕРАЛЬНЫХ» И «РЕГИОНАЛЬНЫХ» ЛЬГОТНИКОВ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4A782-0616-415C-AE50-878D73972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73" y="1581936"/>
            <a:ext cx="7772400" cy="52760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>
                <a:solidFill>
                  <a:srgbClr val="006666"/>
                </a:solidFill>
              </a:rPr>
              <a:t>Перечень категорий граждан по федеральной льготе является "закрытым", а перечень категорий граждан по региональной льготе может изменяться.</a:t>
            </a:r>
          </a:p>
          <a:p>
            <a:pPr algn="just"/>
            <a:r>
              <a:rPr lang="ru-RU" sz="2800" dirty="0">
                <a:solidFill>
                  <a:srgbClr val="006666"/>
                </a:solidFill>
              </a:rPr>
              <a:t>    Федеральные льготники получают помощь за счет средств федерального бюджета. Отпуск препаратов, приобретенных для федеральных льготников, распределению среди региональных льготников запрещен и наоборот.</a:t>
            </a:r>
          </a:p>
          <a:p>
            <a:pPr algn="just"/>
            <a:r>
              <a:rPr lang="ru-RU" sz="2800" dirty="0">
                <a:solidFill>
                  <a:srgbClr val="006666"/>
                </a:solidFill>
              </a:rPr>
              <a:t>Денежные средства, направляемые для обеспечения необходимыми лекарственными средствами отдельных категорий граждан по "федеральной льготе" и "региональной льготе" отличаются.</a:t>
            </a:r>
          </a:p>
          <a:p>
            <a:pPr algn="just"/>
            <a:endParaRPr lang="ru-RU" sz="2800" dirty="0">
              <a:solidFill>
                <a:srgbClr val="0066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0684A-6EBA-4C0F-B289-B6C87DCE0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92" y="116632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Государственная программа «1</a:t>
            </a:r>
            <a:r>
              <a:rPr lang="en-US" sz="3200" b="1" dirty="0">
                <a:solidFill>
                  <a:srgbClr val="C00000"/>
                </a:solidFill>
              </a:rPr>
              <a:t>4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высокозатратных</a:t>
            </a:r>
            <a:r>
              <a:rPr lang="ru-RU" sz="3200" b="1" dirty="0">
                <a:solidFill>
                  <a:srgbClr val="C00000"/>
                </a:solidFill>
              </a:rPr>
              <a:t>  </a:t>
            </a:r>
            <a:r>
              <a:rPr lang="ru-RU" sz="3200" b="1" dirty="0" err="1">
                <a:solidFill>
                  <a:srgbClr val="C00000"/>
                </a:solidFill>
              </a:rPr>
              <a:t>нозологиЙ</a:t>
            </a:r>
            <a:r>
              <a:rPr lang="ru-RU" sz="32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4C323-1983-4F8F-9804-4D0AD36A9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50405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b="1" dirty="0">
                <a:solidFill>
                  <a:srgbClr val="006666"/>
                </a:solidFill>
              </a:rPr>
              <a:t>гемофилия;</a:t>
            </a:r>
          </a:p>
          <a:p>
            <a:pPr algn="just"/>
            <a:r>
              <a:rPr lang="ru-RU" sz="2400" b="1" dirty="0">
                <a:solidFill>
                  <a:srgbClr val="006666"/>
                </a:solidFill>
              </a:rPr>
              <a:t>гипофизарный нанизм; </a:t>
            </a:r>
          </a:p>
          <a:p>
            <a:pPr algn="just"/>
            <a:r>
              <a:rPr lang="ru-RU" sz="2400" b="1" dirty="0">
                <a:solidFill>
                  <a:srgbClr val="006666"/>
                </a:solidFill>
              </a:rPr>
              <a:t>рассеянный склероз; </a:t>
            </a:r>
          </a:p>
          <a:p>
            <a:pPr algn="just"/>
            <a:r>
              <a:rPr lang="ru-RU" sz="2400" b="1" dirty="0">
                <a:solidFill>
                  <a:srgbClr val="006666"/>
                </a:solidFill>
              </a:rPr>
              <a:t>муковисцидоз; </a:t>
            </a:r>
          </a:p>
          <a:p>
            <a:pPr algn="just"/>
            <a:r>
              <a:rPr lang="ru-RU" sz="2400" b="1" dirty="0">
                <a:solidFill>
                  <a:srgbClr val="006666"/>
                </a:solidFill>
              </a:rPr>
              <a:t>болезнь Гоше; </a:t>
            </a:r>
          </a:p>
          <a:p>
            <a:pPr algn="just"/>
            <a:r>
              <a:rPr lang="ru-RU" sz="2400" b="1" dirty="0">
                <a:solidFill>
                  <a:srgbClr val="006666"/>
                </a:solidFill>
              </a:rPr>
              <a:t>злокачественные новообразования кроветворной и лимфоидной тканей (хронический </a:t>
            </a:r>
            <a:r>
              <a:rPr lang="ru-RU" sz="2400" b="1" dirty="0" err="1">
                <a:solidFill>
                  <a:srgbClr val="006666"/>
                </a:solidFill>
              </a:rPr>
              <a:t>миелолейкоз</a:t>
            </a:r>
            <a:r>
              <a:rPr lang="ru-RU" sz="2400" b="1" dirty="0">
                <a:solidFill>
                  <a:srgbClr val="006666"/>
                </a:solidFill>
              </a:rPr>
              <a:t>); </a:t>
            </a:r>
          </a:p>
          <a:p>
            <a:pPr algn="just"/>
            <a:r>
              <a:rPr lang="ru-RU" sz="2400" b="1" dirty="0">
                <a:solidFill>
                  <a:srgbClr val="006666"/>
                </a:solidFill>
              </a:rPr>
              <a:t>состояния после трансплантации органов или тканей; </a:t>
            </a:r>
          </a:p>
          <a:p>
            <a:pPr algn="just"/>
            <a:r>
              <a:rPr lang="ru-RU" sz="2400" b="1" dirty="0" err="1">
                <a:solidFill>
                  <a:srgbClr val="006666"/>
                </a:solidFill>
              </a:rPr>
              <a:t>гемолитико</a:t>
            </a:r>
            <a:r>
              <a:rPr lang="ru-RU" sz="2400" b="1" dirty="0">
                <a:solidFill>
                  <a:srgbClr val="006666"/>
                </a:solidFill>
              </a:rPr>
              <a:t>-уремический синдром; </a:t>
            </a:r>
          </a:p>
          <a:p>
            <a:pPr algn="just"/>
            <a:r>
              <a:rPr lang="ru-RU" sz="2400" b="1" dirty="0">
                <a:solidFill>
                  <a:srgbClr val="006666"/>
                </a:solidFill>
              </a:rPr>
              <a:t>юношеский артрит с системным началом; </a:t>
            </a:r>
          </a:p>
          <a:p>
            <a:pPr algn="just"/>
            <a:r>
              <a:rPr lang="ru-RU" sz="2400" b="1" dirty="0" err="1">
                <a:solidFill>
                  <a:srgbClr val="006666"/>
                </a:solidFill>
              </a:rPr>
              <a:t>мукополисахаридоз</a:t>
            </a:r>
            <a:r>
              <a:rPr lang="ru-RU" sz="2400" b="1" dirty="0">
                <a:solidFill>
                  <a:srgbClr val="006666"/>
                </a:solidFill>
              </a:rPr>
              <a:t> I, II и VI типов;</a:t>
            </a:r>
          </a:p>
          <a:p>
            <a:r>
              <a:rPr lang="ru-RU" sz="2200" b="1" dirty="0" err="1">
                <a:solidFill>
                  <a:srgbClr val="006666"/>
                </a:solidFill>
              </a:rPr>
              <a:t>апластическая</a:t>
            </a:r>
            <a:r>
              <a:rPr lang="ru-RU" sz="2200" b="1" dirty="0">
                <a:solidFill>
                  <a:srgbClr val="006666"/>
                </a:solidFill>
              </a:rPr>
              <a:t> анемия неуточненная;</a:t>
            </a:r>
          </a:p>
          <a:p>
            <a:r>
              <a:rPr lang="ru-RU" sz="2200" b="1" dirty="0">
                <a:solidFill>
                  <a:srgbClr val="006666"/>
                </a:solidFill>
              </a:rPr>
              <a:t>наследственный дефицит факторов II (фибриногена), VII (лабильного) X (Стюарта-</a:t>
            </a:r>
            <a:r>
              <a:rPr lang="ru-RU" sz="2200" b="1" dirty="0" err="1">
                <a:solidFill>
                  <a:srgbClr val="006666"/>
                </a:solidFill>
              </a:rPr>
              <a:t>Прауэра</a:t>
            </a:r>
            <a:r>
              <a:rPr lang="ru-RU" sz="2200" b="1" dirty="0">
                <a:solidFill>
                  <a:srgbClr val="006666"/>
                </a:solidFill>
              </a:rPr>
              <a:t>). </a:t>
            </a:r>
          </a:p>
          <a:p>
            <a:pPr algn="just"/>
            <a:endParaRPr lang="ru-RU" sz="2400" b="1" dirty="0">
              <a:solidFill>
                <a:srgbClr val="006666"/>
              </a:solidFill>
            </a:endParaRPr>
          </a:p>
          <a:p>
            <a:pPr algn="just"/>
            <a:endParaRPr lang="ru-RU" sz="2400" b="1" dirty="0">
              <a:solidFill>
                <a:srgbClr val="0066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99" y="116632"/>
            <a:ext cx="7772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ВСЕ </a:t>
            </a:r>
            <a:r>
              <a:rPr lang="ru-RU" b="1" u="sng" dirty="0" err="1">
                <a:solidFill>
                  <a:srgbClr val="C00000"/>
                </a:solidFill>
              </a:rPr>
              <a:t>лп</a:t>
            </a:r>
            <a:r>
              <a:rPr lang="ru-RU" b="1" dirty="0">
                <a:solidFill>
                  <a:srgbClr val="C00000"/>
                </a:solidFill>
              </a:rPr>
              <a:t> ПОЛУЧАЮТ БЕСПЛАТНО ЛИЦА, СТРАДАЮЩИЕ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199" y="1702324"/>
            <a:ext cx="8153400" cy="499715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006666"/>
                </a:solidFill>
              </a:rPr>
              <a:t>онкологическими заболеваниями</a:t>
            </a:r>
          </a:p>
          <a:p>
            <a:pPr lvl="0"/>
            <a:r>
              <a:rPr lang="ru-RU" sz="2800" b="1" dirty="0">
                <a:solidFill>
                  <a:srgbClr val="006666"/>
                </a:solidFill>
              </a:rPr>
              <a:t>психическими заболеваниями (инвалиды </a:t>
            </a:r>
            <a:r>
              <a:rPr lang="en-US" sz="2800" b="1" dirty="0">
                <a:solidFill>
                  <a:srgbClr val="006666"/>
                </a:solidFill>
              </a:rPr>
              <a:t>I</a:t>
            </a:r>
            <a:r>
              <a:rPr lang="ru-RU" sz="2800" b="1" dirty="0">
                <a:solidFill>
                  <a:srgbClr val="006666"/>
                </a:solidFill>
              </a:rPr>
              <a:t> и </a:t>
            </a:r>
            <a:r>
              <a:rPr lang="en-US" sz="2800" b="1" dirty="0">
                <a:solidFill>
                  <a:srgbClr val="006666"/>
                </a:solidFill>
              </a:rPr>
              <a:t>II</a:t>
            </a:r>
            <a:r>
              <a:rPr lang="ru-RU" sz="2800" b="1" dirty="0">
                <a:solidFill>
                  <a:srgbClr val="006666"/>
                </a:solidFill>
              </a:rPr>
              <a:t> групп)</a:t>
            </a:r>
          </a:p>
          <a:p>
            <a:pPr lvl="0"/>
            <a:r>
              <a:rPr lang="ru-RU" sz="2800" b="1" dirty="0">
                <a:solidFill>
                  <a:srgbClr val="006666"/>
                </a:solidFill>
              </a:rPr>
              <a:t>диабетом</a:t>
            </a:r>
          </a:p>
          <a:p>
            <a:pPr lvl="0"/>
            <a:r>
              <a:rPr lang="ru-RU" sz="2800" b="1" dirty="0">
                <a:solidFill>
                  <a:srgbClr val="006666"/>
                </a:solidFill>
              </a:rPr>
              <a:t>СПИДом и ВИЧ-инфицированные</a:t>
            </a:r>
          </a:p>
          <a:p>
            <a:pPr lvl="0"/>
            <a:r>
              <a:rPr lang="ru-RU" sz="2800" b="1" dirty="0">
                <a:solidFill>
                  <a:srgbClr val="006666"/>
                </a:solidFill>
              </a:rPr>
              <a:t>лепрой</a:t>
            </a:r>
          </a:p>
          <a:p>
            <a:pPr lvl="0"/>
            <a:r>
              <a:rPr lang="ru-RU" sz="2800" b="1" dirty="0">
                <a:solidFill>
                  <a:srgbClr val="006666"/>
                </a:solidFill>
              </a:rPr>
              <a:t>шизофренией, эпилепсией</a:t>
            </a:r>
            <a:endParaRPr lang="ru-RU" sz="2800" b="1" dirty="0">
              <a:solidFill>
                <a:srgbClr val="006666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90ACB-D78A-4EE2-BA18-C5CA0FA3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заболевания, при которых бесплатно назначаются только определенные ЛП, необходимые для лечения этих заболеваний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D551D-0850-4E2E-A948-042247D42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22576"/>
            <a:ext cx="7772400" cy="4050792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006666"/>
                </a:solidFill>
              </a:rPr>
              <a:t>туберкулез</a:t>
            </a:r>
          </a:p>
          <a:p>
            <a:r>
              <a:rPr lang="ru-RU" sz="3200" b="1" dirty="0">
                <a:solidFill>
                  <a:srgbClr val="006666"/>
                </a:solidFill>
              </a:rPr>
              <a:t>бронхиальная астма</a:t>
            </a:r>
          </a:p>
          <a:p>
            <a:r>
              <a:rPr lang="ru-RU" sz="3200" b="1" dirty="0">
                <a:solidFill>
                  <a:srgbClr val="006666"/>
                </a:solidFill>
              </a:rPr>
              <a:t>сифилис</a:t>
            </a:r>
          </a:p>
          <a:p>
            <a:r>
              <a:rPr lang="ru-RU" sz="3200" b="1" dirty="0">
                <a:solidFill>
                  <a:srgbClr val="006666"/>
                </a:solidFill>
              </a:rPr>
              <a:t>болезнь Паркинсона</a:t>
            </a:r>
          </a:p>
          <a:p>
            <a:r>
              <a:rPr lang="ru-RU" sz="3200" b="1" dirty="0">
                <a:solidFill>
                  <a:srgbClr val="006666"/>
                </a:solidFill>
              </a:rPr>
              <a:t>гематологические заболевания</a:t>
            </a:r>
          </a:p>
          <a:p>
            <a:r>
              <a:rPr lang="ru-RU" sz="3200" b="1" dirty="0">
                <a:solidFill>
                  <a:srgbClr val="006666"/>
                </a:solidFill>
              </a:rPr>
              <a:t>инфаркт миокарда</a:t>
            </a:r>
          </a:p>
          <a:p>
            <a:r>
              <a:rPr lang="ru-RU" sz="3200" b="1" dirty="0">
                <a:solidFill>
                  <a:srgbClr val="006666"/>
                </a:solidFill>
              </a:rPr>
              <a:t>ДЦП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4EBD1-B69B-4BA4-89C7-9784534C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132856"/>
            <a:ext cx="7772400" cy="16093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КАБИНЕТ МИНИСТРОВ РЕСПУБЛИКИ ТАТАРСТАН</a:t>
            </a:r>
            <a:br>
              <a:rPr lang="ru-RU" sz="2000" b="1" dirty="0">
                <a:solidFill>
                  <a:srgbClr val="C00000"/>
                </a:solidFill>
              </a:rPr>
            </a:b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ПОСТАНОВЛЕНИЕ</a:t>
            </a:r>
            <a:br>
              <a:rPr lang="ru-RU" sz="2000" b="1" dirty="0">
                <a:solidFill>
                  <a:srgbClr val="C00000"/>
                </a:solidFill>
              </a:rPr>
            </a:b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от 17 января 2005 года N 4</a:t>
            </a:r>
            <a:br>
              <a:rPr lang="ru-RU" sz="2000" b="1" dirty="0">
                <a:solidFill>
                  <a:srgbClr val="C00000"/>
                </a:solidFill>
              </a:rPr>
            </a:b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ОБ УТВЕРЖДЕНИИ ПЕРЕЧНЯ КАТЕГОРИЙ ЗАБОЛЕВАНИЙ, ПРИ АМБУЛАТОРНОМ ЛЕЧЕНИИ КОТОРЫХ ЛЕКАРСТВЕННЫЕ СРЕДСТВА И ИЗДЕЛИЯ МЕДИЦИНСКОГО НАЗНАЧЕНИЯ ОТПУСКАЮТСЯ ПО РЕЦЕПТАМ ВРАЧЕЙ БЕЗВОЗМЕЗДНО</a:t>
            </a:r>
            <a:br>
              <a:rPr lang="ru-RU" sz="2000" b="1" dirty="0">
                <a:solidFill>
                  <a:srgbClr val="C00000"/>
                </a:solidFill>
              </a:rPr>
            </a:b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(с доп. и изм.)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1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CFC4F-9271-4EBE-B5DD-2BA4F1F5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2780"/>
            <a:ext cx="7772400" cy="784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Назначение и выписывание препаратов (приказ 1094н от 24.11.21)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D3AA87-9E86-4EA2-9E80-9BAA70558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46" y="1407891"/>
            <a:ext cx="7772400" cy="5047456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на рецептурном бланке </a:t>
            </a:r>
            <a:r>
              <a:rPr lang="ru-RU" sz="2400" dirty="0">
                <a:hlinkClick r:id="rId2"/>
              </a:rPr>
              <a:t>N 148-1/у-04(л)</a:t>
            </a:r>
            <a:r>
              <a:rPr lang="ru-RU" sz="2400" dirty="0"/>
              <a:t> в двух экземплярах (один остается в медицинской документации пациента)</a:t>
            </a:r>
          </a:p>
          <a:p>
            <a:pPr algn="just"/>
            <a:r>
              <a:rPr lang="ru-RU" sz="2400" dirty="0"/>
              <a:t> в рецепте мед. работник указывает свой номер телефона для возможности согласования замены</a:t>
            </a:r>
          </a:p>
          <a:p>
            <a:pPr algn="just"/>
            <a:r>
              <a:rPr lang="en-US" sz="2400" dirty="0"/>
              <a:t>NB! </a:t>
            </a:r>
            <a:r>
              <a:rPr lang="ru-RU" sz="2400" dirty="0"/>
              <a:t>Если в рецепте выписан ЛП на курс более 180 дней, </a:t>
            </a:r>
            <a:r>
              <a:rPr lang="ru-RU" sz="2400" b="1" dirty="0"/>
              <a:t>отпускаем только на 180 дней.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64113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РТ отпуск осуществляют аптеки ГУП «</a:t>
            </a:r>
            <a:r>
              <a:rPr lang="ru-RU" sz="2400" dirty="0" err="1"/>
              <a:t>Таттехмедфарм</a:t>
            </a:r>
            <a:r>
              <a:rPr lang="ru-RU" sz="2400" dirty="0"/>
              <a:t>».</a:t>
            </a:r>
          </a:p>
          <a:p>
            <a:pPr algn="ctr"/>
            <a:r>
              <a:rPr lang="ru-RU" sz="2400" dirty="0"/>
              <a:t>Перечень аптек утверждается территориальным органом управления здравоохранением.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43538"/>
            <a:ext cx="477305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597" y="332656"/>
            <a:ext cx="4394403" cy="637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603"/>
      </p:ext>
    </p:extLst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837"/>
            <a:ext cx="8460432" cy="1288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chemeClr val="accent2"/>
                </a:solidFill>
              </a:rPr>
              <a:t>Фармэкспертиза</a:t>
            </a:r>
            <a:r>
              <a:rPr lang="ru-RU" sz="2400" b="1" dirty="0">
                <a:solidFill>
                  <a:schemeClr val="accent2"/>
                </a:solidFill>
              </a:rPr>
              <a:t> рецепта N 148-1/у-04(л)</a:t>
            </a:r>
            <a:br>
              <a:rPr lang="ru-RU" sz="2400" b="1" dirty="0">
                <a:solidFill>
                  <a:schemeClr val="accent2"/>
                </a:solidFill>
              </a:rPr>
            </a:b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40507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/>
              <a:t>1 Рецепт выписан на бланке формы </a:t>
            </a:r>
            <a:r>
              <a:rPr lang="ru-RU" sz="1600" dirty="0" err="1"/>
              <a:t>No</a:t>
            </a:r>
            <a:r>
              <a:rPr lang="ru-RU" sz="1600" dirty="0"/>
              <a:t> 148-1/у-04(л), Дата оформления рецепта – 10.11.2022, подчеркнут срок действия рецепта – 90 дней, дата обращения</a:t>
            </a:r>
            <a:br>
              <a:rPr lang="ru-RU" sz="1600" dirty="0"/>
            </a:br>
            <a:r>
              <a:rPr lang="ru-RU" sz="1600" dirty="0"/>
              <a:t>пациента – 11.11.2022. На момент обращения рецепт действителен.</a:t>
            </a:r>
          </a:p>
          <a:p>
            <a:pPr marL="0" indent="0" algn="just">
              <a:buNone/>
            </a:pPr>
            <a:r>
              <a:rPr lang="ru-RU" sz="1600" dirty="0"/>
              <a:t>2 На рецепте стоит личная печать и подпись врача, дополнительная печать «Для рецептов». В левом верхнем углу имеется штамп медицинской организации с указанием ее наименования, адреса и телефона, даты оформления рецепта. Проставлен код медицинской организации в соответствии с ОГРН.</a:t>
            </a:r>
          </a:p>
          <a:p>
            <a:pPr marL="0" indent="0" algn="just">
              <a:buNone/>
            </a:pPr>
            <a:r>
              <a:rPr lang="ru-RU" sz="1600" dirty="0"/>
              <a:t>3 Указаны код категории граждан и код нозологической формы по МКБ-10.</a:t>
            </a:r>
          </a:p>
          <a:p>
            <a:pPr marL="0" indent="0" algn="just">
              <a:buNone/>
            </a:pPr>
            <a:r>
              <a:rPr lang="ru-RU" sz="1600" dirty="0"/>
              <a:t>4 Врач отметил источник финансирования – федеральный бюджет и процент оплаты – бесплатно.</a:t>
            </a:r>
          </a:p>
          <a:p>
            <a:pPr marL="0" indent="0" algn="just">
              <a:buNone/>
            </a:pPr>
            <a:r>
              <a:rPr lang="ru-RU" sz="1600" dirty="0"/>
              <a:t>5 Указаны фамилия и инициалы имени и отчества, дата рождения, СНИЛС, номер полиса ОМС и номер медицинской карты пациента.</a:t>
            </a:r>
          </a:p>
          <a:p>
            <a:pPr marL="0" indent="0" algn="just">
              <a:buNone/>
            </a:pPr>
            <a:r>
              <a:rPr lang="ru-RU" sz="1600" dirty="0"/>
              <a:t>6 Указаны фамилия и инициалы имени и отчества лечащего врача.</a:t>
            </a:r>
          </a:p>
          <a:p>
            <a:pPr marL="0" indent="0" algn="just">
              <a:buNone/>
            </a:pPr>
            <a:r>
              <a:rPr lang="ru-RU" sz="1600" dirty="0"/>
              <a:t>7 Указано на латыни наименование лекарственного препарата по МНН, на русском языке указаны форма выпуска, дозировка, количество, способ применения.</a:t>
            </a:r>
          </a:p>
          <a:p>
            <a:pPr marL="0" indent="0" algn="just">
              <a:buNone/>
            </a:pPr>
            <a:r>
              <a:rPr lang="ru-RU" sz="1600" dirty="0"/>
              <a:t>8 Выписанное количество не превышает предельное количество НС или ПВ на один рецепт (приложение 1, приказ Минздрава от 24.11.2021 </a:t>
            </a:r>
            <a:r>
              <a:rPr lang="ru-RU" sz="1600" dirty="0" err="1"/>
              <a:t>No</a:t>
            </a:r>
            <a:r>
              <a:rPr lang="ru-RU" sz="1600" dirty="0"/>
              <a:t> 1094н).</a:t>
            </a:r>
          </a:p>
          <a:p>
            <a:pPr marL="0" indent="0" algn="just">
              <a:buNone/>
            </a:pPr>
            <a:r>
              <a:rPr lang="ru-RU" sz="1600" dirty="0"/>
              <a:t>9 Выписан препарат </a:t>
            </a:r>
            <a:r>
              <a:rPr lang="ru-RU" sz="1600" dirty="0" err="1"/>
              <a:t>Morphin</a:t>
            </a:r>
            <a:r>
              <a:rPr lang="ru-RU" sz="1600" dirty="0"/>
              <a:t> (МСТ </a:t>
            </a:r>
            <a:r>
              <a:rPr lang="ru-RU" sz="1600" dirty="0" err="1"/>
              <a:t>Континус</a:t>
            </a:r>
            <a:r>
              <a:rPr lang="ru-RU" sz="1600" dirty="0"/>
              <a:t>) – опиоидный анальгетик, что соответствует коду нозологической формы R52.1 – постоянная </a:t>
            </a:r>
            <a:r>
              <a:rPr lang="ru-RU" sz="1600" dirty="0" err="1"/>
              <a:t>некупирующаяся</a:t>
            </a:r>
            <a:r>
              <a:rPr lang="ru-RU" sz="1600" dirty="0"/>
              <a:t> боль.</a:t>
            </a:r>
          </a:p>
          <a:p>
            <a:pPr marL="0" indent="0" algn="just">
              <a:buNone/>
            </a:pPr>
            <a:r>
              <a:rPr lang="ru-RU" sz="1600" dirty="0"/>
              <a:t>10 Рецепт оформлен в соответствии с требованиями приказа Минздрава от 24.11.2021 </a:t>
            </a:r>
            <a:r>
              <a:rPr lang="ru-RU" sz="1600" dirty="0" err="1"/>
              <a:t>No</a:t>
            </a:r>
            <a:r>
              <a:rPr lang="ru-RU" sz="1600" dirty="0"/>
              <a:t> 1094н, по нему можно отпустить данный лекарственный препарат.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268147"/>
      </p:ext>
    </p:extLst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7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536504" cy="67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59425"/>
      </p:ext>
    </p:extLst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2A13D-62F4-4A92-9AE9-777F814D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6093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Программа «Обеспечение необходимыми лекарственными препаратами» (программа ОНЛП)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/>
              <a:t>это вид дополнительной медицинской помощи, включающий в себя предоставление отдельным категориям граждан необходимых ЛП в соответствии со стандартами медицинской помощи по рецептам врача (фельдшера) в рамках набора социальных услуг, предусмотренного </a:t>
            </a:r>
            <a:r>
              <a:rPr lang="ru-RU" sz="2800" dirty="0">
                <a:hlinkClick r:id="rId2"/>
              </a:rPr>
              <a:t>Федеральным законом от 17.07.1999 № 178-ФЗ «О государственной социальной помощи»</a:t>
            </a:r>
            <a:r>
              <a:rPr lang="ru-RU" sz="2800" dirty="0"/>
              <a:t> за счет средств федерального бюджета.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96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041" y="-268917"/>
            <a:ext cx="7772400" cy="16093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Отпуск сильнодействующего вещества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94114" cy="5043510"/>
          </a:xfrm>
        </p:spPr>
        <p:txBody>
          <a:bodyPr>
            <a:normAutofit fontScale="77500" lnSpcReduction="20000"/>
          </a:bodyPr>
          <a:lstStyle/>
          <a:p>
            <a:pPr indent="320040">
              <a:lnSpc>
                <a:spcPct val="150000"/>
              </a:lnSpc>
              <a:buNone/>
            </a:pPr>
            <a:r>
              <a:rPr lang="ru-RU" dirty="0"/>
              <a:t>При этом на обороте бланка формы №148-1/у-88 делается списание данного препарата:</a:t>
            </a:r>
          </a:p>
          <a:p>
            <a:pPr indent="32004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/>
              <a:t>ставится штамп аптеки</a:t>
            </a:r>
          </a:p>
          <a:p>
            <a:pPr indent="32004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/>
              <a:t>пишется дата и номер аптеки</a:t>
            </a:r>
          </a:p>
          <a:p>
            <a:pPr indent="32004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/>
              <a:t>торговое наименование препарата на латинском языке</a:t>
            </a:r>
          </a:p>
          <a:p>
            <a:pPr indent="32004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/>
              <a:t>дозировка, фасовка ЛП</a:t>
            </a:r>
          </a:p>
          <a:p>
            <a:pPr indent="32004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/>
              <a:t>количество отпущенных упаковок (цифрами и прописью)</a:t>
            </a:r>
          </a:p>
          <a:p>
            <a:pPr indent="32004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/>
              <a:t>серия</a:t>
            </a:r>
          </a:p>
          <a:p>
            <a:pPr indent="32004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/>
              <a:t>подпись фармацевта об отпуске</a:t>
            </a:r>
          </a:p>
          <a:p>
            <a:pPr indent="320040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6" name="Рисунок 5" descr="IMG_20150616_153215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214347" y="2321710"/>
            <a:ext cx="5000661" cy="3643339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3929058" y="3071810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714744" y="3500438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3357554" y="4143380"/>
            <a:ext cx="114300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3286116" y="4572008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2571736" y="5286388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3071802" y="4929198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2285984" y="5715016"/>
            <a:ext cx="2428892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1571604" y="3500438"/>
            <a:ext cx="300039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3D37A0-B2F0-41C1-B436-6202F65F819A}"/>
              </a:ext>
            </a:extLst>
          </p:cNvPr>
          <p:cNvSpPr/>
          <p:nvPr/>
        </p:nvSpPr>
        <p:spPr>
          <a:xfrm>
            <a:off x="366041" y="671506"/>
            <a:ext cx="8734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назначений врачом препаратов ПКУ в аптеку пациент приходит с 2-мя рецептами: 1 рецепт формы №148-1/у-04(л) и 1 рецепт формы №148-1/у-88 или 107/у-НП (в зависимости от выписываемого ЛП)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00"/>
                            </p:stCondLst>
                            <p:childTnLst>
                              <p:par>
                                <p:cTn id="5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100"/>
                            </p:stCondLst>
                            <p:childTnLst>
                              <p:par>
                                <p:cTn id="6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850"/>
                            </p:stCondLst>
                            <p:childTnLst>
                              <p:par>
                                <p:cTn id="8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850"/>
                            </p:stCondLst>
                            <p:childTnLst>
                              <p:par>
                                <p:cTn id="9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897" y="1052736"/>
            <a:ext cx="3959352" cy="4900634"/>
          </a:xfrm>
        </p:spPr>
        <p:txBody>
          <a:bodyPr>
            <a:normAutofit/>
          </a:bodyPr>
          <a:lstStyle/>
          <a:p>
            <a:pPr indent="320040" algn="ctr">
              <a:lnSpc>
                <a:spcPct val="150000"/>
              </a:lnSpc>
              <a:buNone/>
            </a:pPr>
            <a:r>
              <a:rPr lang="ru-RU" sz="2400" dirty="0">
                <a:solidFill>
                  <a:srgbClr val="C00000"/>
                </a:solidFill>
              </a:rPr>
              <a:t>В конце дня ответственное лицо оформляет ведомость выборки по каждой льготе и заносит в соответствующий журнал ПКУ.</a:t>
            </a:r>
          </a:p>
        </p:txBody>
      </p:sp>
      <p:pic>
        <p:nvPicPr>
          <p:cNvPr id="5" name="Рисунок 4" descr="IMG_20150618_132822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631510"/>
            <a:ext cx="4328942" cy="545709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227082"/>
            <a:ext cx="7772400" cy="160934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Рабочее место фармацевта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E931B53-8BA9-4D85-8BA6-33709F1C6B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852" y="980728"/>
            <a:ext cx="7236296" cy="542722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102" y="404664"/>
            <a:ext cx="7772400" cy="160934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Аптека обязана осуществить отпуск ЛП: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4842DB-BF5B-473A-BF08-DE76610F1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675" y="1556792"/>
            <a:ext cx="7772400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только</a:t>
            </a:r>
            <a:r>
              <a:rPr lang="ru-RU" dirty="0"/>
              <a:t> </a:t>
            </a:r>
            <a:r>
              <a:rPr lang="ru-RU" sz="2400" dirty="0"/>
              <a:t>гражданам, внесенным в регистр и имеющим право на набор социальных услуг в виде бесплатной лекарственной помощи</a:t>
            </a:r>
          </a:p>
          <a:p>
            <a:pPr algn="just"/>
            <a:r>
              <a:rPr lang="ru-RU" sz="2400" dirty="0"/>
              <a:t>по рецептам мед. организации, врачами, перечисленными в договоре, утвержденными ТОУЗ</a:t>
            </a:r>
          </a:p>
          <a:p>
            <a:pPr algn="just"/>
            <a:r>
              <a:rPr lang="ru-RU" sz="2400" dirty="0"/>
              <a:t>ЛП в соответствии с перечнем</a:t>
            </a:r>
          </a:p>
          <a:p>
            <a:pPr algn="just"/>
            <a:r>
              <a:rPr lang="ru-RU" sz="2400" dirty="0"/>
              <a:t>в исключительных случаях могут отпускаться ЛП не входящие в перечень (допустимые формулярные перечни в регионе); на обороте рецепта должно быть указано о решении ВК. В таком случае отпуск производится из общих запасов и составляется отдельный реестр.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0616_124055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244825" y="-109774"/>
            <a:ext cx="4654347" cy="884326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E488F-206A-26CB-AE99-09AB4566912A}"/>
              </a:ext>
            </a:extLst>
          </p:cNvPr>
          <p:cNvSpPr txBox="1"/>
          <p:nvPr/>
        </p:nvSpPr>
        <p:spPr>
          <a:xfrm>
            <a:off x="332637" y="404664"/>
            <a:ext cx="84787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Составленная в МО сводная потребность в ЛП передается </a:t>
            </a:r>
            <a:r>
              <a:rPr lang="ru-RU" u="sng" dirty="0"/>
              <a:t>на согласование в аптечную организацию</a:t>
            </a:r>
            <a:r>
              <a:rPr lang="ru-RU" dirty="0"/>
              <a:t>, осуществляющую отпуск ЛП отдельным категориям граждан, получающим амбулаторно-поликлиническую помощь в данной МО. </a:t>
            </a:r>
          </a:p>
          <a:p>
            <a:pPr algn="just"/>
            <a:r>
              <a:rPr lang="ru-RU" dirty="0"/>
              <a:t>Сводная потребность подписывается руководителем, заверяется печатью МО и передается в муниципальный орган управления здравоохранением.</a:t>
            </a:r>
          </a:p>
        </p:txBody>
      </p:sp>
    </p:spTree>
    <p:extLst>
      <p:ext uri="{BB962C8B-B14F-4D97-AF65-F5344CB8AC3E}">
        <p14:creationId xmlns:p14="http://schemas.microsoft.com/office/powerpoint/2010/main" val="6853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DB091A-875A-9DE0-E3CC-E19D4DEC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48680"/>
            <a:ext cx="7772400" cy="56235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dirty="0"/>
              <a:t>Аптечные организации информируют о наличии ЛП прикрепленные МО не реже двух раз в неделю.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С целью управления товарными запасами аптечные организации, участвующие в ОНЛП, информируют о наличии ЛП фармацевтическую организацию, осуществляющую поставки, один раз в неделю и по мере необходимости направляют в их адрес текущие и срочные («</a:t>
            </a:r>
            <a:r>
              <a:rPr lang="en-US" sz="2400" dirty="0"/>
              <a:t>cito!</a:t>
            </a:r>
            <a:r>
              <a:rPr lang="ru-RU" sz="2400" dirty="0"/>
              <a:t>») заявки на ЛП (для оперативности в электронном виде).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Оригиналы заявок заверяются подписью руководителя, печатью аптечной организации и передаются поставщику.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r>
              <a:rPr lang="ru-RU" sz="2400" dirty="0"/>
              <a:t>При получении текущих и срочных заявок от аптечных организаций поставщик регистрирует их и принимает меры к удовлетворению.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FE4CAD-8714-21F1-2BE5-4AFA3053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15754"/>
      </p:ext>
    </p:extLst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972F114-C44F-4F0A-8DF3-E3044DAB2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11" y="220090"/>
            <a:ext cx="8682177" cy="651163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4362"/>
            <a:ext cx="8640960" cy="16093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В случае временного отсутствия ЛП в аптеке фармацевт регистрирует рецепт в «Журнале отсроченного обслуживания». По мере поступления препарата пациента предупреждают по телефону.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90204D-FA9D-4DE1-A11F-D9392C682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643954"/>
            <a:ext cx="4560507" cy="41044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9A0BEF-B0BF-4E4E-99ED-6979186EA1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527" y="2852936"/>
            <a:ext cx="5175953" cy="343234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99167" y="105860"/>
            <a:ext cx="7772400" cy="78412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ОРГАНИЗУЕТСЯ ИЗОЛИРОВАННОЕ ХРАНЕНИЕ</a:t>
            </a:r>
          </a:p>
        </p:txBody>
      </p:sp>
      <p:pic>
        <p:nvPicPr>
          <p:cNvPr id="4" name="Рисунок 3" descr="IMG_20150616_11004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124" y="889988"/>
            <a:ext cx="2579672" cy="3490145"/>
          </a:xfrm>
          <a:prstGeom prst="rect">
            <a:avLst/>
          </a:prstGeom>
        </p:spPr>
      </p:pic>
      <p:pic>
        <p:nvPicPr>
          <p:cNvPr id="9" name="Рисунок 8" descr="IMG_20150616_1530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192" y="2615959"/>
            <a:ext cx="2605068" cy="356023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A23362-18D0-4009-BB51-069620A427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558" y="789366"/>
            <a:ext cx="3552808" cy="32333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A3DA05-E799-4B9E-9C9B-B6AF3CAEE8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400" y="4087534"/>
            <a:ext cx="3552808" cy="266460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45951" y="1628800"/>
            <a:ext cx="388843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Рецепт выписывается в 2-х экземплярах: 1 прикрепляется к амбулаторной карте больного, 1 рецепт представляется в аптеку.</a:t>
            </a:r>
          </a:p>
          <a:p>
            <a:pPr indent="457200" algn="ctr">
              <a:lnSpc>
                <a:spcPct val="150000"/>
              </a:lnSpc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 хранения – 3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A9038-095B-4477-A3FA-D91EED0AA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56767"/>
            <a:ext cx="4536504" cy="654446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41E5A-B723-481A-A947-A8CF04D7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946" y="-1094"/>
            <a:ext cx="7772400" cy="160934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ОСНОВА ОНЛП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983305-2490-4E45-A3FA-933E5352B1A8}"/>
              </a:ext>
            </a:extLst>
          </p:cNvPr>
          <p:cNvSpPr txBox="1"/>
          <p:nvPr/>
        </p:nvSpPr>
        <p:spPr>
          <a:xfrm>
            <a:off x="323528" y="1308417"/>
            <a:ext cx="870142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6666"/>
                </a:solidFill>
              </a:rPr>
              <a:t>Наличие пациента в регистре </a:t>
            </a:r>
          </a:p>
          <a:p>
            <a:pPr algn="ctr"/>
            <a:r>
              <a:rPr lang="ru-RU" sz="3600" b="1" dirty="0">
                <a:solidFill>
                  <a:srgbClr val="006666"/>
                </a:solidFill>
              </a:rPr>
              <a:t>персонифицированного учета</a:t>
            </a:r>
            <a:r>
              <a:rPr lang="ru-RU" sz="36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ru-RU" sz="3600" b="1" dirty="0">
                <a:solidFill>
                  <a:srgbClr val="00B0F0"/>
                </a:solidFill>
              </a:rPr>
              <a:t>(ПП РФ от 12.10. 2020 г. N 1656)</a:t>
            </a:r>
          </a:p>
          <a:p>
            <a:pPr algn="ctr"/>
            <a:endParaRPr lang="ru-RU" sz="3600" b="1" dirty="0">
              <a:solidFill>
                <a:srgbClr val="006666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6666"/>
                </a:solidFill>
              </a:rPr>
              <a:t>Наличие рецепта на лекарственный </a:t>
            </a:r>
          </a:p>
          <a:p>
            <a:pPr algn="ctr"/>
            <a:r>
              <a:rPr lang="ru-RU" sz="3600" b="1" dirty="0">
                <a:solidFill>
                  <a:srgbClr val="006666"/>
                </a:solidFill>
              </a:rPr>
              <a:t>препарат из утвержденного перечня</a:t>
            </a:r>
          </a:p>
          <a:p>
            <a:pPr algn="ctr"/>
            <a:endParaRPr lang="ru-RU" sz="3600" b="1" dirty="0">
              <a:solidFill>
                <a:srgbClr val="006666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6666"/>
                </a:solidFill>
              </a:rPr>
              <a:t>Наличие лекарственного препарата </a:t>
            </a:r>
          </a:p>
          <a:p>
            <a:pPr algn="ctr"/>
            <a:r>
              <a:rPr lang="ru-RU" sz="3600" b="1" dirty="0">
                <a:solidFill>
                  <a:srgbClr val="006666"/>
                </a:solidFill>
              </a:rPr>
              <a:t>из утвержденного перечня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3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 flipH="1" flipV="1">
            <a:off x="1763688" y="4149080"/>
            <a:ext cx="2664296" cy="784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C0A30-1CA7-49F2-8DC3-C564F3BFA8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5" y="158211"/>
            <a:ext cx="4535817" cy="654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BCEDD-A7B9-4BE2-BCBC-F0DBDE1B9A1E}"/>
              </a:ext>
            </a:extLst>
          </p:cNvPr>
          <p:cNvSpPr txBox="1"/>
          <p:nvPr/>
        </p:nvSpPr>
        <p:spPr>
          <a:xfrm>
            <a:off x="5292080" y="1556792"/>
            <a:ext cx="3374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После поступления рецепта </a:t>
            </a:r>
            <a:r>
              <a:rPr lang="ru-RU" sz="2400" u="sng" dirty="0"/>
              <a:t>фармацевт проверяет: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наличие всех необходимых реквизитов,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правильность выписывания препарата,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определяет вид льготы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/>
          <p:cNvCxnSpPr/>
          <p:nvPr/>
        </p:nvCxnSpPr>
        <p:spPr>
          <a:xfrm flipH="1" flipV="1">
            <a:off x="1763688" y="4149080"/>
            <a:ext cx="2664296" cy="784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AC0A30-1CA7-49F2-8DC3-C564F3BFA8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35" y="158211"/>
            <a:ext cx="4535817" cy="6541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BCEDD-A7B9-4BE2-BCBC-F0DBDE1B9A1E}"/>
              </a:ext>
            </a:extLst>
          </p:cNvPr>
          <p:cNvSpPr txBox="1"/>
          <p:nvPr/>
        </p:nvSpPr>
        <p:spPr>
          <a:xfrm>
            <a:off x="6040544" y="298504"/>
            <a:ext cx="337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Штамп МО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6BF57-7E86-4CF1-8453-E84F02439E1B}"/>
              </a:ext>
            </a:extLst>
          </p:cNvPr>
          <p:cNvSpPr txBox="1"/>
          <p:nvPr/>
        </p:nvSpPr>
        <p:spPr>
          <a:xfrm>
            <a:off x="6027932" y="1834897"/>
            <a:ext cx="3105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Источник финансирования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A6123-EB9F-4CCD-958E-83A7CE6539DE}"/>
              </a:ext>
            </a:extLst>
          </p:cNvPr>
          <p:cNvSpPr txBox="1"/>
          <p:nvPr/>
        </p:nvSpPr>
        <p:spPr>
          <a:xfrm>
            <a:off x="6066274" y="637945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Код МО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4C60E-BF4C-4CC4-8F86-64CB75483E8F}"/>
              </a:ext>
            </a:extLst>
          </p:cNvPr>
          <p:cNvSpPr txBox="1"/>
          <p:nvPr/>
        </p:nvSpPr>
        <p:spPr>
          <a:xfrm>
            <a:off x="6040544" y="1050284"/>
            <a:ext cx="265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Код категории граждан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0FC71-5D2B-48A1-BD35-DD4F49973B0E}"/>
              </a:ext>
            </a:extLst>
          </p:cNvPr>
          <p:cNvSpPr txBox="1"/>
          <p:nvPr/>
        </p:nvSpPr>
        <p:spPr>
          <a:xfrm>
            <a:off x="6017215" y="1462623"/>
            <a:ext cx="310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Код нозологической формы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19443-58DB-4CBB-9DC3-7D1F3F01A1B2}"/>
              </a:ext>
            </a:extLst>
          </p:cNvPr>
          <p:cNvSpPr txBox="1"/>
          <p:nvPr/>
        </p:nvSpPr>
        <p:spPr>
          <a:xfrm>
            <a:off x="6027932" y="2217844"/>
            <a:ext cx="192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Процент оплаты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1A420-1AC5-4562-B85B-5BB450B6B73B}"/>
              </a:ext>
            </a:extLst>
          </p:cNvPr>
          <p:cNvSpPr txBox="1"/>
          <p:nvPr/>
        </p:nvSpPr>
        <p:spPr>
          <a:xfrm>
            <a:off x="6066274" y="2560946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Серия и номер рецепта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811900-6FE1-4343-BB34-E181757E3981}"/>
              </a:ext>
            </a:extLst>
          </p:cNvPr>
          <p:cNvSpPr txBox="1"/>
          <p:nvPr/>
        </p:nvSpPr>
        <p:spPr>
          <a:xfrm>
            <a:off x="6096646" y="2884458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Дата оформления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D655A-9BAE-4362-AD2B-F0DCD5B749E4}"/>
              </a:ext>
            </a:extLst>
          </p:cNvPr>
          <p:cNvSpPr txBox="1"/>
          <p:nvPr/>
        </p:nvSpPr>
        <p:spPr>
          <a:xfrm>
            <a:off x="6134563" y="3459638"/>
            <a:ext cx="171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Подпись врача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6E58C-90D6-4ED1-AE17-F5D72D154353}"/>
              </a:ext>
            </a:extLst>
          </p:cNvPr>
          <p:cNvSpPr txBox="1"/>
          <p:nvPr/>
        </p:nvSpPr>
        <p:spPr>
          <a:xfrm>
            <a:off x="6134002" y="3768248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Печать врача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25AF7-C06F-4FB0-A047-66C0ED45DDE1}"/>
              </a:ext>
            </a:extLst>
          </p:cNvPr>
          <p:cNvSpPr txBox="1"/>
          <p:nvPr/>
        </p:nvSpPr>
        <p:spPr>
          <a:xfrm>
            <a:off x="6088947" y="4749244"/>
            <a:ext cx="26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Печать «Для рецептов»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EB13B-0487-447C-A3CC-4384DDC36776}"/>
              </a:ext>
            </a:extLst>
          </p:cNvPr>
          <p:cNvSpPr txBox="1"/>
          <p:nvPr/>
        </p:nvSpPr>
        <p:spPr>
          <a:xfrm>
            <a:off x="6085748" y="4172163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Срок действия рецепта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9A7D14C-0DC7-43D9-A7E4-7840790CA425}"/>
              </a:ext>
            </a:extLst>
          </p:cNvPr>
          <p:cNvCxnSpPr>
            <a:cxnSpLocks/>
          </p:cNvCxnSpPr>
          <p:nvPr/>
        </p:nvCxnSpPr>
        <p:spPr>
          <a:xfrm flipH="1">
            <a:off x="3275856" y="483170"/>
            <a:ext cx="26642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8A11E7B-6FBC-4E5A-85C9-B7F6A05C6615}"/>
              </a:ext>
            </a:extLst>
          </p:cNvPr>
          <p:cNvCxnSpPr>
            <a:cxnSpLocks/>
          </p:cNvCxnSpPr>
          <p:nvPr/>
        </p:nvCxnSpPr>
        <p:spPr>
          <a:xfrm flipH="1" flipV="1">
            <a:off x="1907704" y="721628"/>
            <a:ext cx="4032448" cy="1009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2C4B54F-9AC4-4F36-ADDC-1441739F06C5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539552" y="1234950"/>
            <a:ext cx="5500992" cy="227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E2B51A9-03DD-4DC6-886E-A0D09EC4A24C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1547664" y="1591712"/>
            <a:ext cx="4469551" cy="55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F716DB1A-9BFC-4667-AF91-8417CB363FAB}"/>
              </a:ext>
            </a:extLst>
          </p:cNvPr>
          <p:cNvCxnSpPr/>
          <p:nvPr/>
        </p:nvCxnSpPr>
        <p:spPr>
          <a:xfrm flipH="1" flipV="1">
            <a:off x="2771800" y="1462623"/>
            <a:ext cx="3168352" cy="556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508F9DCF-8EEE-4E0A-B607-46C2F047E4F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3923928" y="1462623"/>
            <a:ext cx="2104004" cy="939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5CE54501-30A9-42E2-BBFA-DED8E5A05BAE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1907704" y="1831955"/>
            <a:ext cx="4158570" cy="9136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D9C9368-F02A-45AE-BAFC-B97A65642DB2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3283499" y="1801344"/>
            <a:ext cx="2813147" cy="12677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78CD9208-A066-4166-8824-2BFAFFC48124}"/>
              </a:ext>
            </a:extLst>
          </p:cNvPr>
          <p:cNvCxnSpPr/>
          <p:nvPr/>
        </p:nvCxnSpPr>
        <p:spPr>
          <a:xfrm flipH="1" flipV="1">
            <a:off x="2987824" y="3459638"/>
            <a:ext cx="3029391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5B6FE28-70AD-4C7D-B168-814B11DD7ACA}"/>
              </a:ext>
            </a:extLst>
          </p:cNvPr>
          <p:cNvCxnSpPr/>
          <p:nvPr/>
        </p:nvCxnSpPr>
        <p:spPr>
          <a:xfrm flipH="1" flipV="1">
            <a:off x="3635896" y="3348859"/>
            <a:ext cx="2449852" cy="732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E62EC0B3-7872-4F89-8D65-661CEF7079B4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2838889" y="3765616"/>
            <a:ext cx="3246859" cy="5912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E0F4578B-2233-4E94-B746-1B0A2F639E7F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1295570" y="4609371"/>
            <a:ext cx="4793377" cy="324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52027A-E3F3-4B56-AA55-08D5CB308885}"/>
              </a:ext>
            </a:extLst>
          </p:cNvPr>
          <p:cNvSpPr txBox="1"/>
          <p:nvPr/>
        </p:nvSpPr>
        <p:spPr>
          <a:xfrm>
            <a:off x="1259632" y="472514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Затем заполняется отметка об отпуске: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торговое наименование и дозировка отпущенного препарата,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его количество,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дата отпуска. </a:t>
            </a:r>
          </a:p>
          <a:p>
            <a:r>
              <a:rPr lang="ru-RU" dirty="0"/>
              <a:t>Ставится подпись отпустившего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1859CB-1326-48A7-A868-3162181B0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76672"/>
            <a:ext cx="6840760" cy="412804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D8ED6-9550-4DA7-AC95-854C6B915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847" y="977243"/>
            <a:ext cx="6840305" cy="2664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03E229-D0D3-45A3-967F-BD953AC6765C}"/>
              </a:ext>
            </a:extLst>
          </p:cNvPr>
          <p:cNvSpPr txBox="1"/>
          <p:nvPr/>
        </p:nvSpPr>
        <p:spPr>
          <a:xfrm>
            <a:off x="1151847" y="4077072"/>
            <a:ext cx="6588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Оформляется корешок рецепта.</a:t>
            </a:r>
          </a:p>
          <a:p>
            <a:r>
              <a:rPr lang="ru-RU" dirty="0"/>
              <a:t>Указывают: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наименование препарата,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дозировку,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продолжительность приема,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количество приемов в день</a:t>
            </a:r>
          </a:p>
          <a:p>
            <a:r>
              <a:rPr lang="ru-RU" dirty="0">
                <a:solidFill>
                  <a:srgbClr val="FF0000"/>
                </a:solidFill>
              </a:rPr>
              <a:t>Корешок отдают посетителю вместе с препаратом!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34220"/>
      </p:ext>
    </p:extLst>
  </p:cSld>
  <p:clrMapOvr>
    <a:masterClrMapping/>
  </p:clrMapOvr>
  <p:transition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CB50C-DC13-425B-BE19-0F737A47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48583-6B64-4DB4-B750-E9362BE81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8D1293-638A-4B36-80F7-BC731981F2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44" y="332656"/>
            <a:ext cx="9144000" cy="57178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62852"/>
      </p:ext>
    </p:extLst>
  </p:cSld>
  <p:clrMapOvr>
    <a:masterClrMapping/>
  </p:clrMapOvr>
  <p:transition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3745038" cy="4972072"/>
          </a:xfrm>
        </p:spPr>
        <p:txBody>
          <a:bodyPr>
            <a:noAutofit/>
          </a:bodyPr>
          <a:lstStyle/>
          <a:p>
            <a:pPr indent="320040" algn="ctr">
              <a:lnSpc>
                <a:spcPct val="150000"/>
              </a:lnSpc>
              <a:buNone/>
            </a:pPr>
            <a:r>
              <a:rPr lang="ru-RU" sz="2800" dirty="0">
                <a:solidFill>
                  <a:srgbClr val="C00000"/>
                </a:solidFill>
              </a:rPr>
              <a:t>При поступлении товара по программе «</a:t>
            </a:r>
            <a:r>
              <a:rPr lang="en-US" sz="2800" dirty="0">
                <a:solidFill>
                  <a:srgbClr val="C00000"/>
                </a:solidFill>
              </a:rPr>
              <a:t>1</a:t>
            </a:r>
            <a:r>
              <a:rPr lang="ru-RU" sz="2800" dirty="0">
                <a:solidFill>
                  <a:srgbClr val="C00000"/>
                </a:solidFill>
              </a:rPr>
              <a:t>4 нозологий» каждый препарат поступает на определенного человека, поэтому при приеме такой товар подписывается.</a:t>
            </a:r>
          </a:p>
        </p:txBody>
      </p:sp>
      <p:pic>
        <p:nvPicPr>
          <p:cNvPr id="4" name="Рисунок 3" descr="IMG_20150616_1529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6823" y="980728"/>
            <a:ext cx="4885245" cy="523924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12871"/>
            <a:ext cx="8892480" cy="2016224"/>
          </a:xfrm>
        </p:spPr>
        <p:txBody>
          <a:bodyPr>
            <a:normAutofit/>
          </a:bodyPr>
          <a:lstStyle/>
          <a:p>
            <a:pPr indent="320040" algn="just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C00000"/>
                </a:solidFill>
              </a:rPr>
              <a:t>В конце месяца для формирования отчета заведующий аптекой создает </a:t>
            </a:r>
            <a:r>
              <a:rPr lang="ru-RU" sz="1800" b="1" u="sng" dirty="0">
                <a:solidFill>
                  <a:srgbClr val="C00000"/>
                </a:solidFill>
              </a:rPr>
              <a:t>персонифицированный счёт-реестр </a:t>
            </a:r>
            <a:r>
              <a:rPr lang="ru-RU" sz="1800" b="1" dirty="0">
                <a:solidFill>
                  <a:srgbClr val="C00000"/>
                </a:solidFill>
              </a:rPr>
              <a:t>на каждую поликлинику и вид льготы отдельно, с которыми далее идут в поликлиники для получения печати и подписи глав. врача.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7BAC98-A755-A6EB-6CFE-4AD1753B17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603" y="1812296"/>
            <a:ext cx="7146794" cy="4825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6" y="260648"/>
            <a:ext cx="8429688" cy="1224136"/>
          </a:xfrm>
        </p:spPr>
        <p:txBody>
          <a:bodyPr>
            <a:normAutofit/>
          </a:bodyPr>
          <a:lstStyle/>
          <a:p>
            <a:pPr indent="320040" algn="ctr">
              <a:lnSpc>
                <a:spcPct val="150000"/>
              </a:lnSpc>
              <a:buNone/>
            </a:pPr>
            <a:r>
              <a:rPr lang="ru-RU" dirty="0">
                <a:solidFill>
                  <a:srgbClr val="C00000"/>
                </a:solidFill>
              </a:rPr>
              <a:t>Далее формируется сводная ведомость, которая отражается в ежемесячном отчете.</a:t>
            </a:r>
          </a:p>
        </p:txBody>
      </p:sp>
      <p:pic>
        <p:nvPicPr>
          <p:cNvPr id="4" name="Рисунок 3" descr="IMG_20150617_185954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902423" y="38400"/>
            <a:ext cx="5339154" cy="77787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Документооборот</a:t>
            </a:r>
          </a:p>
        </p:txBody>
      </p:sp>
      <p:sp>
        <p:nvSpPr>
          <p:cNvPr id="4" name="Овал 3"/>
          <p:cNvSpPr/>
          <p:nvPr/>
        </p:nvSpPr>
        <p:spPr>
          <a:xfrm>
            <a:off x="612648" y="1628800"/>
            <a:ext cx="18711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Рецепт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628800"/>
            <a:ext cx="252028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Регистрация в журнале гарантированного обслуживания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628800"/>
            <a:ext cx="22322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Персонифицированный счет – реестр</a:t>
            </a:r>
          </a:p>
          <a:p>
            <a:pPr algn="ctr"/>
            <a:r>
              <a:rPr lang="ru-RU" dirty="0"/>
              <a:t>(в 3-х экземплярах)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429000"/>
            <a:ext cx="22322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Сводный реестр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03948" y="5013677"/>
            <a:ext cx="22322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Отчет об отпущенных ЛС поликлиник за 1 месяц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0917" y="4581128"/>
            <a:ext cx="295232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Отчет об отпущенных медикаментах за 1 год конкретному больному</a:t>
            </a:r>
          </a:p>
        </p:txBody>
      </p:sp>
      <p:cxnSp>
        <p:nvCxnSpPr>
          <p:cNvPr id="11" name="Прямая со стрелкой 10"/>
          <p:cNvCxnSpPr>
            <a:cxnSpLocks/>
            <a:stCxn id="4" idx="6"/>
            <a:endCxn id="5" idx="1"/>
          </p:cNvCxnSpPr>
          <p:nvPr/>
        </p:nvCxnSpPr>
        <p:spPr>
          <a:xfrm>
            <a:off x="2483768" y="2276872"/>
            <a:ext cx="360040" cy="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3"/>
          </p:cNvCxnSpPr>
          <p:nvPr/>
        </p:nvCxnSpPr>
        <p:spPr>
          <a:xfrm>
            <a:off x="5364088" y="2276872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  <a:endCxn id="7" idx="0"/>
          </p:cNvCxnSpPr>
          <p:nvPr/>
        </p:nvCxnSpPr>
        <p:spPr>
          <a:xfrm>
            <a:off x="6984268" y="2924944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" idx="2"/>
            <a:endCxn id="8" idx="0"/>
          </p:cNvCxnSpPr>
          <p:nvPr/>
        </p:nvCxnSpPr>
        <p:spPr>
          <a:xfrm flipH="1">
            <a:off x="5220072" y="4509120"/>
            <a:ext cx="1764196" cy="5045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9" idx="3"/>
          </p:cNvCxnSpPr>
          <p:nvPr/>
        </p:nvCxnSpPr>
        <p:spPr>
          <a:xfrm flipH="1">
            <a:off x="3563245" y="5409220"/>
            <a:ext cx="54070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362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50"/>
                            </p:stCondLst>
                            <p:childTnLst>
                              <p:par>
                                <p:cTn id="4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8BACD-1CC4-41C1-B2E8-3782DECB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8750"/>
            <a:ext cx="7772400" cy="16093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СХЕМА ВЗАИМОДЕЙСТВИЯ ЗВЕНЬЕВ </a:t>
            </a:r>
            <a:r>
              <a:rPr lang="ru-RU" dirty="0" err="1">
                <a:solidFill>
                  <a:srgbClr val="C00000"/>
                </a:solidFill>
              </a:rPr>
              <a:t>онлП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59B9CD6-5BAE-4853-9589-BAFDCDEC6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39" y="1600594"/>
            <a:ext cx="7615904" cy="461139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9C501-3F40-4659-9607-E0EEA818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ОСНОВНЫЕ ПРОБЛЕМЫ ОНЛП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BAA88-731F-4373-BF1A-297D6772C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14" y="850870"/>
            <a:ext cx="7990656" cy="619268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solidFill>
                  <a:srgbClr val="006666"/>
                </a:solidFill>
              </a:rPr>
              <a:t>Снижение уровня финансирования лекарственного обеспечения льготных категорий граждан за счет бюджетов субъектов РФ.</a:t>
            </a:r>
          </a:p>
          <a:p>
            <a:pPr algn="just"/>
            <a:r>
              <a:rPr lang="ru-RU" sz="2800" b="1" dirty="0">
                <a:solidFill>
                  <a:srgbClr val="006666"/>
                </a:solidFill>
              </a:rPr>
              <a:t>Качество определения потребности (составления заявки) в ЛП, а также качество и эффективность проведения закупок.</a:t>
            </a:r>
          </a:p>
          <a:p>
            <a:pPr algn="just"/>
            <a:r>
              <a:rPr lang="ru-RU" sz="2800" b="1" dirty="0">
                <a:solidFill>
                  <a:srgbClr val="006666"/>
                </a:solidFill>
              </a:rPr>
              <a:t>Проблемы, связанные с управлением товарными запасами, финансовыми потоками, выпиской ЛП.</a:t>
            </a:r>
          </a:p>
          <a:p>
            <a:pPr algn="just"/>
            <a:r>
              <a:rPr lang="ru-RU" sz="2800" b="1" dirty="0">
                <a:solidFill>
                  <a:srgbClr val="006666"/>
                </a:solidFill>
              </a:rPr>
              <a:t>Проблемы информационного взаимодействия участников реализации программы ОНЛП.</a:t>
            </a:r>
          </a:p>
          <a:p>
            <a:pPr algn="just"/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5F398-94FB-4736-B51C-50265FCF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8848"/>
            <a:ext cx="7772400" cy="16093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Схема финансовых потоков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41666"/>
            <a:ext cx="6480720" cy="483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28675-A2BE-4730-A092-6F0BA631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5613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Схема товарных потоков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F4F2445-FF8A-4304-9DA9-E03667284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784"/>
            <a:ext cx="6817949" cy="467389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6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D7F4-A697-1409-1590-80C3DC32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16308"/>
            <a:ext cx="7772400" cy="1609344"/>
          </a:xfrm>
        </p:spPr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5D564-B7DA-F890-001E-266CE671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68760"/>
            <a:ext cx="7772400" cy="5369150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возникла необходимость создания системы льготного лекарственного обеспечения?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чем заключается суть системы ОНЛП в РФ?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Каковы основные принципы системы ОНЛП?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каких направлений состоит технология реализации системы ОНЛП?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модернизировали систему ОНЛП?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Каковы основные проблемы ОНЛП?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Назовите основные нормативно-правовые документы программы ОНЛП.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Какими нормативными документами регламентируются перечни лиц, имеющих право на бесплатное и льготное обеспечение ЛП?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категории граждан имеют право на бесплатное получение ЛП? На получение препаратов с 50% скидкой?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государственная социальная помощь? пособие? субсидия?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289152-9BB1-F54D-3513-3C0E0915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94836"/>
      </p:ext>
    </p:extLst>
  </p:cSld>
  <p:clrMapOvr>
    <a:masterClrMapping/>
  </p:clrMapOvr>
  <p:transition>
    <p:wheel spokes="8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D7F4-A697-1409-1590-80C3DC32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118872"/>
            <a:ext cx="7772400" cy="1609344"/>
          </a:xfrm>
        </p:spPr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5D564-B7DA-F890-001E-266CE671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369150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Что включается в состав набора государственных социальных услуг?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регламентируется льготный отпуск в субъектах РФ?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В чем суть программы «7 нозологий»?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14.Какие группы лиц получают все ЛП и МИ бесплатно?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15.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Какие группы лиц получают препараты бесплатно только для лечения конкретного заболевания?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Каким категориям граждан выписывают рецепты на получение ЛП бесплатно или со скидкой?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 Кто имеет право выписывать такие рецепты?</a:t>
            </a:r>
          </a:p>
          <a:p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289152-9BB1-F54D-3513-3C0E0915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81698"/>
      </p:ext>
    </p:extLst>
  </p:cSld>
  <p:clrMapOvr>
    <a:masterClrMapping/>
  </p:clrMapOvr>
  <p:transition>
    <p:wheel spokes="8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BD7F4-A697-1409-1590-80C3DC32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-118872"/>
            <a:ext cx="7772400" cy="1609344"/>
          </a:xfrm>
        </p:spPr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5D564-B7DA-F890-001E-266CE671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369150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18. Сроки действия и сроки хранения бланков, количество экземпляров.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19. Как оформляют рецепты льготным категориям граждан на препараты списков II и III?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 Каковы правила отпуска ЛП льготным категориям граждан из аптеки?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 регистрируются рецепты в случае отсутствия препарата в аптеке? Каков срок ожидания?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22. Что содержит отметка об отпуске льготного препарата на рецепте?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 Какие документы оформляются в аптеке ежемесячно?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24.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Перечислите документы, оформляемые аптечным учреждением в процессе льготного отпуска. Какова периодичность их составления?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ведется учет препаратов для льготного отпуска, подлежащих ПКУ?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289152-9BB1-F54D-3513-3C0E0915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28028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F18D5-692E-4DA5-BDA3-59E2BE8D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6093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ФИНАНСИРОВАНИЕ БЕСПЛАТНОГО И ЛЬГОТНОГО ОТПУСКА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40290-19E3-429A-B613-972481B43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6666"/>
                </a:solidFill>
              </a:rPr>
              <a:t>федеральный бюджет</a:t>
            </a:r>
          </a:p>
          <a:p>
            <a:pPr algn="ctr"/>
            <a:r>
              <a:rPr lang="ru-RU" sz="4400" b="1" dirty="0">
                <a:solidFill>
                  <a:srgbClr val="006666"/>
                </a:solidFill>
              </a:rPr>
              <a:t>бюджет субъектов РФ</a:t>
            </a:r>
          </a:p>
          <a:p>
            <a:pPr algn="ctr"/>
            <a:r>
              <a:rPr lang="ru-RU" sz="4400" b="1" dirty="0">
                <a:solidFill>
                  <a:srgbClr val="006666"/>
                </a:solidFill>
              </a:rPr>
              <a:t>местные бюджеты</a:t>
            </a:r>
          </a:p>
          <a:p>
            <a:pPr algn="ctr"/>
            <a:r>
              <a:rPr lang="ru-RU" sz="4400" b="1" dirty="0">
                <a:solidFill>
                  <a:srgbClr val="006666"/>
                </a:solidFill>
              </a:rPr>
              <a:t>средства фондов ОМС всех уровней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04664"/>
            <a:ext cx="7772400" cy="5767536"/>
          </a:xfrm>
        </p:spPr>
        <p:txBody>
          <a:bodyPr>
            <a:normAutofit/>
          </a:bodyPr>
          <a:lstStyle/>
          <a:p>
            <a:pPr indent="320040" algn="just">
              <a:lnSpc>
                <a:spcPct val="150000"/>
              </a:lnSpc>
              <a:buNone/>
            </a:pPr>
            <a:r>
              <a:rPr lang="ru-RU" b="1" dirty="0">
                <a:solidFill>
                  <a:srgbClr val="006666"/>
                </a:solidFill>
              </a:rPr>
              <a:t>Постановление от 30.07.1994 г. №890 «О государственной поддержке развития медицинской промышленности и улучшения обеспечения населения и учреждений здравоохранения лекарственными средствами»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51CFBC-82EE-452F-B820-B26597C1EFDE}"/>
              </a:ext>
            </a:extLst>
          </p:cNvPr>
          <p:cNvSpPr/>
          <p:nvPr/>
        </p:nvSpPr>
        <p:spPr>
          <a:xfrm>
            <a:off x="531623" y="3067342"/>
            <a:ext cx="36803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Перечень</a:t>
            </a:r>
          </a:p>
          <a:p>
            <a:pPr algn="ctr"/>
            <a:r>
              <a:rPr lang="ru-RU" sz="2000" b="1" dirty="0">
                <a:solidFill>
                  <a:srgbClr val="006666"/>
                </a:solidFill>
              </a:rPr>
              <a:t>групп населения и категорий заболеваний, при амбулаторном лечении которых лекарственные средства и изделия медицинского назначения отпускаются по рецептам врачей бесплатно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3BBE09-2237-45A1-A76F-BAAD3697E988}"/>
              </a:ext>
            </a:extLst>
          </p:cNvPr>
          <p:cNvSpPr/>
          <p:nvPr/>
        </p:nvSpPr>
        <p:spPr>
          <a:xfrm>
            <a:off x="4927553" y="3163251"/>
            <a:ext cx="36803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</a:rPr>
              <a:t>Перечень</a:t>
            </a:r>
          </a:p>
          <a:p>
            <a:pPr algn="ctr"/>
            <a:r>
              <a:rPr lang="ru-RU" sz="2000" b="1" dirty="0">
                <a:solidFill>
                  <a:srgbClr val="006666"/>
                </a:solidFill>
              </a:rPr>
              <a:t>групп населения, при амбулаторном лечении которых лекарственные средства отпускаются по рецептам врачей с 50-процентной скидкой со свободных цен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E9E026C-6AC7-4A28-94E3-E37A0DDD40A5}"/>
              </a:ext>
            </a:extLst>
          </p:cNvPr>
          <p:cNvCxnSpPr>
            <a:cxnSpLocks/>
          </p:cNvCxnSpPr>
          <p:nvPr/>
        </p:nvCxnSpPr>
        <p:spPr>
          <a:xfrm flipH="1">
            <a:off x="2051720" y="2708920"/>
            <a:ext cx="864096" cy="358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2A6069E-166F-4872-ABD9-54793C4FD047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796136" y="2708920"/>
            <a:ext cx="971586" cy="454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277" y="0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ПРАВО НА БЕСПЛАТНОЕ ПОЛУЧЕНИЕ </a:t>
            </a:r>
            <a:r>
              <a:rPr lang="ru-RU" sz="3200" b="1" dirty="0" err="1">
                <a:solidFill>
                  <a:srgbClr val="C00000"/>
                </a:solidFill>
              </a:rPr>
              <a:t>лп</a:t>
            </a:r>
            <a:r>
              <a:rPr lang="ru-RU" sz="3200" b="1" dirty="0">
                <a:solidFill>
                  <a:srgbClr val="C00000"/>
                </a:solidFill>
              </a:rPr>
              <a:t> ИМЕЮТ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D4B17BA-755B-44BB-B663-9DAED941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23" y="1268760"/>
            <a:ext cx="7772400" cy="5460048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006666"/>
                </a:solidFill>
              </a:rPr>
              <a:t>Участники Великой Отечественной войны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Инвалиды ВОВ, инвалиды боевых действий на территориях других государств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Родители и жены военнослужащих, погибших при защите страны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Лица, награжденные медалью «За оборону Ленинграда», знаком «Жителю блокадного Ленинграда»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Герои Советского Союза, герои РФ, полные кавалеры ордена Славы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Бывшие несовершеннолетние узники концлагерей, гетто и др.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Ветераны боевых действий на территориях других государств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Граждане, подвергшиеся воздействию радиации вследствие чернобыльской катастрофы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Дети первых трех лет жизни, дети из многодетных семей до 6 лет.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Инвалиды всех групп</a:t>
            </a:r>
          </a:p>
          <a:p>
            <a:pPr algn="just"/>
            <a:r>
              <a:rPr lang="ru-RU" sz="1800" b="1" dirty="0">
                <a:solidFill>
                  <a:srgbClr val="006666"/>
                </a:solidFill>
              </a:rPr>
              <a:t>Дети-инвалиды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98756-EFEA-4D52-B11A-9E50E74F3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0039"/>
            <a:ext cx="7772400" cy="12167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ПРАВО НА ЛЬГОТНОЕ ПОЛУЧЕНИЕ </a:t>
            </a:r>
            <a:r>
              <a:rPr lang="ru-RU" sz="2800" b="1" dirty="0" err="1">
                <a:solidFill>
                  <a:srgbClr val="C00000"/>
                </a:solidFill>
              </a:rPr>
              <a:t>лп</a:t>
            </a:r>
            <a:r>
              <a:rPr lang="ru-RU" sz="2800" b="1" dirty="0">
                <a:solidFill>
                  <a:srgbClr val="C00000"/>
                </a:solidFill>
              </a:rPr>
              <a:t> ИМЕЮТ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C864B-8BDD-4CBF-8FC1-7C40511BB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025352"/>
            <a:ext cx="8639878" cy="58326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dirty="0">
                <a:solidFill>
                  <a:srgbClr val="006666"/>
                </a:solidFill>
              </a:rPr>
              <a:t>Пенсионеры, получающие пенсию по старости, инвалидности или по случаю потери кормильца в минимальных размерах</a:t>
            </a:r>
          </a:p>
          <a:p>
            <a:pPr algn="just"/>
            <a:r>
              <a:rPr lang="ru-RU" sz="2900" dirty="0">
                <a:solidFill>
                  <a:srgbClr val="006666"/>
                </a:solidFill>
              </a:rPr>
              <a:t>Работающие инвалиды II группы, инвалиды III группы, признанные в установленном порядке безработными</a:t>
            </a:r>
          </a:p>
          <a:p>
            <a:pPr algn="just"/>
            <a:r>
              <a:rPr lang="ru-RU" sz="2900" dirty="0">
                <a:solidFill>
                  <a:srgbClr val="006666"/>
                </a:solidFill>
              </a:rPr>
              <a:t>Граждане, принимавшие в 1988-1990 годах участие в работах по ликвидации последствий чернобыльской катастрофы в пределах зоны отчуждения</a:t>
            </a:r>
          </a:p>
          <a:p>
            <a:pPr algn="just"/>
            <a:r>
              <a:rPr lang="ru-RU" sz="2900" dirty="0">
                <a:solidFill>
                  <a:srgbClr val="006666"/>
                </a:solidFill>
              </a:rPr>
              <a:t>Лица, подвергшиеся политическим репрессиям, </a:t>
            </a:r>
          </a:p>
          <a:p>
            <a:pPr algn="just"/>
            <a:r>
              <a:rPr lang="ru-RU" sz="2900" dirty="0">
                <a:solidFill>
                  <a:srgbClr val="006666"/>
                </a:solidFill>
              </a:rPr>
              <a:t>Военнослужащие, проходившие военную службу в период с 22 июня 1941 г. по 3 сентября 1945 г. в воинских частях, не входивших в состав действующей армии, и награжденные медалью "За победу над Германией в Великой Отечественной войне 1941-1945 гг." или медалью "За победу над Японией"</a:t>
            </a:r>
          </a:p>
          <a:p>
            <a:pPr algn="just"/>
            <a:r>
              <a:rPr lang="ru-RU" sz="2900" dirty="0">
                <a:solidFill>
                  <a:srgbClr val="006666"/>
                </a:solidFill>
              </a:rPr>
              <a:t>Лица, работавшие в годы Великой Отечественной войны на объектах противовоздушной обороны</a:t>
            </a:r>
          </a:p>
          <a:p>
            <a:pPr algn="just"/>
            <a:r>
              <a:rPr lang="ru-RU" sz="2900" dirty="0">
                <a:solidFill>
                  <a:srgbClr val="006666"/>
                </a:solidFill>
              </a:rPr>
              <a:t>Лица, проработавшие в тылу в период с 22 июня 1941 г. по 9 мая 1945 г. не менее шести месяцев, либо проработавшие менее шести месяцев и награжденные орденами или медалями СССР за самоотверженный труд в годы Великой Отечественной войны.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B799E1D-8CE7-4E89-9BA3-4E9D0798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628800"/>
            <a:ext cx="8352928" cy="33843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Категории граждан, имеющих право на льготное обеспечение лекарственными препаратами, регламентированы Законом РТ от 8 декабря 2004 г. N 63-ЗРТ "Об адресной социальной поддержке населения в Республике Татарстан“</a:t>
            </a:r>
            <a:r>
              <a:rPr lang="en-US" sz="2400" b="1" dirty="0">
                <a:solidFill>
                  <a:srgbClr val="C00000"/>
                </a:solidFill>
              </a:rPr>
              <a:t> (</a:t>
            </a:r>
            <a:r>
              <a:rPr lang="ru-RU" sz="2400" b="1" dirty="0">
                <a:solidFill>
                  <a:srgbClr val="C00000"/>
                </a:solidFill>
              </a:rPr>
              <a:t>с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доп. и изм.</a:t>
            </a:r>
            <a:r>
              <a:rPr lang="en-US" sz="2400" b="1" dirty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970952"/>
      </p:ext>
    </p:extLst>
  </p:cSld>
  <p:clrMapOvr>
    <a:masterClrMapping/>
  </p:clrMapOvr>
  <p:transition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1871</TotalTime>
  <Words>2187</Words>
  <Application>Microsoft Office PowerPoint</Application>
  <PresentationFormat>Экран (4:3)</PresentationFormat>
  <Paragraphs>259</Paragraphs>
  <Slides>44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Cambria</vt:lpstr>
      <vt:lpstr>Rockwell</vt:lpstr>
      <vt:lpstr>Rockwell Condensed</vt:lpstr>
      <vt:lpstr>Times New Roman</vt:lpstr>
      <vt:lpstr>Wingdings</vt:lpstr>
      <vt:lpstr>Дерево</vt:lpstr>
      <vt:lpstr>Презентация PowerPoint</vt:lpstr>
      <vt:lpstr>Программа «Обеспечение необходимыми лекарственными препаратами» (программа ОНЛП)</vt:lpstr>
      <vt:lpstr>ОСНОВА ОНЛП</vt:lpstr>
      <vt:lpstr>ОСНОВНЫЕ ПРОБЛЕМЫ ОНЛП</vt:lpstr>
      <vt:lpstr>ФИНАНСИРОВАНИЕ БЕСПЛАТНОГО И ЛЬГОТНОГО ОТПУСКА</vt:lpstr>
      <vt:lpstr>Презентация PowerPoint</vt:lpstr>
      <vt:lpstr>ПРАВО НА БЕСПЛАТНОЕ ПОЛУЧЕНИЕ лп ИМЕЮТ</vt:lpstr>
      <vt:lpstr>ПРАВО НА ЛЬГОТНОЕ ПОЛУЧЕНИЕ лп ИМЕЮТ</vt:lpstr>
      <vt:lpstr>Категории граждан, имеющих право на льготное обеспечение лекарственными препаратами, регламентированы Законом РТ от 8 декабря 2004 г. N 63-ЗРТ "Об адресной социальной поддержке населения в Республике Татарстан“ (с доп. и изм.)</vt:lpstr>
      <vt:lpstr>Региональные льготники</vt:lpstr>
      <vt:lpstr>ОТЛИЧИЕ «ФЕДЕРАЛЬНЫХ» И «РЕГИОНАЛЬНЫХ» ЛЬГОТНИКОВ</vt:lpstr>
      <vt:lpstr>Государственная программа «14 высокозатратных  нозологиЙ»</vt:lpstr>
      <vt:lpstr>ВСЕ лп ПОЛУЧАЮТ БЕСПЛАТНО ЛИЦА, СТРАДАЮЩИЕ</vt:lpstr>
      <vt:lpstr>заболевания, при которых бесплатно назначаются только определенные ЛП, необходимые для лечения этих заболеваний</vt:lpstr>
      <vt:lpstr>КАБИНЕТ МИНИСТРОВ РЕСПУБЛИКИ ТАТАРСТАН  ПОСТАНОВЛЕНИЕ  от 17 января 2005 года N 4  ОБ УТВЕРЖДЕНИИ ПЕРЕЧНЯ КАТЕГОРИЙ ЗАБОЛЕВАНИЙ, ПРИ АМБУЛАТОРНОМ ЛЕЧЕНИИ КОТОРЫХ ЛЕКАРСТВЕННЫЕ СРЕДСТВА И ИЗДЕЛИЯ МЕДИЦИНСКОГО НАЗНАЧЕНИЯ ОТПУСКАЮТСЯ ПО РЕЦЕПТАМ ВРАЧЕЙ БЕЗВОЗМЕЗДНО  (с доп. и изм.) </vt:lpstr>
      <vt:lpstr>Назначение и выписывание препаратов (приказ 1094н от 24.11.21)</vt:lpstr>
      <vt:lpstr>Презентация PowerPoint</vt:lpstr>
      <vt:lpstr>Фармэкспертиза рецепта N 148-1/у-04(л) </vt:lpstr>
      <vt:lpstr>Презентация PowerPoint</vt:lpstr>
      <vt:lpstr>Отпуск сильнодействующего вещества</vt:lpstr>
      <vt:lpstr>Презентация PowerPoint</vt:lpstr>
      <vt:lpstr>Рабочее место фармацевта</vt:lpstr>
      <vt:lpstr>Аптека обязана осуществить отпуск ЛП: 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ОРГАНИЗУЕТСЯ ИЗОЛИРОВАННОЕ ХРАНЕНИЕ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Документооборот</vt:lpstr>
      <vt:lpstr>СХЕМА ВЗАИМОДЕЙСТВИЯ ЗВЕНЬЕВ онлП</vt:lpstr>
      <vt:lpstr>Схема финансовых потоков</vt:lpstr>
      <vt:lpstr>Схема товарных потоков</vt:lpstr>
      <vt:lpstr>Контрольные вопросы</vt:lpstr>
      <vt:lpstr>Контрольные вопросы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Льготное обеспечение лекарственными средствами</dc:title>
  <dc:creator>Гулина  и Зиля</dc:creator>
  <cp:lastModifiedBy>Ольга Калинина</cp:lastModifiedBy>
  <cp:revision>132</cp:revision>
  <dcterms:created xsi:type="dcterms:W3CDTF">2015-06-15T19:16:17Z</dcterms:created>
  <dcterms:modified xsi:type="dcterms:W3CDTF">2025-09-06T14:21:21Z</dcterms:modified>
</cp:coreProperties>
</file>