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76" r:id="rId10"/>
    <p:sldId id="263" r:id="rId11"/>
    <p:sldId id="264" r:id="rId12"/>
    <p:sldId id="272" r:id="rId13"/>
    <p:sldId id="265" r:id="rId14"/>
    <p:sldId id="266" r:id="rId15"/>
    <p:sldId id="267" r:id="rId16"/>
    <p:sldId id="268" r:id="rId17"/>
    <p:sldId id="273" r:id="rId18"/>
    <p:sldId id="274" r:id="rId19"/>
    <p:sldId id="269" r:id="rId20"/>
    <p:sldId id="275" r:id="rId21"/>
    <p:sldId id="270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66A00-2755-4D6A-9ABE-98DE631D4117}" type="doc">
      <dgm:prSet loTypeId="urn:microsoft.com/office/officeart/2005/8/layout/vList2" loCatId="list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1F650CD-0B49-41AA-A0D7-DBF716FF80DE}">
      <dgm:prSet phldrT="[Текст]" phldr="0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Оборот по </a:t>
          </a:r>
          <a:r>
            <a:rPr lang="ru-RU" sz="2400" i="1" dirty="0">
              <a:solidFill>
                <a:schemeClr val="tx1"/>
              </a:solidFill>
            </a:rPr>
            <a:t>стационарной рецептуре</a:t>
          </a:r>
        </a:p>
      </dgm:t>
    </dgm:pt>
    <dgm:pt modelId="{C4BE1EF6-3061-4D08-92F0-C9842DF35DAB}" type="parTrans" cxnId="{A7292C1F-35E3-46E7-B8A3-9C3C5D15BD26}">
      <dgm:prSet/>
      <dgm:spPr/>
      <dgm:t>
        <a:bodyPr/>
        <a:lstStyle/>
        <a:p>
          <a:endParaRPr lang="ru-RU" sz="1400"/>
        </a:p>
      </dgm:t>
    </dgm:pt>
    <dgm:pt modelId="{03F73388-02B0-4AEE-95EB-A2CEAC1A5D8E}" type="sibTrans" cxnId="{A7292C1F-35E3-46E7-B8A3-9C3C5D15BD26}">
      <dgm:prSet/>
      <dgm:spPr/>
      <dgm:t>
        <a:bodyPr/>
        <a:lstStyle/>
        <a:p>
          <a:endParaRPr lang="ru-RU" sz="1400"/>
        </a:p>
      </dgm:t>
    </dgm:pt>
    <dgm:pt modelId="{B2D3DAE7-376A-4D27-90A9-E728FF66B120}">
      <dgm:prSet phldrT="[Текст]" phldr="0" custT="1"/>
      <dgm:spPr/>
      <dgm:t>
        <a:bodyPr/>
        <a:lstStyle/>
        <a:p>
          <a:endParaRPr lang="ru-RU" sz="1800" dirty="0"/>
        </a:p>
      </dgm:t>
    </dgm:pt>
    <dgm:pt modelId="{3BD86389-0A14-4DD5-871B-8B3B4D3B388F}" type="parTrans" cxnId="{90A3624A-3A65-40C1-95D8-5F224E7CB7E9}">
      <dgm:prSet/>
      <dgm:spPr/>
      <dgm:t>
        <a:bodyPr/>
        <a:lstStyle/>
        <a:p>
          <a:endParaRPr lang="ru-RU" sz="1400"/>
        </a:p>
      </dgm:t>
    </dgm:pt>
    <dgm:pt modelId="{906FA74E-C6FA-42FF-87D4-F4D94E153E06}" type="sibTrans" cxnId="{90A3624A-3A65-40C1-95D8-5F224E7CB7E9}">
      <dgm:prSet/>
      <dgm:spPr/>
      <dgm:t>
        <a:bodyPr/>
        <a:lstStyle/>
        <a:p>
          <a:endParaRPr lang="ru-RU" sz="1400"/>
        </a:p>
      </dgm:t>
    </dgm:pt>
    <dgm:pt modelId="{63569EA5-8369-43D1-9E2E-B9B97174E445}">
      <dgm:prSet phldrT="[Текст]" custT="1"/>
      <dgm:spPr/>
      <dgm:t>
        <a:bodyPr/>
        <a:lstStyle/>
        <a:p>
          <a:r>
            <a:rPr lang="ru" sz="2400" dirty="0">
              <a:solidFill>
                <a:schemeClr val="tx1"/>
              </a:solidFill>
            </a:rPr>
            <a:t>Оборот по </a:t>
          </a:r>
          <a:r>
            <a:rPr lang="ru" sz="2400" i="1" dirty="0">
              <a:solidFill>
                <a:schemeClr val="tx1"/>
              </a:solidFill>
            </a:rPr>
            <a:t>мелкооптовому отпуску</a:t>
          </a:r>
          <a:endParaRPr lang="ru-RU" sz="2400" dirty="0"/>
        </a:p>
      </dgm:t>
    </dgm:pt>
    <dgm:pt modelId="{45047EB2-3E46-4A09-A9E2-7BC3D5B98E93}" type="parTrans" cxnId="{98BA032A-CE44-4713-8C12-5610F1823E5B}">
      <dgm:prSet/>
      <dgm:spPr/>
      <dgm:t>
        <a:bodyPr/>
        <a:lstStyle/>
        <a:p>
          <a:endParaRPr lang="ru-RU" sz="1400"/>
        </a:p>
      </dgm:t>
    </dgm:pt>
    <dgm:pt modelId="{EF8435FA-7882-4B1F-A485-035F5036E450}" type="sibTrans" cxnId="{98BA032A-CE44-4713-8C12-5610F1823E5B}">
      <dgm:prSet/>
      <dgm:spPr/>
      <dgm:t>
        <a:bodyPr/>
        <a:lstStyle/>
        <a:p>
          <a:endParaRPr lang="ru-RU" sz="1400"/>
        </a:p>
      </dgm:t>
    </dgm:pt>
    <dgm:pt modelId="{CC701F8C-7EEF-4A8C-AF80-687CEF143A65}">
      <dgm:prSet phldrT="[Текст]" custT="1"/>
      <dgm:spPr/>
      <dgm:t>
        <a:bodyPr/>
        <a:lstStyle/>
        <a:p>
          <a:endParaRPr lang="ru-RU" sz="1800" dirty="0"/>
        </a:p>
      </dgm:t>
    </dgm:pt>
    <dgm:pt modelId="{E7C049C6-E1FA-4431-8BD1-804569D6C43F}" type="parTrans" cxnId="{FF3D406D-4B9A-42D7-A3DA-A51E30D134DC}">
      <dgm:prSet/>
      <dgm:spPr/>
      <dgm:t>
        <a:bodyPr/>
        <a:lstStyle/>
        <a:p>
          <a:endParaRPr lang="ru-RU" sz="1400"/>
        </a:p>
      </dgm:t>
    </dgm:pt>
    <dgm:pt modelId="{247358B2-A828-42B1-B130-173D70095D7C}" type="sibTrans" cxnId="{FF3D406D-4B9A-42D7-A3DA-A51E30D134DC}">
      <dgm:prSet/>
      <dgm:spPr/>
      <dgm:t>
        <a:bodyPr/>
        <a:lstStyle/>
        <a:p>
          <a:endParaRPr lang="ru-RU" sz="1400"/>
        </a:p>
      </dgm:t>
    </dgm:pt>
    <dgm:pt modelId="{E92D0786-F75E-4F9B-8D52-9EC4F3F9152A}">
      <dgm:prSet phldrT="[Текст]" phldr="0" custT="1"/>
      <dgm:spPr/>
      <dgm:t>
        <a:bodyPr/>
        <a:lstStyle/>
        <a:p>
          <a:endParaRPr lang="ru-RU" sz="1800" dirty="0"/>
        </a:p>
      </dgm:t>
    </dgm:pt>
    <dgm:pt modelId="{8EC9EE24-EFFA-43DB-B827-8915F4A82199}" type="parTrans" cxnId="{62DD4B69-B7D2-44AD-95CF-0C453BC5A954}">
      <dgm:prSet/>
      <dgm:spPr/>
      <dgm:t>
        <a:bodyPr/>
        <a:lstStyle/>
        <a:p>
          <a:endParaRPr lang="ru-RU" sz="1400"/>
        </a:p>
      </dgm:t>
    </dgm:pt>
    <dgm:pt modelId="{974F1010-5442-4877-AF72-1408B82D5D87}" type="sibTrans" cxnId="{62DD4B69-B7D2-44AD-95CF-0C453BC5A954}">
      <dgm:prSet/>
      <dgm:spPr/>
      <dgm:t>
        <a:bodyPr/>
        <a:lstStyle/>
        <a:p>
          <a:endParaRPr lang="ru-RU" sz="1400"/>
        </a:p>
      </dgm:t>
    </dgm:pt>
    <dgm:pt modelId="{C07D7863-4E1B-44CA-A4C4-46D806082AC3}">
      <dgm:prSet phldrT="[Текст]" phldr="0" custT="1"/>
      <dgm:spPr/>
      <dgm:t>
        <a:bodyPr/>
        <a:lstStyle/>
        <a:p>
          <a:r>
            <a:rPr lang="ru-RU" sz="1800" dirty="0"/>
            <a:t>ГЛФ</a:t>
          </a:r>
        </a:p>
      </dgm:t>
    </dgm:pt>
    <dgm:pt modelId="{F663C29F-1A6E-417B-B98F-027BB4B6BE02}" type="parTrans" cxnId="{38CAA234-71A5-43FB-9C46-6118330234B5}">
      <dgm:prSet/>
      <dgm:spPr/>
      <dgm:t>
        <a:bodyPr/>
        <a:lstStyle/>
        <a:p>
          <a:endParaRPr lang="ru-RU" sz="1400"/>
        </a:p>
      </dgm:t>
    </dgm:pt>
    <dgm:pt modelId="{B8112C64-C52D-4DD9-98C6-3DE77AC41BCD}" type="sibTrans" cxnId="{38CAA234-71A5-43FB-9C46-6118330234B5}">
      <dgm:prSet/>
      <dgm:spPr/>
      <dgm:t>
        <a:bodyPr/>
        <a:lstStyle/>
        <a:p>
          <a:endParaRPr lang="ru-RU" sz="1400"/>
        </a:p>
      </dgm:t>
    </dgm:pt>
    <dgm:pt modelId="{73B58879-CD90-49BC-9636-C4327016D421}">
      <dgm:prSet phldrT="[Текст]" custT="1"/>
      <dgm:spPr/>
      <dgm:t>
        <a:bodyPr/>
        <a:lstStyle/>
        <a:p>
          <a:r>
            <a:rPr lang="ru" sz="1800" dirty="0">
              <a:solidFill>
                <a:schemeClr val="tx1"/>
              </a:solidFill>
            </a:rPr>
            <a:t>прочий отпуск готовых ТАА.</a:t>
          </a:r>
          <a:endParaRPr lang="ru-RU" sz="1800" dirty="0"/>
        </a:p>
      </dgm:t>
    </dgm:pt>
    <dgm:pt modelId="{BBE85A29-2BA8-4F62-A57C-493452C309F4}" type="parTrans" cxnId="{7F61C5B4-1A2F-489F-AE32-1AEB80CCAC69}">
      <dgm:prSet/>
      <dgm:spPr/>
      <dgm:t>
        <a:bodyPr/>
        <a:lstStyle/>
        <a:p>
          <a:endParaRPr lang="ru-RU" sz="1400"/>
        </a:p>
      </dgm:t>
    </dgm:pt>
    <dgm:pt modelId="{49534E19-A2EA-4884-9133-7BA008F68759}" type="sibTrans" cxnId="{7F61C5B4-1A2F-489F-AE32-1AEB80CCAC69}">
      <dgm:prSet/>
      <dgm:spPr/>
      <dgm:t>
        <a:bodyPr/>
        <a:lstStyle/>
        <a:p>
          <a:endParaRPr lang="ru-RU" sz="1400"/>
        </a:p>
      </dgm:t>
    </dgm:pt>
    <dgm:pt modelId="{825944E8-549E-4511-B1DB-E976FAE41317}">
      <dgm:prSet phldrT="[Текст]" phldr="0" custT="1"/>
      <dgm:spPr/>
      <dgm:t>
        <a:bodyPr/>
        <a:lstStyle/>
        <a:p>
          <a:r>
            <a:rPr lang="ru" sz="1800" dirty="0">
              <a:solidFill>
                <a:schemeClr val="tx1"/>
              </a:solidFill>
            </a:rPr>
            <a:t>ЛФ, изготавливаемые по требованиям МО</a:t>
          </a:r>
          <a:endParaRPr lang="ru-RU" sz="1800" dirty="0"/>
        </a:p>
      </dgm:t>
    </dgm:pt>
    <dgm:pt modelId="{9F154DB2-9B73-4817-98DD-791A8C59A92A}" type="parTrans" cxnId="{61F392D2-EDDC-4A68-A8C8-C569665920F6}">
      <dgm:prSet/>
      <dgm:spPr/>
      <dgm:t>
        <a:bodyPr/>
        <a:lstStyle/>
        <a:p>
          <a:endParaRPr lang="ru-RU"/>
        </a:p>
      </dgm:t>
    </dgm:pt>
    <dgm:pt modelId="{02F8E0E6-7B5A-474F-8850-A2DD6D9EFB0E}" type="sibTrans" cxnId="{61F392D2-EDDC-4A68-A8C8-C569665920F6}">
      <dgm:prSet/>
      <dgm:spPr/>
      <dgm:t>
        <a:bodyPr/>
        <a:lstStyle/>
        <a:p>
          <a:endParaRPr lang="ru-RU"/>
        </a:p>
      </dgm:t>
    </dgm:pt>
    <dgm:pt modelId="{1BE35261-B002-4F5C-8519-363056B2059D}">
      <dgm:prSet phldrT="[Текст]" custT="1"/>
      <dgm:spPr/>
      <dgm:t>
        <a:bodyPr/>
        <a:lstStyle/>
        <a:p>
          <a:r>
            <a:rPr lang="ru" sz="1800" dirty="0">
              <a:solidFill>
                <a:schemeClr val="tx1"/>
              </a:solidFill>
            </a:rPr>
            <a:t>весовой отпуск (ангро), т. е. отпуск в результате однократного отмеривания или отвешивания товара (без деления на дозы), </a:t>
          </a:r>
          <a:endParaRPr lang="ru-RU" sz="1800" dirty="0"/>
        </a:p>
      </dgm:t>
    </dgm:pt>
    <dgm:pt modelId="{F6F91500-DB6F-40E6-AEBF-DA15DCA7A43C}" type="parTrans" cxnId="{C60F6C2A-55DB-453D-92DF-74E0A69E0F5F}">
      <dgm:prSet/>
      <dgm:spPr/>
      <dgm:t>
        <a:bodyPr/>
        <a:lstStyle/>
        <a:p>
          <a:endParaRPr lang="ru-RU"/>
        </a:p>
      </dgm:t>
    </dgm:pt>
    <dgm:pt modelId="{D9126271-D223-4B8B-A5B4-E4D4D50824C8}" type="sibTrans" cxnId="{C60F6C2A-55DB-453D-92DF-74E0A69E0F5F}">
      <dgm:prSet/>
      <dgm:spPr/>
      <dgm:t>
        <a:bodyPr/>
        <a:lstStyle/>
        <a:p>
          <a:endParaRPr lang="ru-RU"/>
        </a:p>
      </dgm:t>
    </dgm:pt>
    <dgm:pt modelId="{27B9D040-F1DC-4092-A274-AAA8DA10FBF4}" type="pres">
      <dgm:prSet presAssocID="{BB766A00-2755-4D6A-9ABE-98DE631D4117}" presName="linear" presStyleCnt="0">
        <dgm:presLayoutVars>
          <dgm:animLvl val="lvl"/>
          <dgm:resizeHandles val="exact"/>
        </dgm:presLayoutVars>
      </dgm:prSet>
      <dgm:spPr/>
    </dgm:pt>
    <dgm:pt modelId="{F1CC3B32-D4F7-4D8F-A8E7-E5BE2E39C93C}" type="pres">
      <dgm:prSet presAssocID="{81F650CD-0B49-41AA-A0D7-DBF716FF80DE}" presName="parentText" presStyleLbl="node1" presStyleIdx="0" presStyleCnt="2" custScaleY="48156" custLinFactNeighborX="291" custLinFactNeighborY="3588">
        <dgm:presLayoutVars>
          <dgm:chMax val="0"/>
          <dgm:bulletEnabled val="1"/>
        </dgm:presLayoutVars>
      </dgm:prSet>
      <dgm:spPr/>
    </dgm:pt>
    <dgm:pt modelId="{2E603E3B-02F9-4E5A-B74A-4515E044F74A}" type="pres">
      <dgm:prSet presAssocID="{81F650CD-0B49-41AA-A0D7-DBF716FF80DE}" presName="childText" presStyleLbl="revTx" presStyleIdx="0" presStyleCnt="2">
        <dgm:presLayoutVars>
          <dgm:bulletEnabled val="1"/>
        </dgm:presLayoutVars>
      </dgm:prSet>
      <dgm:spPr/>
    </dgm:pt>
    <dgm:pt modelId="{457F97CA-7DAB-4F7D-9514-93B259856A7D}" type="pres">
      <dgm:prSet presAssocID="{63569EA5-8369-43D1-9E2E-B9B97174E445}" presName="parentText" presStyleLbl="node1" presStyleIdx="1" presStyleCnt="2" custScaleY="49042">
        <dgm:presLayoutVars>
          <dgm:chMax val="0"/>
          <dgm:bulletEnabled val="1"/>
        </dgm:presLayoutVars>
      </dgm:prSet>
      <dgm:spPr/>
    </dgm:pt>
    <dgm:pt modelId="{E4F9C739-27AA-4DCF-B3D1-BB6B7A48FA73}" type="pres">
      <dgm:prSet presAssocID="{63569EA5-8369-43D1-9E2E-B9B97174E44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4F9D41B-1201-4D59-9F8A-3E16749B2B7F}" type="presOf" srcId="{73B58879-CD90-49BC-9636-C4327016D421}" destId="{E4F9C739-27AA-4DCF-B3D1-BB6B7A48FA73}" srcOrd="0" destOrd="2" presId="urn:microsoft.com/office/officeart/2005/8/layout/vList2"/>
    <dgm:cxn modelId="{A7292C1F-35E3-46E7-B8A3-9C3C5D15BD26}" srcId="{BB766A00-2755-4D6A-9ABE-98DE631D4117}" destId="{81F650CD-0B49-41AA-A0D7-DBF716FF80DE}" srcOrd="0" destOrd="0" parTransId="{C4BE1EF6-3061-4D08-92F0-C9842DF35DAB}" sibTransId="{03F73388-02B0-4AEE-95EB-A2CEAC1A5D8E}"/>
    <dgm:cxn modelId="{98BA032A-CE44-4713-8C12-5610F1823E5B}" srcId="{BB766A00-2755-4D6A-9ABE-98DE631D4117}" destId="{63569EA5-8369-43D1-9E2E-B9B97174E445}" srcOrd="1" destOrd="0" parTransId="{45047EB2-3E46-4A09-A9E2-7BC3D5B98E93}" sibTransId="{EF8435FA-7882-4B1F-A485-035F5036E450}"/>
    <dgm:cxn modelId="{C60F6C2A-55DB-453D-92DF-74E0A69E0F5F}" srcId="{63569EA5-8369-43D1-9E2E-B9B97174E445}" destId="{1BE35261-B002-4F5C-8519-363056B2059D}" srcOrd="1" destOrd="0" parTransId="{F6F91500-DB6F-40E6-AEBF-DA15DCA7A43C}" sibTransId="{D9126271-D223-4B8B-A5B4-E4D4D50824C8}"/>
    <dgm:cxn modelId="{38CAA234-71A5-43FB-9C46-6118330234B5}" srcId="{81F650CD-0B49-41AA-A0D7-DBF716FF80DE}" destId="{C07D7863-4E1B-44CA-A4C4-46D806082AC3}" srcOrd="2" destOrd="0" parTransId="{F663C29F-1A6E-417B-B98F-027BB4B6BE02}" sibTransId="{B8112C64-C52D-4DD9-98C6-3DE77AC41BCD}"/>
    <dgm:cxn modelId="{36C12342-0AB1-4B6B-85FC-72239D2BB445}" type="presOf" srcId="{C07D7863-4E1B-44CA-A4C4-46D806082AC3}" destId="{2E603E3B-02F9-4E5A-B74A-4515E044F74A}" srcOrd="0" destOrd="2" presId="urn:microsoft.com/office/officeart/2005/8/layout/vList2"/>
    <dgm:cxn modelId="{BE303F62-B5EE-403C-A0CE-1DA29D571852}" type="presOf" srcId="{63569EA5-8369-43D1-9E2E-B9B97174E445}" destId="{457F97CA-7DAB-4F7D-9514-93B259856A7D}" srcOrd="0" destOrd="0" presId="urn:microsoft.com/office/officeart/2005/8/layout/vList2"/>
    <dgm:cxn modelId="{70539747-A995-4EE3-872B-3FB72EA45470}" type="presOf" srcId="{81F650CD-0B49-41AA-A0D7-DBF716FF80DE}" destId="{F1CC3B32-D4F7-4D8F-A8E7-E5BE2E39C93C}" srcOrd="0" destOrd="0" presId="urn:microsoft.com/office/officeart/2005/8/layout/vList2"/>
    <dgm:cxn modelId="{62DD4B69-B7D2-44AD-95CF-0C453BC5A954}" srcId="{81F650CD-0B49-41AA-A0D7-DBF716FF80DE}" destId="{E92D0786-F75E-4F9B-8D52-9EC4F3F9152A}" srcOrd="3" destOrd="0" parTransId="{8EC9EE24-EFFA-43DB-B827-8915F4A82199}" sibTransId="{974F1010-5442-4877-AF72-1408B82D5D87}"/>
    <dgm:cxn modelId="{90A3624A-3A65-40C1-95D8-5F224E7CB7E9}" srcId="{81F650CD-0B49-41AA-A0D7-DBF716FF80DE}" destId="{B2D3DAE7-376A-4D27-90A9-E728FF66B120}" srcOrd="0" destOrd="0" parTransId="{3BD86389-0A14-4DD5-871B-8B3B4D3B388F}" sibTransId="{906FA74E-C6FA-42FF-87D4-F4D94E153E06}"/>
    <dgm:cxn modelId="{FF3D406D-4B9A-42D7-A3DA-A51E30D134DC}" srcId="{63569EA5-8369-43D1-9E2E-B9B97174E445}" destId="{CC701F8C-7EEF-4A8C-AF80-687CEF143A65}" srcOrd="0" destOrd="0" parTransId="{E7C049C6-E1FA-4431-8BD1-804569D6C43F}" sibTransId="{247358B2-A828-42B1-B130-173D70095D7C}"/>
    <dgm:cxn modelId="{A8D3EB6D-A7BF-4C81-B2D2-F08BC82DEE76}" type="presOf" srcId="{825944E8-549E-4511-B1DB-E976FAE41317}" destId="{2E603E3B-02F9-4E5A-B74A-4515E044F74A}" srcOrd="0" destOrd="1" presId="urn:microsoft.com/office/officeart/2005/8/layout/vList2"/>
    <dgm:cxn modelId="{A89E6792-D48F-4282-8120-57E0620900DC}" type="presOf" srcId="{E92D0786-F75E-4F9B-8D52-9EC4F3F9152A}" destId="{2E603E3B-02F9-4E5A-B74A-4515E044F74A}" srcOrd="0" destOrd="3" presId="urn:microsoft.com/office/officeart/2005/8/layout/vList2"/>
    <dgm:cxn modelId="{1EC76C9F-747C-4A93-82F7-9E6A542A0CF2}" type="presOf" srcId="{BB766A00-2755-4D6A-9ABE-98DE631D4117}" destId="{27B9D040-F1DC-4092-A274-AAA8DA10FBF4}" srcOrd="0" destOrd="0" presId="urn:microsoft.com/office/officeart/2005/8/layout/vList2"/>
    <dgm:cxn modelId="{7F61C5B4-1A2F-489F-AE32-1AEB80CCAC69}" srcId="{63569EA5-8369-43D1-9E2E-B9B97174E445}" destId="{73B58879-CD90-49BC-9636-C4327016D421}" srcOrd="2" destOrd="0" parTransId="{BBE85A29-2BA8-4F62-A57C-493452C309F4}" sibTransId="{49534E19-A2EA-4884-9133-7BA008F68759}"/>
    <dgm:cxn modelId="{61F392D2-EDDC-4A68-A8C8-C569665920F6}" srcId="{81F650CD-0B49-41AA-A0D7-DBF716FF80DE}" destId="{825944E8-549E-4511-B1DB-E976FAE41317}" srcOrd="1" destOrd="0" parTransId="{9F154DB2-9B73-4817-98DD-791A8C59A92A}" sibTransId="{02F8E0E6-7B5A-474F-8850-A2DD6D9EFB0E}"/>
    <dgm:cxn modelId="{C908F3D8-DFED-47E6-8A41-4EF1AFB502CC}" type="presOf" srcId="{1BE35261-B002-4F5C-8519-363056B2059D}" destId="{E4F9C739-27AA-4DCF-B3D1-BB6B7A48FA73}" srcOrd="0" destOrd="1" presId="urn:microsoft.com/office/officeart/2005/8/layout/vList2"/>
    <dgm:cxn modelId="{B1A26FDC-2928-435F-ABEE-3FC53E0DF7A6}" type="presOf" srcId="{CC701F8C-7EEF-4A8C-AF80-687CEF143A65}" destId="{E4F9C739-27AA-4DCF-B3D1-BB6B7A48FA73}" srcOrd="0" destOrd="0" presId="urn:microsoft.com/office/officeart/2005/8/layout/vList2"/>
    <dgm:cxn modelId="{3C59E5F1-75D3-4062-846C-246688099B7C}" type="presOf" srcId="{B2D3DAE7-376A-4D27-90A9-E728FF66B120}" destId="{2E603E3B-02F9-4E5A-B74A-4515E044F74A}" srcOrd="0" destOrd="0" presId="urn:microsoft.com/office/officeart/2005/8/layout/vList2"/>
    <dgm:cxn modelId="{56A6873A-3B8D-4B3B-ADA0-4A801A4F2C5E}" type="presParOf" srcId="{27B9D040-F1DC-4092-A274-AAA8DA10FBF4}" destId="{F1CC3B32-D4F7-4D8F-A8E7-E5BE2E39C93C}" srcOrd="0" destOrd="0" presId="urn:microsoft.com/office/officeart/2005/8/layout/vList2"/>
    <dgm:cxn modelId="{528A6640-CCA8-4919-8B80-53DB857084DC}" type="presParOf" srcId="{27B9D040-F1DC-4092-A274-AAA8DA10FBF4}" destId="{2E603E3B-02F9-4E5A-B74A-4515E044F74A}" srcOrd="1" destOrd="0" presId="urn:microsoft.com/office/officeart/2005/8/layout/vList2"/>
    <dgm:cxn modelId="{7968415F-FDA3-4828-B3CA-3953C89784F8}" type="presParOf" srcId="{27B9D040-F1DC-4092-A274-AAA8DA10FBF4}" destId="{457F97CA-7DAB-4F7D-9514-93B259856A7D}" srcOrd="2" destOrd="0" presId="urn:microsoft.com/office/officeart/2005/8/layout/vList2"/>
    <dgm:cxn modelId="{0E363A65-A5A1-46EF-817A-25D956A0AC29}" type="presParOf" srcId="{27B9D040-F1DC-4092-A274-AAA8DA10FBF4}" destId="{E4F9C739-27AA-4DCF-B3D1-BB6B7A48FA7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0A6C4-CC77-4C95-B060-CDD15E2CD67E}" type="doc">
      <dgm:prSet loTypeId="urn:microsoft.com/office/officeart/2005/8/layout/defaul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D674EBC-DEF9-46C6-8638-F37FE45B6324}">
      <dgm:prSet phldrT="[Текст]" custT="1"/>
      <dgm:spPr/>
      <dgm:t>
        <a:bodyPr/>
        <a:lstStyle/>
        <a:p>
          <a:pPr>
            <a:buNone/>
          </a:pPr>
          <a:r>
            <a:rPr lang="ru-RU" sz="1400" dirty="0">
              <a:solidFill>
                <a:schemeClr val="tx1"/>
              </a:solidFill>
              <a:latin typeface="Arial Black" panose="020B0A04020102020204" pitchFamily="34" charset="0"/>
            </a:rPr>
            <a:t>Журнал учета оптового отпуска и расчетов с покупателями</a:t>
          </a:r>
          <a:r>
            <a:rPr lang="ru-RU" sz="1400" dirty="0">
              <a:solidFill>
                <a:schemeClr val="tx1"/>
              </a:solidFill>
            </a:rPr>
            <a:t>, </a:t>
          </a:r>
        </a:p>
        <a:p>
          <a:pPr>
            <a:buNone/>
          </a:pPr>
          <a:r>
            <a:rPr lang="ru-RU" sz="1400" dirty="0">
              <a:solidFill>
                <a:schemeClr val="tx1"/>
              </a:solidFill>
            </a:rPr>
            <a:t>- в нем для каждого покупателя открывается отдельный лицевой счет или коллективный счет.</a:t>
          </a:r>
        </a:p>
      </dgm:t>
    </dgm:pt>
    <dgm:pt modelId="{FFF11387-01FC-44BF-ACD1-0821710C9532}" type="parTrans" cxnId="{8FB18F3C-2412-4DE8-B8CC-21B680B8996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8AD0180-2E0D-4C8A-9C55-CEE73E3A2D90}" type="sibTrans" cxnId="{8FB18F3C-2412-4DE8-B8CC-21B680B8996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9B7D291-BCB4-4F06-8E69-17E6CED4DBD2}">
      <dgm:prSet phldrT="[Текст]" custT="1"/>
      <dgm:spPr/>
      <dgm:t>
        <a:bodyPr/>
        <a:lstStyle/>
        <a:p>
          <a:r>
            <a:rPr lang="ru" sz="1600" dirty="0">
              <a:solidFill>
                <a:schemeClr val="tx1"/>
              </a:solidFill>
              <a:latin typeface="Arial Black" panose="020B0A04020102020204" pitchFamily="34" charset="0"/>
            </a:rPr>
            <a:t>Требование</a:t>
          </a:r>
          <a:endParaRPr lang="ru-RU" sz="16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6D972793-5DD5-4272-83A0-F3816B28124A}" type="parTrans" cxnId="{7EFB2FD5-8D11-4E36-80C7-377337B4312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79BE425-EA5F-4D4F-A22C-3950C90D4003}" type="sibTrans" cxnId="{7EFB2FD5-8D11-4E36-80C7-377337B4312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789C497-7CDA-47FA-817B-4325E42576CD}">
      <dgm:prSet phldrT="[Текст]" custT="1"/>
      <dgm:spPr/>
      <dgm:t>
        <a:bodyPr/>
        <a:lstStyle/>
        <a:p>
          <a:pPr>
            <a:buNone/>
          </a:pPr>
          <a:r>
            <a:rPr lang="ru-RU" sz="1600" dirty="0">
              <a:solidFill>
                <a:schemeClr val="tx1"/>
              </a:solidFill>
              <a:latin typeface="Arial Black" panose="020B0A04020102020204" pitchFamily="34" charset="0"/>
            </a:rPr>
            <a:t>Счет-фактура</a:t>
          </a:r>
        </a:p>
      </dgm:t>
    </dgm:pt>
    <dgm:pt modelId="{91AD764F-F39B-435C-870A-42CA134E94F8}" type="parTrans" cxnId="{077DA417-E703-497E-9559-4D5AFC1AE88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E7AA940-AA5F-4C8C-996A-913A69FED78F}" type="sibTrans" cxnId="{077DA417-E703-497E-9559-4D5AFC1AE88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802E08E-049D-4DDD-97A5-53285683FE3C}">
      <dgm:prSet phldrT="[Текст]" custT="1"/>
      <dgm:spPr/>
      <dgm:t>
        <a:bodyPr/>
        <a:lstStyle/>
        <a:p>
          <a:r>
            <a:rPr lang="ru" sz="1600" dirty="0">
              <a:solidFill>
                <a:schemeClr val="tx1"/>
              </a:solidFill>
              <a:latin typeface="Arial Black" panose="020B0A04020102020204" pitchFamily="34" charset="0"/>
            </a:rPr>
            <a:t>Реестр выписанных покупателям </a:t>
          </a:r>
        </a:p>
        <a:p>
          <a:r>
            <a:rPr lang="ru" sz="1600" dirty="0">
              <a:solidFill>
                <a:schemeClr val="tx1"/>
              </a:solidFill>
              <a:latin typeface="Arial Black" panose="020B0A04020102020204" pitchFamily="34" charset="0"/>
            </a:rPr>
            <a:t>требований</a:t>
          </a:r>
          <a:endParaRPr lang="ru-RU" sz="16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20A1CFF3-4A64-4F99-867D-C23A37D2821B}" type="parTrans" cxnId="{565FDC6E-1423-4291-B4B7-5739DB0BB04D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B6BB3B7-220F-47FA-B842-7DAE2FB9B59A}" type="sibTrans" cxnId="{565FDC6E-1423-4291-B4B7-5739DB0BB04D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D1D92D2-421F-4943-9FF8-84E5CFEA5661}">
      <dgm:prSet phldrT="[Текст]" custT="1"/>
      <dgm:spPr/>
      <dgm:t>
        <a:bodyPr/>
        <a:lstStyle/>
        <a:p>
          <a:pPr>
            <a:buNone/>
          </a:pPr>
          <a:r>
            <a:rPr lang="ru-RU" sz="1200" dirty="0">
              <a:solidFill>
                <a:schemeClr val="tx1"/>
              </a:solidFill>
              <a:latin typeface="Arial Black" panose="020B0A04020102020204" pitchFamily="34" charset="0"/>
            </a:rPr>
            <a:t>Оборотная ведомость по лицевым счетам покупателей и прочим счетам </a:t>
          </a:r>
        </a:p>
        <a:p>
          <a:pPr>
            <a:buNone/>
          </a:pPr>
          <a:r>
            <a:rPr lang="ru-RU" sz="1200" dirty="0">
              <a:solidFill>
                <a:schemeClr val="tx1"/>
              </a:solidFill>
            </a:rPr>
            <a:t>- для ежемесячной проверки взаиморасчетов между аптекой и потребителями-организациями</a:t>
          </a:r>
        </a:p>
      </dgm:t>
    </dgm:pt>
    <dgm:pt modelId="{C84324E8-68A4-4B7A-A509-1F0681473270}" type="parTrans" cxnId="{62C32A4E-D93A-48B7-A446-4E68C744285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2EB2B7E-A60A-4B8C-8B9E-A02E994655E8}" type="sibTrans" cxnId="{62C32A4E-D93A-48B7-A446-4E68C744285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4F9093D-FA0A-485B-A62B-EE9DE646BA8E}" type="pres">
      <dgm:prSet presAssocID="{F8D0A6C4-CC77-4C95-B060-CDD15E2CD67E}" presName="diagram" presStyleCnt="0">
        <dgm:presLayoutVars>
          <dgm:dir/>
          <dgm:resizeHandles val="exact"/>
        </dgm:presLayoutVars>
      </dgm:prSet>
      <dgm:spPr/>
    </dgm:pt>
    <dgm:pt modelId="{58E2F9FE-3918-492D-AEE0-B9392195C9D1}" type="pres">
      <dgm:prSet presAssocID="{BD674EBC-DEF9-46C6-8638-F37FE45B6324}" presName="node" presStyleLbl="node1" presStyleIdx="0" presStyleCnt="5" custScaleX="120026" custScaleY="123249" custLinFactY="52201" custLinFactNeighborX="-56606" custLinFactNeighborY="100000">
        <dgm:presLayoutVars>
          <dgm:bulletEnabled val="1"/>
        </dgm:presLayoutVars>
      </dgm:prSet>
      <dgm:spPr/>
    </dgm:pt>
    <dgm:pt modelId="{689EBBCC-318B-45B9-BC96-A7CEA1D44684}" type="pres">
      <dgm:prSet presAssocID="{88AD0180-2E0D-4C8A-9C55-CEE73E3A2D90}" presName="sibTrans" presStyleCnt="0"/>
      <dgm:spPr/>
    </dgm:pt>
    <dgm:pt modelId="{A923C875-BD27-42F6-B20A-5712057247ED}" type="pres">
      <dgm:prSet presAssocID="{D9B7D291-BCB4-4F06-8E69-17E6CED4DBD2}" presName="node" presStyleLbl="node1" presStyleIdx="1" presStyleCnt="5" custScaleX="123222" custScaleY="134180" custLinFactX="-87577" custLinFactNeighborX="-100000" custLinFactNeighborY="2474">
        <dgm:presLayoutVars>
          <dgm:bulletEnabled val="1"/>
        </dgm:presLayoutVars>
      </dgm:prSet>
      <dgm:spPr/>
    </dgm:pt>
    <dgm:pt modelId="{722273E6-80EE-49AE-A615-AE8B20A44CFE}" type="pres">
      <dgm:prSet presAssocID="{E79BE425-EA5F-4D4F-A22C-3950C90D4003}" presName="sibTrans" presStyleCnt="0"/>
      <dgm:spPr/>
    </dgm:pt>
    <dgm:pt modelId="{66EB78C2-425E-4064-90C2-A24045F0A328}" type="pres">
      <dgm:prSet presAssocID="{6789C497-7CDA-47FA-817B-4325E42576CD}" presName="node" presStyleLbl="node1" presStyleIdx="2" presStyleCnt="5" custScaleX="127714" custScaleY="135093" custLinFactX="42550" custLinFactY="-51150" custLinFactNeighborX="100000" custLinFactNeighborY="-100000">
        <dgm:presLayoutVars>
          <dgm:bulletEnabled val="1"/>
        </dgm:presLayoutVars>
      </dgm:prSet>
      <dgm:spPr/>
    </dgm:pt>
    <dgm:pt modelId="{8F2764AD-0DB1-4A94-BD70-B2ABA76F2498}" type="pres">
      <dgm:prSet presAssocID="{5E7AA940-AA5F-4C8C-996A-913A69FED78F}" presName="sibTrans" presStyleCnt="0"/>
      <dgm:spPr/>
    </dgm:pt>
    <dgm:pt modelId="{69F1B055-1ADD-4C46-B2CE-29D3D00CF4F9}" type="pres">
      <dgm:prSet presAssocID="{F802E08E-049D-4DDD-97A5-53285683FE3C}" presName="node" presStyleLbl="node1" presStyleIdx="3" presStyleCnt="5" custScaleX="116014" custScaleY="123159" custLinFactNeighborX="3981" custLinFactNeighborY="655">
        <dgm:presLayoutVars>
          <dgm:bulletEnabled val="1"/>
        </dgm:presLayoutVars>
      </dgm:prSet>
      <dgm:spPr/>
    </dgm:pt>
    <dgm:pt modelId="{2F013754-F904-4EA6-8150-0CD9595666F1}" type="pres">
      <dgm:prSet presAssocID="{3B6BB3B7-220F-47FA-B842-7DAE2FB9B59A}" presName="sibTrans" presStyleCnt="0"/>
      <dgm:spPr/>
    </dgm:pt>
    <dgm:pt modelId="{CD2B6A4D-F8E7-473C-908B-4488D63F37C1}" type="pres">
      <dgm:prSet presAssocID="{0D1D92D2-421F-4943-9FF8-84E5CFEA5661}" presName="node" presStyleLbl="node1" presStyleIdx="4" presStyleCnt="5" custScaleX="122989" custScaleY="124894" custLinFactNeighborX="1179">
        <dgm:presLayoutVars>
          <dgm:bulletEnabled val="1"/>
        </dgm:presLayoutVars>
      </dgm:prSet>
      <dgm:spPr/>
    </dgm:pt>
  </dgm:ptLst>
  <dgm:cxnLst>
    <dgm:cxn modelId="{0CDBDD0B-4D46-4ED1-BE4A-5566D1762E40}" type="presOf" srcId="{BD674EBC-DEF9-46C6-8638-F37FE45B6324}" destId="{58E2F9FE-3918-492D-AEE0-B9392195C9D1}" srcOrd="0" destOrd="0" presId="urn:microsoft.com/office/officeart/2005/8/layout/default"/>
    <dgm:cxn modelId="{F06C580D-C273-442A-8A3F-F2131038C273}" type="presOf" srcId="{6789C497-7CDA-47FA-817B-4325E42576CD}" destId="{66EB78C2-425E-4064-90C2-A24045F0A328}" srcOrd="0" destOrd="0" presId="urn:microsoft.com/office/officeart/2005/8/layout/default"/>
    <dgm:cxn modelId="{077DA417-E703-497E-9559-4D5AFC1AE885}" srcId="{F8D0A6C4-CC77-4C95-B060-CDD15E2CD67E}" destId="{6789C497-7CDA-47FA-817B-4325E42576CD}" srcOrd="2" destOrd="0" parTransId="{91AD764F-F39B-435C-870A-42CA134E94F8}" sibTransId="{5E7AA940-AA5F-4C8C-996A-913A69FED78F}"/>
    <dgm:cxn modelId="{8FB18F3C-2412-4DE8-B8CC-21B680B89962}" srcId="{F8D0A6C4-CC77-4C95-B060-CDD15E2CD67E}" destId="{BD674EBC-DEF9-46C6-8638-F37FE45B6324}" srcOrd="0" destOrd="0" parTransId="{FFF11387-01FC-44BF-ACD1-0821710C9532}" sibTransId="{88AD0180-2E0D-4C8A-9C55-CEE73E3A2D90}"/>
    <dgm:cxn modelId="{6A8CE145-99D3-4ABA-8EFE-3FE19DA383F6}" type="presOf" srcId="{F8D0A6C4-CC77-4C95-B060-CDD15E2CD67E}" destId="{04F9093D-FA0A-485B-A62B-EE9DE646BA8E}" srcOrd="0" destOrd="0" presId="urn:microsoft.com/office/officeart/2005/8/layout/default"/>
    <dgm:cxn modelId="{62C32A4E-D93A-48B7-A446-4E68C7442859}" srcId="{F8D0A6C4-CC77-4C95-B060-CDD15E2CD67E}" destId="{0D1D92D2-421F-4943-9FF8-84E5CFEA5661}" srcOrd="4" destOrd="0" parTransId="{C84324E8-68A4-4B7A-A509-1F0681473270}" sibTransId="{02EB2B7E-A60A-4B8C-8B9E-A02E994655E8}"/>
    <dgm:cxn modelId="{565FDC6E-1423-4291-B4B7-5739DB0BB04D}" srcId="{F8D0A6C4-CC77-4C95-B060-CDD15E2CD67E}" destId="{F802E08E-049D-4DDD-97A5-53285683FE3C}" srcOrd="3" destOrd="0" parTransId="{20A1CFF3-4A64-4F99-867D-C23A37D2821B}" sibTransId="{3B6BB3B7-220F-47FA-B842-7DAE2FB9B59A}"/>
    <dgm:cxn modelId="{99A33850-7BC7-4BFB-AD59-37661C5C984E}" type="presOf" srcId="{F802E08E-049D-4DDD-97A5-53285683FE3C}" destId="{69F1B055-1ADD-4C46-B2CE-29D3D00CF4F9}" srcOrd="0" destOrd="0" presId="urn:microsoft.com/office/officeart/2005/8/layout/default"/>
    <dgm:cxn modelId="{A6777E9F-2127-4D5F-885D-FC91F21EC168}" type="presOf" srcId="{D9B7D291-BCB4-4F06-8E69-17E6CED4DBD2}" destId="{A923C875-BD27-42F6-B20A-5712057247ED}" srcOrd="0" destOrd="0" presId="urn:microsoft.com/office/officeart/2005/8/layout/default"/>
    <dgm:cxn modelId="{CBDAFABD-FA1E-41E9-AA32-ACB704E67071}" type="presOf" srcId="{0D1D92D2-421F-4943-9FF8-84E5CFEA5661}" destId="{CD2B6A4D-F8E7-473C-908B-4488D63F37C1}" srcOrd="0" destOrd="0" presId="urn:microsoft.com/office/officeart/2005/8/layout/default"/>
    <dgm:cxn modelId="{7EFB2FD5-8D11-4E36-80C7-377337B43126}" srcId="{F8D0A6C4-CC77-4C95-B060-CDD15E2CD67E}" destId="{D9B7D291-BCB4-4F06-8E69-17E6CED4DBD2}" srcOrd="1" destOrd="0" parTransId="{6D972793-5DD5-4272-83A0-F3816B28124A}" sibTransId="{E79BE425-EA5F-4D4F-A22C-3950C90D4003}"/>
    <dgm:cxn modelId="{ECF9D9ED-075C-4914-88DC-1CCF69463453}" type="presParOf" srcId="{04F9093D-FA0A-485B-A62B-EE9DE646BA8E}" destId="{58E2F9FE-3918-492D-AEE0-B9392195C9D1}" srcOrd="0" destOrd="0" presId="urn:microsoft.com/office/officeart/2005/8/layout/default"/>
    <dgm:cxn modelId="{FCC7A2A1-1780-41FA-BD3B-F9C40488050D}" type="presParOf" srcId="{04F9093D-FA0A-485B-A62B-EE9DE646BA8E}" destId="{689EBBCC-318B-45B9-BC96-A7CEA1D44684}" srcOrd="1" destOrd="0" presId="urn:microsoft.com/office/officeart/2005/8/layout/default"/>
    <dgm:cxn modelId="{634E3A04-6E85-44CB-B3E8-A5CAB03A1F70}" type="presParOf" srcId="{04F9093D-FA0A-485B-A62B-EE9DE646BA8E}" destId="{A923C875-BD27-42F6-B20A-5712057247ED}" srcOrd="2" destOrd="0" presId="urn:microsoft.com/office/officeart/2005/8/layout/default"/>
    <dgm:cxn modelId="{25A507D7-657C-4FB8-A432-6205D3D6BE4B}" type="presParOf" srcId="{04F9093D-FA0A-485B-A62B-EE9DE646BA8E}" destId="{722273E6-80EE-49AE-A615-AE8B20A44CFE}" srcOrd="3" destOrd="0" presId="urn:microsoft.com/office/officeart/2005/8/layout/default"/>
    <dgm:cxn modelId="{4197C9AB-7424-47B5-889E-D581D7A97BA5}" type="presParOf" srcId="{04F9093D-FA0A-485B-A62B-EE9DE646BA8E}" destId="{66EB78C2-425E-4064-90C2-A24045F0A328}" srcOrd="4" destOrd="0" presId="urn:microsoft.com/office/officeart/2005/8/layout/default"/>
    <dgm:cxn modelId="{E4EDC719-89DF-4769-B6B8-97A44143F9CB}" type="presParOf" srcId="{04F9093D-FA0A-485B-A62B-EE9DE646BA8E}" destId="{8F2764AD-0DB1-4A94-BD70-B2ABA76F2498}" srcOrd="5" destOrd="0" presId="urn:microsoft.com/office/officeart/2005/8/layout/default"/>
    <dgm:cxn modelId="{D6DC9DD4-28CE-4F90-889D-01ADD30D9793}" type="presParOf" srcId="{04F9093D-FA0A-485B-A62B-EE9DE646BA8E}" destId="{69F1B055-1ADD-4C46-B2CE-29D3D00CF4F9}" srcOrd="6" destOrd="0" presId="urn:microsoft.com/office/officeart/2005/8/layout/default"/>
    <dgm:cxn modelId="{632976A2-BED4-47CC-9E8B-99F4CBDC5453}" type="presParOf" srcId="{04F9093D-FA0A-485B-A62B-EE9DE646BA8E}" destId="{2F013754-F904-4EA6-8150-0CD9595666F1}" srcOrd="7" destOrd="0" presId="urn:microsoft.com/office/officeart/2005/8/layout/default"/>
    <dgm:cxn modelId="{91D13B67-BAD3-4F3B-8760-25091CAFA3CF}" type="presParOf" srcId="{04F9093D-FA0A-485B-A62B-EE9DE646BA8E}" destId="{CD2B6A4D-F8E7-473C-908B-4488D63F37C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C3B32-D4F7-4D8F-A8E7-E5BE2E39C93C}">
      <dsp:nvSpPr>
        <dsp:cNvPr id="0" name=""/>
        <dsp:cNvSpPr/>
      </dsp:nvSpPr>
      <dsp:spPr>
        <a:xfrm>
          <a:off x="0" y="106747"/>
          <a:ext cx="8773108" cy="585962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Оборот по </a:t>
          </a:r>
          <a:r>
            <a:rPr lang="ru-RU" sz="2400" i="1" kern="1200" dirty="0">
              <a:solidFill>
                <a:schemeClr val="tx1"/>
              </a:solidFill>
            </a:rPr>
            <a:t>стационарной рецептуре</a:t>
          </a:r>
        </a:p>
      </dsp:txBody>
      <dsp:txXfrm>
        <a:off x="28604" y="135351"/>
        <a:ext cx="8715900" cy="528754"/>
      </dsp:txXfrm>
    </dsp:sp>
    <dsp:sp modelId="{2E603E3B-02F9-4E5A-B74A-4515E044F74A}">
      <dsp:nvSpPr>
        <dsp:cNvPr id="0" name=""/>
        <dsp:cNvSpPr/>
      </dsp:nvSpPr>
      <dsp:spPr>
        <a:xfrm>
          <a:off x="0" y="650468"/>
          <a:ext cx="8773108" cy="117731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54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" sz="1800" kern="1200" dirty="0">
              <a:solidFill>
                <a:schemeClr val="tx1"/>
              </a:solidFill>
            </a:rPr>
            <a:t>ЛФ, изготавливаемые по требованиям МО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ГЛФ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kern="1200" dirty="0"/>
        </a:p>
      </dsp:txBody>
      <dsp:txXfrm>
        <a:off x="0" y="650468"/>
        <a:ext cx="8773108" cy="1177312"/>
      </dsp:txXfrm>
    </dsp:sp>
    <dsp:sp modelId="{457F97CA-7DAB-4F7D-9514-93B259856A7D}">
      <dsp:nvSpPr>
        <dsp:cNvPr id="0" name=""/>
        <dsp:cNvSpPr/>
      </dsp:nvSpPr>
      <dsp:spPr>
        <a:xfrm>
          <a:off x="0" y="1827780"/>
          <a:ext cx="8773108" cy="596743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400" kern="1200" dirty="0">
              <a:solidFill>
                <a:schemeClr val="tx1"/>
              </a:solidFill>
            </a:rPr>
            <a:t>Оборот по </a:t>
          </a:r>
          <a:r>
            <a:rPr lang="ru" sz="2400" i="1" kern="1200" dirty="0">
              <a:solidFill>
                <a:schemeClr val="tx1"/>
              </a:solidFill>
            </a:rPr>
            <a:t>мелкооптовому отпуску</a:t>
          </a:r>
          <a:endParaRPr lang="ru-RU" sz="2400" kern="1200" dirty="0"/>
        </a:p>
      </dsp:txBody>
      <dsp:txXfrm>
        <a:off x="29131" y="1856911"/>
        <a:ext cx="8714846" cy="538481"/>
      </dsp:txXfrm>
    </dsp:sp>
    <dsp:sp modelId="{E4F9C739-27AA-4DCF-B3D1-BB6B7A48FA73}">
      <dsp:nvSpPr>
        <dsp:cNvPr id="0" name=""/>
        <dsp:cNvSpPr/>
      </dsp:nvSpPr>
      <dsp:spPr>
        <a:xfrm>
          <a:off x="0" y="2424523"/>
          <a:ext cx="8773108" cy="11100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54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" sz="1800" kern="1200" dirty="0">
              <a:solidFill>
                <a:schemeClr val="tx1"/>
              </a:solidFill>
            </a:rPr>
            <a:t>весовой отпуск (ангро), т. е. отпуск в результате однократного отмеривания или отвешивания товара (без деления на дозы),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" sz="1800" kern="1200" dirty="0">
              <a:solidFill>
                <a:schemeClr val="tx1"/>
              </a:solidFill>
            </a:rPr>
            <a:t>прочий отпуск готовых ТАА.</a:t>
          </a:r>
          <a:endParaRPr lang="ru-RU" sz="1800" kern="1200" dirty="0"/>
        </a:p>
      </dsp:txBody>
      <dsp:txXfrm>
        <a:off x="0" y="2424523"/>
        <a:ext cx="8773108" cy="1110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2F9FE-3918-492D-AEE0-B9392195C9D1}">
      <dsp:nvSpPr>
        <dsp:cNvPr id="0" name=""/>
        <dsp:cNvSpPr/>
      </dsp:nvSpPr>
      <dsp:spPr>
        <a:xfrm>
          <a:off x="231845" y="2249970"/>
          <a:ext cx="2690527" cy="1657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 Black" panose="020B0A04020102020204" pitchFamily="34" charset="0"/>
            </a:rPr>
            <a:t>Журнал учета оптового отпуска и расчетов с покупателями</a:t>
          </a:r>
          <a:r>
            <a:rPr lang="ru-RU" sz="1400" kern="1200" dirty="0">
              <a:solidFill>
                <a:schemeClr val="tx1"/>
              </a:solidFill>
            </a:rPr>
            <a:t>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- в нем для каждого покупателя открывается отдельный лицевой счет или коллективный счет.</a:t>
          </a:r>
        </a:p>
      </dsp:txBody>
      <dsp:txXfrm>
        <a:off x="231845" y="2249970"/>
        <a:ext cx="2690527" cy="1657664"/>
      </dsp:txXfrm>
    </dsp:sp>
    <dsp:sp modelId="{A923C875-BD27-42F6-B20A-5712057247ED}">
      <dsp:nvSpPr>
        <dsp:cNvPr id="0" name=""/>
        <dsp:cNvSpPr/>
      </dsp:nvSpPr>
      <dsp:spPr>
        <a:xfrm>
          <a:off x="210662" y="162673"/>
          <a:ext cx="2762169" cy="1804683"/>
        </a:xfrm>
        <a:prstGeom prst="rect">
          <a:avLst/>
        </a:prstGeom>
        <a:solidFill>
          <a:schemeClr val="accent3">
            <a:hueOff val="-2495830"/>
            <a:satOff val="21154"/>
            <a:lumOff val="21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600" kern="1200" dirty="0">
              <a:solidFill>
                <a:schemeClr val="tx1"/>
              </a:solidFill>
              <a:latin typeface="Arial Black" panose="020B0A04020102020204" pitchFamily="34" charset="0"/>
            </a:rPr>
            <a:t>Требование</a:t>
          </a:r>
          <a:endParaRPr lang="ru-RU" sz="16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210662" y="162673"/>
        <a:ext cx="2762169" cy="1804683"/>
      </dsp:txXfrm>
    </dsp:sp>
    <dsp:sp modelId="{66EB78C2-425E-4064-90C2-A24045F0A328}">
      <dsp:nvSpPr>
        <dsp:cNvPr id="0" name=""/>
        <dsp:cNvSpPr/>
      </dsp:nvSpPr>
      <dsp:spPr>
        <a:xfrm>
          <a:off x="3200233" y="125319"/>
          <a:ext cx="2862863" cy="1816963"/>
        </a:xfrm>
        <a:prstGeom prst="rect">
          <a:avLst/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 Black" panose="020B0A04020102020204" pitchFamily="34" charset="0"/>
            </a:rPr>
            <a:t>Счет-фактура</a:t>
          </a:r>
        </a:p>
      </dsp:txBody>
      <dsp:txXfrm>
        <a:off x="3200233" y="125319"/>
        <a:ext cx="2862863" cy="1816963"/>
      </dsp:txXfrm>
    </dsp:sp>
    <dsp:sp modelId="{69F1B055-1ADD-4C46-B2CE-29D3D00CF4F9}">
      <dsp:nvSpPr>
        <dsp:cNvPr id="0" name=""/>
        <dsp:cNvSpPr/>
      </dsp:nvSpPr>
      <dsp:spPr>
        <a:xfrm>
          <a:off x="3181067" y="2247309"/>
          <a:ext cx="2600593" cy="1656454"/>
        </a:xfrm>
        <a:prstGeom prst="rect">
          <a:avLst/>
        </a:prstGeom>
        <a:solidFill>
          <a:schemeClr val="accent3">
            <a:hueOff val="-7487489"/>
            <a:satOff val="63461"/>
            <a:lumOff val="632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600" kern="1200" dirty="0">
              <a:solidFill>
                <a:schemeClr val="tx1"/>
              </a:solidFill>
              <a:latin typeface="Arial Black" panose="020B0A04020102020204" pitchFamily="34" charset="0"/>
            </a:rPr>
            <a:t>Реестр выписанных покупателям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600" kern="1200" dirty="0">
              <a:solidFill>
                <a:schemeClr val="tx1"/>
              </a:solidFill>
              <a:latin typeface="Arial Black" panose="020B0A04020102020204" pitchFamily="34" charset="0"/>
            </a:rPr>
            <a:t>требований</a:t>
          </a:r>
          <a:endParaRPr lang="ru-RU" sz="16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3181067" y="2247309"/>
        <a:ext cx="2600593" cy="1656454"/>
      </dsp:txXfrm>
    </dsp:sp>
    <dsp:sp modelId="{CD2B6A4D-F8E7-473C-908B-4488D63F37C1}">
      <dsp:nvSpPr>
        <dsp:cNvPr id="0" name=""/>
        <dsp:cNvSpPr/>
      </dsp:nvSpPr>
      <dsp:spPr>
        <a:xfrm>
          <a:off x="5921387" y="2226832"/>
          <a:ext cx="2756946" cy="1679789"/>
        </a:xfrm>
        <a:prstGeom prst="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Arial Black" panose="020B0A04020102020204" pitchFamily="34" charset="0"/>
            </a:rPr>
            <a:t>Оборотная ведомость по лицевым счетам покупателей и прочим счетам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- для ежемесячной проверки взаиморасчетов между аптекой и потребителями-организациями</a:t>
          </a:r>
        </a:p>
      </dsp:txBody>
      <dsp:txXfrm>
        <a:off x="5921387" y="2226832"/>
        <a:ext cx="2756946" cy="1679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3289f212bcf66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3289f212bcf66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718B6D2A-2AB6-664C-5758-505272357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640dddfc19af_101:notes">
            <a:extLst>
              <a:ext uri="{FF2B5EF4-FFF2-40B4-BE49-F238E27FC236}">
                <a16:creationId xmlns:a16="http://schemas.microsoft.com/office/drawing/2014/main" id="{945B35CF-6FCA-6AAF-E079-35869D0887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1640dddfc19af_101:notes">
            <a:extLst>
              <a:ext uri="{FF2B5EF4-FFF2-40B4-BE49-F238E27FC236}">
                <a16:creationId xmlns:a16="http://schemas.microsoft.com/office/drawing/2014/main" id="{A524AAB1-445C-19CB-9D62-9008B81552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437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640dddfc19af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1640dddfc19af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640dddfc19af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640dddfc19af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640dddfc19af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640dddfc19af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640dddfc19af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640dddfc19af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89B97A14-7C7A-2116-540B-54EBD6709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640dddfc19af_129:notes">
            <a:extLst>
              <a:ext uri="{FF2B5EF4-FFF2-40B4-BE49-F238E27FC236}">
                <a16:creationId xmlns:a16="http://schemas.microsoft.com/office/drawing/2014/main" id="{0A1D8820-2062-0D12-CC91-ACAA2DB6BF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640dddfc19af_129:notes">
            <a:extLst>
              <a:ext uri="{FF2B5EF4-FFF2-40B4-BE49-F238E27FC236}">
                <a16:creationId xmlns:a16="http://schemas.microsoft.com/office/drawing/2014/main" id="{0C38D7C0-92C8-D542-99CA-46478C823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067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640dddfc19af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640dddfc19af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1640dddfc19af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1640dddfc19af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640dddfc19a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1640dddfc19a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640dddfc19af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640dddfc19af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640dddfc19af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640dddfc19af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640dddfc19af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640dddfc19af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640dddfc19af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640dddfc19af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640dddfc19af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640dddfc19af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640dddfc19af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640dddfc19af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640dddfc19af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640dddfc19af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28110" y="435282"/>
            <a:ext cx="8239633" cy="1041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50" b="1" dirty="0"/>
              <a:t>Тема 3.3. Учет реализации товаров</a:t>
            </a:r>
            <a:endParaRPr sz="305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50"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964807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МДК 01.01. Организация деятельности аптеки и ее структурных подразделений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7" y="73810"/>
            <a:ext cx="1219101" cy="118810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93A3BA-F483-A313-81C9-6E08A12E5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933" y="973989"/>
            <a:ext cx="4464050" cy="297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>
            <a:off x="547150" y="-435130"/>
            <a:ext cx="8520600" cy="10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C00000"/>
                </a:solidFill>
              </a:rPr>
              <a:t>3. Реализация товаров институциональным потребителям</a:t>
            </a:r>
            <a:endParaRPr sz="2000" b="1" dirty="0">
              <a:solidFill>
                <a:srgbClr val="C00000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016AFBD-7ED9-F969-17DB-0B328F09D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367428"/>
              </p:ext>
            </p:extLst>
          </p:nvPr>
        </p:nvGraphicFramePr>
        <p:xfrm>
          <a:off x="294642" y="1158333"/>
          <a:ext cx="8773108" cy="359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53E8A7-0891-5A0F-71B6-CF412BE1692D}"/>
              </a:ext>
            </a:extLst>
          </p:cNvPr>
          <p:cNvSpPr txBox="1"/>
          <p:nvPr/>
        </p:nvSpPr>
        <p:spPr>
          <a:xfrm>
            <a:off x="879316" y="598370"/>
            <a:ext cx="7655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это потребитель-организация, которая приобретает товары для </a:t>
            </a:r>
            <a:r>
              <a:rPr lang="ru-RU" u="sng" dirty="0"/>
              <a:t>дальнейшего использования</a:t>
            </a:r>
            <a:r>
              <a:rPr lang="ru-RU" dirty="0"/>
              <a:t> в рамках организации или перепродажи другим потребителям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A5448-0FEC-7FC2-5C0D-5BE056EA69B3}"/>
              </a:ext>
            </a:extLst>
          </p:cNvPr>
          <p:cNvSpPr txBox="1"/>
          <p:nvPr/>
        </p:nvSpPr>
        <p:spPr>
          <a:xfrm>
            <a:off x="1109134" y="255817"/>
            <a:ext cx="6925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7030A0"/>
                </a:solidFill>
              </a:rPr>
              <a:t>К основным документам учета реализации товаров институциональным потребителям относят: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4445CB13-6083-D82E-33F5-3AF3720E5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236978"/>
              </p:ext>
            </p:extLst>
          </p:nvPr>
        </p:nvGraphicFramePr>
        <p:xfrm>
          <a:off x="245533" y="783075"/>
          <a:ext cx="8678334" cy="410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Облако 14">
            <a:extLst>
              <a:ext uri="{FF2B5EF4-FFF2-40B4-BE49-F238E27FC236}">
                <a16:creationId xmlns:a16="http://schemas.microsoft.com/office/drawing/2014/main" id="{3294EE84-2B90-0954-0AF7-DD0237C268AE}"/>
              </a:ext>
            </a:extLst>
          </p:cNvPr>
          <p:cNvSpPr/>
          <p:nvPr/>
        </p:nvSpPr>
        <p:spPr>
          <a:xfrm>
            <a:off x="6451549" y="943942"/>
            <a:ext cx="2616200" cy="136526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Приоритетный измеритель этого вида реализации – денежный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2891B41B-AA55-4AEE-FA98-3E755B844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>
            <a:extLst>
              <a:ext uri="{FF2B5EF4-FFF2-40B4-BE49-F238E27FC236}">
                <a16:creationId xmlns:a16="http://schemas.microsoft.com/office/drawing/2014/main" id="{1B642CE9-817F-4670-51A5-A3DE5E57558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38592" y="-28600"/>
            <a:ext cx="7824408" cy="7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C00000"/>
                </a:solidFill>
              </a:rPr>
              <a:t>4.Прочие расходные операции</a:t>
            </a:r>
            <a:endParaRPr sz="2800" b="1" dirty="0">
              <a:solidFill>
                <a:srgbClr val="C00000"/>
              </a:solidFill>
            </a:endParaRPr>
          </a:p>
        </p:txBody>
      </p:sp>
      <p:pic>
        <p:nvPicPr>
          <p:cNvPr id="128" name="Google Shape;128;p22">
            <a:extLst>
              <a:ext uri="{FF2B5EF4-FFF2-40B4-BE49-F238E27FC236}">
                <a16:creationId xmlns:a16="http://schemas.microsoft.com/office/drawing/2014/main" id="{8D51B61F-07A1-13BA-7C4F-01CA2AADAA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>
            <a:extLst>
              <a:ext uri="{FF2B5EF4-FFF2-40B4-BE49-F238E27FC236}">
                <a16:creationId xmlns:a16="http://schemas.microsoft.com/office/drawing/2014/main" id="{0412786E-6396-79CB-15BD-F8229536E986}"/>
              </a:ext>
            </a:extLst>
          </p:cNvPr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C05D62B-8016-F86D-1CF8-53429FEB6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167529"/>
              </p:ext>
            </p:extLst>
          </p:nvPr>
        </p:nvGraphicFramePr>
        <p:xfrm>
          <a:off x="165100" y="929864"/>
          <a:ext cx="8813800" cy="3754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06900">
                  <a:extLst>
                    <a:ext uri="{9D8B030D-6E8A-4147-A177-3AD203B41FA5}">
                      <a16:colId xmlns:a16="http://schemas.microsoft.com/office/drawing/2014/main" val="3449989089"/>
                    </a:ext>
                  </a:extLst>
                </a:gridCol>
                <a:gridCol w="4406900">
                  <a:extLst>
                    <a:ext uri="{9D8B030D-6E8A-4147-A177-3AD203B41FA5}">
                      <a16:colId xmlns:a16="http://schemas.microsoft.com/office/drawing/2014/main" val="379683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Вид расхода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Документ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7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600" dirty="0">
                          <a:solidFill>
                            <a:schemeClr val="tx1"/>
                          </a:solidFill>
                        </a:rPr>
                        <a:t>Расход товаров на хозяйственные нужды 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600" dirty="0">
                          <a:solidFill>
                            <a:schemeClr val="tx1"/>
                          </a:solidFill>
                        </a:rPr>
                        <a:t>акт о списании средств, журнал учета товаров на хозяйственные нужды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sz="1600" dirty="0">
                          <a:solidFill>
                            <a:schemeClr val="tx1"/>
                          </a:solidFill>
                        </a:rPr>
                        <a:t>Расход товаров на оказание первой медицинской помощи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журнал учета медицинских товаров на оказание ПМП, справка на оказание ПМП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02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sz="1600" dirty="0">
                          <a:solidFill>
                            <a:schemeClr val="tx1"/>
                          </a:solidFill>
                        </a:rPr>
                        <a:t>Товары, пришедшие в негодность в случае отсутствия виновных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600" dirty="0">
                          <a:solidFill>
                            <a:schemeClr val="tx1"/>
                          </a:solidFill>
                        </a:rPr>
                        <a:t>акт о порче товарно-материальных ценностей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18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sz="1600" dirty="0">
                          <a:solidFill>
                            <a:schemeClr val="tx1"/>
                          </a:solidFill>
                        </a:rPr>
                        <a:t>Потери за счет естественной траты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600" dirty="0">
                          <a:solidFill>
                            <a:schemeClr val="tx1"/>
                          </a:solidFill>
                        </a:rPr>
                        <a:t>акт о результатах инвентаризации, сличительная ведомость, результаты инвентаризации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199838"/>
                  </a:ext>
                </a:extLst>
              </a:tr>
              <a:tr h="457623">
                <a:tc>
                  <a:txBody>
                    <a:bodyPr/>
                    <a:lstStyle/>
                    <a:p>
                      <a:r>
                        <a:rPr lang="ru" sz="1600" dirty="0">
                          <a:solidFill>
                            <a:schemeClr val="tx1"/>
                          </a:solidFill>
                        </a:rPr>
                        <a:t>Недостатки сверх норм естественной убыли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600" dirty="0">
                          <a:solidFill>
                            <a:schemeClr val="tx1"/>
                          </a:solidFill>
                        </a:rPr>
                        <a:t>акт результатов инвентаризации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533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26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ctrTitle"/>
          </p:nvPr>
        </p:nvSpPr>
        <p:spPr>
          <a:xfrm>
            <a:off x="879325" y="5350"/>
            <a:ext cx="8520600" cy="7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50" b="1" dirty="0">
                <a:solidFill>
                  <a:srgbClr val="C00000"/>
                </a:solidFill>
              </a:rPr>
              <a:t>4.Прочие расходные операции</a:t>
            </a:r>
            <a:endParaRPr sz="3050" b="1" dirty="0">
              <a:solidFill>
                <a:srgbClr val="C00000"/>
              </a:solidFill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034A4CE-2297-833E-45E6-F040C385A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07053"/>
              </p:ext>
            </p:extLst>
          </p:nvPr>
        </p:nvGraphicFramePr>
        <p:xfrm>
          <a:off x="311700" y="924898"/>
          <a:ext cx="8520600" cy="344390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260300">
                  <a:extLst>
                    <a:ext uri="{9D8B030D-6E8A-4147-A177-3AD203B41FA5}">
                      <a16:colId xmlns:a16="http://schemas.microsoft.com/office/drawing/2014/main" val="3449989089"/>
                    </a:ext>
                  </a:extLst>
                </a:gridCol>
                <a:gridCol w="4260300">
                  <a:extLst>
                    <a:ext uri="{9D8B030D-6E8A-4147-A177-3AD203B41FA5}">
                      <a16:colId xmlns:a16="http://schemas.microsoft.com/office/drawing/2014/main" val="379683089"/>
                    </a:ext>
                  </a:extLst>
                </a:gridCol>
              </a:tblGrid>
              <a:tr h="479780">
                <a:tc>
                  <a:txBody>
                    <a:bodyPr/>
                    <a:lstStyle/>
                    <a:p>
                      <a:r>
                        <a:rPr lang="ru-RU" sz="1800" dirty="0"/>
                        <a:t>Вид расхода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Документ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748711"/>
                  </a:ext>
                </a:extLst>
              </a:tr>
              <a:tr h="479780">
                <a:tc>
                  <a:txBody>
                    <a:bodyPr/>
                    <a:lstStyle/>
                    <a:p>
                      <a:r>
                        <a:rPr lang="ru" sz="1800" dirty="0">
                          <a:solidFill>
                            <a:schemeClr val="tx1"/>
                          </a:solidFill>
                        </a:rPr>
                        <a:t>Уценка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800" dirty="0">
                          <a:solidFill>
                            <a:schemeClr val="tx1"/>
                          </a:solidFill>
                        </a:rPr>
                        <a:t>акт о переоценке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41201"/>
                  </a:ext>
                </a:extLst>
              </a:tr>
              <a:tr h="828114">
                <a:tc>
                  <a:txBody>
                    <a:bodyPr/>
                    <a:lstStyle/>
                    <a:p>
                      <a:r>
                        <a:rPr lang="ru" sz="1800" dirty="0">
                          <a:solidFill>
                            <a:schemeClr val="tx1"/>
                          </a:solidFill>
                        </a:rPr>
                        <a:t>Изъятие на анализ в контрольно-аналитическую лабораторию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800" dirty="0">
                          <a:solidFill>
                            <a:schemeClr val="tx1"/>
                          </a:solidFill>
                        </a:rPr>
                        <a:t>акт изъятия ЛФ для контроля в КАЛ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674779"/>
                  </a:ext>
                </a:extLst>
              </a:tr>
              <a:tr h="828114">
                <a:tc>
                  <a:txBody>
                    <a:bodyPr/>
                    <a:lstStyle/>
                    <a:p>
                      <a:r>
                        <a:rPr lang="ru" sz="1800" dirty="0">
                          <a:solidFill>
                            <a:schemeClr val="tx1"/>
                          </a:solidFill>
                        </a:rPr>
                        <a:t>Уценка по лабораторно-фасовочному журналу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800" dirty="0">
                          <a:solidFill>
                            <a:schemeClr val="tx1"/>
                          </a:solidFill>
                        </a:rPr>
                        <a:t>справка по дооценке и уценке по лабораторно-фасовочным работам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309601"/>
                  </a:ext>
                </a:extLst>
              </a:tr>
              <a:tr h="828114">
                <a:tc>
                  <a:txBody>
                    <a:bodyPr/>
                    <a:lstStyle/>
                    <a:p>
                      <a:r>
                        <a:rPr lang="ru" sz="1800" dirty="0">
                          <a:solidFill>
                            <a:schemeClr val="tx1"/>
                          </a:solidFill>
                        </a:rPr>
                        <a:t>Списание из группы «товар»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1800" dirty="0">
                          <a:solidFill>
                            <a:schemeClr val="tx1"/>
                          </a:solidFill>
                        </a:rPr>
                        <a:t>акт о переводе, накладная на внутреннее перемещение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513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77BE9-27A0-7021-191B-C82DA6BD771B}"/>
              </a:ext>
            </a:extLst>
          </p:cNvPr>
          <p:cNvSpPr txBox="1"/>
          <p:nvPr/>
        </p:nvSpPr>
        <p:spPr>
          <a:xfrm>
            <a:off x="1234438" y="113066"/>
            <a:ext cx="6637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Методический подход к учету прочего документированного расхода товаров состоит из 4 этапов: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58A9EDB-A12E-566B-EDF7-E9C9C4E5A8DA}"/>
              </a:ext>
            </a:extLst>
          </p:cNvPr>
          <p:cNvGrpSpPr/>
          <p:nvPr/>
        </p:nvGrpSpPr>
        <p:grpSpPr>
          <a:xfrm>
            <a:off x="829731" y="683192"/>
            <a:ext cx="8094133" cy="3119858"/>
            <a:chOff x="1524000" y="546209"/>
            <a:chExt cx="6096000" cy="405108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B3DF5183-3112-28BC-5F98-A9F54B529F42}"/>
                </a:ext>
              </a:extLst>
            </p:cNvPr>
            <p:cNvSpPr/>
            <p:nvPr/>
          </p:nvSpPr>
          <p:spPr>
            <a:xfrm>
              <a:off x="1524000" y="1003769"/>
              <a:ext cx="6096000" cy="781200"/>
            </a:xfrm>
            <a:custGeom>
              <a:avLst/>
              <a:gdLst>
                <a:gd name="connsiteX0" fmla="*/ 0 w 6096000"/>
                <a:gd name="connsiteY0" fmla="*/ 130203 h 781200"/>
                <a:gd name="connsiteX1" fmla="*/ 130203 w 6096000"/>
                <a:gd name="connsiteY1" fmla="*/ 0 h 781200"/>
                <a:gd name="connsiteX2" fmla="*/ 5965797 w 6096000"/>
                <a:gd name="connsiteY2" fmla="*/ 0 h 781200"/>
                <a:gd name="connsiteX3" fmla="*/ 6096000 w 6096000"/>
                <a:gd name="connsiteY3" fmla="*/ 130203 h 781200"/>
                <a:gd name="connsiteX4" fmla="*/ 6096000 w 6096000"/>
                <a:gd name="connsiteY4" fmla="*/ 650997 h 781200"/>
                <a:gd name="connsiteX5" fmla="*/ 5965797 w 6096000"/>
                <a:gd name="connsiteY5" fmla="*/ 781200 h 781200"/>
                <a:gd name="connsiteX6" fmla="*/ 130203 w 6096000"/>
                <a:gd name="connsiteY6" fmla="*/ 781200 h 781200"/>
                <a:gd name="connsiteX7" fmla="*/ 0 w 6096000"/>
                <a:gd name="connsiteY7" fmla="*/ 650997 h 781200"/>
                <a:gd name="connsiteX8" fmla="*/ 0 w 6096000"/>
                <a:gd name="connsiteY8" fmla="*/ 130203 h 7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781200">
                  <a:moveTo>
                    <a:pt x="0" y="130203"/>
                  </a:moveTo>
                  <a:cubicBezTo>
                    <a:pt x="71909" y="130203"/>
                    <a:pt x="130203" y="71909"/>
                    <a:pt x="130203" y="0"/>
                  </a:cubicBezTo>
                  <a:lnTo>
                    <a:pt x="5965797" y="0"/>
                  </a:lnTo>
                  <a:cubicBezTo>
                    <a:pt x="5965797" y="71909"/>
                    <a:pt x="6024091" y="130203"/>
                    <a:pt x="6096000" y="130203"/>
                  </a:cubicBezTo>
                  <a:lnTo>
                    <a:pt x="6096000" y="650997"/>
                  </a:lnTo>
                  <a:cubicBezTo>
                    <a:pt x="6024091" y="650997"/>
                    <a:pt x="5965797" y="709291"/>
                    <a:pt x="5965797" y="781200"/>
                  </a:cubicBezTo>
                  <a:lnTo>
                    <a:pt x="130203" y="781200"/>
                  </a:lnTo>
                  <a:cubicBezTo>
                    <a:pt x="130203" y="709291"/>
                    <a:pt x="71909" y="650997"/>
                    <a:pt x="0" y="650997"/>
                  </a:cubicBezTo>
                  <a:lnTo>
                    <a:pt x="0" y="130203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5185" tIns="737736" rIns="565185" bIns="312540" numCol="1" spcCol="1270" anchor="t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3100" kern="1200" dirty="0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76F32D51-2212-2A86-6CBB-26D19887530A}"/>
                </a:ext>
              </a:extLst>
            </p:cNvPr>
            <p:cNvSpPr/>
            <p:nvPr/>
          </p:nvSpPr>
          <p:spPr>
            <a:xfrm>
              <a:off x="1828800" y="546209"/>
              <a:ext cx="5472372" cy="915120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100" kern="1200"/>
            </a:p>
          </p:txBody>
        </p:sp>
        <p:sp>
          <p:nvSpPr>
            <p:cNvPr id="10" name="Табличка 9">
              <a:extLst>
                <a:ext uri="{FF2B5EF4-FFF2-40B4-BE49-F238E27FC236}">
                  <a16:creationId xmlns:a16="http://schemas.microsoft.com/office/drawing/2014/main" id="{3740C252-C25B-2853-631F-85BA5FF8119E}"/>
                </a:ext>
              </a:extLst>
            </p:cNvPr>
            <p:cNvSpPr/>
            <p:nvPr/>
          </p:nvSpPr>
          <p:spPr>
            <a:xfrm>
              <a:off x="1524000" y="2409929"/>
              <a:ext cx="6096000" cy="781200"/>
            </a:xfrm>
            <a:prstGeom prst="plaque">
              <a:avLst/>
            </a:pr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1AC55D27-6B50-570F-0C8B-7B81CC0F61FD}"/>
                </a:ext>
              </a:extLst>
            </p:cNvPr>
            <p:cNvSpPr/>
            <p:nvPr/>
          </p:nvSpPr>
          <p:spPr>
            <a:xfrm>
              <a:off x="1828800" y="1952369"/>
              <a:ext cx="5523385" cy="915120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100" kern="1200"/>
            </a:p>
          </p:txBody>
        </p:sp>
        <p:sp>
          <p:nvSpPr>
            <p:cNvPr id="12" name="Табличка 11">
              <a:extLst>
                <a:ext uri="{FF2B5EF4-FFF2-40B4-BE49-F238E27FC236}">
                  <a16:creationId xmlns:a16="http://schemas.microsoft.com/office/drawing/2014/main" id="{8A46B2F5-DF92-092D-E3F5-D534BC0865E8}"/>
                </a:ext>
              </a:extLst>
            </p:cNvPr>
            <p:cNvSpPr/>
            <p:nvPr/>
          </p:nvSpPr>
          <p:spPr>
            <a:xfrm>
              <a:off x="1524000" y="3816090"/>
              <a:ext cx="6096000" cy="781200"/>
            </a:xfrm>
            <a:prstGeom prst="plaque">
              <a:avLst/>
            </a:pr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B405F8A8-058C-8572-B154-ABDFC7F9A0D9}"/>
                </a:ext>
              </a:extLst>
            </p:cNvPr>
            <p:cNvSpPr/>
            <p:nvPr/>
          </p:nvSpPr>
          <p:spPr>
            <a:xfrm>
              <a:off x="1828800" y="3358530"/>
              <a:ext cx="5523385" cy="915120"/>
            </a:xfrm>
            <a:custGeom>
              <a:avLst/>
              <a:gdLst>
                <a:gd name="connsiteX0" fmla="*/ 0 w 4267200"/>
                <a:gd name="connsiteY0" fmla="*/ 152523 h 915120"/>
                <a:gd name="connsiteX1" fmla="*/ 152523 w 4267200"/>
                <a:gd name="connsiteY1" fmla="*/ 0 h 915120"/>
                <a:gd name="connsiteX2" fmla="*/ 4114677 w 4267200"/>
                <a:gd name="connsiteY2" fmla="*/ 0 h 915120"/>
                <a:gd name="connsiteX3" fmla="*/ 4267200 w 4267200"/>
                <a:gd name="connsiteY3" fmla="*/ 152523 h 915120"/>
                <a:gd name="connsiteX4" fmla="*/ 4267200 w 4267200"/>
                <a:gd name="connsiteY4" fmla="*/ 762597 h 915120"/>
                <a:gd name="connsiteX5" fmla="*/ 4114677 w 4267200"/>
                <a:gd name="connsiteY5" fmla="*/ 915120 h 915120"/>
                <a:gd name="connsiteX6" fmla="*/ 152523 w 4267200"/>
                <a:gd name="connsiteY6" fmla="*/ 915120 h 915120"/>
                <a:gd name="connsiteX7" fmla="*/ 0 w 4267200"/>
                <a:gd name="connsiteY7" fmla="*/ 762597 h 915120"/>
                <a:gd name="connsiteX8" fmla="*/ 0 w 4267200"/>
                <a:gd name="connsiteY8" fmla="*/ 152523 h 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15120">
                  <a:moveTo>
                    <a:pt x="0" y="152523"/>
                  </a:moveTo>
                  <a:cubicBezTo>
                    <a:pt x="0" y="68287"/>
                    <a:pt x="68287" y="0"/>
                    <a:pt x="152523" y="0"/>
                  </a:cubicBezTo>
                  <a:lnTo>
                    <a:pt x="4114677" y="0"/>
                  </a:lnTo>
                  <a:cubicBezTo>
                    <a:pt x="4198913" y="0"/>
                    <a:pt x="4267200" y="68287"/>
                    <a:pt x="4267200" y="152523"/>
                  </a:cubicBezTo>
                  <a:lnTo>
                    <a:pt x="4267200" y="762597"/>
                  </a:lnTo>
                  <a:cubicBezTo>
                    <a:pt x="4267200" y="846833"/>
                    <a:pt x="4198913" y="915120"/>
                    <a:pt x="4114677" y="915120"/>
                  </a:cubicBezTo>
                  <a:lnTo>
                    <a:pt x="152523" y="915120"/>
                  </a:lnTo>
                  <a:cubicBezTo>
                    <a:pt x="68287" y="915120"/>
                    <a:pt x="0" y="846833"/>
                    <a:pt x="0" y="762597"/>
                  </a:cubicBezTo>
                  <a:lnTo>
                    <a:pt x="0" y="152523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62" tIns="44672" rIns="205962" bIns="44672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100" kern="1200"/>
            </a:p>
          </p:txBody>
        </p:sp>
      </p:grpSp>
      <p:sp>
        <p:nvSpPr>
          <p:cNvPr id="16" name="Табличка 15">
            <a:extLst>
              <a:ext uri="{FF2B5EF4-FFF2-40B4-BE49-F238E27FC236}">
                <a16:creationId xmlns:a16="http://schemas.microsoft.com/office/drawing/2014/main" id="{72E31316-B5FB-4C52-9754-0F2D66F6CC70}"/>
              </a:ext>
            </a:extLst>
          </p:cNvPr>
          <p:cNvSpPr/>
          <p:nvPr/>
        </p:nvSpPr>
        <p:spPr>
          <a:xfrm>
            <a:off x="863599" y="4155775"/>
            <a:ext cx="8026399" cy="601625"/>
          </a:xfrm>
          <a:prstGeom prst="plaqu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937AB041-D328-6192-478B-AE7D9DFE810D}"/>
              </a:ext>
            </a:extLst>
          </p:cNvPr>
          <p:cNvSpPr/>
          <p:nvPr/>
        </p:nvSpPr>
        <p:spPr>
          <a:xfrm>
            <a:off x="1087965" y="3919252"/>
            <a:ext cx="7509933" cy="704761"/>
          </a:xfrm>
          <a:custGeom>
            <a:avLst/>
            <a:gdLst>
              <a:gd name="connsiteX0" fmla="*/ 0 w 4267200"/>
              <a:gd name="connsiteY0" fmla="*/ 152523 h 915120"/>
              <a:gd name="connsiteX1" fmla="*/ 152523 w 4267200"/>
              <a:gd name="connsiteY1" fmla="*/ 0 h 915120"/>
              <a:gd name="connsiteX2" fmla="*/ 4114677 w 4267200"/>
              <a:gd name="connsiteY2" fmla="*/ 0 h 915120"/>
              <a:gd name="connsiteX3" fmla="*/ 4267200 w 4267200"/>
              <a:gd name="connsiteY3" fmla="*/ 152523 h 915120"/>
              <a:gd name="connsiteX4" fmla="*/ 4267200 w 4267200"/>
              <a:gd name="connsiteY4" fmla="*/ 762597 h 915120"/>
              <a:gd name="connsiteX5" fmla="*/ 4114677 w 4267200"/>
              <a:gd name="connsiteY5" fmla="*/ 915120 h 915120"/>
              <a:gd name="connsiteX6" fmla="*/ 152523 w 4267200"/>
              <a:gd name="connsiteY6" fmla="*/ 915120 h 915120"/>
              <a:gd name="connsiteX7" fmla="*/ 0 w 4267200"/>
              <a:gd name="connsiteY7" fmla="*/ 762597 h 915120"/>
              <a:gd name="connsiteX8" fmla="*/ 0 w 4267200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4114677" y="0"/>
                </a:lnTo>
                <a:cubicBezTo>
                  <a:pt x="4198913" y="0"/>
                  <a:pt x="4267200" y="68287"/>
                  <a:pt x="4267200" y="152523"/>
                </a:cubicBezTo>
                <a:lnTo>
                  <a:pt x="4267200" y="762597"/>
                </a:lnTo>
                <a:cubicBezTo>
                  <a:pt x="4267200" y="846833"/>
                  <a:pt x="4198913" y="915120"/>
                  <a:pt x="4114677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3100" kern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2204C8-534D-231F-806C-D8C39FA9014B}"/>
              </a:ext>
            </a:extLst>
          </p:cNvPr>
          <p:cNvSpPr txBox="1"/>
          <p:nvPr/>
        </p:nvSpPr>
        <p:spPr>
          <a:xfrm>
            <a:off x="1694543" y="795501"/>
            <a:ext cx="57508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Предварительный и текущий контроль расхода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6F5E63-8DC6-12DE-97CC-A314311AB90B}"/>
              </a:ext>
            </a:extLst>
          </p:cNvPr>
          <p:cNvSpPr txBox="1"/>
          <p:nvPr/>
        </p:nvSpPr>
        <p:spPr>
          <a:xfrm>
            <a:off x="1611086" y="1761126"/>
            <a:ext cx="65128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Регистрация текущего дохода в учетных внутриведомственных документах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215708-FDC1-B095-7C23-2C8F4D48872F}"/>
              </a:ext>
            </a:extLst>
          </p:cNvPr>
          <p:cNvSpPr txBox="1"/>
          <p:nvPr/>
        </p:nvSpPr>
        <p:spPr>
          <a:xfrm>
            <a:off x="1703855" y="2926071"/>
            <a:ext cx="62781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Списание расхода по «Справкам…»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C60510-5E3A-D4D5-1ADC-F51D69BEFB01}"/>
              </a:ext>
            </a:extLst>
          </p:cNvPr>
          <p:cNvSpPr txBox="1"/>
          <p:nvPr/>
        </p:nvSpPr>
        <p:spPr>
          <a:xfrm>
            <a:off x="1610723" y="3939901"/>
            <a:ext cx="6669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Отражение списания в расход ТМЦ в расходной части товарного отчета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ctrTitle"/>
          </p:nvPr>
        </p:nvSpPr>
        <p:spPr>
          <a:xfrm>
            <a:off x="879325" y="5350"/>
            <a:ext cx="8520600" cy="13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>
                <a:solidFill>
                  <a:srgbClr val="C00000"/>
                </a:solidFill>
              </a:rPr>
              <a:t>5. Понятие «Товарный отчет»</a:t>
            </a:r>
            <a:endParaRPr sz="3200" b="1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1"/>
          </p:nvPr>
        </p:nvSpPr>
        <p:spPr>
          <a:xfrm>
            <a:off x="309759" y="1195024"/>
            <a:ext cx="8724300" cy="32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tx1"/>
                </a:solidFill>
              </a:rPr>
              <a:t>Одним из принципов учета товаров является составление МОЛ отчетности о наличии и движении товаров.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tx1"/>
                </a:solidFill>
              </a:rPr>
              <a:t>Формой отчетности в аптечной организации является </a:t>
            </a:r>
            <a:r>
              <a:rPr lang="ru" sz="1500" b="1" dirty="0">
                <a:solidFill>
                  <a:schemeClr val="tx1"/>
                </a:solidFill>
              </a:rPr>
              <a:t>«Товарный отчет»</a:t>
            </a:r>
            <a:r>
              <a:rPr lang="ru" sz="1500" dirty="0">
                <a:solidFill>
                  <a:schemeClr val="tx1"/>
                </a:solidFill>
              </a:rPr>
              <a:t> (Форма ТОРГ №29).</a:t>
            </a:r>
            <a:endParaRPr sz="15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chemeClr val="tx1"/>
                </a:solidFill>
              </a:rPr>
              <a:t>Отчетная форма состоит из двух частей – адресной и предметной</a:t>
            </a:r>
            <a:r>
              <a:rPr lang="ru" sz="1500" dirty="0">
                <a:solidFill>
                  <a:schemeClr val="tx1"/>
                </a:solidFill>
              </a:rPr>
              <a:t>.</a:t>
            </a:r>
            <a:endParaRPr sz="1500" dirty="0">
              <a:solidFill>
                <a:schemeClr val="tx1"/>
              </a:solidFill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 dirty="0">
                <a:solidFill>
                  <a:schemeClr val="tx1"/>
                </a:solidFill>
              </a:rPr>
              <a:t>В адресной части товарного отчета указывают:</a:t>
            </a:r>
            <a:endParaRPr sz="15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tx1"/>
                </a:solidFill>
              </a:rPr>
              <a:t>- наименование организации и структурной единицы</a:t>
            </a:r>
            <a:endParaRPr sz="15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tx1"/>
                </a:solidFill>
              </a:rPr>
              <a:t>- Ф.И.О. МОЛ</a:t>
            </a:r>
            <a:endParaRPr sz="15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tx1"/>
                </a:solidFill>
              </a:rPr>
              <a:t>- номер отчета</a:t>
            </a:r>
            <a:endParaRPr sz="15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tx1"/>
                </a:solidFill>
              </a:rPr>
              <a:t>- период ,за который составляется товарный отчет.</a:t>
            </a:r>
            <a:endParaRPr sz="1500" dirty="0">
              <a:solidFill>
                <a:schemeClr val="tx1"/>
              </a:solidFill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 dirty="0">
                <a:solidFill>
                  <a:schemeClr val="tx1"/>
                </a:solidFill>
              </a:rPr>
              <a:t>Предметная часть товарного отчета раскрывает структуру товарного  баланса:</a:t>
            </a:r>
            <a:endParaRPr sz="15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chemeClr val="tx1"/>
                </a:solidFill>
              </a:rPr>
              <a:t>Он + П = Ок + Р;            ​​</a:t>
            </a:r>
            <a:endParaRPr sz="1500" b="1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chemeClr val="tx1"/>
                </a:solidFill>
              </a:rPr>
              <a:t>Ок = Он+ П – Р</a:t>
            </a:r>
            <a:endParaRPr sz="1500" b="1" dirty="0">
              <a:solidFill>
                <a:schemeClr val="tx1"/>
              </a:solidFill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604203" y="392518"/>
            <a:ext cx="4045200" cy="7826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C00000"/>
                </a:solidFill>
              </a:rPr>
              <a:t>6. Структура товарного отчета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subTitle" idx="1"/>
          </p:nvPr>
        </p:nvSpPr>
        <p:spPr>
          <a:xfrm>
            <a:off x="265500" y="1175167"/>
            <a:ext cx="4229099" cy="21263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tx1"/>
                </a:solidFill>
              </a:rPr>
              <a:t>При заполнении отчетов данные об остатках товаров на начало отчетного периода берут из предыдущего отчета по строке </a:t>
            </a:r>
            <a:r>
              <a:rPr lang="ru" sz="1600" b="1" dirty="0">
                <a:solidFill>
                  <a:schemeClr val="tx1"/>
                </a:solidFill>
              </a:rPr>
              <a:t>«Остаток на конец отчетного периода»</a:t>
            </a:r>
            <a:r>
              <a:rPr lang="ru" sz="1600" dirty="0">
                <a:solidFill>
                  <a:schemeClr val="tx1"/>
                </a:solidFill>
              </a:rPr>
              <a:t> или инвентаризационной описи, если отчет составляют после проведения инвентаризации.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tx1"/>
              </a:solidFill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98F2168F-A2D6-A947-936D-17733B880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99" y="84115"/>
            <a:ext cx="4578742" cy="435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4A0D04-3973-A3E2-CD9F-A4D6BFC95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228175"/>
            <a:ext cx="4045200" cy="3691467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34000"/>
              </a:lnSpc>
            </a:pPr>
            <a:r>
              <a:rPr lang="ru-RU" sz="1600" b="1" dirty="0">
                <a:solidFill>
                  <a:schemeClr val="tx1"/>
                </a:solidFill>
              </a:rPr>
              <a:t>В приходной   части </a:t>
            </a:r>
            <a:r>
              <a:rPr lang="ru-RU" sz="1600" dirty="0">
                <a:solidFill>
                  <a:schemeClr val="tx1"/>
                </a:solidFill>
              </a:rPr>
              <a:t>отчета МОЛ отражают рассмотренные нами ранее приходные товарные операции. </a:t>
            </a:r>
          </a:p>
          <a:p>
            <a:pPr marL="0" lvl="0" indent="0" algn="just">
              <a:lnSpc>
                <a:spcPct val="134000"/>
              </a:lnSpc>
            </a:pPr>
            <a:endParaRPr lang="ru-RU" sz="1600" dirty="0">
              <a:solidFill>
                <a:schemeClr val="tx1"/>
              </a:solidFill>
            </a:endParaRPr>
          </a:p>
          <a:p>
            <a:pPr marL="0" lvl="0" indent="0" algn="just">
              <a:lnSpc>
                <a:spcPct val="134000"/>
              </a:lnSpc>
            </a:pPr>
            <a:r>
              <a:rPr lang="ru-RU" sz="1600" dirty="0">
                <a:solidFill>
                  <a:schemeClr val="tx1"/>
                </a:solidFill>
              </a:rPr>
              <a:t>Записи об операциях вносят на основании первичных учетных документов, которыми были оформлены эти товарные операции</a:t>
            </a:r>
          </a:p>
          <a:p>
            <a:pPr marL="0" lvl="0" indent="0" algn="just">
              <a:lnSpc>
                <a:spcPct val="134000"/>
              </a:lnSpc>
            </a:pPr>
            <a:r>
              <a:rPr lang="ru-RU" sz="1600" dirty="0">
                <a:solidFill>
                  <a:schemeClr val="tx1"/>
                </a:solidFill>
              </a:rPr>
              <a:t>(н-р, ТТН на поступивший товар).</a:t>
            </a:r>
          </a:p>
          <a:p>
            <a:pPr marL="0" lvl="0" indent="0" algn="just">
              <a:lnSpc>
                <a:spcPct val="134000"/>
              </a:lnSpc>
            </a:pPr>
            <a:endParaRPr lang="ru-RU" sz="1600" dirty="0">
              <a:solidFill>
                <a:schemeClr val="tx1"/>
              </a:solidFill>
            </a:endParaRPr>
          </a:p>
          <a:p>
            <a:pPr marL="0" lvl="0" indent="0" algn="just">
              <a:lnSpc>
                <a:spcPct val="134000"/>
              </a:lnSpc>
            </a:pPr>
            <a:r>
              <a:rPr lang="ru-RU" sz="1600" b="1" dirty="0">
                <a:solidFill>
                  <a:schemeClr val="tx1"/>
                </a:solidFill>
              </a:rPr>
              <a:t>В расходной части</a:t>
            </a:r>
            <a:r>
              <a:rPr lang="ru-RU" sz="1600" dirty="0">
                <a:solidFill>
                  <a:schemeClr val="tx1"/>
                </a:solidFill>
              </a:rPr>
              <a:t> записывают на основании первичных документов расходные товарные операции (н-р, выручка).</a:t>
            </a:r>
          </a:p>
          <a:p>
            <a:pPr marL="0" lvl="0" indent="0" algn="just">
              <a:lnSpc>
                <a:spcPct val="134000"/>
              </a:lnSpc>
            </a:pPr>
            <a:endParaRPr lang="ru-RU" sz="1600" dirty="0">
              <a:solidFill>
                <a:schemeClr val="tx1"/>
              </a:solidFill>
            </a:endParaRPr>
          </a:p>
          <a:p>
            <a:pPr>
              <a:lnSpc>
                <a:spcPct val="134000"/>
              </a:lnSpc>
            </a:pP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79A1FA-40DB-6865-AF7C-296673190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endParaRPr lang="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B26839-0C37-404A-3BB9-E5427B8BB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634" t="8066" r="2833"/>
          <a:stretch>
            <a:fillRect/>
          </a:stretch>
        </p:blipFill>
        <p:spPr>
          <a:xfrm>
            <a:off x="4565272" y="128591"/>
            <a:ext cx="4045200" cy="36914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AE0DB2-D442-ADC8-E536-3510D74A5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775360"/>
            <a:ext cx="4327208" cy="10846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003847-C762-B0EF-891C-205157AAA798}"/>
              </a:ext>
            </a:extLst>
          </p:cNvPr>
          <p:cNvSpPr txBox="1"/>
          <p:nvPr/>
        </p:nvSpPr>
        <p:spPr>
          <a:xfrm>
            <a:off x="265500" y="4078442"/>
            <a:ext cx="3950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После этого определяют </a:t>
            </a:r>
            <a:r>
              <a:rPr lang="ru-RU" sz="1600" b="1" dirty="0"/>
              <a:t>«Остаток товаров на конец отчетного периода».</a:t>
            </a:r>
          </a:p>
        </p:txBody>
      </p:sp>
    </p:spTree>
    <p:extLst>
      <p:ext uri="{BB962C8B-B14F-4D97-AF65-F5344CB8AC3E}">
        <p14:creationId xmlns:p14="http://schemas.microsoft.com/office/powerpoint/2010/main" val="24350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B4DAE807-DDF7-F28E-70BA-6308E1ED1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>
            <a:extLst>
              <a:ext uri="{FF2B5EF4-FFF2-40B4-BE49-F238E27FC236}">
                <a16:creationId xmlns:a16="http://schemas.microsoft.com/office/drawing/2014/main" id="{8FF54E38-F47F-B79F-687B-DC341F923FE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78896" y="502574"/>
            <a:ext cx="6986208" cy="7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C00000"/>
                </a:solidFill>
              </a:rPr>
              <a:t>7. Периодичность предоставления отчетов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159" name="Google Shape;159;p26">
            <a:extLst>
              <a:ext uri="{FF2B5EF4-FFF2-40B4-BE49-F238E27FC236}">
                <a16:creationId xmlns:a16="http://schemas.microsoft.com/office/drawing/2014/main" id="{95A7F7BD-1114-0338-1CA2-22B3CD6832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450" y="1714099"/>
            <a:ext cx="8724300" cy="1715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tx1"/>
                </a:solidFill>
              </a:rPr>
              <a:t>зависит от объемов и интенсивности деятельности аптечной организации: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800" dirty="0">
                <a:solidFill>
                  <a:schemeClr val="tx1"/>
                </a:solidFill>
              </a:rPr>
              <a:t>аптекой - 1 раз в месяц;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800" dirty="0">
                <a:solidFill>
                  <a:schemeClr val="tx1"/>
                </a:solidFill>
              </a:rPr>
              <a:t>аптечным пунктом- 1 раз в месяц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800" dirty="0">
                <a:solidFill>
                  <a:schemeClr val="tx1"/>
                </a:solidFill>
              </a:rPr>
              <a:t>аптечным киоском - 1раз в неделю, декаду (10 дней).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160" name="Google Shape;160;p26">
            <a:extLst>
              <a:ext uri="{FF2B5EF4-FFF2-40B4-BE49-F238E27FC236}">
                <a16:creationId xmlns:a16="http://schemas.microsoft.com/office/drawing/2014/main" id="{AADCA5E1-0DE6-8E28-74B8-1600FAE9A3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>
            <a:extLst>
              <a:ext uri="{FF2B5EF4-FFF2-40B4-BE49-F238E27FC236}">
                <a16:creationId xmlns:a16="http://schemas.microsoft.com/office/drawing/2014/main" id="{B4E4367F-961C-ECFE-B36A-8DB8167B64D2}"/>
              </a:ext>
            </a:extLst>
          </p:cNvPr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043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66;p27">
            <a:extLst>
              <a:ext uri="{FF2B5EF4-FFF2-40B4-BE49-F238E27FC236}">
                <a16:creationId xmlns:a16="http://schemas.microsoft.com/office/drawing/2014/main" id="{C7D1E028-5814-5546-8435-1291720FA4AD}"/>
              </a:ext>
            </a:extLst>
          </p:cNvPr>
          <p:cNvSpPr txBox="1">
            <a:spLocks/>
          </p:cNvSpPr>
          <p:nvPr/>
        </p:nvSpPr>
        <p:spPr>
          <a:xfrm>
            <a:off x="1216317" y="73749"/>
            <a:ext cx="6979417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ru-RU" sz="2400" b="1" dirty="0">
              <a:solidFill>
                <a:srgbClr val="C00000"/>
              </a:solidFill>
            </a:endParaRPr>
          </a:p>
          <a:p>
            <a:pPr algn="l"/>
            <a:r>
              <a:rPr lang="ru-RU" sz="2400" b="1" dirty="0">
                <a:solidFill>
                  <a:srgbClr val="C00000"/>
                </a:solidFill>
              </a:rPr>
              <a:t>8. Правила составления товарных отчетов</a:t>
            </a:r>
          </a:p>
        </p:txBody>
      </p:sp>
      <p:sp>
        <p:nvSpPr>
          <p:cNvPr id="167" name="Google Shape;167;p27"/>
          <p:cNvSpPr txBox="1">
            <a:spLocks/>
          </p:cNvSpPr>
          <p:nvPr/>
        </p:nvSpPr>
        <p:spPr>
          <a:xfrm>
            <a:off x="343875" y="1061774"/>
            <a:ext cx="8724300" cy="34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ru-RU" sz="1800" dirty="0">
                <a:solidFill>
                  <a:schemeClr val="tx1"/>
                </a:solidFill>
              </a:rPr>
              <a:t>Отчет составляется </a:t>
            </a:r>
            <a:r>
              <a:rPr lang="ru-RU" sz="1800" u="sng" dirty="0">
                <a:solidFill>
                  <a:schemeClr val="tx1"/>
                </a:solidFill>
              </a:rPr>
              <a:t>в двух </a:t>
            </a:r>
            <a:r>
              <a:rPr lang="ru-RU" sz="1800" dirty="0">
                <a:solidFill>
                  <a:schemeClr val="tx1"/>
                </a:solidFill>
              </a:rPr>
              <a:t>экземплярах: </a:t>
            </a:r>
          </a:p>
          <a:p>
            <a:pPr marL="0" indent="0" algn="l"/>
            <a:endParaRPr lang="ru-RU" sz="18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</a:rPr>
              <a:t>первый экземпляр отчета вместе со всеми приходными и расходными документами, общее число которых указывают в отчете, передают в бухгалтерию под расписку.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</a:rPr>
              <a:t>второй экземпляр остается у МОЛ.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just"/>
            <a:r>
              <a:rPr lang="ru-RU" sz="1800" dirty="0">
                <a:solidFill>
                  <a:schemeClr val="tx1"/>
                </a:solidFill>
              </a:rPr>
              <a:t>Все приходные и расходные документы, на основании которых составляются отчеты, располагают в хронологическом порядке.</a:t>
            </a:r>
          </a:p>
          <a:p>
            <a:pPr marL="0" indent="0" algn="l"/>
            <a:endParaRPr lang="ru-RU" sz="1800" dirty="0">
              <a:solidFill>
                <a:schemeClr val="tx1"/>
              </a:solidFill>
            </a:endParaRPr>
          </a:p>
          <a:p>
            <a:pPr marL="0" indent="0" algn="l"/>
            <a:r>
              <a:rPr lang="ru-RU" sz="1800" dirty="0">
                <a:solidFill>
                  <a:schemeClr val="tx1"/>
                </a:solidFill>
              </a:rPr>
              <a:t>Нумерация отчетов должна быть последовательной с начала до конца года.</a:t>
            </a:r>
          </a:p>
          <a:p>
            <a:pPr marL="0" indent="0" algn="l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8D1D86-EBA9-D518-C012-AC7AB46B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План занятия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65E0CA-E831-F525-5CA0-16D926B46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77875"/>
            <a:ext cx="8520600" cy="3416400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Реализация: значение и виды.</a:t>
            </a:r>
          </a:p>
          <a:p>
            <a:pPr lvl="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Учет розничной реализации.</a:t>
            </a:r>
          </a:p>
          <a:p>
            <a:pPr lvl="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Реализация товаров институциональным потребителям.</a:t>
            </a:r>
          </a:p>
          <a:p>
            <a:pPr lvl="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Прочие расходные операции.</a:t>
            </a:r>
          </a:p>
          <a:p>
            <a:pPr lvl="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Понятие «Товарный отчет».</a:t>
            </a:r>
          </a:p>
          <a:p>
            <a:pPr lvl="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Структура товарного отчета.</a:t>
            </a:r>
          </a:p>
          <a:p>
            <a:pPr lvl="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Периодичность предоставления отчетов.</a:t>
            </a:r>
          </a:p>
          <a:p>
            <a:pPr lvl="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Правила составления товарных отчетов.</a:t>
            </a:r>
          </a:p>
          <a:p>
            <a:pPr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D761EAA-0ED2-DAD9-3700-3E06F6D0EC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18330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18D4EA5-C894-2267-F170-BC70DA32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02" y="109852"/>
            <a:ext cx="2846367" cy="421819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</a:rPr>
              <a:t>При учете товаров по покупным ценам, рекомендуется вместо товарного отчета составлять </a:t>
            </a:r>
            <a:r>
              <a:rPr lang="ru-RU" sz="1600" b="1" dirty="0">
                <a:solidFill>
                  <a:srgbClr val="7030A0"/>
                </a:solidFill>
              </a:rPr>
              <a:t>сопроводительные реестры сдачи документов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br>
              <a:rPr lang="ru-RU" sz="1600" dirty="0">
                <a:solidFill>
                  <a:srgbClr val="7030A0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(форма ТОРГ-31),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которые применяются для регистрации приходных и расходных документов за отчетный период.</a:t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8F12B57-3B5A-CB92-9C26-614B826DF9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20</a:t>
            </a:fld>
            <a:endParaRPr lang="ru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B477F595-42ED-4A0B-A9BD-6999DFEF7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69" y="503452"/>
            <a:ext cx="5885297" cy="41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27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66FD733-8EF4-418C-E4DE-4DA463CC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34" y="178774"/>
            <a:ext cx="7401433" cy="5727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Контрольные вопросы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9190AB2-D55C-F765-0506-59CE7F36F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11258"/>
            <a:ext cx="8520600" cy="413919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70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Дайте определение понятию «Реализация». Какие виды реализации вы знаете?</a:t>
            </a:r>
          </a:p>
          <a:p>
            <a:pPr lvl="0">
              <a:lnSpc>
                <a:spcPct val="170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Какие измерители используют для учета реализации?</a:t>
            </a:r>
          </a:p>
          <a:p>
            <a:pPr lvl="0">
              <a:lnSpc>
                <a:spcPct val="170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На какие составные части делится розничная реализация?</a:t>
            </a:r>
          </a:p>
          <a:p>
            <a:pPr lvl="0">
              <a:lnSpc>
                <a:spcPct val="170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Порядок учета розничной реализации при отпуске изготовленных ЛП..</a:t>
            </a:r>
          </a:p>
          <a:p>
            <a:pPr lvl="0">
              <a:lnSpc>
                <a:spcPct val="170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Порядок учета розничной реализации при отпуске безрецептурных ЛП.</a:t>
            </a:r>
          </a:p>
          <a:p>
            <a:pPr lvl="0">
              <a:lnSpc>
                <a:spcPct val="170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Порядок учета розничной реализации при отпуске товаров в аптечные пункты и киоски.</a:t>
            </a:r>
          </a:p>
          <a:p>
            <a:pPr lvl="0">
              <a:lnSpc>
                <a:spcPct val="170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На какие составные части делится реализация товаров институциональным потребителям? Перечислить документы по учету реализации товаров институциональным потребителям</a:t>
            </a:r>
          </a:p>
          <a:p>
            <a:pPr lvl="0">
              <a:lnSpc>
                <a:spcPct val="170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Какие расходные операции относятся к прочим расходным операциям по товару?</a:t>
            </a:r>
          </a:p>
          <a:p>
            <a:pPr lvl="0">
              <a:lnSpc>
                <a:spcPct val="170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Порядок учета товаров, израсходованных на хозяйственные нужды.</a:t>
            </a:r>
          </a:p>
          <a:p>
            <a:pPr lvl="0">
              <a:lnSpc>
                <a:spcPct val="170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Порядок учета товаров, израсходованных на оказание ПМП.</a:t>
            </a:r>
          </a:p>
          <a:p>
            <a:pPr lvl="0">
              <a:lnSpc>
                <a:spcPct val="170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Структура товарного отчета.</a:t>
            </a:r>
          </a:p>
          <a:p>
            <a:pPr lvl="0">
              <a:lnSpc>
                <a:spcPct val="170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Назовите периодичность предоставления товарного отчета.</a:t>
            </a:r>
          </a:p>
          <a:p>
            <a:pPr lvl="0">
              <a:lnSpc>
                <a:spcPct val="170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Назовите общие правила составления товарных отчетов.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1201050" y="465124"/>
            <a:ext cx="4031350" cy="7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C00000"/>
                </a:solidFill>
              </a:rPr>
              <a:t>1. Реализация: </a:t>
            </a:r>
            <a:br>
              <a:rPr lang="ru" sz="2800" b="1" dirty="0">
                <a:solidFill>
                  <a:srgbClr val="C00000"/>
                </a:solidFill>
              </a:rPr>
            </a:br>
            <a:r>
              <a:rPr lang="ru" sz="2800" b="1" dirty="0">
                <a:solidFill>
                  <a:srgbClr val="C00000"/>
                </a:solidFill>
              </a:rPr>
              <a:t>значение и виды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352092" y="1787566"/>
            <a:ext cx="8139975" cy="1362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C00000"/>
                </a:solidFill>
              </a:rPr>
              <a:t>Значение реализации</a:t>
            </a:r>
            <a:endParaRPr sz="1600" b="1" dirty="0">
              <a:solidFill>
                <a:srgbClr val="C00000"/>
              </a:solidFill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chemeClr val="tx1"/>
                </a:solidFill>
              </a:rPr>
              <a:t>завершает оборот хозяйственных средств организации;</a:t>
            </a:r>
            <a:endParaRPr sz="1600" dirty="0">
              <a:solidFill>
                <a:schemeClr val="tx1"/>
              </a:solidFill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chemeClr val="tx1"/>
                </a:solidFill>
              </a:rPr>
              <a:t>позволяет выполнить обязательства перед бюджетом, банком, работниками и поставщиками;</a:t>
            </a:r>
            <a:endParaRPr sz="1600" dirty="0">
              <a:solidFill>
                <a:schemeClr val="tx1"/>
              </a:solidFill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chemeClr val="tx1"/>
                </a:solidFill>
              </a:rPr>
              <a:t>дает возможность возместить производственные затраты и издержки обращения.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EE2163-E46F-F281-C924-9DDFA4B40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867" y="77939"/>
            <a:ext cx="2506133" cy="2506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3900B-C51B-4C27-68E9-1092297AB31F}"/>
              </a:ext>
            </a:extLst>
          </p:cNvPr>
          <p:cNvSpPr txBox="1"/>
          <p:nvPr/>
        </p:nvSpPr>
        <p:spPr>
          <a:xfrm>
            <a:off x="352092" y="1247824"/>
            <a:ext cx="6201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</a:rPr>
              <a:t>Реализация</a:t>
            </a:r>
            <a:r>
              <a:rPr lang="ru-RU" dirty="0"/>
              <a:t> </a:t>
            </a:r>
            <a:r>
              <a:rPr lang="ru-RU" sz="1600" dirty="0"/>
              <a:t>– продажа товаров, возмездное выполнение работы, оказание услуг. Показателем суммы (объема) реализации является </a:t>
            </a:r>
            <a:r>
              <a:rPr lang="ru-RU" sz="1600" b="1" dirty="0">
                <a:solidFill>
                  <a:srgbClr val="7030A0"/>
                </a:solidFill>
              </a:rPr>
              <a:t>товарооборот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73BD07-4F74-3154-AD6F-F95148C44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300" y="3507238"/>
            <a:ext cx="2345266" cy="1250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81E5A1-597C-812B-7BE2-B18B858C3081}"/>
              </a:ext>
            </a:extLst>
          </p:cNvPr>
          <p:cNvSpPr txBox="1"/>
          <p:nvPr/>
        </p:nvSpPr>
        <p:spPr>
          <a:xfrm>
            <a:off x="187800" y="3680182"/>
            <a:ext cx="63161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chemeClr val="bg2">
                    <a:lumMod val="75000"/>
                  </a:schemeClr>
                </a:solidFill>
              </a:rPr>
              <a:t>Невыполнение плана реализации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вызывает замедление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</a:rPr>
              <a:t>товарооборачиваемости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, штрафы за невыполнение договорных обязательств, задержку платежей, ухудшение финансового положения.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76250" y="615119"/>
            <a:ext cx="6527750" cy="3913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600" dirty="0">
                <a:solidFill>
                  <a:schemeClr val="tx1"/>
                </a:solidFill>
              </a:rPr>
              <a:t>Основой </a:t>
            </a:r>
            <a:r>
              <a:rPr lang="ru" sz="1600" b="1" dirty="0">
                <a:solidFill>
                  <a:srgbClr val="7030A0"/>
                </a:solidFill>
              </a:rPr>
              <a:t>оптовой реализации</a:t>
            </a:r>
            <a:r>
              <a:rPr lang="ru" sz="1600" dirty="0">
                <a:solidFill>
                  <a:schemeClr val="tx1"/>
                </a:solidFill>
              </a:rPr>
              <a:t> является </a:t>
            </a:r>
            <a:r>
              <a:rPr lang="ru" sz="1600" u="sng" dirty="0">
                <a:solidFill>
                  <a:schemeClr val="tx1"/>
                </a:solidFill>
              </a:rPr>
              <a:t>договор поставки</a:t>
            </a:r>
            <a:r>
              <a:rPr lang="ru" sz="1600" dirty="0">
                <a:solidFill>
                  <a:schemeClr val="tx1"/>
                </a:solidFill>
              </a:rPr>
              <a:t> (ст. 506 ГК РФ), поставщик обязуется передать в обусловленный срок товары покупателю для использования в предпринимательской деятельности, </a:t>
            </a:r>
            <a:r>
              <a:rPr lang="ru" sz="1600" u="sng" dirty="0">
                <a:solidFill>
                  <a:schemeClr val="tx1"/>
                </a:solidFill>
              </a:rPr>
              <a:t>не связанной с личным, домашним и иным  подобным использованием</a:t>
            </a:r>
            <a:r>
              <a:rPr lang="ru" sz="1600" dirty="0">
                <a:solidFill>
                  <a:schemeClr val="tx1"/>
                </a:solidFill>
              </a:rPr>
              <a:t>.</a:t>
            </a: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sz="1600" dirty="0">
              <a:solidFill>
                <a:schemeClr val="tx1"/>
              </a:solidFill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600" dirty="0">
                <a:solidFill>
                  <a:schemeClr val="tx1"/>
                </a:solidFill>
              </a:rPr>
              <a:t>Понятие </a:t>
            </a:r>
            <a:r>
              <a:rPr lang="ru" sz="1600" b="1" dirty="0">
                <a:solidFill>
                  <a:srgbClr val="7030A0"/>
                </a:solidFill>
              </a:rPr>
              <a:t>розничной реализации</a:t>
            </a:r>
            <a:r>
              <a:rPr lang="ru" sz="1600" dirty="0">
                <a:solidFill>
                  <a:schemeClr val="tx1"/>
                </a:solidFill>
              </a:rPr>
              <a:t> определяет </a:t>
            </a:r>
            <a:r>
              <a:rPr lang="ru" sz="1600" u="sng" dirty="0">
                <a:solidFill>
                  <a:schemeClr val="tx1"/>
                </a:solidFill>
              </a:rPr>
              <a:t>договор купли-продажи</a:t>
            </a:r>
            <a:r>
              <a:rPr lang="ru" sz="1600" dirty="0">
                <a:solidFill>
                  <a:schemeClr val="tx1"/>
                </a:solidFill>
              </a:rPr>
              <a:t> (ст. 492 ГК РФ). Продавец обязуется передать покупателю товар для </a:t>
            </a:r>
            <a:r>
              <a:rPr lang="ru" sz="1600" u="sng" dirty="0">
                <a:solidFill>
                  <a:schemeClr val="tx1"/>
                </a:solidFill>
              </a:rPr>
              <a:t>личного, семейного, домашнего и иного использования</a:t>
            </a:r>
            <a:r>
              <a:rPr lang="ru" sz="1600" dirty="0">
                <a:solidFill>
                  <a:schemeClr val="tx1"/>
                </a:solidFill>
              </a:rPr>
              <a:t>, не связанного с предпринимательской деятельностью.</a:t>
            </a: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sz="1600" dirty="0">
              <a:solidFill>
                <a:schemeClr val="tx1"/>
              </a:solidFill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600" i="1" dirty="0">
                <a:solidFill>
                  <a:schemeClr val="tx1"/>
                </a:solidFill>
              </a:rPr>
              <a:t>Розничный товарооборот </a:t>
            </a:r>
            <a:r>
              <a:rPr lang="ru" sz="1600" dirty="0">
                <a:solidFill>
                  <a:schemeClr val="tx1"/>
                </a:solidFill>
              </a:rPr>
              <a:t>образуется при продаже товаров конечным потребителям, т.е. физическим и юридическим лицам.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3FBB2-4331-32D2-722D-AE14CC76CAE9}"/>
              </a:ext>
            </a:extLst>
          </p:cNvPr>
          <p:cNvSpPr txBox="1"/>
          <p:nvPr/>
        </p:nvSpPr>
        <p:spPr>
          <a:xfrm>
            <a:off x="1600199" y="28045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C00000"/>
                </a:solidFill>
              </a:rPr>
              <a:t>Виды реализации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F2D417-171F-7105-23F9-6BAF729DFA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432" t="18446" r="10247" b="41728"/>
          <a:stretch>
            <a:fillRect/>
          </a:stretch>
        </p:blipFill>
        <p:spPr>
          <a:xfrm>
            <a:off x="6693100" y="2605952"/>
            <a:ext cx="2208963" cy="192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ABBAE5-9492-1659-FF20-9E182617D1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84" t="23572" r="57037" b="41037"/>
          <a:stretch>
            <a:fillRect/>
          </a:stretch>
        </p:blipFill>
        <p:spPr>
          <a:xfrm>
            <a:off x="6683441" y="772507"/>
            <a:ext cx="2218622" cy="165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879316" y="73800"/>
            <a:ext cx="4045200" cy="997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C00000"/>
                </a:solidFill>
              </a:rPr>
              <a:t>2. Учет розничной реализации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143057" y="926124"/>
            <a:ext cx="4307338" cy="3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chemeClr val="tx1"/>
                </a:solidFill>
              </a:rPr>
              <a:t>Для первичного учета используют 2 измерителя</a:t>
            </a:r>
            <a:r>
              <a:rPr lang="ru" sz="1400" dirty="0">
                <a:solidFill>
                  <a:schemeClr val="tx1"/>
                </a:solidFill>
              </a:rPr>
              <a:t>:</a:t>
            </a:r>
            <a:endParaRPr sz="1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tx1"/>
                </a:solidFill>
              </a:rPr>
              <a:t>• </a:t>
            </a:r>
            <a:r>
              <a:rPr lang="ru" sz="1400" b="1" dirty="0">
                <a:solidFill>
                  <a:srgbClr val="7030A0"/>
                </a:solidFill>
              </a:rPr>
              <a:t>Натуральный</a:t>
            </a:r>
            <a:r>
              <a:rPr lang="ru" sz="1400" dirty="0">
                <a:solidFill>
                  <a:schemeClr val="tx1"/>
                </a:solidFill>
              </a:rPr>
              <a:t> – количество </a:t>
            </a:r>
            <a:r>
              <a:rPr lang="ru" sz="1400" i="1" dirty="0">
                <a:solidFill>
                  <a:schemeClr val="tx1"/>
                </a:solidFill>
              </a:rPr>
              <a:t>единиц</a:t>
            </a:r>
            <a:r>
              <a:rPr lang="ru" sz="1400" dirty="0">
                <a:solidFill>
                  <a:schemeClr val="tx1"/>
                </a:solidFill>
              </a:rPr>
              <a:t> реализованного товара и количество единиц рецептов, по которым отпущены ЛП.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tx1"/>
                </a:solidFill>
              </a:rPr>
              <a:t>За единицу измерения принимается одна рецептурная пропись независимо от сложности состава или одна упаковка.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tx1"/>
                </a:solidFill>
              </a:rPr>
              <a:t>• </a:t>
            </a:r>
            <a:r>
              <a:rPr lang="ru" sz="1400" b="1" dirty="0">
                <a:solidFill>
                  <a:srgbClr val="7030A0"/>
                </a:solidFill>
              </a:rPr>
              <a:t>Денежный</a:t>
            </a:r>
            <a:r>
              <a:rPr lang="ru" sz="1400" dirty="0">
                <a:solidFill>
                  <a:schemeClr val="tx1"/>
                </a:solidFill>
              </a:rPr>
              <a:t> – стоимость реализованных товаров </a:t>
            </a:r>
            <a:r>
              <a:rPr lang="ru" sz="1400" i="1" dirty="0">
                <a:solidFill>
                  <a:schemeClr val="tx1"/>
                </a:solidFill>
              </a:rPr>
              <a:t>в рублях.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tx1"/>
                </a:solidFill>
              </a:rPr>
              <a:t>Формируется показатель товарооборота, от величины которого зависят валовый доход аптеки, издержки обращения, прибыль аптеки, товарные запасы, штат аптеки, производительность труда, фонд оплаты труда.</a:t>
            </a: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6F99D1-BCAF-567B-D3B7-5EF05923AD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88" t="2729" r="49958" b="51099"/>
          <a:stretch>
            <a:fillRect/>
          </a:stretch>
        </p:blipFill>
        <p:spPr>
          <a:xfrm>
            <a:off x="4621013" y="682044"/>
            <a:ext cx="1264896" cy="171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819C10-A574-4B50-97FA-F58B72B99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527" y="732820"/>
            <a:ext cx="2958278" cy="166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F0677B-956A-33DD-5200-5995B9F76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667" y="2882226"/>
            <a:ext cx="1444398" cy="180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552854-D40E-8F2A-0180-10FE429B50A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9447" t="14007" r="30908" b="3719"/>
          <a:stretch>
            <a:fillRect/>
          </a:stretch>
        </p:blipFill>
        <p:spPr>
          <a:xfrm>
            <a:off x="4846155" y="2848708"/>
            <a:ext cx="1572928" cy="183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215186" y="662865"/>
            <a:ext cx="6239883" cy="3058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tx1"/>
                </a:solidFill>
              </a:rPr>
              <a:t>Реализация производится </a:t>
            </a:r>
            <a:r>
              <a:rPr lang="ru" sz="1400" i="1" dirty="0">
                <a:solidFill>
                  <a:schemeClr val="tx1"/>
                </a:solidFill>
              </a:rPr>
              <a:t>по розничным ценам</a:t>
            </a:r>
            <a:r>
              <a:rPr lang="ru" sz="1400" dirty="0">
                <a:solidFill>
                  <a:schemeClr val="tx1"/>
                </a:solidFill>
              </a:rPr>
              <a:t> за наличный или безналичный расчет.</a:t>
            </a:r>
            <a:endParaRPr sz="1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tx1"/>
                </a:solidFill>
              </a:rPr>
              <a:t>Особенность: </a:t>
            </a:r>
            <a:r>
              <a:rPr lang="ru" sz="1400" u="sng" dirty="0">
                <a:solidFill>
                  <a:schemeClr val="tx1"/>
                </a:solidFill>
              </a:rPr>
              <a:t>одновременный учет</a:t>
            </a:r>
            <a:r>
              <a:rPr lang="ru" sz="1400" dirty="0">
                <a:solidFill>
                  <a:schemeClr val="tx1"/>
                </a:solidFill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" sz="1400" dirty="0">
              <a:solidFill>
                <a:schemeClr val="tx1"/>
              </a:solidFill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" sz="1400" dirty="0">
                <a:solidFill>
                  <a:schemeClr val="tx1"/>
                </a:solidFill>
              </a:rPr>
              <a:t>в документах, отражающих движение товаров у МОЛ,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" sz="1400" dirty="0">
                <a:solidFill>
                  <a:schemeClr val="tx1"/>
                </a:solidFill>
              </a:rPr>
              <a:t>в кассовых документах, отражающих движение денежных средств.</a:t>
            </a:r>
            <a:endParaRPr sz="1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rgbClr val="7030A0"/>
                </a:solidFill>
              </a:rPr>
              <a:t>Реализация товаров делится на три составные части</a:t>
            </a:r>
            <a:endParaRPr sz="1400" b="1" dirty="0">
              <a:solidFill>
                <a:srgbClr val="7030A0"/>
              </a:solidFill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400" dirty="0">
                <a:solidFill>
                  <a:schemeClr val="tx1"/>
                </a:solidFill>
              </a:rPr>
              <a:t>Оборот </a:t>
            </a:r>
            <a:r>
              <a:rPr lang="ru" sz="1400" b="1" dirty="0">
                <a:solidFill>
                  <a:srgbClr val="002060"/>
                </a:solidFill>
              </a:rPr>
              <a:t>по амбулаторной рецептуре </a:t>
            </a:r>
            <a:r>
              <a:rPr lang="ru" sz="1400" dirty="0">
                <a:solidFill>
                  <a:schemeClr val="tx1"/>
                </a:solidFill>
              </a:rPr>
              <a:t>– сумма реализации ЛП населению по рецептам (экстемпоральные и готовые ЛП).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400" dirty="0">
              <a:solidFill>
                <a:schemeClr val="tx1"/>
              </a:solidFill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400" dirty="0">
                <a:solidFill>
                  <a:schemeClr val="tx1"/>
                </a:solidFill>
              </a:rPr>
              <a:t>Оборот </a:t>
            </a:r>
            <a:r>
              <a:rPr lang="ru" sz="1400" b="1" dirty="0">
                <a:solidFill>
                  <a:srgbClr val="002060"/>
                </a:solidFill>
              </a:rPr>
              <a:t>по безрецептурному отпуску </a:t>
            </a:r>
            <a:r>
              <a:rPr lang="ru" sz="1400" dirty="0">
                <a:solidFill>
                  <a:schemeClr val="tx1"/>
                </a:solidFill>
              </a:rPr>
              <a:t>– сумма реализации населению ЛП без рецепта.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400" dirty="0">
              <a:solidFill>
                <a:schemeClr val="tx1"/>
              </a:solidFill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400" dirty="0">
                <a:solidFill>
                  <a:schemeClr val="tx1"/>
                </a:solidFill>
              </a:rPr>
              <a:t>Оборот </a:t>
            </a:r>
            <a:r>
              <a:rPr lang="ru" sz="1400" b="1" dirty="0">
                <a:solidFill>
                  <a:srgbClr val="002060"/>
                </a:solidFill>
              </a:rPr>
              <a:t>по мелкорозничной сети </a:t>
            </a:r>
            <a:r>
              <a:rPr lang="ru" sz="1400" dirty="0">
                <a:solidFill>
                  <a:schemeClr val="tx1"/>
                </a:solidFill>
              </a:rPr>
              <a:t>– сумма реализации в аптечных пунктах, киосках.</a:t>
            </a: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F697D-3B86-5BF7-EE4E-97AF941ACA16}"/>
              </a:ext>
            </a:extLst>
          </p:cNvPr>
          <p:cNvSpPr txBox="1"/>
          <p:nvPr/>
        </p:nvSpPr>
        <p:spPr>
          <a:xfrm>
            <a:off x="1050774" y="141958"/>
            <a:ext cx="3351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</a:rPr>
              <a:t>Учет реализации товаров </a:t>
            </a:r>
          </a:p>
          <a:p>
            <a:pPr algn="ctr"/>
            <a:r>
              <a:rPr lang="ru-RU" sz="1800" b="1" dirty="0">
                <a:solidFill>
                  <a:srgbClr val="C00000"/>
                </a:solidFill>
              </a:rPr>
              <a:t>населению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CEF4D8-4A68-17CB-C9A9-42C797273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069" y="118258"/>
            <a:ext cx="2390906" cy="239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974FD-FC86-BE9E-DD16-8403BE093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867" y="2634337"/>
            <a:ext cx="2335108" cy="203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311700" y="657240"/>
            <a:ext cx="8520600" cy="32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b="1" dirty="0">
              <a:solidFill>
                <a:schemeClr val="tx1"/>
              </a:solidFill>
            </a:endParaRPr>
          </a:p>
          <a:p>
            <a:pPr marL="28575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" sz="1600" dirty="0">
                <a:solidFill>
                  <a:schemeClr val="tx1"/>
                </a:solidFill>
              </a:rPr>
              <a:t>Производится </a:t>
            </a:r>
            <a:r>
              <a:rPr lang="ru" sz="1600" u="sng" dirty="0">
                <a:solidFill>
                  <a:schemeClr val="tx1"/>
                </a:solidFill>
              </a:rPr>
              <a:t>ежедневно</a:t>
            </a:r>
            <a:r>
              <a:rPr lang="ru" sz="1600" dirty="0">
                <a:solidFill>
                  <a:schemeClr val="tx1"/>
                </a:solidFill>
              </a:rPr>
              <a:t> по сменам в накопительных документах (журнал учета рецептуры) форма АП-71 в </a:t>
            </a:r>
            <a:r>
              <a:rPr lang="ru" sz="1600" i="1" u="sng" dirty="0">
                <a:solidFill>
                  <a:schemeClr val="tx1"/>
                </a:solidFill>
              </a:rPr>
              <a:t>натуральных</a:t>
            </a:r>
            <a:r>
              <a:rPr lang="ru" sz="1600" dirty="0">
                <a:solidFill>
                  <a:schemeClr val="tx1"/>
                </a:solidFill>
              </a:rPr>
              <a:t> и </a:t>
            </a:r>
            <a:r>
              <a:rPr lang="ru" sz="1600" i="1" u="sng" dirty="0">
                <a:solidFill>
                  <a:schemeClr val="tx1"/>
                </a:solidFill>
              </a:rPr>
              <a:t>денежных</a:t>
            </a:r>
            <a:r>
              <a:rPr lang="ru" sz="1600" dirty="0">
                <a:solidFill>
                  <a:schemeClr val="tx1"/>
                </a:solidFill>
              </a:rPr>
              <a:t> измерителях.</a:t>
            </a:r>
            <a:endParaRPr sz="1600" dirty="0">
              <a:solidFill>
                <a:schemeClr val="tx1"/>
              </a:solidFill>
            </a:endParaRPr>
          </a:p>
          <a:p>
            <a:pPr marL="28575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dirty="0">
              <a:solidFill>
                <a:schemeClr val="tx1"/>
              </a:solidFill>
            </a:endParaRPr>
          </a:p>
          <a:p>
            <a:pPr marL="28575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" sz="1600" dirty="0">
                <a:solidFill>
                  <a:schemeClr val="tx1"/>
                </a:solidFill>
              </a:rPr>
              <a:t>Все принятые рецепты регистрируются в </a:t>
            </a:r>
            <a:r>
              <a:rPr lang="ru" sz="1600" u="sng" dirty="0">
                <a:solidFill>
                  <a:schemeClr val="tx1"/>
                </a:solidFill>
              </a:rPr>
              <a:t>рецептурном журнале</a:t>
            </a:r>
            <a:r>
              <a:rPr lang="ru" sz="1600" dirty="0">
                <a:solidFill>
                  <a:schemeClr val="tx1"/>
                </a:solidFill>
              </a:rPr>
              <a:t>, журнале квитанций или с помощью жетонов или кассовых чеков. </a:t>
            </a:r>
          </a:p>
          <a:p>
            <a:pPr marL="28575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" sz="1600" dirty="0">
              <a:solidFill>
                <a:schemeClr val="tx1"/>
              </a:solidFill>
            </a:endParaRPr>
          </a:p>
          <a:p>
            <a:pPr marL="28575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" sz="1600" dirty="0">
                <a:solidFill>
                  <a:schemeClr val="tx1"/>
                </a:solidFill>
              </a:rPr>
              <a:t>В конце дня подсчитывается количество принятых экстемпоральных рецептов, сумма тарифов, стоимость воды очищенной.</a:t>
            </a:r>
            <a:endParaRPr sz="1600" dirty="0">
              <a:solidFill>
                <a:schemeClr val="tx1"/>
              </a:solidFill>
            </a:endParaRPr>
          </a:p>
          <a:p>
            <a:pPr marL="28575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dirty="0">
              <a:solidFill>
                <a:schemeClr val="tx1"/>
              </a:solidFill>
            </a:endParaRPr>
          </a:p>
          <a:p>
            <a:pPr marL="28575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" sz="1600" dirty="0">
                <a:solidFill>
                  <a:schemeClr val="tx1"/>
                </a:solidFill>
              </a:rPr>
              <a:t>Затем данные заносятся в графы </a:t>
            </a:r>
            <a:r>
              <a:rPr lang="ru" sz="1600" u="sng" dirty="0">
                <a:solidFill>
                  <a:schemeClr val="tx1"/>
                </a:solidFill>
              </a:rPr>
              <a:t>журнала учета рецептуры</a:t>
            </a:r>
            <a:r>
              <a:rPr lang="ru" sz="1600" dirty="0">
                <a:solidFill>
                  <a:schemeClr val="tx1"/>
                </a:solidFill>
              </a:rPr>
              <a:t>. </a:t>
            </a:r>
          </a:p>
          <a:p>
            <a:pPr marL="28575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" sz="1600" dirty="0">
              <a:solidFill>
                <a:schemeClr val="tx1"/>
              </a:solidFill>
            </a:endParaRPr>
          </a:p>
          <a:p>
            <a:pPr marL="28575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" sz="1600" dirty="0">
                <a:solidFill>
                  <a:schemeClr val="tx1"/>
                </a:solidFill>
              </a:rPr>
              <a:t>Параллельно оборот по экстемпоральному отпуску отражается в кассовых документах, а также в </a:t>
            </a:r>
            <a:r>
              <a:rPr lang="ru" sz="1600" u="sng" dirty="0">
                <a:solidFill>
                  <a:schemeClr val="tx1"/>
                </a:solidFill>
              </a:rPr>
              <a:t>расходной части товарного отчета.</a:t>
            </a:r>
            <a:endParaRPr sz="1600" u="sng" dirty="0">
              <a:solidFill>
                <a:schemeClr val="tx1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0" y="7380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A8AD6-36FD-1EF6-99AA-5C84F52F1327}"/>
              </a:ext>
            </a:extLst>
          </p:cNvPr>
          <p:cNvSpPr txBox="1"/>
          <p:nvPr/>
        </p:nvSpPr>
        <p:spPr>
          <a:xfrm>
            <a:off x="1114766" y="34717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Амбулаторный оборот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18567" y="391324"/>
            <a:ext cx="8520600" cy="32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030A0"/>
                </a:solidFill>
              </a:rPr>
              <a:t>Безрецептурный отпуск</a:t>
            </a:r>
            <a:endParaRPr sz="1800" dirty="0">
              <a:solidFill>
                <a:srgbClr val="7030A0"/>
              </a:solidFill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" sz="1800" dirty="0">
                <a:solidFill>
                  <a:schemeClr val="tx1"/>
                </a:solidFill>
              </a:rPr>
              <a:t>Учитывается в </a:t>
            </a:r>
            <a:r>
              <a:rPr lang="ru" sz="1800" i="1" u="sng" dirty="0">
                <a:solidFill>
                  <a:schemeClr val="tx1"/>
                </a:solidFill>
              </a:rPr>
              <a:t>денежном</a:t>
            </a:r>
            <a:r>
              <a:rPr lang="ru" sz="1800" dirty="0">
                <a:solidFill>
                  <a:schemeClr val="tx1"/>
                </a:solidFill>
              </a:rPr>
              <a:t> измерителе. 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" sz="1800" dirty="0">
                <a:solidFill>
                  <a:schemeClr val="tx1"/>
                </a:solidFill>
              </a:rPr>
              <a:t>Величину оборота определяют по данным контрольно-кассовой ленты, фиксируют в «Кассовой книге» и в расходной части товарного отчета.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030A0"/>
                </a:solidFill>
              </a:rPr>
              <a:t>Оборот по мелкорозничной сети (МРС)</a:t>
            </a:r>
            <a:endParaRPr sz="1800" b="1" dirty="0">
              <a:solidFill>
                <a:srgbClr val="7030A0"/>
              </a:solidFill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" sz="1800" dirty="0">
                <a:solidFill>
                  <a:schemeClr val="tx1"/>
                </a:solidFill>
              </a:rPr>
              <a:t>Отпуск товаров в МРС </a:t>
            </a:r>
            <a:r>
              <a:rPr lang="ru-RU" sz="1800" dirty="0">
                <a:solidFill>
                  <a:schemeClr val="tx1"/>
                </a:solidFill>
              </a:rPr>
              <a:t>может учитываться </a:t>
            </a:r>
            <a:r>
              <a:rPr lang="ru-RU" sz="1800" i="1" dirty="0">
                <a:solidFill>
                  <a:schemeClr val="tx1"/>
                </a:solidFill>
              </a:rPr>
              <a:t>как</a:t>
            </a:r>
            <a:r>
              <a:rPr lang="ru-RU" sz="1800" dirty="0">
                <a:solidFill>
                  <a:schemeClr val="tx1"/>
                </a:solidFill>
              </a:rPr>
              <a:t> с использованием </a:t>
            </a:r>
            <a:r>
              <a:rPr lang="ru-RU" sz="1800" i="1" u="sng" dirty="0">
                <a:solidFill>
                  <a:schemeClr val="tx1"/>
                </a:solidFill>
              </a:rPr>
              <a:t>только денежного</a:t>
            </a:r>
            <a:r>
              <a:rPr lang="ru-RU" sz="1800" dirty="0">
                <a:solidFill>
                  <a:schemeClr val="tx1"/>
                </a:solidFill>
              </a:rPr>
              <a:t> измерителя, </a:t>
            </a:r>
            <a:r>
              <a:rPr lang="ru-RU" sz="1800" i="1" u="sng" dirty="0">
                <a:solidFill>
                  <a:schemeClr val="tx1"/>
                </a:solidFill>
              </a:rPr>
              <a:t>так и натурального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" sz="1800" dirty="0">
                <a:solidFill>
                  <a:schemeClr val="tx1"/>
                </a:solidFill>
              </a:rPr>
              <a:t>Выручка ежедневно сдается в кассу аптеки, что оформляется приходным кассовым ордером и отражается в «Кассовой книге».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7634" y="0"/>
            <a:ext cx="803066" cy="7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>
            <a:off x="0" y="4757400"/>
            <a:ext cx="9144000" cy="386100"/>
          </a:xfrm>
          <a:prstGeom prst="rect">
            <a:avLst/>
          </a:prstGeom>
          <a:solidFill>
            <a:srgbClr val="8A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4B6861-DC98-6017-8959-03F299ECBB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8431FDBC-9244-E1C9-AECB-2A36C0FF473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480" y="0"/>
            <a:ext cx="8048244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540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1334</Words>
  <Application>Microsoft Office PowerPoint</Application>
  <PresentationFormat>Экран (16:9)</PresentationFormat>
  <Paragraphs>173</Paragraphs>
  <Slides>21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Wingdings</vt:lpstr>
      <vt:lpstr>Simple Light</vt:lpstr>
      <vt:lpstr>Тема 3.3. Учет реализации товаров </vt:lpstr>
      <vt:lpstr>План занятия</vt:lpstr>
      <vt:lpstr>1. Реализация:  значение и виды</vt:lpstr>
      <vt:lpstr>Презентация PowerPoint</vt:lpstr>
      <vt:lpstr>2. Учет розничной реализации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3. Реализация товаров институциональным потребителям</vt:lpstr>
      <vt:lpstr>Презентация PowerPoint</vt:lpstr>
      <vt:lpstr>4.Прочие расходные операции</vt:lpstr>
      <vt:lpstr>4.Прочие расходные операции</vt:lpstr>
      <vt:lpstr>Презентация PowerPoint</vt:lpstr>
      <vt:lpstr>5. Понятие «Товарный отчет» </vt:lpstr>
      <vt:lpstr>6. Структура товарного отчета</vt:lpstr>
      <vt:lpstr>Презентация PowerPoint</vt:lpstr>
      <vt:lpstr>7. Периодичность предоставления отчетов</vt:lpstr>
      <vt:lpstr>Презентация PowerPoint</vt:lpstr>
      <vt:lpstr>При учете товаров по покупным ценам, рекомендуется вместо товарного отчета составлять сопроводительные реестры сдачи документов  (форма ТОРГ-31),  которые применяются для регистрации приходных и расходных документов за отчетный период. 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Ольга Калинина</cp:lastModifiedBy>
  <cp:revision>18</cp:revision>
  <dcterms:modified xsi:type="dcterms:W3CDTF">2025-09-09T08:50:25Z</dcterms:modified>
</cp:coreProperties>
</file>