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1" r:id="rId6"/>
    <p:sldId id="262" r:id="rId7"/>
    <p:sldId id="260" r:id="rId8"/>
    <p:sldId id="263" r:id="rId9"/>
    <p:sldId id="259" r:id="rId10"/>
    <p:sldId id="264" r:id="rId11"/>
    <p:sldId id="265" r:id="rId12"/>
    <p:sldId id="266" r:id="rId13"/>
    <p:sldId id="267" r:id="rId14"/>
    <p:sldId id="268" r:id="rId15"/>
    <p:sldId id="269" r:id="rId16"/>
    <p:sldId id="270" r:id="rId17"/>
    <p:sldId id="271" r:id="rId18"/>
    <p:sldId id="289" r:id="rId19"/>
    <p:sldId id="282" r:id="rId20"/>
    <p:sldId id="283" r:id="rId21"/>
    <p:sldId id="284" r:id="rId22"/>
    <p:sldId id="285" r:id="rId23"/>
    <p:sldId id="286" r:id="rId24"/>
    <p:sldId id="290" r:id="rId25"/>
    <p:sldId id="287" r:id="rId26"/>
    <p:sldId id="288" r:id="rId27"/>
    <p:sldId id="272" r:id="rId28"/>
    <p:sldId id="273" r:id="rId29"/>
    <p:sldId id="274" r:id="rId30"/>
    <p:sldId id="275" r:id="rId31"/>
    <p:sldId id="276" r:id="rId32"/>
    <p:sldId id="280" r:id="rId33"/>
    <p:sldId id="291" r:id="rId34"/>
    <p:sldId id="292" r:id="rId35"/>
    <p:sldId id="293" r:id="rId36"/>
    <p:sldId id="294" r:id="rId37"/>
    <p:sldId id="295" r:id="rId38"/>
    <p:sldId id="296" r:id="rId39"/>
    <p:sldId id="298" r:id="rId40"/>
    <p:sldId id="297" r:id="rId41"/>
    <p:sldId id="300" r:id="rId42"/>
    <p:sldId id="279" r:id="rId43"/>
    <p:sldId id="281" r:id="rId44"/>
    <p:sldId id="316" r:id="rId45"/>
    <p:sldId id="317" r:id="rId46"/>
    <p:sldId id="318" r:id="rId47"/>
    <p:sldId id="319" r:id="rId48"/>
    <p:sldId id="301"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6" d="100"/>
          <a:sy n="66" d="100"/>
        </p:scale>
        <p:origin x="14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0957CE-B27D-4B01-80E8-C93FC716578E}"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40957CE-B27D-4B01-80E8-C93FC716578E}"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40957CE-B27D-4B01-80E8-C93FC716578E}"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40957CE-B27D-4B01-80E8-C93FC716578E}"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440957CE-B27D-4B01-80E8-C93FC716578E}"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440957CE-B27D-4B01-80E8-C93FC716578E}"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440957CE-B27D-4B01-80E8-C93FC716578E}"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0957CE-B27D-4B01-80E8-C93FC716578E}"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0957CE-B27D-4B01-80E8-C93FC716578E}"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40957CE-B27D-4B01-80E8-C93FC716578E}"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40957CE-B27D-4B01-80E8-C93FC716578E}"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58C69C-5DD6-42C0-8668-2A033E5DC657}"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57CE-B27D-4B01-80E8-C93FC716578E}"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8C69C-5DD6-42C0-8668-2A033E5DC657}"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3195786"/>
          </a:xfrm>
        </p:spPr>
        <p:txBody>
          <a:bodyPr>
            <a:normAutofit/>
          </a:bodyPr>
          <a:lstStyle/>
          <a:p>
            <a:r>
              <a:rPr lang="ru-RU" b="1" dirty="0"/>
              <a:t>Причины недоброкачественности и условия хранения лекарственных </a:t>
            </a:r>
            <a:r>
              <a:rPr lang="ru-RU" b="1" dirty="0" smtClean="0"/>
              <a:t>препаратов</a:t>
            </a:r>
            <a:endParaRPr lang="ru-RU" b="1" dirty="0"/>
          </a:p>
        </p:txBody>
      </p:sp>
      <p:sp>
        <p:nvSpPr>
          <p:cNvPr id="3" name="Подзаголовок 2"/>
          <p:cNvSpPr>
            <a:spLocks noGrp="1"/>
          </p:cNvSpPr>
          <p:nvPr>
            <p:ph type="subTitle" idx="1"/>
          </p:nvPr>
        </p:nvSpPr>
        <p:spPr/>
        <p:txBody>
          <a:bodyPr>
            <a:normAutofit fontScale="40000" lnSpcReduction="20000"/>
          </a:bodyPr>
          <a:lstStyle/>
          <a:p>
            <a:pPr algn="r"/>
            <a:r>
              <a:rPr lang="ru-RU" dirty="0" smtClean="0"/>
              <a:t>Лекция по фармацевтической химии</a:t>
            </a:r>
            <a:endParaRPr lang="ru-RU" dirty="0" smtClean="0"/>
          </a:p>
          <a:p>
            <a:pPr algn="r"/>
            <a:r>
              <a:rPr lang="ru-RU" dirty="0" smtClean="0"/>
              <a:t>Для ординаторов по специальности </a:t>
            </a:r>
            <a:r>
              <a:rPr lang="ru-RU" dirty="0" smtClean="0"/>
              <a:t>33.08.01. </a:t>
            </a:r>
            <a:r>
              <a:rPr lang="ru-RU" dirty="0" smtClean="0"/>
              <a:t>«Фармацевтическая </a:t>
            </a:r>
            <a:r>
              <a:rPr lang="ru-RU" dirty="0" smtClean="0"/>
              <a:t>технология»</a:t>
            </a:r>
            <a:endParaRPr lang="ru-RU" dirty="0" smtClean="0"/>
          </a:p>
          <a:p>
            <a:pPr algn="r"/>
            <a:r>
              <a:rPr lang="ru-RU" dirty="0" smtClean="0"/>
              <a:t>33.08.02 «Управление и экономика фармации»</a:t>
            </a:r>
            <a:endParaRPr lang="ru-RU" dirty="0" smtClean="0"/>
          </a:p>
          <a:p>
            <a:pPr algn="r"/>
            <a:r>
              <a:rPr lang="ru-RU" dirty="0" smtClean="0"/>
              <a:t>33.08.03. «Фармацевтическая химия и фармакогнозия»</a:t>
            </a:r>
            <a:endParaRPr lang="ru-RU" dirty="0" smtClean="0"/>
          </a:p>
          <a:p>
            <a:pPr algn="r"/>
            <a:endParaRPr lang="ru-RU" dirty="0" smtClean="0"/>
          </a:p>
          <a:p>
            <a:pPr algn="r"/>
            <a:endParaRPr lang="ru-RU" dirty="0"/>
          </a:p>
          <a:p>
            <a:pPr algn="r"/>
            <a:r>
              <a:rPr lang="ru-RU" dirty="0" smtClean="0"/>
              <a:t>Доцент </a:t>
            </a:r>
            <a:r>
              <a:rPr lang="ru-RU" dirty="0" err="1" smtClean="0"/>
              <a:t>Тимергалиева</a:t>
            </a:r>
            <a:r>
              <a:rPr lang="ru-RU" dirty="0" smtClean="0"/>
              <a:t> В.Р. </a:t>
            </a:r>
            <a:endParaRPr lang="ru-RU" dirty="0"/>
          </a:p>
        </p:txBody>
      </p:sp>
      <p:pic>
        <p:nvPicPr>
          <p:cNvPr id="4" name="Picture 4" descr="clip_image002"/>
          <p:cNvPicPr>
            <a:picLocks noChangeAspect="1" noChangeArrowheads="1"/>
          </p:cNvPicPr>
          <p:nvPr/>
        </p:nvPicPr>
        <p:blipFill>
          <a:blip r:embed="rId1" cstate="print"/>
          <a:srcRect/>
          <a:stretch>
            <a:fillRect/>
          </a:stretch>
        </p:blipFill>
        <p:spPr bwMode="auto">
          <a:xfrm>
            <a:off x="0" y="0"/>
            <a:ext cx="1750917" cy="1491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Факторы, влияющие на стабильность ЛС:</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i="1" dirty="0" smtClean="0"/>
              <a:t>3. Влажность </a:t>
            </a:r>
            <a:r>
              <a:rPr lang="ru-RU" i="1" dirty="0"/>
              <a:t>воздуха</a:t>
            </a:r>
            <a:r>
              <a:rPr lang="ru-RU" dirty="0"/>
              <a:t> – это фактор, активно снижающий стабильность лекарственных веществ. </a:t>
            </a:r>
            <a:r>
              <a:rPr lang="ru-RU" i="1" dirty="0"/>
              <a:t>Пониженная</a:t>
            </a:r>
            <a:r>
              <a:rPr lang="ru-RU" dirty="0"/>
              <a:t> влажность воздуха приводит к уменьшению содержания кристаллизационной воды, и как следствие к повышению концентрации препарата и изменению его физических свойств (формы кристаллов, растворимости). </a:t>
            </a:r>
            <a:r>
              <a:rPr lang="ru-RU" i="1" dirty="0"/>
              <a:t>Повышенная влажность </a:t>
            </a:r>
            <a:r>
              <a:rPr lang="ru-RU" dirty="0"/>
              <a:t>воздуха влияет на физические свойства гигроскопичных лекарственных веществ (изменяются внешний вид, окраска, концентрация). Образующиеся продукты разложения снижают фармакологическую активность.</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3000" i="1" dirty="0" smtClean="0"/>
            </a:br>
            <a:r>
              <a:rPr lang="ru-RU" sz="3300" dirty="0"/>
              <a:t>Химические процессы, происходящие при </a:t>
            </a:r>
            <a:br>
              <a:rPr lang="ru-RU" sz="3300" dirty="0" smtClean="0"/>
            </a:br>
            <a:r>
              <a:rPr lang="ru-RU" sz="3300" dirty="0" smtClean="0"/>
              <a:t>хранении  </a:t>
            </a:r>
            <a:r>
              <a:rPr lang="ru-RU" sz="3300" dirty="0"/>
              <a:t>ЛС</a:t>
            </a:r>
            <a:br>
              <a:rPr lang="ru-RU" sz="3300" dirty="0"/>
            </a:br>
            <a:endParaRPr lang="ru-RU" sz="3300" dirty="0"/>
          </a:p>
        </p:txBody>
      </p:sp>
      <p:sp>
        <p:nvSpPr>
          <p:cNvPr id="3" name="Объект 2"/>
          <p:cNvSpPr>
            <a:spLocks noGrp="1"/>
          </p:cNvSpPr>
          <p:nvPr>
            <p:ph idx="1"/>
          </p:nvPr>
        </p:nvSpPr>
        <p:spPr/>
        <p:txBody>
          <a:bodyPr>
            <a:normAutofit fontScale="47500" lnSpcReduction="20000"/>
          </a:bodyPr>
          <a:lstStyle/>
          <a:p>
            <a:pPr marL="0" indent="0">
              <a:buNone/>
            </a:pPr>
            <a:r>
              <a:rPr lang="ru-RU" sz="5000" dirty="0" smtClean="0"/>
              <a:t>1</a:t>
            </a:r>
            <a:r>
              <a:rPr lang="ru-RU" sz="5000" dirty="0"/>
              <a:t>.   </a:t>
            </a:r>
            <a:r>
              <a:rPr lang="ru-RU" sz="5000" i="1" dirty="0"/>
              <a:t>Гидролиз</a:t>
            </a:r>
            <a:r>
              <a:rPr lang="ru-RU" sz="5000" dirty="0"/>
              <a:t> – химический процесс, происходящий при хранении сложных эфиров, амидов, лактонов, лактамов, </a:t>
            </a:r>
            <a:r>
              <a:rPr lang="ru-RU" sz="5000" dirty="0" err="1"/>
              <a:t>имидов</a:t>
            </a:r>
            <a:r>
              <a:rPr lang="ru-RU" sz="5000" dirty="0"/>
              <a:t>, уретанов, </a:t>
            </a:r>
            <a:r>
              <a:rPr lang="ru-RU" sz="5000" dirty="0" err="1"/>
              <a:t>уреидов</a:t>
            </a:r>
            <a:r>
              <a:rPr lang="ru-RU" sz="5000" dirty="0"/>
              <a:t>. Некоторые из них </a:t>
            </a:r>
            <a:r>
              <a:rPr lang="ru-RU" sz="5000" dirty="0" err="1"/>
              <a:t>гидролизуются</a:t>
            </a:r>
            <a:r>
              <a:rPr lang="ru-RU" sz="5000" dirty="0"/>
              <a:t>  даже </a:t>
            </a:r>
            <a:r>
              <a:rPr lang="ru-RU" sz="5000" u="sng" dirty="0"/>
              <a:t>в кристаллическом виде</a:t>
            </a:r>
            <a:r>
              <a:rPr lang="ru-RU" sz="5000" dirty="0"/>
              <a:t> при повышенной температуре и влажности воздуха. Следы солей металлов (например: меди, цинка, железа) в этом случае катализируют процесс. </a:t>
            </a:r>
            <a:endParaRPr lang="ru-RU" sz="5000" dirty="0"/>
          </a:p>
          <a:p>
            <a:pPr marL="0" indent="0">
              <a:buNone/>
            </a:pPr>
            <a:r>
              <a:rPr lang="ru-RU" sz="5000" dirty="0"/>
              <a:t>На скорость гидролиза </a:t>
            </a:r>
            <a:r>
              <a:rPr lang="ru-RU" sz="5000" u="sng" dirty="0"/>
              <a:t>растворов</a:t>
            </a:r>
            <a:r>
              <a:rPr lang="ru-RU" sz="5000" dirty="0"/>
              <a:t> лекарственных веществ значительно влияют растворители. Обычно растворителем служит вода, а в ней повышается возможность гидролиза. Но при использовании воды в сочетании с </a:t>
            </a:r>
            <a:r>
              <a:rPr lang="ru-RU" sz="5000" dirty="0" err="1"/>
              <a:t>пропиленгликолем</a:t>
            </a:r>
            <a:r>
              <a:rPr lang="ru-RU" sz="5000" dirty="0"/>
              <a:t> константа скорости гидролиза заметно снижается. </a:t>
            </a:r>
            <a:endParaRPr lang="ru-RU" sz="5000" dirty="0"/>
          </a:p>
          <a:p>
            <a:pPr marL="0" indent="0">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br>
              <a:rPr lang="ru-RU" sz="3000" b="1" i="1" dirty="0" smtClean="0"/>
            </a:br>
            <a:r>
              <a:rPr lang="ru-RU" sz="3000" dirty="0"/>
              <a:t>Химические процессы, происходящие при </a:t>
            </a:r>
            <a:br>
              <a:rPr lang="ru-RU" sz="3000" dirty="0"/>
            </a:br>
            <a:r>
              <a:rPr lang="ru-RU" sz="3000" dirty="0"/>
              <a:t>хранении  </a:t>
            </a:r>
            <a:r>
              <a:rPr lang="ru-RU" sz="3000" dirty="0" smtClean="0"/>
              <a:t>ЛС</a:t>
            </a:r>
            <a:br>
              <a:rPr lang="ru-RU" sz="3000" dirty="0"/>
            </a:br>
            <a:endParaRPr lang="ru-RU" sz="3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Константа скорости гидролиза зависит от рН раствора. Можно установить с помощью буферных растворов интервал значений рН среды, при котором константа скорости гидролиза имеет минимальную величину. Ингибируют процессы гидролиза также растворы хлористоводородной кислоты и растворы щелочи. </a:t>
            </a:r>
            <a:endParaRPr lang="ru-RU" dirty="0"/>
          </a:p>
          <a:p>
            <a:pPr marL="0" indent="0">
              <a:buNone/>
            </a:pPr>
            <a:r>
              <a:rPr lang="ru-RU" dirty="0"/>
              <a:t>Константа зависит также от ионной силы раствора и диэлектрической постоянной. Поэтому в качестве стабилизатора используют натрия хлорид и другие соли.  Процесс  гидролиза также ингибирует добавление поверхностно-активных  веществ (ПАВ) – например, </a:t>
            </a:r>
            <a:r>
              <a:rPr lang="ru-RU" dirty="0" err="1"/>
              <a:t>лаурилсульфат</a:t>
            </a:r>
            <a:r>
              <a:rPr lang="ru-RU" dirty="0"/>
              <a:t> натрия. При этом в 10-20 раз повышается устойчивость ряда сложных эфиров. </a:t>
            </a:r>
            <a:endParaRPr lang="ru-RU" dirty="0"/>
          </a:p>
          <a:p>
            <a:pPr marL="0" indent="0">
              <a:buNone/>
            </a:pPr>
            <a:r>
              <a:rPr lang="ru-RU" dirty="0"/>
              <a:t>Снижение скорости гидролиза позволяет увеличить срок годности растворов лекарственных веществ, особенно применяемых для инъекций.</a:t>
            </a:r>
            <a:endParaRPr lang="ru-RU" dirty="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a:t>Химические процессы, происходящие при </a:t>
            </a:r>
            <a:br>
              <a:rPr lang="ru-RU" sz="3000" dirty="0"/>
            </a:br>
            <a:r>
              <a:rPr lang="ru-RU" sz="3000" dirty="0"/>
              <a:t>хранении  </a:t>
            </a:r>
            <a:r>
              <a:rPr lang="ru-RU" sz="3000" dirty="0" smtClean="0"/>
              <a:t>ЛС</a:t>
            </a:r>
            <a:endParaRPr lang="ru-RU" sz="3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2. </a:t>
            </a:r>
            <a:r>
              <a:rPr lang="ru-RU" i="1" dirty="0"/>
              <a:t>Окисление</a:t>
            </a:r>
            <a:r>
              <a:rPr lang="ru-RU" dirty="0"/>
              <a:t> – это процесс, также вызывающий разложение лекарственных веществ. Некоторые вещества, например фенолы, окисляются в кристаллическом состоянии. При растворении процесс окисления активируется.</a:t>
            </a:r>
            <a:endParaRPr lang="ru-RU" dirty="0"/>
          </a:p>
          <a:p>
            <a:pPr marL="0" indent="0">
              <a:buNone/>
            </a:pPr>
            <a:r>
              <a:rPr lang="ru-RU" dirty="0" smtClean="0"/>
              <a:t>Особенно </a:t>
            </a:r>
            <a:r>
              <a:rPr lang="ru-RU" dirty="0"/>
              <a:t>легко окисляются вещества, проявляющие восстановительные свойства (альдегиды, </a:t>
            </a:r>
            <a:r>
              <a:rPr lang="ru-RU" dirty="0" err="1"/>
              <a:t>гидразиды</a:t>
            </a:r>
            <a:r>
              <a:rPr lang="ru-RU" dirty="0"/>
              <a:t>, производные </a:t>
            </a:r>
            <a:r>
              <a:rPr lang="ru-RU" dirty="0" err="1"/>
              <a:t>фенотиазина</a:t>
            </a:r>
            <a:r>
              <a:rPr lang="ru-RU" dirty="0"/>
              <a:t>). Признаками окисления являются изменения окраски или появление опалесценции. Основным фактором, вызывающим окисление, является кислород воздуха. Активизируют процесс окисления повышенная температура, влажность, ультрафиолетовое облучение.   Примеси   тяжелых  металлов, например железа, меди, свинца, никеля, являются катализаторами окисления. Очень часто процессу окисления предшествует процесс гидролиза (например </a:t>
            </a:r>
            <a:r>
              <a:rPr lang="ru-RU" dirty="0" err="1"/>
              <a:t>сульфацил</a:t>
            </a:r>
            <a:r>
              <a:rPr lang="ru-RU" dirty="0"/>
              <a:t>-натрия) или, наоборот, гидролиз следует за окислительным процессом (аскорбиновая кислота).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Химические процессы, происходящие при </a:t>
            </a:r>
            <a:br>
              <a:rPr lang="ru-RU" sz="2800" dirty="0"/>
            </a:br>
            <a:r>
              <a:rPr lang="ru-RU" sz="2800" dirty="0"/>
              <a:t>хранении  </a:t>
            </a:r>
            <a:r>
              <a:rPr lang="ru-RU" sz="2800" dirty="0" smtClean="0"/>
              <a:t>ЛС</a:t>
            </a:r>
            <a:endParaRPr lang="ru-RU" sz="2600" dirty="0"/>
          </a:p>
        </p:txBody>
      </p:sp>
      <p:sp>
        <p:nvSpPr>
          <p:cNvPr id="3" name="Объект 2"/>
          <p:cNvSpPr>
            <a:spLocks noGrp="1"/>
          </p:cNvSpPr>
          <p:nvPr>
            <p:ph idx="1"/>
          </p:nvPr>
        </p:nvSpPr>
        <p:spPr/>
        <p:txBody>
          <a:bodyPr/>
          <a:lstStyle/>
          <a:p>
            <a:pPr marL="0" indent="0">
              <a:buNone/>
            </a:pPr>
            <a:r>
              <a:rPr lang="ru-RU" dirty="0"/>
              <a:t>Чтобы </a:t>
            </a:r>
            <a:r>
              <a:rPr lang="ru-RU" u="sng" dirty="0"/>
              <a:t>избежать окисления</a:t>
            </a:r>
            <a:r>
              <a:rPr lang="ru-RU" dirty="0"/>
              <a:t>:</a:t>
            </a:r>
            <a:endParaRPr lang="ru-RU" dirty="0"/>
          </a:p>
          <a:p>
            <a:pPr marL="0" indent="0">
              <a:buNone/>
            </a:pPr>
            <a:r>
              <a:rPr lang="ru-RU" dirty="0"/>
              <a:t>-   необходимо уменьшить влияние атмосферного кислорода; </a:t>
            </a:r>
            <a:endParaRPr lang="ru-RU" dirty="0"/>
          </a:p>
          <a:p>
            <a:pPr marL="0" indent="0">
              <a:buNone/>
            </a:pPr>
            <a:r>
              <a:rPr lang="ru-RU" dirty="0"/>
              <a:t>-   максимально удалить примеси, катализирующие процесс окисления;</a:t>
            </a:r>
            <a:endParaRPr lang="ru-RU" dirty="0"/>
          </a:p>
          <a:p>
            <a:pPr marL="0" indent="0">
              <a:buNone/>
            </a:pPr>
            <a:r>
              <a:rPr lang="ru-RU" dirty="0"/>
              <a:t>-   соблюдать условия упаковки и хранения.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600" dirty="0"/>
              <a:t>Химические процессы, происходящие при </a:t>
            </a:r>
            <a:br>
              <a:rPr lang="ru-RU" sz="2600" dirty="0"/>
            </a:br>
            <a:r>
              <a:rPr lang="ru-RU" sz="2600" dirty="0"/>
              <a:t>хранении  </a:t>
            </a:r>
            <a:r>
              <a:rPr lang="ru-RU" sz="2600" dirty="0" smtClean="0"/>
              <a:t>ЛС</a:t>
            </a:r>
            <a:endParaRPr lang="ru-RU" sz="2600" b="1" dirty="0"/>
          </a:p>
        </p:txBody>
      </p:sp>
      <p:sp>
        <p:nvSpPr>
          <p:cNvPr id="3" name="Объект 2"/>
          <p:cNvSpPr>
            <a:spLocks noGrp="1"/>
          </p:cNvSpPr>
          <p:nvPr>
            <p:ph idx="1"/>
          </p:nvPr>
        </p:nvSpPr>
        <p:spPr/>
        <p:txBody>
          <a:bodyPr>
            <a:normAutofit fontScale="70000" lnSpcReduction="20000"/>
          </a:bodyPr>
          <a:lstStyle/>
          <a:p>
            <a:pPr marL="0" indent="0">
              <a:buNone/>
            </a:pPr>
            <a:r>
              <a:rPr lang="ru-RU" dirty="0"/>
              <a:t>3. </a:t>
            </a:r>
            <a:r>
              <a:rPr lang="ru-RU" i="1" dirty="0"/>
              <a:t>Изомеризация</a:t>
            </a:r>
            <a:r>
              <a:rPr lang="ru-RU" dirty="0"/>
              <a:t> лекарственных средств также может происходить при хранении. Образование рацематов является причиной снижения фармакологического действия лекарственных веществ, обладающих оптической активностью. Оптические изомеры отличаются друг от друга по фармакологической активности иногда в несколько раз.  </a:t>
            </a:r>
            <a:endParaRPr lang="ru-RU" dirty="0"/>
          </a:p>
          <a:p>
            <a:pPr marL="0" indent="0">
              <a:buNone/>
            </a:pPr>
            <a:r>
              <a:rPr lang="ru-RU" u="sng" dirty="0"/>
              <a:t>Например</a:t>
            </a:r>
            <a:r>
              <a:rPr lang="ru-RU" dirty="0"/>
              <a:t>  </a:t>
            </a:r>
            <a:r>
              <a:rPr lang="ru-RU" i="1" dirty="0"/>
              <a:t>l</a:t>
            </a:r>
            <a:r>
              <a:rPr lang="ru-RU" dirty="0"/>
              <a:t>-изомер  адреналина  в  15-20 раз активнее  </a:t>
            </a:r>
            <a:r>
              <a:rPr lang="ru-RU" i="1" dirty="0"/>
              <a:t>d</a:t>
            </a:r>
            <a:r>
              <a:rPr lang="ru-RU" dirty="0"/>
              <a:t>-изомера. В растворе адреналина постепенно происходит процесс образования рацематов – смеси обоих изомеров и активность вещества заметно снижается. </a:t>
            </a:r>
            <a:endParaRPr lang="ru-RU" dirty="0" smtClean="0"/>
          </a:p>
          <a:p>
            <a:pPr marL="0" indent="0">
              <a:buNone/>
            </a:pPr>
            <a:endParaRPr lang="ru-RU" dirty="0"/>
          </a:p>
          <a:p>
            <a:pPr marL="0" indent="0">
              <a:buNone/>
            </a:pPr>
            <a:r>
              <a:rPr lang="ru-RU" dirty="0" smtClean="0"/>
              <a:t>Таким </a:t>
            </a:r>
            <a:r>
              <a:rPr lang="ru-RU" dirty="0"/>
              <a:t>образом, для нестабильных лекарственных средств надо разрабатывать методы их стабилизации. Изучив механизм процесса разложения, можно предложить пути стабилизации лекарственного вещества.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900" dirty="0"/>
              <a:t>Химические процессы, происходящие при </a:t>
            </a:r>
            <a:br>
              <a:rPr lang="ru-RU" sz="2900" dirty="0"/>
            </a:br>
            <a:r>
              <a:rPr lang="ru-RU" sz="2900" dirty="0"/>
              <a:t>хранении  </a:t>
            </a:r>
            <a:r>
              <a:rPr lang="ru-RU" sz="2900" dirty="0" smtClean="0"/>
              <a:t>ЛС</a:t>
            </a:r>
            <a:endParaRPr lang="ru-RU" dirty="0"/>
          </a:p>
        </p:txBody>
      </p:sp>
      <p:sp>
        <p:nvSpPr>
          <p:cNvPr id="3" name="Объект 2"/>
          <p:cNvSpPr>
            <a:spLocks noGrp="1"/>
          </p:cNvSpPr>
          <p:nvPr>
            <p:ph idx="1"/>
          </p:nvPr>
        </p:nvSpPr>
        <p:spPr/>
        <p:txBody>
          <a:bodyPr>
            <a:normAutofit fontScale="70000" lnSpcReduction="20000"/>
          </a:bodyPr>
          <a:lstStyle/>
          <a:p>
            <a:pPr marL="0" indent="0" algn="ctr">
              <a:buNone/>
            </a:pPr>
            <a:r>
              <a:rPr lang="ru-RU" i="1" dirty="0"/>
              <a:t>Методы стабилизации можно разделить на три группы</a:t>
            </a:r>
            <a:r>
              <a:rPr lang="ru-RU" dirty="0"/>
              <a:t>: </a:t>
            </a:r>
            <a:endParaRPr lang="ru-RU" dirty="0" smtClean="0"/>
          </a:p>
          <a:p>
            <a:pPr marL="0" indent="0">
              <a:buNone/>
            </a:pPr>
            <a:r>
              <a:rPr lang="ru-RU" dirty="0" smtClean="0"/>
              <a:t>1. физические </a:t>
            </a:r>
            <a:r>
              <a:rPr lang="ru-RU" dirty="0"/>
              <a:t>(основанные на изолировании от влияния на стабильность внешних факторов), </a:t>
            </a:r>
            <a:endParaRPr lang="ru-RU" dirty="0" smtClean="0"/>
          </a:p>
          <a:p>
            <a:pPr marL="0" indent="0">
              <a:buNone/>
            </a:pPr>
            <a:r>
              <a:rPr lang="ru-RU" dirty="0" smtClean="0"/>
              <a:t>2. химические </a:t>
            </a:r>
            <a:r>
              <a:rPr lang="ru-RU" dirty="0"/>
              <a:t>(основанные на введении в лекарственную форму веществ, предотвращающих или замедляющих химические процессы, приводящие к разложению) </a:t>
            </a:r>
            <a:endParaRPr lang="ru-RU" dirty="0" smtClean="0"/>
          </a:p>
          <a:p>
            <a:pPr marL="0" indent="0">
              <a:buNone/>
            </a:pPr>
            <a:r>
              <a:rPr lang="ru-RU" dirty="0" smtClean="0"/>
              <a:t>3. антимикробные </a:t>
            </a:r>
            <a:r>
              <a:rPr lang="ru-RU" dirty="0"/>
              <a:t>(соблюдение асептических условий приготовления лекарств, стерилизация, герметизация одноразовых стерильных доз, введение консервантов). </a:t>
            </a:r>
            <a:endParaRPr lang="ru-RU" dirty="0" smtClean="0"/>
          </a:p>
          <a:p>
            <a:pPr marL="0" indent="0">
              <a:buNone/>
            </a:pPr>
            <a:r>
              <a:rPr lang="ru-RU" dirty="0" smtClean="0"/>
              <a:t>Кроме </a:t>
            </a:r>
            <a:r>
              <a:rPr lang="ru-RU" dirty="0"/>
              <a:t>того, такие лекарственные вещества хранят в запаянных ампулах, во флаконах, укупоренных под обкатку, во флаконах, укупоренных пробкой, залитой парафином.</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smtClean="0"/>
              <a:t>Химические процессы, происходящие при </a:t>
            </a:r>
            <a:br>
              <a:rPr lang="ru-RU" sz="3000" dirty="0" smtClean="0"/>
            </a:br>
            <a:r>
              <a:rPr lang="ru-RU" sz="3000" dirty="0" smtClean="0"/>
              <a:t>хранении  ЛС</a:t>
            </a:r>
            <a:endParaRPr lang="ru-RU" sz="30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Однако, например гормоны, витамины, гликозиды, антибиотики, нельзя стабилизировать. Малые дозы, в которых принимают эти препараты, в сочетании с непродолжительным сроком годности создают определённые трудности в их производстве,  хранении  и  применении. Выход  в  том,  чтобы  в  лекарственной форме создавать избыток этих веществ до 120%. При хранении фармакологическая активность снижается  и концентрация снижается до 90%. Это называется избытком для производственных целей. Поэтому иногда в ГФ допускает пределы содержания 90-110% или 80-120% для некоторых антибиотиков и гормонов.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92500" lnSpcReduction="10000"/>
          </a:bodyPr>
          <a:lstStyle/>
          <a:p>
            <a:pPr marL="0" indent="357505" algn="just">
              <a:buNone/>
            </a:pPr>
            <a:r>
              <a:rPr lang="ru-RU" altLang="ru-RU" dirty="0"/>
              <a:t>При неправильном хранении </a:t>
            </a:r>
            <a:r>
              <a:rPr lang="ru-RU" altLang="ru-RU" b="1" i="1" dirty="0"/>
              <a:t>водорода пероксида</a:t>
            </a:r>
            <a:r>
              <a:rPr lang="ru-RU" altLang="ru-RU" dirty="0"/>
              <a:t> может быть взрыв:</a:t>
            </a:r>
            <a:endParaRPr lang="ru-RU" altLang="ru-RU" dirty="0"/>
          </a:p>
          <a:p>
            <a:pPr marL="0" indent="357505" algn="just">
              <a:buNone/>
            </a:pPr>
            <a:r>
              <a:rPr lang="ru-RU" altLang="ru-RU" dirty="0"/>
              <a:t>2 </a:t>
            </a:r>
            <a:r>
              <a:rPr lang="en-US" altLang="ru-RU" dirty="0"/>
              <a:t>H</a:t>
            </a:r>
            <a:r>
              <a:rPr lang="ru-RU" altLang="ru-RU" sz="2000" dirty="0"/>
              <a:t>2</a:t>
            </a:r>
            <a:r>
              <a:rPr lang="en-US" altLang="ru-RU" dirty="0"/>
              <a:t>O</a:t>
            </a:r>
            <a:r>
              <a:rPr lang="ru-RU" altLang="ru-RU" sz="2000" dirty="0"/>
              <a:t>2</a:t>
            </a:r>
            <a:r>
              <a:rPr lang="ru-RU" altLang="ru-RU" dirty="0"/>
              <a:t> + </a:t>
            </a:r>
            <a:r>
              <a:rPr lang="ru-RU" altLang="ru-RU" dirty="0" err="1"/>
              <a:t>ок</a:t>
            </a:r>
            <a:r>
              <a:rPr lang="ru-RU" altLang="ru-RU" dirty="0"/>
              <a:t>-ли +</a:t>
            </a:r>
            <a:r>
              <a:rPr lang="ru-RU" altLang="ru-RU" dirty="0" err="1" smtClean="0"/>
              <a:t>в.ва</a:t>
            </a:r>
            <a:r>
              <a:rPr lang="ru-RU" altLang="ru-RU" dirty="0" smtClean="0"/>
              <a:t> </a:t>
            </a:r>
            <a:r>
              <a:rPr lang="ru-RU" altLang="ru-RU" dirty="0"/>
              <a:t>+ </a:t>
            </a:r>
            <a:r>
              <a:rPr lang="ru-RU" altLang="ru-RU" dirty="0" smtClean="0"/>
              <a:t>тяжелые металлы </a:t>
            </a:r>
            <a:r>
              <a:rPr lang="ru-RU" altLang="ru-RU" dirty="0"/>
              <a:t>+ следы щелочей → 2 </a:t>
            </a:r>
            <a:r>
              <a:rPr lang="en-US" altLang="ru-RU" dirty="0"/>
              <a:t>H</a:t>
            </a:r>
            <a:r>
              <a:rPr lang="ru-RU" altLang="ru-RU" sz="2000" dirty="0"/>
              <a:t>2</a:t>
            </a:r>
            <a:r>
              <a:rPr lang="en-US" altLang="ru-RU" dirty="0"/>
              <a:t>O</a:t>
            </a:r>
            <a:r>
              <a:rPr lang="ru-RU" altLang="ru-RU" dirty="0"/>
              <a:t> + </a:t>
            </a:r>
            <a:r>
              <a:rPr lang="en-US" altLang="ru-RU" dirty="0"/>
              <a:t>O</a:t>
            </a:r>
            <a:r>
              <a:rPr lang="ru-RU" altLang="ru-RU" sz="2000" dirty="0"/>
              <a:t>2</a:t>
            </a:r>
            <a:r>
              <a:rPr lang="ru-RU" altLang="ru-RU" dirty="0"/>
              <a:t>↑ + 188,55 кДж</a:t>
            </a:r>
            <a:endParaRPr lang="ru-RU" altLang="ru-RU" dirty="0"/>
          </a:p>
          <a:p>
            <a:pPr marL="0" indent="357505" algn="just">
              <a:buNone/>
            </a:pPr>
            <a:r>
              <a:rPr lang="ru-RU" altLang="ru-RU" dirty="0"/>
              <a:t>Ингибиторами этой реакции являются фосфорная, щавелевая, барбитуровая кислоты, мочевина, </a:t>
            </a:r>
            <a:r>
              <a:rPr lang="ru-RU" altLang="ru-RU" dirty="0" err="1"/>
              <a:t>ацетанилид</a:t>
            </a:r>
            <a:r>
              <a:rPr lang="ru-RU" altLang="ru-RU" dirty="0"/>
              <a:t> и др.</a:t>
            </a:r>
            <a:endParaRPr lang="ru-RU" altLang="ru-RU" dirty="0"/>
          </a:p>
          <a:p>
            <a:pPr marL="0" indent="357505" algn="just">
              <a:buNone/>
            </a:pPr>
            <a:r>
              <a:rPr lang="ru-RU" altLang="ru-RU" dirty="0" smtClean="0"/>
              <a:t>При наличии влаги </a:t>
            </a:r>
            <a:r>
              <a:rPr lang="ru-RU" altLang="ru-RU" b="1" i="1" dirty="0" err="1" smtClean="0"/>
              <a:t>гидроперит</a:t>
            </a:r>
            <a:r>
              <a:rPr lang="ru-RU" altLang="ru-RU" dirty="0" smtClean="0"/>
              <a:t> образует водорода перекись, а </a:t>
            </a:r>
            <a:r>
              <a:rPr lang="ru-RU" altLang="ru-RU" b="1" i="1" dirty="0" smtClean="0"/>
              <a:t>магния пероксид </a:t>
            </a:r>
            <a:r>
              <a:rPr lang="ru-RU" altLang="ru-RU" dirty="0" smtClean="0"/>
              <a:t>– кристаллогидраты </a:t>
            </a:r>
            <a:r>
              <a:rPr lang="en-US" altLang="ru-RU" dirty="0" err="1" smtClean="0"/>
              <a:t>MgO</a:t>
            </a:r>
            <a:r>
              <a:rPr lang="ru-RU" altLang="ru-RU" sz="2000" dirty="0" smtClean="0"/>
              <a:t>2</a:t>
            </a:r>
            <a:r>
              <a:rPr lang="ru-RU" altLang="ru-RU" dirty="0" smtClean="0"/>
              <a:t>∙</a:t>
            </a:r>
            <a:r>
              <a:rPr lang="en-US" altLang="ru-RU" dirty="0" smtClean="0"/>
              <a:t>H</a:t>
            </a:r>
            <a:r>
              <a:rPr lang="ru-RU" altLang="ru-RU" sz="2000" dirty="0" smtClean="0"/>
              <a:t>2</a:t>
            </a:r>
            <a:r>
              <a:rPr lang="en-US" altLang="ru-RU" dirty="0" smtClean="0"/>
              <a:t>O</a:t>
            </a:r>
            <a:r>
              <a:rPr lang="ru-RU" altLang="ru-RU" dirty="0" smtClean="0"/>
              <a:t> или </a:t>
            </a:r>
            <a:r>
              <a:rPr lang="en-US" altLang="ru-RU" dirty="0" err="1" smtClean="0"/>
              <a:t>MgO</a:t>
            </a:r>
            <a:r>
              <a:rPr lang="ru-RU" altLang="ru-RU" sz="2000" dirty="0" smtClean="0"/>
              <a:t>2</a:t>
            </a:r>
            <a:r>
              <a:rPr lang="ru-RU" altLang="ru-RU" dirty="0" smtClean="0"/>
              <a:t>∙2 </a:t>
            </a:r>
            <a:r>
              <a:rPr lang="en-US" altLang="ru-RU" dirty="0" smtClean="0"/>
              <a:t>H</a:t>
            </a:r>
            <a:r>
              <a:rPr lang="ru-RU" altLang="ru-RU" sz="2000" dirty="0" smtClean="0"/>
              <a:t>2</a:t>
            </a:r>
            <a:r>
              <a:rPr lang="en-US" altLang="ru-RU" dirty="0" smtClean="0"/>
              <a:t>O</a:t>
            </a:r>
            <a:r>
              <a:rPr lang="ru-RU" altLang="ru-RU" dirty="0" smtClean="0"/>
              <a:t>.</a:t>
            </a:r>
            <a:endParaRPr lang="ru-RU" alt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85000" lnSpcReduction="20000"/>
          </a:bodyPr>
          <a:lstStyle/>
          <a:p>
            <a:r>
              <a:rPr lang="ru-RU" b="1" i="1" dirty="0" smtClean="0"/>
              <a:t>Натрия гидрокарбонат </a:t>
            </a:r>
            <a:r>
              <a:rPr lang="ru-RU" altLang="ru-RU" dirty="0" smtClean="0">
                <a:cs typeface="Times New Roman" panose="02020603050405020304" pitchFamily="18" charset="0"/>
              </a:rPr>
              <a:t>во влажном воздухе </a:t>
            </a:r>
            <a:r>
              <a:rPr lang="ru-RU" altLang="ru-RU" dirty="0">
                <a:cs typeface="Times New Roman" panose="02020603050405020304" pitchFamily="18" charset="0"/>
              </a:rPr>
              <a:t>медленно теряет </a:t>
            </a:r>
            <a:r>
              <a:rPr lang="en-US" altLang="ru-RU" dirty="0">
                <a:cs typeface="Times New Roman" panose="02020603050405020304" pitchFamily="18" charset="0"/>
              </a:rPr>
              <a:t>CO</a:t>
            </a:r>
            <a:r>
              <a:rPr lang="ru-RU" altLang="ru-RU" sz="2400" dirty="0">
                <a:cs typeface="Times New Roman" panose="02020603050405020304" pitchFamily="18" charset="0"/>
              </a:rPr>
              <a:t>2</a:t>
            </a:r>
            <a:r>
              <a:rPr lang="ru-RU" altLang="ru-RU" dirty="0">
                <a:cs typeface="Times New Roman" panose="02020603050405020304" pitchFamily="18" charset="0"/>
              </a:rPr>
              <a:t> и образует </a:t>
            </a:r>
            <a:r>
              <a:rPr lang="en-US" altLang="ru-RU" dirty="0">
                <a:cs typeface="Times New Roman" panose="02020603050405020304" pitchFamily="18" charset="0"/>
              </a:rPr>
              <a:t>Na</a:t>
            </a:r>
            <a:r>
              <a:rPr lang="ru-RU" altLang="ru-RU" sz="2400" dirty="0">
                <a:cs typeface="Times New Roman" panose="02020603050405020304" pitchFamily="18" charset="0"/>
              </a:rPr>
              <a:t>2</a:t>
            </a:r>
            <a:r>
              <a:rPr lang="en-US" altLang="ru-RU" dirty="0">
                <a:cs typeface="Times New Roman" panose="02020603050405020304" pitchFamily="18" charset="0"/>
              </a:rPr>
              <a:t>CO</a:t>
            </a:r>
            <a:r>
              <a:rPr lang="ru-RU" altLang="ru-RU" sz="2400" dirty="0">
                <a:cs typeface="Times New Roman" panose="02020603050405020304" pitchFamily="18" charset="0"/>
              </a:rPr>
              <a:t>3</a:t>
            </a:r>
            <a:r>
              <a:rPr lang="ru-RU" altLang="ru-RU" dirty="0">
                <a:cs typeface="Times New Roman" panose="02020603050405020304" pitchFamily="18" charset="0"/>
              </a:rPr>
              <a:t>. </a:t>
            </a:r>
            <a:endParaRPr lang="ru-RU" altLang="ru-RU" dirty="0" smtClean="0">
              <a:cs typeface="Times New Roman" panose="02020603050405020304" pitchFamily="18" charset="0"/>
            </a:endParaRPr>
          </a:p>
          <a:p>
            <a:r>
              <a:rPr lang="ru-RU" altLang="ru-RU" dirty="0">
                <a:cs typeface="Times New Roman" panose="02020603050405020304" pitchFamily="18" charset="0"/>
              </a:rPr>
              <a:t>При неправильном хранении </a:t>
            </a:r>
            <a:r>
              <a:rPr lang="ru-RU" altLang="ru-RU" b="1" i="1" dirty="0" smtClean="0">
                <a:cs typeface="Times New Roman" panose="02020603050405020304" pitchFamily="18" charset="0"/>
              </a:rPr>
              <a:t>натрия нитрит </a:t>
            </a:r>
            <a:r>
              <a:rPr lang="ru-RU" altLang="ru-RU" dirty="0">
                <a:cs typeface="Times New Roman" panose="02020603050405020304" pitchFamily="18" charset="0"/>
              </a:rPr>
              <a:t>расплывается и желтеет вследствие выделения диоксида </a:t>
            </a:r>
            <a:r>
              <a:rPr lang="ru-RU" altLang="ru-RU" dirty="0" smtClean="0">
                <a:cs typeface="Times New Roman" panose="02020603050405020304" pitchFamily="18" charset="0"/>
              </a:rPr>
              <a:t>азота.</a:t>
            </a:r>
            <a:endParaRPr lang="ru-RU" altLang="ru-RU" dirty="0" smtClean="0">
              <a:cs typeface="Times New Roman" panose="02020603050405020304" pitchFamily="18" charset="0"/>
            </a:endParaRPr>
          </a:p>
          <a:p>
            <a:r>
              <a:rPr lang="ru-RU" altLang="ru-RU" b="1" i="1" dirty="0" smtClean="0"/>
              <a:t>Магния </a:t>
            </a:r>
            <a:r>
              <a:rPr lang="ru-RU" altLang="ru-RU" b="1" i="1" dirty="0"/>
              <a:t>оксид </a:t>
            </a:r>
            <a:r>
              <a:rPr lang="ru-RU" altLang="ru-RU" dirty="0" smtClean="0"/>
              <a:t>хранят в </a:t>
            </a:r>
            <a:r>
              <a:rPr lang="ru-RU" altLang="ru-RU" dirty="0"/>
              <a:t>хорошо </a:t>
            </a:r>
            <a:r>
              <a:rPr lang="ru-RU" altLang="ru-RU" dirty="0" smtClean="0"/>
              <a:t>укупоренной </a:t>
            </a:r>
            <a:r>
              <a:rPr lang="ru-RU" altLang="ru-RU" dirty="0"/>
              <a:t>таре, так как:  </a:t>
            </a:r>
            <a:endParaRPr lang="ru-RU" altLang="ru-RU" dirty="0"/>
          </a:p>
          <a:p>
            <a:pPr marL="0" indent="0" algn="ctr">
              <a:buNone/>
            </a:pPr>
            <a:r>
              <a:rPr lang="en-US" altLang="ru-RU" dirty="0" err="1"/>
              <a:t>MgO</a:t>
            </a:r>
            <a:r>
              <a:rPr lang="ru-RU" altLang="ru-RU" dirty="0"/>
              <a:t> + </a:t>
            </a:r>
            <a:r>
              <a:rPr lang="en-US" altLang="ru-RU" dirty="0"/>
              <a:t>CO</a:t>
            </a:r>
            <a:r>
              <a:rPr lang="ru-RU" altLang="ru-RU" sz="2400" dirty="0"/>
              <a:t>2</a:t>
            </a:r>
            <a:r>
              <a:rPr lang="ru-RU" altLang="ru-RU" dirty="0"/>
              <a:t> → </a:t>
            </a:r>
            <a:r>
              <a:rPr lang="en-US" altLang="ru-RU" dirty="0" err="1"/>
              <a:t>MgCO</a:t>
            </a:r>
            <a:r>
              <a:rPr lang="ru-RU" altLang="ru-RU" sz="2400" dirty="0"/>
              <a:t>3</a:t>
            </a:r>
            <a:endParaRPr lang="ru-RU" altLang="ru-RU" sz="2400" dirty="0"/>
          </a:p>
          <a:p>
            <a:pPr marL="0" indent="0" algn="just">
              <a:buNone/>
            </a:pPr>
            <a:r>
              <a:rPr lang="ru-RU" altLang="ru-RU" dirty="0"/>
              <a:t>                  </a:t>
            </a:r>
            <a:r>
              <a:rPr lang="ru-RU" altLang="ru-RU" dirty="0" smtClean="0"/>
              <a:t>              </a:t>
            </a:r>
            <a:r>
              <a:rPr lang="en-US" altLang="ru-RU" dirty="0" err="1" smtClean="0"/>
              <a:t>MgO</a:t>
            </a:r>
            <a:r>
              <a:rPr lang="ru-RU" altLang="ru-RU" dirty="0" smtClean="0"/>
              <a:t> </a:t>
            </a:r>
            <a:r>
              <a:rPr lang="ru-RU" altLang="ru-RU" dirty="0"/>
              <a:t>+ </a:t>
            </a:r>
            <a:r>
              <a:rPr lang="en-US" altLang="ru-RU" dirty="0"/>
              <a:t>H</a:t>
            </a:r>
            <a:r>
              <a:rPr lang="ru-RU" altLang="ru-RU" sz="2400" dirty="0"/>
              <a:t>2</a:t>
            </a:r>
            <a:r>
              <a:rPr lang="en-US" altLang="ru-RU" dirty="0"/>
              <a:t>O</a:t>
            </a:r>
            <a:r>
              <a:rPr lang="ru-RU" altLang="ru-RU" dirty="0"/>
              <a:t> → </a:t>
            </a:r>
            <a:r>
              <a:rPr lang="en-US" altLang="ru-RU" dirty="0"/>
              <a:t>Mg</a:t>
            </a:r>
            <a:r>
              <a:rPr lang="ru-RU" altLang="ru-RU" dirty="0"/>
              <a:t>(</a:t>
            </a:r>
            <a:r>
              <a:rPr lang="en-US" altLang="ru-RU" dirty="0"/>
              <a:t>OH</a:t>
            </a:r>
            <a:r>
              <a:rPr lang="ru-RU" altLang="ru-RU" dirty="0"/>
              <a:t>)</a:t>
            </a:r>
            <a:r>
              <a:rPr lang="ru-RU" altLang="ru-RU" sz="2400" dirty="0"/>
              <a:t>2</a:t>
            </a:r>
            <a:endParaRPr lang="ru-RU" altLang="ru-RU" sz="2400" dirty="0"/>
          </a:p>
          <a:p>
            <a:pPr marL="0" indent="0" algn="just">
              <a:buNone/>
            </a:pPr>
            <a:r>
              <a:rPr lang="ru-RU" altLang="ru-RU" dirty="0"/>
              <a:t>     А </a:t>
            </a:r>
            <a:r>
              <a:rPr lang="ru-RU" altLang="ru-RU" b="1" i="1" dirty="0"/>
              <a:t>сульфат магния </a:t>
            </a:r>
            <a:r>
              <a:rPr lang="ru-RU" altLang="ru-RU" dirty="0"/>
              <a:t>теряет </a:t>
            </a:r>
            <a:r>
              <a:rPr lang="ru-RU" altLang="ru-RU" dirty="0" smtClean="0"/>
              <a:t>кристаллизационную воду.</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a:xfrm>
            <a:off x="457200" y="1196752"/>
            <a:ext cx="8229600" cy="4929411"/>
          </a:xfrm>
        </p:spPr>
        <p:txBody>
          <a:bodyPr>
            <a:normAutofit fontScale="77500" lnSpcReduction="20000"/>
          </a:bodyPr>
          <a:lstStyle/>
          <a:p>
            <a:r>
              <a:rPr lang="ru-RU" b="1" dirty="0" smtClean="0"/>
              <a:t>Основные термины </a:t>
            </a:r>
            <a:r>
              <a:rPr lang="ru-RU" sz="2900" dirty="0" smtClean="0"/>
              <a:t>(стабильность, сроки </a:t>
            </a:r>
            <a:r>
              <a:rPr lang="ru-RU" sz="2900" dirty="0"/>
              <a:t>годности лекарственных </a:t>
            </a:r>
            <a:r>
              <a:rPr lang="ru-RU" sz="2900" dirty="0" smtClean="0"/>
              <a:t>средств, методы определения стабильности, хранение, документы, регламентирующие хранение).</a:t>
            </a:r>
            <a:endParaRPr lang="ru-RU" sz="2900" dirty="0" smtClean="0"/>
          </a:p>
          <a:p>
            <a:r>
              <a:rPr lang="ru-RU" b="1" dirty="0" smtClean="0"/>
              <a:t>Факторы </a:t>
            </a:r>
            <a:r>
              <a:rPr lang="ru-RU" b="1" dirty="0"/>
              <a:t>внешней среды, влияющие на </a:t>
            </a:r>
            <a:r>
              <a:rPr lang="ru-RU" b="1" dirty="0" smtClean="0"/>
              <a:t>стабильность лекарственных средств </a:t>
            </a:r>
            <a:r>
              <a:rPr lang="ru-RU" sz="2900" dirty="0" smtClean="0"/>
              <a:t>(температура, влажность, свет).</a:t>
            </a:r>
            <a:endParaRPr lang="ru-RU" sz="2900" dirty="0" smtClean="0"/>
          </a:p>
          <a:p>
            <a:r>
              <a:rPr lang="ru-RU" b="1" dirty="0"/>
              <a:t>Химические </a:t>
            </a:r>
            <a:r>
              <a:rPr lang="ru-RU" b="1" dirty="0" smtClean="0"/>
              <a:t>процессы</a:t>
            </a:r>
            <a:r>
              <a:rPr lang="ru-RU" b="1" dirty="0"/>
              <a:t>, происходящие при </a:t>
            </a:r>
            <a:r>
              <a:rPr lang="ru-RU" b="1" dirty="0" smtClean="0"/>
              <a:t>хранении </a:t>
            </a:r>
            <a:r>
              <a:rPr lang="ru-RU" b="1" dirty="0"/>
              <a:t>и транспортировке </a:t>
            </a:r>
            <a:r>
              <a:rPr lang="ru-RU" b="1" dirty="0" smtClean="0"/>
              <a:t>лекарств.</a:t>
            </a:r>
            <a:endParaRPr lang="ru-RU" b="1" dirty="0" smtClean="0"/>
          </a:p>
          <a:p>
            <a:r>
              <a:rPr lang="ru-RU" b="1" dirty="0" smtClean="0"/>
              <a:t>Хранение лекарственных средств, требующих защиты </a:t>
            </a:r>
            <a:r>
              <a:rPr lang="ru-RU" dirty="0" smtClean="0"/>
              <a:t>от света, влаги, улетучивания и высыхания, от повышенной и пониженной температуры, хранение пахучих, красящих, огнеопасных ЛС.</a:t>
            </a:r>
            <a:endParaRPr lang="ru-RU" dirty="0" smtClean="0"/>
          </a:p>
          <a:p>
            <a:r>
              <a:rPr lang="ru-RU" b="1" dirty="0" smtClean="0"/>
              <a:t>Влияние транспортировки </a:t>
            </a:r>
            <a:r>
              <a:rPr lang="ru-RU" dirty="0" smtClean="0"/>
              <a:t>на</a:t>
            </a:r>
            <a:r>
              <a:rPr lang="ru-RU" dirty="0"/>
              <a:t> </a:t>
            </a:r>
            <a:r>
              <a:rPr lang="ru-RU" dirty="0" smtClean="0"/>
              <a:t>химические </a:t>
            </a:r>
            <a:r>
              <a:rPr lang="ru-RU" dirty="0"/>
              <a:t>процессы, происходящие при хранении </a:t>
            </a:r>
            <a:r>
              <a:rPr lang="ru-RU" dirty="0" smtClean="0"/>
              <a:t>лекарств.</a:t>
            </a:r>
            <a:endParaRPr lang="ru-RU" dirty="0" smtClean="0"/>
          </a:p>
          <a:p>
            <a:r>
              <a:rPr lang="ru-RU" b="1" dirty="0" smtClean="0"/>
              <a:t>Сроки годности </a:t>
            </a:r>
            <a:r>
              <a:rPr lang="ru-RU" b="1" dirty="0"/>
              <a:t>лекарственных </a:t>
            </a:r>
            <a:r>
              <a:rPr lang="ru-RU" b="1" dirty="0" smtClean="0"/>
              <a:t>средств</a:t>
            </a:r>
            <a:r>
              <a:rPr lang="ru-RU"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92500" lnSpcReduction="10000"/>
          </a:bodyPr>
          <a:lstStyle/>
          <a:p>
            <a:pPr marL="0" indent="0">
              <a:buNone/>
            </a:pPr>
            <a:r>
              <a:rPr lang="ru-RU" altLang="ru-RU" dirty="0"/>
              <a:t>Ввиду крайней </a:t>
            </a:r>
            <a:r>
              <a:rPr lang="ru-RU" altLang="ru-RU" dirty="0" smtClean="0"/>
              <a:t>гигроскопичности </a:t>
            </a:r>
            <a:r>
              <a:rPr lang="ru-RU" altLang="ru-RU" b="1" i="1" dirty="0" smtClean="0"/>
              <a:t>кальция хлорид </a:t>
            </a:r>
            <a:r>
              <a:rPr lang="ru-RU" altLang="ru-RU" dirty="0" smtClean="0"/>
              <a:t>(</a:t>
            </a:r>
            <a:r>
              <a:rPr lang="en-US" altLang="ru-RU" dirty="0" err="1" smtClean="0"/>
              <a:t>CaCl</a:t>
            </a:r>
            <a:r>
              <a:rPr lang="ru-RU" altLang="ru-RU" sz="2400" baseline="-25000" dirty="0"/>
              <a:t>2</a:t>
            </a:r>
            <a:r>
              <a:rPr lang="ru-RU" altLang="ru-RU" dirty="0"/>
              <a:t>·6</a:t>
            </a:r>
            <a:r>
              <a:rPr lang="en-US" altLang="ru-RU" dirty="0"/>
              <a:t>H</a:t>
            </a:r>
            <a:r>
              <a:rPr lang="ru-RU" altLang="ru-RU" sz="2400" baseline="-25000" dirty="0"/>
              <a:t>2</a:t>
            </a:r>
            <a:r>
              <a:rPr lang="en-US" altLang="ru-RU" dirty="0" smtClean="0"/>
              <a:t>O</a:t>
            </a:r>
            <a:r>
              <a:rPr lang="ru-RU" altLang="ru-RU" dirty="0" smtClean="0"/>
              <a:t>) </a:t>
            </a:r>
            <a:r>
              <a:rPr lang="ru-RU" altLang="ru-RU" dirty="0"/>
              <a:t>и способности его расплываться под влиянием влаги в аптеках готовят его 50% раствор, а из него готовят необходимые лекарства. Хлорид кальция хранят в хорошо укупоренной таре, небольшого размера, с пробками залитыми парафином, в сухом месте. </a:t>
            </a:r>
            <a:r>
              <a:rPr lang="ru-RU" altLang="ru-RU" b="1" i="1" dirty="0"/>
              <a:t>Кальция сульфат жженый </a:t>
            </a:r>
            <a:r>
              <a:rPr lang="ru-RU" altLang="ru-RU" b="1" i="1" dirty="0" smtClean="0"/>
              <a:t>(</a:t>
            </a:r>
            <a:r>
              <a:rPr lang="ru-RU" altLang="ru-RU" i="1" dirty="0" smtClean="0"/>
              <a:t>гипс</a:t>
            </a:r>
            <a:r>
              <a:rPr lang="ru-RU" altLang="ru-RU" dirty="0" smtClean="0"/>
              <a:t>) </a:t>
            </a:r>
            <a:r>
              <a:rPr lang="ru-RU" altLang="ru-RU" dirty="0"/>
              <a:t>хранят также в хорошо укупоренной таре из стекла или в жестяных банках.</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85000" lnSpcReduction="20000"/>
          </a:bodyPr>
          <a:lstStyle/>
          <a:p>
            <a:pPr marL="0" indent="0" algn="just">
              <a:buNone/>
            </a:pPr>
            <a:r>
              <a:rPr lang="ru-RU" altLang="ru-RU" dirty="0" smtClean="0"/>
              <a:t>Препараты </a:t>
            </a:r>
            <a:r>
              <a:rPr lang="ru-RU" altLang="ru-RU" b="1" i="1" dirty="0" smtClean="0"/>
              <a:t>цинка </a:t>
            </a:r>
            <a:r>
              <a:rPr lang="ru-RU" altLang="ru-RU" dirty="0" smtClean="0"/>
              <a:t>хранят </a:t>
            </a:r>
            <a:r>
              <a:rPr lang="ru-RU" altLang="ru-RU" dirty="0"/>
              <a:t>в хорошо укупоренной таре, так как </a:t>
            </a:r>
            <a:r>
              <a:rPr lang="en-US" altLang="ru-RU" dirty="0" err="1"/>
              <a:t>ZnO</a:t>
            </a:r>
            <a:r>
              <a:rPr lang="ru-RU" altLang="ru-RU" dirty="0"/>
              <a:t> </a:t>
            </a:r>
            <a:r>
              <a:rPr lang="ru-RU" altLang="ru-RU" dirty="0" err="1"/>
              <a:t>поглащает</a:t>
            </a:r>
            <a:r>
              <a:rPr lang="ru-RU" altLang="ru-RU" dirty="0"/>
              <a:t> СО</a:t>
            </a:r>
            <a:r>
              <a:rPr lang="ru-RU" altLang="ru-RU" sz="2400" dirty="0"/>
              <a:t>2</a:t>
            </a:r>
            <a:r>
              <a:rPr lang="ru-RU" altLang="ru-RU" dirty="0"/>
              <a:t> воздуха: </a:t>
            </a:r>
            <a:endParaRPr lang="ru-RU" altLang="ru-RU" dirty="0" smtClean="0"/>
          </a:p>
          <a:p>
            <a:pPr marL="0" indent="0" algn="ctr">
              <a:buNone/>
            </a:pPr>
            <a:r>
              <a:rPr lang="en-US" altLang="ru-RU" dirty="0" err="1" smtClean="0"/>
              <a:t>ZnO</a:t>
            </a:r>
            <a:r>
              <a:rPr lang="ru-RU" altLang="ru-RU" dirty="0" smtClean="0"/>
              <a:t> </a:t>
            </a:r>
            <a:r>
              <a:rPr lang="ru-RU" altLang="ru-RU" dirty="0"/>
              <a:t>+ СО</a:t>
            </a:r>
            <a:r>
              <a:rPr lang="ru-RU" altLang="ru-RU" sz="2400" dirty="0"/>
              <a:t>2</a:t>
            </a:r>
            <a:r>
              <a:rPr lang="ru-RU" altLang="ru-RU" dirty="0"/>
              <a:t> → </a:t>
            </a:r>
            <a:r>
              <a:rPr lang="en-US" altLang="ru-RU" dirty="0"/>
              <a:t>Zn</a:t>
            </a:r>
            <a:r>
              <a:rPr lang="ru-RU" altLang="ru-RU" dirty="0"/>
              <a:t>СО</a:t>
            </a:r>
            <a:r>
              <a:rPr lang="ru-RU" altLang="ru-RU" sz="2400" dirty="0"/>
              <a:t>3</a:t>
            </a:r>
            <a:r>
              <a:rPr lang="ru-RU" altLang="ru-RU" dirty="0"/>
              <a:t>  , </a:t>
            </a:r>
            <a:endParaRPr lang="ru-RU" altLang="ru-RU" dirty="0" smtClean="0"/>
          </a:p>
          <a:p>
            <a:pPr marL="0" indent="0" algn="just">
              <a:buNone/>
            </a:pPr>
            <a:r>
              <a:rPr lang="ru-RU" altLang="ru-RU" dirty="0" smtClean="0"/>
              <a:t>а  </a:t>
            </a:r>
            <a:r>
              <a:rPr lang="en-US" altLang="ru-RU" dirty="0" err="1"/>
              <a:t>ZnSO</a:t>
            </a:r>
            <a:r>
              <a:rPr lang="ru-RU" altLang="ru-RU" sz="2400" dirty="0"/>
              <a:t>4</a:t>
            </a:r>
            <a:r>
              <a:rPr lang="ru-RU" altLang="ru-RU" dirty="0"/>
              <a:t> теряет кристаллизационную воду. Растворы </a:t>
            </a:r>
            <a:r>
              <a:rPr lang="en-US" altLang="ru-RU" dirty="0" err="1"/>
              <a:t>ZnSO</a:t>
            </a:r>
            <a:r>
              <a:rPr lang="ru-RU" altLang="ru-RU" sz="2400" dirty="0"/>
              <a:t>4</a:t>
            </a:r>
            <a:r>
              <a:rPr lang="ru-RU" altLang="ru-RU" dirty="0"/>
              <a:t> при хранении мутнеют, т.к. образуется основная соль 3 </a:t>
            </a:r>
            <a:r>
              <a:rPr lang="en-US" altLang="ru-RU" dirty="0"/>
              <a:t>Zn</a:t>
            </a:r>
            <a:r>
              <a:rPr lang="ru-RU" altLang="ru-RU" dirty="0"/>
              <a:t>(</a:t>
            </a:r>
            <a:r>
              <a:rPr lang="en-US" altLang="ru-RU" dirty="0"/>
              <a:t>OH</a:t>
            </a:r>
            <a:r>
              <a:rPr lang="ru-RU" altLang="ru-RU" dirty="0"/>
              <a:t>)</a:t>
            </a:r>
            <a:r>
              <a:rPr lang="ru-RU" altLang="ru-RU" sz="2400" dirty="0"/>
              <a:t>2</a:t>
            </a:r>
            <a:r>
              <a:rPr lang="ru-RU" altLang="ru-RU" dirty="0"/>
              <a:t> </a:t>
            </a:r>
            <a:r>
              <a:rPr lang="ru-RU" altLang="ru-RU" b="1" baseline="30000" dirty="0"/>
              <a:t>.</a:t>
            </a:r>
            <a:r>
              <a:rPr lang="ru-RU" altLang="ru-RU" baseline="30000" dirty="0"/>
              <a:t> </a:t>
            </a:r>
            <a:r>
              <a:rPr lang="en-US" altLang="ru-RU" dirty="0" err="1"/>
              <a:t>ZnSO</a:t>
            </a:r>
            <a:r>
              <a:rPr lang="ru-RU" altLang="ru-RU" sz="2400" dirty="0"/>
              <a:t>4</a:t>
            </a:r>
            <a:r>
              <a:rPr lang="ru-RU" altLang="ru-RU" dirty="0"/>
              <a:t> </a:t>
            </a:r>
            <a:r>
              <a:rPr lang="ru-RU" altLang="ru-RU" b="1" baseline="30000" dirty="0"/>
              <a:t>.</a:t>
            </a:r>
            <a:r>
              <a:rPr lang="ru-RU" altLang="ru-RU" dirty="0"/>
              <a:t> 4 </a:t>
            </a:r>
            <a:r>
              <a:rPr lang="en-US" altLang="ru-RU" dirty="0"/>
              <a:t>H</a:t>
            </a:r>
            <a:r>
              <a:rPr lang="ru-RU" altLang="ru-RU" sz="2400" dirty="0"/>
              <a:t>2</a:t>
            </a:r>
            <a:r>
              <a:rPr lang="en-US" altLang="ru-RU" dirty="0"/>
              <a:t>O</a:t>
            </a:r>
            <a:r>
              <a:rPr lang="ru-RU" altLang="ru-RU" dirty="0"/>
              <a:t>. </a:t>
            </a:r>
            <a:endParaRPr lang="ru-RU" altLang="ru-RU" dirty="0"/>
          </a:p>
          <a:p>
            <a:pPr marL="0" indent="0" algn="just">
              <a:buNone/>
            </a:pPr>
            <a:r>
              <a:rPr lang="ru-RU" altLang="ru-RU" dirty="0"/>
              <a:t>    </a:t>
            </a:r>
            <a:r>
              <a:rPr lang="en-US" altLang="ru-RU" dirty="0" err="1"/>
              <a:t>ZnSO</a:t>
            </a:r>
            <a:r>
              <a:rPr lang="ru-RU" altLang="ru-RU" sz="2400" dirty="0"/>
              <a:t>4</a:t>
            </a:r>
            <a:r>
              <a:rPr lang="ru-RU" altLang="ru-RU" dirty="0"/>
              <a:t> хранят в склянках темного стекла и защищенном от света месте.</a:t>
            </a:r>
            <a:endParaRPr lang="ru-RU" altLang="ru-RU" dirty="0"/>
          </a:p>
          <a:p>
            <a:pPr marL="0" indent="0">
              <a:buNone/>
            </a:pPr>
            <a:r>
              <a:rPr lang="ru-RU" altLang="ru-RU" b="1" i="1" dirty="0" smtClean="0"/>
              <a:t>Висмута </a:t>
            </a:r>
            <a:r>
              <a:rPr lang="ru-RU" altLang="ru-RU" b="1" i="1" dirty="0"/>
              <a:t>нитрат основной </a:t>
            </a:r>
            <a:r>
              <a:rPr lang="ru-RU" altLang="ru-RU" dirty="0" smtClean="0"/>
              <a:t>хранят в </a:t>
            </a:r>
            <a:r>
              <a:rPr lang="ru-RU" altLang="ru-RU" dirty="0"/>
              <a:t>хорошо укупоренной таре в сухом защищенном  от света месте, без доступа воздуха </a:t>
            </a:r>
            <a:r>
              <a:rPr lang="ru-RU" altLang="ru-RU" dirty="0" smtClean="0"/>
              <a:t>во </a:t>
            </a:r>
            <a:r>
              <a:rPr lang="ru-RU" altLang="ru-RU" dirty="0" err="1" smtClean="0"/>
              <a:t>избежании</a:t>
            </a:r>
            <a:r>
              <a:rPr lang="ru-RU" altLang="ru-RU" dirty="0" smtClean="0"/>
              <a:t> </a:t>
            </a:r>
            <a:r>
              <a:rPr lang="ru-RU" altLang="ru-RU" dirty="0"/>
              <a:t>гидролиза с выделением окислов азота, ощутимых по </a:t>
            </a:r>
            <a:r>
              <a:rPr lang="ru-RU" altLang="ru-RU" dirty="0" smtClean="0"/>
              <a:t>запаху.</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70000" lnSpcReduction="20000"/>
          </a:bodyPr>
          <a:lstStyle/>
          <a:p>
            <a:pPr marL="0" indent="0" algn="just">
              <a:buNone/>
            </a:pPr>
            <a:r>
              <a:rPr lang="ru-RU" altLang="ru-RU" b="1" i="1" dirty="0" smtClean="0"/>
              <a:t>Натрия </a:t>
            </a:r>
            <a:r>
              <a:rPr lang="ru-RU" altLang="ru-RU" b="1" i="1" dirty="0" err="1"/>
              <a:t>тетраборат</a:t>
            </a:r>
            <a:r>
              <a:rPr lang="ru-RU" altLang="ru-RU" b="1" i="1" dirty="0"/>
              <a:t> </a:t>
            </a:r>
            <a:r>
              <a:rPr lang="ru-RU" altLang="ru-RU" dirty="0" smtClean="0"/>
              <a:t>хранят </a:t>
            </a:r>
            <a:r>
              <a:rPr lang="ru-RU" altLang="ru-RU" dirty="0"/>
              <a:t>в хорошо укупоренной таре, в прохладном месте, так как натрия </a:t>
            </a:r>
            <a:r>
              <a:rPr lang="ru-RU" altLang="ru-RU" dirty="0" err="1"/>
              <a:t>тетраборат</a:t>
            </a:r>
            <a:r>
              <a:rPr lang="ru-RU" altLang="ru-RU" dirty="0"/>
              <a:t> может терять </a:t>
            </a:r>
            <a:r>
              <a:rPr lang="ru-RU" altLang="ru-RU" dirty="0" smtClean="0"/>
              <a:t>кристаллизационную </a:t>
            </a:r>
            <a:r>
              <a:rPr lang="ru-RU" altLang="ru-RU" dirty="0"/>
              <a:t>воду и </a:t>
            </a:r>
            <a:r>
              <a:rPr lang="ru-RU" altLang="ru-RU" dirty="0" err="1"/>
              <a:t>гидролизоваться</a:t>
            </a:r>
            <a:r>
              <a:rPr lang="ru-RU" altLang="ru-RU" dirty="0"/>
              <a:t> с </a:t>
            </a:r>
            <a:r>
              <a:rPr lang="ru-RU" altLang="ru-RU" dirty="0" smtClean="0"/>
              <a:t>образованием </a:t>
            </a:r>
            <a:r>
              <a:rPr lang="ru-RU" altLang="ru-RU" dirty="0"/>
              <a:t>борной кислоты: </a:t>
            </a:r>
            <a:endParaRPr lang="ru-RU" altLang="ru-RU" dirty="0"/>
          </a:p>
          <a:p>
            <a:pPr marL="0" indent="0" algn="ctr">
              <a:buNone/>
            </a:pPr>
            <a:r>
              <a:rPr lang="en-US" altLang="ru-RU" dirty="0"/>
              <a:t>Na</a:t>
            </a:r>
            <a:r>
              <a:rPr lang="ru-RU" altLang="ru-RU" sz="2400" dirty="0"/>
              <a:t>2</a:t>
            </a:r>
            <a:r>
              <a:rPr lang="en-US" altLang="ru-RU" dirty="0"/>
              <a:t>B</a:t>
            </a:r>
            <a:r>
              <a:rPr lang="ru-RU" altLang="ru-RU" sz="2400" dirty="0"/>
              <a:t>4</a:t>
            </a:r>
            <a:r>
              <a:rPr lang="en-US" altLang="ru-RU" dirty="0"/>
              <a:t>O</a:t>
            </a:r>
            <a:r>
              <a:rPr lang="ru-RU" altLang="ru-RU" sz="2400" dirty="0"/>
              <a:t>7</a:t>
            </a:r>
            <a:r>
              <a:rPr lang="ru-RU" altLang="ru-RU" dirty="0"/>
              <a:t> + 7 </a:t>
            </a:r>
            <a:r>
              <a:rPr lang="en-US" altLang="ru-RU" dirty="0"/>
              <a:t>H</a:t>
            </a:r>
            <a:r>
              <a:rPr lang="ru-RU" altLang="ru-RU" sz="2400" dirty="0"/>
              <a:t>2</a:t>
            </a:r>
            <a:r>
              <a:rPr lang="en-US" altLang="ru-RU" dirty="0"/>
              <a:t>O </a:t>
            </a:r>
            <a:r>
              <a:rPr lang="en-US" altLang="ru-RU" dirty="0">
                <a:sym typeface="Symbol" panose="05050102010706020507" pitchFamily="18" charset="2"/>
              </a:rPr>
              <a:t></a:t>
            </a:r>
            <a:r>
              <a:rPr lang="ru-RU" altLang="ru-RU" dirty="0"/>
              <a:t> 4 </a:t>
            </a:r>
            <a:r>
              <a:rPr lang="en-US" altLang="ru-RU" dirty="0"/>
              <a:t>H</a:t>
            </a:r>
            <a:r>
              <a:rPr lang="ru-RU" altLang="ru-RU" sz="2400" dirty="0"/>
              <a:t>3</a:t>
            </a:r>
            <a:r>
              <a:rPr lang="en-US" altLang="ru-RU" dirty="0"/>
              <a:t>BO</a:t>
            </a:r>
            <a:r>
              <a:rPr lang="ru-RU" altLang="ru-RU" sz="2400" dirty="0"/>
              <a:t>3</a:t>
            </a:r>
            <a:r>
              <a:rPr lang="ru-RU" altLang="ru-RU" dirty="0"/>
              <a:t>↓ + 2 </a:t>
            </a:r>
            <a:r>
              <a:rPr lang="en-US" altLang="ru-RU" dirty="0" err="1"/>
              <a:t>NaOH</a:t>
            </a:r>
            <a:endParaRPr lang="ru-RU" altLang="ru-RU" dirty="0"/>
          </a:p>
          <a:p>
            <a:pPr marL="0" indent="0">
              <a:buNone/>
            </a:pPr>
            <a:r>
              <a:rPr lang="ru-RU" altLang="ru-RU" b="1" i="1" dirty="0"/>
              <a:t>Раствор </a:t>
            </a:r>
            <a:r>
              <a:rPr lang="ru-RU" altLang="ru-RU" b="1" i="1" dirty="0" smtClean="0"/>
              <a:t>формальдегида</a:t>
            </a:r>
            <a:r>
              <a:rPr lang="ru-RU" altLang="ru-RU" b="1" dirty="0" smtClean="0"/>
              <a:t> </a:t>
            </a:r>
            <a:r>
              <a:rPr lang="ru-RU" altLang="ru-RU" dirty="0"/>
              <a:t>при температуре не ниже + 9 </a:t>
            </a:r>
            <a:r>
              <a:rPr lang="ru-RU" altLang="ru-RU" baseline="30000" dirty="0"/>
              <a:t>0</a:t>
            </a:r>
            <a:r>
              <a:rPr lang="ru-RU" altLang="ru-RU" dirty="0"/>
              <a:t>С, т.к. при более низких температурах он </a:t>
            </a:r>
            <a:r>
              <a:rPr lang="ru-RU" altLang="ru-RU" dirty="0" err="1" smtClean="0"/>
              <a:t>полимеризуется</a:t>
            </a:r>
            <a:r>
              <a:rPr lang="ru-RU" altLang="ru-RU" dirty="0" smtClean="0"/>
              <a:t> </a:t>
            </a:r>
            <a:r>
              <a:rPr lang="ru-RU" altLang="ru-RU" dirty="0"/>
              <a:t>в  </a:t>
            </a:r>
            <a:r>
              <a:rPr lang="ru-RU" altLang="ru-RU" dirty="0" err="1" smtClean="0"/>
              <a:t>параформ</a:t>
            </a:r>
            <a:r>
              <a:rPr lang="ru-RU" altLang="ru-RU" dirty="0" smtClean="0"/>
              <a:t> </a:t>
            </a:r>
            <a:r>
              <a:rPr lang="ru-RU" altLang="ru-RU" dirty="0"/>
              <a:t>(НСОН)</a:t>
            </a:r>
            <a:r>
              <a:rPr lang="ru-RU" altLang="ru-RU" baseline="-25000" dirty="0"/>
              <a:t>3-8</a:t>
            </a:r>
            <a:r>
              <a:rPr lang="ru-RU" altLang="ru-RU" dirty="0"/>
              <a:t> - белое твердое вещество, не обладающее свойствами формальдегида</a:t>
            </a:r>
            <a:r>
              <a:rPr lang="ru-RU" altLang="ru-RU" dirty="0" smtClean="0"/>
              <a:t>.</a:t>
            </a:r>
            <a:endParaRPr lang="ru-RU" altLang="ru-RU" dirty="0" smtClean="0"/>
          </a:p>
          <a:p>
            <a:pPr marL="0" indent="0">
              <a:buNone/>
            </a:pPr>
            <a:r>
              <a:rPr lang="ru-RU" b="1" i="1" dirty="0" smtClean="0"/>
              <a:t>Аскорбиновая </a:t>
            </a:r>
            <a:r>
              <a:rPr lang="ru-RU" b="1" i="1" dirty="0"/>
              <a:t>кислота </a:t>
            </a:r>
            <a:r>
              <a:rPr lang="ru-RU" dirty="0" smtClean="0"/>
              <a:t>в кристаллической форме устойчива</a:t>
            </a:r>
            <a:r>
              <a:rPr lang="ru-RU" dirty="0"/>
              <a:t>, в растворах быстро окисляется и теряет свою активность. </a:t>
            </a:r>
            <a:endParaRPr lang="ru-RU" dirty="0"/>
          </a:p>
          <a:p>
            <a:pPr marL="0" indent="0">
              <a:buNone/>
            </a:pPr>
            <a:r>
              <a:rPr lang="ru-RU" b="1" i="1" dirty="0" smtClean="0"/>
              <a:t>Карбоновые кислоты и их соли </a:t>
            </a:r>
            <a:r>
              <a:rPr lang="ru-RU" dirty="0" smtClean="0"/>
              <a:t>хранят </a:t>
            </a:r>
            <a:r>
              <a:rPr lang="ru-RU" dirty="0"/>
              <a:t>в хорошо укупоренной таре, предохраняя кристаллогидраты от выветривания, а калия ацетат от действия влаги, так как он гигроскопичен</a:t>
            </a:r>
            <a:r>
              <a:rPr lang="ru-RU" dirty="0" smtClean="0"/>
              <a:t>.</a:t>
            </a:r>
            <a:endParaRPr lang="ru-RU" dirty="0" smtClean="0"/>
          </a:p>
          <a:p>
            <a:pPr marL="0" indent="0" algn="ctr">
              <a:buNone/>
            </a:pPr>
            <a:r>
              <a:rPr lang="ru-RU" dirty="0"/>
              <a:t> СН</a:t>
            </a:r>
            <a:r>
              <a:rPr lang="ru-RU" baseline="-25000" dirty="0"/>
              <a:t>3</a:t>
            </a:r>
            <a:r>
              <a:rPr lang="ru-RU" dirty="0"/>
              <a:t>СООК + СО</a:t>
            </a:r>
            <a:r>
              <a:rPr lang="ru-RU" baseline="-25000" dirty="0"/>
              <a:t>2</a:t>
            </a:r>
            <a:r>
              <a:rPr lang="ru-RU" dirty="0"/>
              <a:t>+ Н</a:t>
            </a:r>
            <a:r>
              <a:rPr lang="ru-RU" baseline="-25000" dirty="0"/>
              <a:t>2</a:t>
            </a:r>
            <a:r>
              <a:rPr lang="ru-RU" dirty="0"/>
              <a:t>О ↔ СН</a:t>
            </a:r>
            <a:r>
              <a:rPr lang="ru-RU" baseline="-25000" dirty="0"/>
              <a:t>3</a:t>
            </a:r>
            <a:r>
              <a:rPr lang="ru-RU" dirty="0"/>
              <a:t>СООН + КНСО</a:t>
            </a:r>
            <a:r>
              <a:rPr lang="ru-RU" baseline="-25000" dirty="0"/>
              <a:t>3</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70000" lnSpcReduction="20000"/>
          </a:bodyPr>
          <a:lstStyle/>
          <a:p>
            <a:r>
              <a:rPr lang="ru-RU" b="1" dirty="0" smtClean="0"/>
              <a:t>Препараты органических кислот </a:t>
            </a:r>
            <a:r>
              <a:rPr lang="ru-RU" dirty="0" smtClean="0"/>
              <a:t>хранят в </a:t>
            </a:r>
            <a:r>
              <a:rPr lang="ru-RU" dirty="0"/>
              <a:t>хорошо укупоренной таре, в сухом и защищенном от света месте. От влаги </a:t>
            </a:r>
            <a:r>
              <a:rPr lang="ru-RU" b="1" i="1" dirty="0" smtClean="0"/>
              <a:t>ацетилсалициловая кислота</a:t>
            </a:r>
            <a:r>
              <a:rPr lang="ru-RU" dirty="0" smtClean="0"/>
              <a:t> как сложный </a:t>
            </a:r>
            <a:r>
              <a:rPr lang="ru-RU" dirty="0"/>
              <a:t>эфир и </a:t>
            </a:r>
            <a:r>
              <a:rPr lang="ru-RU" b="1" i="1" dirty="0" err="1" smtClean="0"/>
              <a:t>оксафенамид</a:t>
            </a:r>
            <a:r>
              <a:rPr lang="ru-RU" dirty="0" smtClean="0"/>
              <a:t> как </a:t>
            </a:r>
            <a:r>
              <a:rPr lang="ru-RU" dirty="0" err="1" smtClean="0"/>
              <a:t>амид</a:t>
            </a:r>
            <a:r>
              <a:rPr lang="ru-RU" dirty="0" smtClean="0"/>
              <a:t> </a:t>
            </a:r>
            <a:r>
              <a:rPr lang="ru-RU" dirty="0"/>
              <a:t>могут </a:t>
            </a:r>
            <a:r>
              <a:rPr lang="ru-RU" dirty="0" err="1"/>
              <a:t>гидролизоваться</a:t>
            </a:r>
            <a:r>
              <a:rPr lang="ru-RU" dirty="0"/>
              <a:t>. </a:t>
            </a:r>
            <a:r>
              <a:rPr lang="ru-RU" b="1" i="1" dirty="0"/>
              <a:t>Бензойная и салициловая кислоты </a:t>
            </a:r>
            <a:r>
              <a:rPr lang="ru-RU" dirty="0"/>
              <a:t>возгоняются</a:t>
            </a:r>
            <a:r>
              <a:rPr lang="ru-RU" dirty="0" smtClean="0"/>
              <a:t>.</a:t>
            </a:r>
            <a:endParaRPr lang="ru-RU" b="1" i="1" dirty="0" smtClean="0"/>
          </a:p>
          <a:p>
            <a:r>
              <a:rPr lang="ru-RU" b="1" i="1" dirty="0" smtClean="0"/>
              <a:t>Моноциклические терпены </a:t>
            </a:r>
            <a:r>
              <a:rPr lang="ru-RU" dirty="0" smtClean="0"/>
              <a:t>хранят </a:t>
            </a:r>
            <a:r>
              <a:rPr lang="ru-RU" dirty="0"/>
              <a:t>препараты в хорошо укупоренной таре в прохладном месте, так как ментол и валидол окисляются до </a:t>
            </a:r>
            <a:r>
              <a:rPr lang="ru-RU" dirty="0" err="1"/>
              <a:t>ментона</a:t>
            </a:r>
            <a:r>
              <a:rPr lang="ru-RU" dirty="0"/>
              <a:t>, а </a:t>
            </a:r>
            <a:r>
              <a:rPr lang="ru-RU" dirty="0" err="1"/>
              <a:t>терпингидрат</a:t>
            </a:r>
            <a:r>
              <a:rPr lang="ru-RU" dirty="0"/>
              <a:t> улетучивается даже при комнатной температуре. Валидол так же </a:t>
            </a:r>
            <a:r>
              <a:rPr lang="ru-RU" dirty="0" err="1"/>
              <a:t>гидролизуется</a:t>
            </a:r>
            <a:r>
              <a:rPr lang="ru-RU" dirty="0"/>
              <a:t> по сложно-эфирной группе.</a:t>
            </a:r>
            <a:endParaRPr lang="ru-RU" dirty="0"/>
          </a:p>
          <a:p>
            <a:r>
              <a:rPr lang="ru-RU" b="1" i="1" dirty="0" smtClean="0"/>
              <a:t>Бициклические терпены</a:t>
            </a:r>
            <a:r>
              <a:rPr lang="ru-RU" i="1" dirty="0" smtClean="0"/>
              <a:t> </a:t>
            </a:r>
            <a:r>
              <a:rPr lang="ru-RU" dirty="0" smtClean="0"/>
              <a:t>хранят </a:t>
            </a:r>
            <a:r>
              <a:rPr lang="ru-RU" dirty="0"/>
              <a:t>в хорошо укупоренной таре, в прохладном месте, так как </a:t>
            </a:r>
            <a:r>
              <a:rPr lang="ru-RU" dirty="0" err="1"/>
              <a:t>камфора</a:t>
            </a:r>
            <a:r>
              <a:rPr lang="ru-RU" dirty="0"/>
              <a:t> возгоняется и улетучивается. </a:t>
            </a:r>
            <a:r>
              <a:rPr lang="ru-RU" dirty="0" err="1"/>
              <a:t>Бромкамфора</a:t>
            </a:r>
            <a:r>
              <a:rPr lang="ru-RU" dirty="0"/>
              <a:t> в склянках тёмного стекла, так как разлагается с выделением брома. Новокаин в </a:t>
            </a:r>
            <a:r>
              <a:rPr lang="ru-RU" dirty="0" err="1"/>
              <a:t>сульфокамфокаине</a:t>
            </a:r>
            <a:r>
              <a:rPr lang="ru-RU" dirty="0"/>
              <a:t> окисляется по первичной ароматической аминогруппе и </a:t>
            </a:r>
            <a:r>
              <a:rPr lang="ru-RU" dirty="0" err="1"/>
              <a:t>гидролизуется</a:t>
            </a:r>
            <a:r>
              <a:rPr lang="ru-RU" dirty="0"/>
              <a:t> по сложно-эфирной группе.</a:t>
            </a:r>
            <a:endParaRPr lang="ru-RU" dirty="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143000"/>
          </a:xfrm>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lnSpcReduction="10000"/>
          </a:bodyPr>
          <a:lstStyle/>
          <a:p>
            <a:pPr marL="0" indent="0">
              <a:buNone/>
            </a:pPr>
            <a:r>
              <a:rPr lang="ru-RU" altLang="ru-RU" b="1" i="1" dirty="0" smtClean="0"/>
              <a:t>Витамин </a:t>
            </a:r>
            <a:r>
              <a:rPr lang="en-US" altLang="ru-RU" b="1" i="1" dirty="0" smtClean="0"/>
              <a:t>D</a:t>
            </a:r>
            <a:r>
              <a:rPr lang="ru-RU" altLang="ru-RU" dirty="0" smtClean="0"/>
              <a:t> хранят в </a:t>
            </a:r>
            <a:r>
              <a:rPr lang="ru-RU" altLang="ru-RU" dirty="0"/>
              <a:t>хорошо укупоренной таре оранжевого стекла при температуре не выше 10 </a:t>
            </a:r>
            <a:r>
              <a:rPr lang="ru-RU" altLang="ru-RU" baseline="30000" dirty="0"/>
              <a:t>0</a:t>
            </a:r>
            <a:r>
              <a:rPr lang="ru-RU" altLang="ru-RU" dirty="0"/>
              <a:t>С в герметически укупоренных, доверху заполненных  склянках,  предохраняя  от  действия света (так как образуется </a:t>
            </a:r>
            <a:r>
              <a:rPr lang="ru-RU" altLang="ru-RU" dirty="0" err="1"/>
              <a:t>токсистерин</a:t>
            </a:r>
            <a:r>
              <a:rPr lang="ru-RU" altLang="ru-RU" dirty="0"/>
              <a:t> и </a:t>
            </a:r>
            <a:r>
              <a:rPr lang="ru-RU" altLang="ru-RU" dirty="0" err="1"/>
              <a:t>супрастерин</a:t>
            </a:r>
            <a:r>
              <a:rPr lang="ru-RU" altLang="ru-RU" dirty="0"/>
              <a:t>), в инертной атмосфере азота. Даже в отсутствии света витамин постепенно разрушается во влажной атмосфере, разрушение ускоряется при повышении температуры.</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92500" lnSpcReduction="10000"/>
          </a:bodyPr>
          <a:lstStyle/>
          <a:p>
            <a:pPr marL="0" indent="0" algn="just">
              <a:lnSpc>
                <a:spcPct val="110000"/>
              </a:lnSpc>
              <a:spcBef>
                <a:spcPct val="0"/>
              </a:spcBef>
              <a:buNone/>
            </a:pPr>
            <a:r>
              <a:rPr lang="ru-RU" altLang="ru-RU" b="1" i="1" dirty="0" smtClean="0"/>
              <a:t>Тетрациклины</a:t>
            </a:r>
            <a:r>
              <a:rPr lang="ru-RU" altLang="ru-RU" dirty="0" smtClean="0"/>
              <a:t> </a:t>
            </a:r>
            <a:r>
              <a:rPr lang="ru-RU" altLang="ru-RU" dirty="0"/>
              <a:t>хранят в хорошо укупоренной таре в сухом, защищенном от света месте при комнатной температуре в стеклянных банках темного стекла с навинчивающимися крышками, залитыми парафином. </a:t>
            </a:r>
            <a:endParaRPr lang="ru-RU" altLang="ru-RU" dirty="0"/>
          </a:p>
          <a:p>
            <a:pPr marL="0" indent="0" algn="just">
              <a:lnSpc>
                <a:spcPct val="110000"/>
              </a:lnSpc>
              <a:spcBef>
                <a:spcPct val="0"/>
              </a:spcBef>
              <a:buNone/>
            </a:pPr>
            <a:r>
              <a:rPr lang="ru-RU" altLang="ru-RU" dirty="0"/>
              <a:t>   При хранении тетрациклины темнеют, так как превращаются в </a:t>
            </a:r>
            <a:r>
              <a:rPr lang="ru-RU" altLang="ru-RU" dirty="0" err="1"/>
              <a:t>ангидро</a:t>
            </a:r>
            <a:r>
              <a:rPr lang="ru-RU" altLang="ru-RU" dirty="0"/>
              <a:t>- и 4-эпи-ангидротетрациклины (они имеют слабо-кислую среду). </a:t>
            </a:r>
            <a:endParaRPr lang="ru-RU" altLang="ru-RU" dirty="0"/>
          </a:p>
          <a:p>
            <a:pPr marL="0" indent="0">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85000" lnSpcReduction="20000"/>
          </a:bodyPr>
          <a:lstStyle/>
          <a:p>
            <a:pPr marL="0" indent="0">
              <a:buNone/>
            </a:pPr>
            <a:r>
              <a:rPr lang="ru-RU" i="1" dirty="0"/>
              <a:t>Условия получения, хранения и транспортировки</a:t>
            </a:r>
            <a:r>
              <a:rPr lang="ru-RU" b="1" dirty="0"/>
              <a:t> </a:t>
            </a:r>
            <a:r>
              <a:rPr lang="ru-RU" dirty="0"/>
              <a:t>значительно влияют на стабильность лекарственных веществ. </a:t>
            </a:r>
            <a:r>
              <a:rPr lang="ru-RU" i="1" dirty="0"/>
              <a:t>Соблюдение условий технологического процесса </a:t>
            </a:r>
            <a:r>
              <a:rPr lang="ru-RU" dirty="0"/>
              <a:t>обеспечивает нужную степень чистоты и стабильности конечного продукта. Важную роль играет </a:t>
            </a:r>
            <a:r>
              <a:rPr lang="ru-RU" u="sng" dirty="0"/>
              <a:t>чистота исходных продуктов синтеза, растворителей, техническое состояние аппаратуры, соблюдение требований регламента производства по очистке промежуточных продуктов синтеза, а также качество исходных веществ, используемых для получения лекарственных форм</a:t>
            </a:r>
            <a:r>
              <a:rPr lang="ru-RU" dirty="0"/>
              <a:t>. Эти факторы могут вызвать побочные химические реакции, привести к нарушению стабильности лекарственного вещества.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85000" lnSpcReduction="10000"/>
          </a:bodyPr>
          <a:lstStyle/>
          <a:p>
            <a:pPr marL="0" indent="0">
              <a:buNone/>
            </a:pPr>
            <a:r>
              <a:rPr lang="ru-RU" dirty="0"/>
              <a:t>Необходимо также четко соблюдать </a:t>
            </a:r>
            <a:r>
              <a:rPr lang="ru-RU" u="sng" dirty="0"/>
              <a:t>условия кристаллизации</a:t>
            </a:r>
            <a:r>
              <a:rPr lang="ru-RU" dirty="0"/>
              <a:t>, чтобы не было изменения размеров кристаллов, степени их роста, оформления граней. Физические свойства кристаллов влияют на гигроскопичность, химическую активность, т.е. на стабильность лекарственного вещества. Природа растворителя и другие факторы влияют на процесс образования полиморфных форм. Они отличаются по своей стабильности. Например: нестабильные полиморфные формы сульфидов, барбитуратов отличаются более высокой химической активностью.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85000" lnSpcReduction="20000"/>
          </a:bodyPr>
          <a:lstStyle/>
          <a:p>
            <a:pPr marL="0" indent="0">
              <a:buNone/>
            </a:pPr>
            <a:r>
              <a:rPr lang="ru-RU" u="sng" dirty="0"/>
              <a:t>Воздействие механических сил</a:t>
            </a:r>
            <a:r>
              <a:rPr lang="ru-RU" dirty="0"/>
              <a:t> (измельчение, прессование, ультразвуковая обработка) может отрицательно повлиять на лекарственное вещество. Нарушается структура лекарственного вещества, может произойти разрыв химических связей и соответственно изменение реакционной способности. Особенно чувствительны к механическим воздействиям кристаллические вещества. Они образуют полиморфные модификации или происходят их взаимные превращения (например, барбитураты, стрептоцид, левомицетин). При механическом измельчении часто происходит гидролиз, например, сложных эфиров.</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lnSpcReduction="10000"/>
          </a:bodyPr>
          <a:lstStyle/>
          <a:p>
            <a:pPr marL="0" indent="0">
              <a:buNone/>
            </a:pPr>
            <a:r>
              <a:rPr lang="ru-RU" dirty="0"/>
              <a:t>На стабильность влияет и </a:t>
            </a:r>
            <a:r>
              <a:rPr lang="ru-RU" u="sng" dirty="0"/>
              <a:t>упаковка</a:t>
            </a:r>
            <a:r>
              <a:rPr lang="ru-RU" dirty="0"/>
              <a:t>, ее химический состав и свойства упаковочного материала. Сначала изучают стабильность упаковочного материала, а затем стабильность лекарственного вещества, помещенного в эту упаковку. Важную роль играет не только стабильность упаковочного материала, но и его способность предохранять лекарство от факторов внешней </a:t>
            </a:r>
            <a:r>
              <a:rPr lang="ru-RU" dirty="0" smtClean="0"/>
              <a:t>среды.</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термины</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b="1" i="1" dirty="0" smtClean="0"/>
              <a:t>Стабильность –</a:t>
            </a:r>
            <a:r>
              <a:rPr lang="ru-RU" dirty="0" smtClean="0"/>
              <a:t> это способность лекарственного средства (ЛС) сохранять химические, физические, микробиологические, биофармацевтические и фармакологические свойства в определенных границах в течение установленного срока годности.</a:t>
            </a:r>
            <a:endParaRPr lang="ru-RU" dirty="0" smtClean="0"/>
          </a:p>
          <a:p>
            <a:pPr marL="0" indent="0">
              <a:buNone/>
            </a:pPr>
            <a:endParaRPr lang="ru-RU" dirty="0" smtClean="0"/>
          </a:p>
          <a:p>
            <a:pPr marL="0" indent="0">
              <a:buNone/>
            </a:pPr>
            <a:r>
              <a:rPr lang="ru-RU" sz="2600" dirty="0"/>
              <a:t>Критерием стабильности лекарственного вещества служит сохранение его качества, т.е. внешнего вида, растворимости, подлинности, доброкачественности и количественного содержания. </a:t>
            </a:r>
            <a:endParaRPr lang="ru-RU" sz="2600" dirty="0" smtClean="0"/>
          </a:p>
          <a:p>
            <a:pPr marL="0" indent="0">
              <a:buNone/>
            </a:pPr>
            <a:r>
              <a:rPr lang="ru-RU" sz="2600" dirty="0"/>
              <a:t>Продолжительность времени, в течение которого изменяется качество лекарственного вещества, называется </a:t>
            </a:r>
            <a:r>
              <a:rPr lang="ru-RU" sz="2600" i="1" dirty="0"/>
              <a:t>константой скорости разложения</a:t>
            </a:r>
            <a:r>
              <a:rPr lang="ru-RU" sz="2600" dirty="0"/>
              <a:t>. </a:t>
            </a:r>
            <a:endParaRPr lang="ru-RU" sz="2600" dirty="0" smtClean="0"/>
          </a:p>
          <a:p>
            <a:pPr marL="0" indent="0">
              <a:buNone/>
            </a:pP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Важная роль при обеспечении стабильности лекарственных веществ принадлежит </a:t>
            </a:r>
            <a:r>
              <a:rPr lang="ru-RU" i="1" dirty="0"/>
              <a:t>условиям</a:t>
            </a:r>
            <a:r>
              <a:rPr lang="ru-RU" dirty="0"/>
              <a:t> х</a:t>
            </a:r>
            <a:r>
              <a:rPr lang="ru-RU" i="1" dirty="0"/>
              <a:t>ранения</a:t>
            </a:r>
            <a:r>
              <a:rPr lang="ru-RU" dirty="0"/>
              <a:t>. В ФС даны общие указания по хранению лекарственных веществ. </a:t>
            </a:r>
            <a:r>
              <a:rPr lang="ru-RU" u="sng" dirty="0"/>
              <a:t>Например</a:t>
            </a:r>
            <a:r>
              <a:rPr lang="ru-RU" dirty="0"/>
              <a:t>, если надо сохранить вещество от кислорода воздуха и влаги, то НД рекомендует хорошо укупоренную тару или склянки с притёртыми пробками. Если сохраняют от света, то рекомендуется хранить в защищённом от света месте или в хорошо укупоренных банках  оранжевого стекла. Для некоторых веществ оговаривается температурный режим хранения. </a:t>
            </a:r>
            <a:r>
              <a:rPr lang="ru-RU" u="sng" dirty="0"/>
              <a:t>Например</a:t>
            </a:r>
            <a:r>
              <a:rPr lang="ru-RU" dirty="0"/>
              <a:t>, тетрациклины хранят при комнатной температуре, а </a:t>
            </a:r>
            <a:r>
              <a:rPr lang="ru-RU" dirty="0" err="1"/>
              <a:t>никодин</a:t>
            </a:r>
            <a:r>
              <a:rPr lang="ru-RU" dirty="0"/>
              <a:t> – не выше 20 </a:t>
            </a:r>
            <a:r>
              <a:rPr lang="ru-RU" baseline="30000" dirty="0" err="1"/>
              <a:t>о</a:t>
            </a:r>
            <a:r>
              <a:rPr lang="ru-RU" dirty="0" err="1"/>
              <a:t>С</a:t>
            </a:r>
            <a:r>
              <a:rPr lang="ru-RU" dirty="0"/>
              <a:t>, </a:t>
            </a:r>
            <a:r>
              <a:rPr lang="ru-RU" dirty="0" err="1"/>
              <a:t>тиофосфамид</a:t>
            </a:r>
            <a:r>
              <a:rPr lang="ru-RU" dirty="0"/>
              <a:t> – не выше 10 </a:t>
            </a:r>
            <a:r>
              <a:rPr lang="ru-RU" baseline="30000" dirty="0" err="1"/>
              <a:t>о</a:t>
            </a:r>
            <a:r>
              <a:rPr lang="ru-RU" dirty="0" err="1"/>
              <a:t>С</a:t>
            </a:r>
            <a:r>
              <a:rPr lang="ru-RU" dirty="0"/>
              <a:t>. Условия хранения витаминов предусматривают возможное влияние температуры, света, окислителей, катализаторов. </a:t>
            </a:r>
            <a:r>
              <a:rPr lang="ru-RU" dirty="0" err="1"/>
              <a:t>Ретинола</a:t>
            </a:r>
            <a:r>
              <a:rPr lang="ru-RU" dirty="0"/>
              <a:t> ацетат хранят в запаянных ампулах тёмного стекла, при температуре не выше +5 </a:t>
            </a:r>
            <a:r>
              <a:rPr lang="ru-RU" baseline="30000" dirty="0" err="1"/>
              <a:t>о</a:t>
            </a:r>
            <a:r>
              <a:rPr lang="ru-RU" dirty="0" err="1"/>
              <a:t>С</a:t>
            </a:r>
            <a:r>
              <a:rPr lang="ru-RU" dirty="0"/>
              <a:t>.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Химические процессы, происходящие при </a:t>
            </a:r>
            <a:br>
              <a:rPr lang="ru-RU" sz="3000" dirty="0"/>
            </a:br>
            <a:r>
              <a:rPr lang="ru-RU" sz="3000" dirty="0"/>
              <a:t>хранении  ЛС</a:t>
            </a:r>
            <a:endParaRPr lang="ru-RU" sz="3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В соответствии с </a:t>
            </a:r>
            <a:r>
              <a:rPr lang="ru-RU" dirty="0" smtClean="0"/>
              <a:t>нормативными документами ЛС </a:t>
            </a:r>
            <a:r>
              <a:rPr lang="ru-RU" dirty="0"/>
              <a:t>делятся на: </a:t>
            </a:r>
            <a:endParaRPr lang="ru-RU" dirty="0"/>
          </a:p>
          <a:p>
            <a:pPr marL="0" indent="0">
              <a:buNone/>
            </a:pPr>
            <a:r>
              <a:rPr lang="ru-RU" dirty="0"/>
              <a:t>-  требующие защиты от света (нитриты, фенолы, антибиотики, эфирные масла); </a:t>
            </a:r>
            <a:endParaRPr lang="ru-RU" dirty="0"/>
          </a:p>
          <a:p>
            <a:pPr marL="0" indent="0">
              <a:buNone/>
            </a:pPr>
            <a:r>
              <a:rPr lang="ru-RU" dirty="0"/>
              <a:t>-  от воздействия влаги (соли азотной, фосфорной, уксусной кислот, алкалоиды, гликозиды, антибиотики); </a:t>
            </a:r>
            <a:endParaRPr lang="ru-RU" dirty="0"/>
          </a:p>
          <a:p>
            <a:pPr marL="0" indent="0">
              <a:buNone/>
            </a:pPr>
            <a:r>
              <a:rPr lang="ru-RU" dirty="0"/>
              <a:t>- от улетучивания (йод, йодоформ, </a:t>
            </a:r>
            <a:r>
              <a:rPr lang="ru-RU" dirty="0" err="1" smtClean="0"/>
              <a:t>камфора</a:t>
            </a:r>
            <a:r>
              <a:rPr lang="ru-RU" dirty="0"/>
              <a:t>, ментол, хлоралгидрат, этиловый спирт, аммиак); </a:t>
            </a:r>
            <a:endParaRPr lang="ru-RU" dirty="0"/>
          </a:p>
          <a:p>
            <a:pPr marL="0" indent="0">
              <a:buNone/>
            </a:pPr>
            <a:r>
              <a:rPr lang="ru-RU" dirty="0"/>
              <a:t>- от повышения и понижения температуры (витамины, гормоны, антибиотики, инсулин); </a:t>
            </a:r>
            <a:endParaRPr lang="ru-RU" dirty="0"/>
          </a:p>
          <a:p>
            <a:pPr marL="0" indent="0">
              <a:buNone/>
            </a:pPr>
            <a:r>
              <a:rPr lang="ru-RU" dirty="0"/>
              <a:t>- от газов, содержащихся в окружающей среде (фенолы, ферменты, вещества с непредельными связями); </a:t>
            </a:r>
            <a:endParaRPr lang="ru-RU" dirty="0"/>
          </a:p>
          <a:p>
            <a:pPr marL="0" indent="0">
              <a:buNone/>
            </a:pPr>
            <a:r>
              <a:rPr lang="ru-RU" dirty="0"/>
              <a:t>-  хранение пахучих, красящих и дезинфицирующих веществ; </a:t>
            </a:r>
            <a:endParaRPr lang="ru-RU" dirty="0"/>
          </a:p>
          <a:p>
            <a:pPr marL="0" indent="0">
              <a:buNone/>
            </a:pPr>
            <a:r>
              <a:rPr lang="ru-RU" dirty="0"/>
              <a:t>-  хранение огнеопасных, взрывоопасных и </a:t>
            </a:r>
            <a:r>
              <a:rPr lang="ru-RU" dirty="0" smtClean="0"/>
              <a:t>легковоспламеняющихся </a:t>
            </a:r>
            <a:r>
              <a:rPr lang="ru-RU" dirty="0"/>
              <a:t>веществ.</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smtClean="0"/>
              <a:t>Хранение ЛС, требующих защиту от света</a:t>
            </a:r>
            <a:endParaRPr lang="ru-RU" sz="3000" dirty="0"/>
          </a:p>
        </p:txBody>
      </p:sp>
      <p:sp>
        <p:nvSpPr>
          <p:cNvPr id="3" name="Объект 2"/>
          <p:cNvSpPr>
            <a:spLocks noGrp="1"/>
          </p:cNvSpPr>
          <p:nvPr>
            <p:ph idx="1"/>
          </p:nvPr>
        </p:nvSpPr>
        <p:spPr>
          <a:xfrm>
            <a:off x="457200" y="1417638"/>
            <a:ext cx="8229600" cy="4708525"/>
          </a:xfrm>
        </p:spPr>
        <p:txBody>
          <a:bodyPr>
            <a:normAutofit fontScale="25000" lnSpcReduction="20000"/>
          </a:bodyPr>
          <a:lstStyle/>
          <a:p>
            <a:pPr algn="just">
              <a:buNone/>
            </a:pPr>
            <a:r>
              <a:rPr lang="ru-RU" sz="6800" dirty="0" smtClean="0"/>
              <a:t>1. </a:t>
            </a:r>
            <a:r>
              <a:rPr lang="ru-RU" sz="8000" dirty="0" smtClean="0"/>
              <a:t>Лекарственные </a:t>
            </a:r>
            <a:r>
              <a:rPr lang="ru-RU" sz="8000" dirty="0"/>
              <a:t>средства, требующие защиты от действия света, хранятся в помещениях или</a:t>
            </a:r>
            <a:r>
              <a:rPr lang="en-US" sz="8000" dirty="0"/>
              <a:t> </a:t>
            </a:r>
            <a:r>
              <a:rPr lang="ru-RU" sz="8000" dirty="0"/>
              <a:t>специально оборудованных местах, обеспечивающих защиту от естественного и искусственного</a:t>
            </a:r>
            <a:r>
              <a:rPr lang="en-US" sz="8000" dirty="0"/>
              <a:t> </a:t>
            </a:r>
            <a:r>
              <a:rPr lang="ru-RU" sz="8000" dirty="0"/>
              <a:t>освещения.</a:t>
            </a:r>
            <a:endParaRPr lang="ru-RU" sz="8000" dirty="0"/>
          </a:p>
          <a:p>
            <a:pPr algn="just">
              <a:buNone/>
            </a:pPr>
            <a:r>
              <a:rPr lang="ru-RU" sz="6800" dirty="0"/>
              <a:t>2. </a:t>
            </a:r>
            <a:r>
              <a:rPr lang="ru-RU" sz="8000" i="1" dirty="0"/>
              <a:t>Фармацевтические субстанции, требующие защиты от действия света, следует хранить в таре</a:t>
            </a:r>
            <a:r>
              <a:rPr lang="en-US" sz="8000" i="1" dirty="0"/>
              <a:t> </a:t>
            </a:r>
            <a:r>
              <a:rPr lang="ru-RU" sz="8000" i="1" dirty="0"/>
              <a:t>из светозащитных материалов (стеклянной таре оранжевого стекла, металлической таре, упаковке из</a:t>
            </a:r>
            <a:r>
              <a:rPr lang="en-US" sz="8000" i="1" dirty="0"/>
              <a:t> </a:t>
            </a:r>
            <a:r>
              <a:rPr lang="ru-RU" sz="8000" i="1" dirty="0"/>
              <a:t>алюминиевой фольги или полимерных материалов, окрашенных в черный, коричневый или оранжевый</a:t>
            </a:r>
            <a:r>
              <a:rPr lang="en-US" sz="8000" i="1" dirty="0"/>
              <a:t> </a:t>
            </a:r>
            <a:r>
              <a:rPr lang="ru-RU" sz="8000" i="1" dirty="0"/>
              <a:t>цвета), в темном помещении или шкафах.</a:t>
            </a:r>
            <a:endParaRPr lang="en-US" sz="8000" i="1" dirty="0"/>
          </a:p>
          <a:p>
            <a:pPr algn="just">
              <a:buNone/>
            </a:pPr>
            <a:r>
              <a:rPr lang="en-US" sz="8000" dirty="0"/>
              <a:t>3. </a:t>
            </a:r>
            <a:r>
              <a:rPr lang="ru-RU" sz="8000" dirty="0"/>
              <a:t>Для хранения особо чувствительных к свету фармацевтических субстанций (нитрат серебра,</a:t>
            </a:r>
            <a:r>
              <a:rPr lang="en-US" sz="8000" dirty="0"/>
              <a:t> </a:t>
            </a:r>
            <a:r>
              <a:rPr lang="ru-RU" sz="8000" dirty="0" err="1"/>
              <a:t>прозерин</a:t>
            </a:r>
            <a:r>
              <a:rPr lang="ru-RU" sz="8000" dirty="0"/>
              <a:t>) стеклянную тару оклеивают черной светонепроницаемой бумагой.</a:t>
            </a:r>
            <a:endParaRPr lang="ru-RU" sz="8000" dirty="0"/>
          </a:p>
          <a:p>
            <a:pPr algn="just">
              <a:buNone/>
            </a:pPr>
            <a:r>
              <a:rPr lang="en-US" sz="8000" dirty="0"/>
              <a:t>4</a:t>
            </a:r>
            <a:r>
              <a:rPr lang="ru-RU" sz="8000" dirty="0"/>
              <a:t>. Лекарственные препараты для медицинского применения, требующие защиты от действия</a:t>
            </a:r>
            <a:r>
              <a:rPr lang="en-US" sz="8000" dirty="0"/>
              <a:t> </a:t>
            </a:r>
            <a:r>
              <a:rPr lang="ru-RU" sz="8000" dirty="0"/>
              <a:t>света, упакованные в первичную и вторичную (потребительскую) упаковку, следует хранить в шкафах</a:t>
            </a:r>
            <a:r>
              <a:rPr lang="en-US" sz="8000" dirty="0"/>
              <a:t> </a:t>
            </a:r>
            <a:r>
              <a:rPr lang="ru-RU" sz="8000" dirty="0"/>
              <a:t>или на стеллажах при условии принятия мер для предотвращения попадания на указанные</a:t>
            </a:r>
            <a:r>
              <a:rPr lang="en-US" sz="8000" dirty="0"/>
              <a:t>  </a:t>
            </a:r>
            <a:r>
              <a:rPr lang="ru-RU" sz="8000" dirty="0"/>
              <a:t>лекарственные препараты прямого солнечного света или иного яркого направленного света</a:t>
            </a:r>
            <a:r>
              <a:rPr lang="en-US" sz="8000" dirty="0"/>
              <a:t> </a:t>
            </a:r>
            <a:r>
              <a:rPr lang="ru-RU" sz="8000" dirty="0"/>
              <a:t>(использование светоотражающей пленки, жалюзи, козырьков и др.).</a:t>
            </a:r>
            <a:endParaRPr lang="ru-RU" sz="8000" dirty="0"/>
          </a:p>
          <a:p>
            <a:pPr marL="0" indent="0">
              <a:buNone/>
            </a:pP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Хранение ЛС</a:t>
            </a:r>
            <a:r>
              <a:rPr lang="ru-RU" sz="3000" dirty="0" smtClean="0"/>
              <a:t>, </a:t>
            </a:r>
            <a:r>
              <a:rPr lang="ru-RU" sz="3000" dirty="0"/>
              <a:t>требующих защиты</a:t>
            </a:r>
            <a:br>
              <a:rPr lang="ru-RU" sz="3000" dirty="0"/>
            </a:br>
            <a:r>
              <a:rPr lang="ru-RU" sz="3000" dirty="0"/>
              <a:t>от воздействия влаги</a:t>
            </a:r>
            <a:endParaRPr lang="ru-RU" sz="3000" dirty="0"/>
          </a:p>
        </p:txBody>
      </p:sp>
      <p:sp>
        <p:nvSpPr>
          <p:cNvPr id="3" name="Объект 2"/>
          <p:cNvSpPr>
            <a:spLocks noGrp="1"/>
          </p:cNvSpPr>
          <p:nvPr>
            <p:ph idx="1"/>
          </p:nvPr>
        </p:nvSpPr>
        <p:spPr>
          <a:xfrm>
            <a:off x="457200" y="1600201"/>
            <a:ext cx="8229600" cy="2044824"/>
          </a:xfrm>
        </p:spPr>
        <p:txBody>
          <a:bodyPr>
            <a:normAutofit fontScale="70000" lnSpcReduction="20000"/>
          </a:bodyPr>
          <a:lstStyle/>
          <a:p>
            <a:pPr marL="0" indent="0">
              <a:buNone/>
            </a:pPr>
            <a:r>
              <a:rPr lang="ru-RU" dirty="0"/>
              <a:t>Фармацевтические субстанции, требующие защиты от воздействия влаги, следует хранить в</a:t>
            </a:r>
            <a:r>
              <a:rPr lang="en-US" dirty="0"/>
              <a:t> </a:t>
            </a:r>
            <a:r>
              <a:rPr lang="ru-RU" dirty="0"/>
              <a:t>прохладном месте при температуре до +15 °C , в плотно укупоренной</a:t>
            </a:r>
            <a:r>
              <a:rPr lang="en-US" dirty="0"/>
              <a:t> </a:t>
            </a:r>
            <a:r>
              <a:rPr lang="ru-RU" dirty="0"/>
              <a:t>таре из материалов, непроницаемых для паров воды (стекла, металла, алюминиевой фольги,</a:t>
            </a:r>
            <a:r>
              <a:rPr lang="en-US" dirty="0"/>
              <a:t> </a:t>
            </a:r>
            <a:r>
              <a:rPr lang="ru-RU" dirty="0"/>
              <a:t>толстостенной пластмассовой таре) или в первичной и вторичной (потребительской) упаковке</a:t>
            </a:r>
            <a:r>
              <a:rPr lang="en-US" dirty="0"/>
              <a:t> </a:t>
            </a:r>
            <a:r>
              <a:rPr lang="ru-RU" dirty="0"/>
              <a:t>производителя.</a:t>
            </a:r>
            <a:endParaRPr lang="ru-RU" dirty="0"/>
          </a:p>
          <a:p>
            <a:pPr marL="0" indent="0">
              <a:buNone/>
            </a:pPr>
            <a:endParaRPr lang="ru-RU" dirty="0"/>
          </a:p>
        </p:txBody>
      </p:sp>
      <p:pic>
        <p:nvPicPr>
          <p:cNvPr id="4" name="Picture 3" descr="F:\Учебная аптека\IMG_6198.JPG"/>
          <p:cNvPicPr>
            <a:picLocks noChangeAspect="1" noChangeArrowheads="1"/>
          </p:cNvPicPr>
          <p:nvPr/>
        </p:nvPicPr>
        <p:blipFill>
          <a:blip r:embed="rId1" cstate="print"/>
          <a:srcRect/>
          <a:stretch>
            <a:fillRect/>
          </a:stretch>
        </p:blipFill>
        <p:spPr bwMode="auto">
          <a:xfrm>
            <a:off x="6084168" y="3356992"/>
            <a:ext cx="2482453" cy="3309937"/>
          </a:xfrm>
          <a:prstGeom prst="rect">
            <a:avLst/>
          </a:prstGeom>
          <a:noFill/>
        </p:spPr>
      </p:pic>
      <p:pic>
        <p:nvPicPr>
          <p:cNvPr id="5" name="Picture 4" descr="F:\Учебная аптека\IMG_6219.JPG"/>
          <p:cNvPicPr>
            <a:picLocks noChangeAspect="1" noChangeArrowheads="1"/>
          </p:cNvPicPr>
          <p:nvPr/>
        </p:nvPicPr>
        <p:blipFill>
          <a:blip r:embed="rId2" cstate="print"/>
          <a:srcRect/>
          <a:stretch>
            <a:fillRect/>
          </a:stretch>
        </p:blipFill>
        <p:spPr bwMode="auto">
          <a:xfrm>
            <a:off x="937059" y="3261741"/>
            <a:ext cx="4667250" cy="35004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a:t>Хранение ЛС</a:t>
            </a:r>
            <a:r>
              <a:rPr lang="ru-RU" sz="3000" dirty="0" smtClean="0"/>
              <a:t>, </a:t>
            </a:r>
            <a:r>
              <a:rPr lang="ru-RU" sz="3000" dirty="0"/>
              <a:t>требующих защиты</a:t>
            </a:r>
            <a:br>
              <a:rPr lang="ru-RU" sz="3000" dirty="0"/>
            </a:br>
            <a:r>
              <a:rPr lang="ru-RU" sz="3000" dirty="0"/>
              <a:t>от улетучивания и высыхания</a:t>
            </a:r>
            <a:endParaRPr lang="ru-RU" sz="3000" dirty="0"/>
          </a:p>
        </p:txBody>
      </p:sp>
      <p:sp>
        <p:nvSpPr>
          <p:cNvPr id="3" name="Объект 2"/>
          <p:cNvSpPr>
            <a:spLocks noGrp="1"/>
          </p:cNvSpPr>
          <p:nvPr>
            <p:ph idx="1"/>
          </p:nvPr>
        </p:nvSpPr>
        <p:spPr/>
        <p:txBody>
          <a:bodyPr>
            <a:normAutofit fontScale="77500" lnSpcReduction="20000"/>
          </a:bodyPr>
          <a:lstStyle/>
          <a:p>
            <a:r>
              <a:rPr lang="ru-RU" dirty="0"/>
              <a:t>Фармацевтические субстанции, требующие защиты от улетучивания и высыхания (собственно</a:t>
            </a:r>
            <a:r>
              <a:rPr lang="en-US" dirty="0"/>
              <a:t> </a:t>
            </a:r>
            <a:r>
              <a:rPr lang="ru-RU" dirty="0"/>
              <a:t>летучие лекарственные средства; лекарственные средства, содержащие летучий растворитель</a:t>
            </a:r>
            <a:r>
              <a:rPr lang="en-US" dirty="0"/>
              <a:t>) </a:t>
            </a:r>
            <a:r>
              <a:rPr lang="ru-RU" b="1" i="1" dirty="0"/>
              <a:t>в герметически укупоренной таре </a:t>
            </a:r>
            <a:r>
              <a:rPr lang="ru-RU" dirty="0"/>
              <a:t>из непроницаемых для</a:t>
            </a:r>
            <a:r>
              <a:rPr lang="en-US" dirty="0"/>
              <a:t> </a:t>
            </a:r>
            <a:r>
              <a:rPr lang="ru-RU" dirty="0"/>
              <a:t>улетучивающихся веществ материалов (стекла, металла, алюминиевой фольги) или </a:t>
            </a:r>
            <a:r>
              <a:rPr lang="ru-RU" b="1" i="1" dirty="0"/>
              <a:t>в первичной и</a:t>
            </a:r>
            <a:r>
              <a:rPr lang="en-US" b="1" i="1" dirty="0"/>
              <a:t> </a:t>
            </a:r>
            <a:r>
              <a:rPr lang="ru-RU" b="1" i="1" dirty="0"/>
              <a:t>вторичной (потребительской) упаковке</a:t>
            </a:r>
            <a:r>
              <a:rPr lang="ru-RU" dirty="0"/>
              <a:t> производителя. Применение полимерной тары, упаковки и</a:t>
            </a:r>
            <a:r>
              <a:rPr lang="en-US" dirty="0"/>
              <a:t> </a:t>
            </a:r>
            <a:r>
              <a:rPr lang="ru-RU" dirty="0"/>
              <a:t>укупорки допускается в соответствии с требованиями государственной фармакопеи и нормативной</a:t>
            </a:r>
            <a:r>
              <a:rPr lang="en-US" dirty="0"/>
              <a:t> </a:t>
            </a:r>
            <a:r>
              <a:rPr lang="ru-RU" dirty="0"/>
              <a:t>документации.</a:t>
            </a:r>
            <a:r>
              <a:rPr lang="en-US" dirty="0"/>
              <a:t> </a:t>
            </a:r>
            <a:r>
              <a:rPr lang="ru-RU" dirty="0"/>
              <a:t>Кристаллогидраты хранят при температуре </a:t>
            </a:r>
            <a:r>
              <a:rPr lang="ru-RU" b="1" dirty="0"/>
              <a:t>от 8 до 15 °С и относительной влажности воздуха не более 60 %. </a:t>
            </a:r>
            <a:endParaRPr lang="ru-RU" b="1" dirty="0"/>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a:t>Хранение ЛС</a:t>
            </a:r>
            <a:r>
              <a:rPr lang="ru-RU" sz="3000" dirty="0" smtClean="0"/>
              <a:t>, </a:t>
            </a:r>
            <a:r>
              <a:rPr lang="ru-RU" sz="3000" dirty="0"/>
              <a:t>требующих защиты</a:t>
            </a:r>
            <a:r>
              <a:rPr lang="en-US" sz="3000" dirty="0"/>
              <a:t> </a:t>
            </a:r>
            <a:r>
              <a:rPr lang="ru-RU" sz="3000" dirty="0"/>
              <a:t>от воздействия повышенной температуры</a:t>
            </a:r>
            <a:endParaRPr lang="ru-RU" sz="3000" dirty="0"/>
          </a:p>
        </p:txBody>
      </p:sp>
      <p:sp>
        <p:nvSpPr>
          <p:cNvPr id="3" name="Объект 2"/>
          <p:cNvSpPr>
            <a:spLocks noGrp="1"/>
          </p:cNvSpPr>
          <p:nvPr>
            <p:ph idx="1"/>
          </p:nvPr>
        </p:nvSpPr>
        <p:spPr>
          <a:xfrm>
            <a:off x="457200" y="1268760"/>
            <a:ext cx="8229600" cy="2736304"/>
          </a:xfrm>
        </p:spPr>
        <p:txBody>
          <a:bodyPr>
            <a:normAutofit fontScale="32500" lnSpcReduction="20000"/>
          </a:bodyPr>
          <a:lstStyle/>
          <a:p>
            <a:r>
              <a:rPr lang="ru-RU" sz="6200" dirty="0"/>
              <a:t>Хранение лекарственных средств, требующих защиты от воздействия повышенной</a:t>
            </a:r>
            <a:r>
              <a:rPr lang="en-US" sz="6200" dirty="0"/>
              <a:t> </a:t>
            </a:r>
            <a:r>
              <a:rPr lang="ru-RU" sz="6200" dirty="0"/>
              <a:t>температуры (термолабильные лекарственные средства), организации и индивидуальные</a:t>
            </a:r>
            <a:r>
              <a:rPr lang="en-US" sz="6200" dirty="0"/>
              <a:t> </a:t>
            </a:r>
            <a:r>
              <a:rPr lang="ru-RU" sz="6200" dirty="0"/>
              <a:t>предприниматели должны осуществлять в соответствии с температурным режимом, указанным на</a:t>
            </a:r>
            <a:r>
              <a:rPr lang="en-US" sz="6200" dirty="0"/>
              <a:t> </a:t>
            </a:r>
            <a:r>
              <a:rPr lang="ru-RU" sz="6200" dirty="0"/>
              <a:t>первичной и вторичной (потребительской) упаковке лекарственного средства в соответствии с</a:t>
            </a:r>
            <a:r>
              <a:rPr lang="en-US" sz="6200" dirty="0"/>
              <a:t> </a:t>
            </a:r>
            <a:r>
              <a:rPr lang="ru-RU" sz="6200" dirty="0"/>
              <a:t>требованиями нормативной документации.</a:t>
            </a:r>
            <a:endParaRPr lang="en-US" sz="6200" dirty="0"/>
          </a:p>
          <a:p>
            <a:r>
              <a:rPr lang="ru-RU" sz="6200" dirty="0"/>
              <a:t>Для хранения термолабильных лекарственных средств должны использоваться фармацевтические холодильники или холодильники для крови и ее препаратов. </a:t>
            </a:r>
            <a:endParaRPr lang="ru-RU" sz="6200" dirty="0"/>
          </a:p>
          <a:p>
            <a:pPr marL="0" indent="0">
              <a:buNone/>
            </a:pPr>
            <a:endParaRPr lang="ru-RU" dirty="0"/>
          </a:p>
        </p:txBody>
      </p:sp>
      <p:pic>
        <p:nvPicPr>
          <p:cNvPr id="4" name="Picture 3" descr="F:\Учебная аптека\IMG_6194.JPG"/>
          <p:cNvPicPr>
            <a:picLocks noChangeAspect="1" noChangeArrowheads="1"/>
          </p:cNvPicPr>
          <p:nvPr/>
        </p:nvPicPr>
        <p:blipFill>
          <a:blip r:embed="rId1" cstate="print"/>
          <a:srcRect/>
          <a:stretch>
            <a:fillRect/>
          </a:stretch>
        </p:blipFill>
        <p:spPr bwMode="auto">
          <a:xfrm>
            <a:off x="1403648" y="4146459"/>
            <a:ext cx="1800200" cy="2400266"/>
          </a:xfrm>
          <a:prstGeom prst="rect">
            <a:avLst/>
          </a:prstGeom>
          <a:noFill/>
        </p:spPr>
      </p:pic>
      <p:pic>
        <p:nvPicPr>
          <p:cNvPr id="5" name="Picture 2" descr="F:\Учебная аптека\IMG_6197.JPG"/>
          <p:cNvPicPr>
            <a:picLocks noChangeAspect="1" noChangeArrowheads="1"/>
          </p:cNvPicPr>
          <p:nvPr/>
        </p:nvPicPr>
        <p:blipFill>
          <a:blip r:embed="rId2" cstate="print"/>
          <a:srcRect/>
          <a:stretch>
            <a:fillRect/>
          </a:stretch>
        </p:blipFill>
        <p:spPr bwMode="auto">
          <a:xfrm>
            <a:off x="5436096" y="4221088"/>
            <a:ext cx="1656184" cy="220824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dirty="0"/>
              <a:t>Хранение ЛС</a:t>
            </a:r>
            <a:r>
              <a:rPr lang="ru-RU" sz="3000" dirty="0" smtClean="0"/>
              <a:t>, </a:t>
            </a:r>
            <a:r>
              <a:rPr lang="ru-RU" sz="3000" dirty="0"/>
              <a:t>требующих защиты</a:t>
            </a:r>
            <a:br>
              <a:rPr lang="ru-RU" sz="3000" dirty="0"/>
            </a:br>
            <a:r>
              <a:rPr lang="ru-RU" sz="3000" dirty="0"/>
              <a:t>от воздействия пониженной температуры</a:t>
            </a:r>
            <a:endParaRPr lang="ru-RU" sz="3000" dirty="0"/>
          </a:p>
        </p:txBody>
      </p:sp>
      <p:sp>
        <p:nvSpPr>
          <p:cNvPr id="3" name="Объект 2"/>
          <p:cNvSpPr>
            <a:spLocks noGrp="1"/>
          </p:cNvSpPr>
          <p:nvPr>
            <p:ph idx="1"/>
          </p:nvPr>
        </p:nvSpPr>
        <p:spPr/>
        <p:txBody>
          <a:bodyPr>
            <a:normAutofit fontScale="85000" lnSpcReduction="20000"/>
          </a:bodyPr>
          <a:lstStyle/>
          <a:p>
            <a:pPr marL="0" indent="0">
              <a:buNone/>
            </a:pPr>
            <a:r>
              <a:rPr lang="ru-RU" dirty="0"/>
              <a:t>Хранение лекарственных средств, требующих защиты от воздействия пониженной температуры</a:t>
            </a:r>
            <a:r>
              <a:rPr lang="en-US" dirty="0"/>
              <a:t> </a:t>
            </a:r>
            <a:r>
              <a:rPr lang="ru-RU" dirty="0"/>
              <a:t>(лекарственные средства, физико-химическое состояние которых после замерзания изменяется и при</a:t>
            </a:r>
            <a:r>
              <a:rPr lang="en-US" dirty="0"/>
              <a:t> </a:t>
            </a:r>
            <a:r>
              <a:rPr lang="ru-RU" dirty="0"/>
              <a:t>последующем согревании до комнатной температуры не восстанавливается (40% раствор</a:t>
            </a:r>
            <a:r>
              <a:rPr lang="en-US" dirty="0"/>
              <a:t> </a:t>
            </a:r>
            <a:r>
              <a:rPr lang="ru-RU" dirty="0"/>
              <a:t>формальдегида, растворы </a:t>
            </a:r>
            <a:r>
              <a:rPr lang="ru-RU" dirty="0" smtClean="0"/>
              <a:t>инсулина)), </a:t>
            </a:r>
            <a:r>
              <a:rPr lang="ru-RU" dirty="0"/>
              <a:t>организации и индивидуальные предприниматели должны</a:t>
            </a:r>
            <a:r>
              <a:rPr lang="en-US" dirty="0"/>
              <a:t> </a:t>
            </a:r>
            <a:r>
              <a:rPr lang="ru-RU" dirty="0"/>
              <a:t>осуществлять в соответствии с температурным режимом, указанным на первичной и вторичной</a:t>
            </a:r>
            <a:r>
              <a:rPr lang="en-US" dirty="0"/>
              <a:t> </a:t>
            </a:r>
            <a:r>
              <a:rPr lang="ru-RU" dirty="0"/>
              <a:t>(потребительской) упаковке лекарственного средства в соответствии с требованиями нормативной</a:t>
            </a:r>
            <a:r>
              <a:rPr lang="en-US" dirty="0"/>
              <a:t> </a:t>
            </a:r>
            <a:r>
              <a:rPr lang="ru-RU" dirty="0"/>
              <a:t>документации.</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Хранение пахучих и красящих лекарственных средств</a:t>
            </a:r>
            <a:endParaRPr lang="ru-RU" dirty="0"/>
          </a:p>
        </p:txBody>
      </p:sp>
      <p:sp>
        <p:nvSpPr>
          <p:cNvPr id="3" name="Объект 2"/>
          <p:cNvSpPr>
            <a:spLocks noGrp="1"/>
          </p:cNvSpPr>
          <p:nvPr>
            <p:ph idx="1"/>
          </p:nvPr>
        </p:nvSpPr>
        <p:spPr>
          <a:xfrm>
            <a:off x="461949" y="1490121"/>
            <a:ext cx="8229600" cy="3091007"/>
          </a:xfrm>
        </p:spPr>
        <p:txBody>
          <a:bodyPr>
            <a:normAutofit fontScale="55000" lnSpcReduction="20000"/>
          </a:bodyPr>
          <a:lstStyle/>
          <a:p>
            <a:r>
              <a:rPr lang="ru-RU" dirty="0"/>
              <a:t>Пахучие лекарственные средства (фармацевтические субстанции как летучие, так и</a:t>
            </a:r>
            <a:r>
              <a:rPr lang="en-US" dirty="0"/>
              <a:t> </a:t>
            </a:r>
            <a:r>
              <a:rPr lang="ru-RU" dirty="0"/>
              <a:t>практически нелетучие, но обладающие сильным запахом) следует хранить в герметически закрытой</a:t>
            </a:r>
            <a:r>
              <a:rPr lang="en-US" dirty="0"/>
              <a:t> </a:t>
            </a:r>
            <a:r>
              <a:rPr lang="ru-RU" dirty="0"/>
              <a:t>таре, </a:t>
            </a:r>
            <a:r>
              <a:rPr lang="en-US" dirty="0"/>
              <a:t> </a:t>
            </a:r>
            <a:r>
              <a:rPr lang="ru-RU" dirty="0"/>
              <a:t>непроницаемой для запаха.</a:t>
            </a:r>
            <a:endParaRPr lang="ru-RU" dirty="0"/>
          </a:p>
          <a:p>
            <a:r>
              <a:rPr lang="ru-RU" dirty="0"/>
              <a:t>Красящие лекарственные средства (фармацевтические субстанции, которые оставляют</a:t>
            </a:r>
            <a:r>
              <a:rPr lang="en-US" dirty="0"/>
              <a:t> </a:t>
            </a:r>
            <a:r>
              <a:rPr lang="ru-RU" dirty="0"/>
              <a:t>окрашенный след, не смываемый обычной санитарно-гигиенической обработкой, на таре, укупорочных</a:t>
            </a:r>
            <a:r>
              <a:rPr lang="en-US" dirty="0"/>
              <a:t> </a:t>
            </a:r>
            <a:r>
              <a:rPr lang="ru-RU" dirty="0"/>
              <a:t>средствах, оборудовании и инвентаре (бриллиантовый зеленый, метиленовый синий, индигокармин))</a:t>
            </a:r>
            <a:r>
              <a:rPr lang="en-US" dirty="0"/>
              <a:t> </a:t>
            </a:r>
            <a:r>
              <a:rPr lang="ru-RU" dirty="0"/>
              <a:t>следует хранить в специальном шкафу в плотно укупоренной таре.</a:t>
            </a:r>
            <a:endParaRPr lang="ru-RU" dirty="0"/>
          </a:p>
          <a:p>
            <a:r>
              <a:rPr lang="ru-RU" dirty="0"/>
              <a:t>Для работы с красящими лекарственными средствами для каждого наименования необходимо</a:t>
            </a:r>
            <a:r>
              <a:rPr lang="en-US" dirty="0"/>
              <a:t> </a:t>
            </a:r>
            <a:r>
              <a:rPr lang="ru-RU" dirty="0"/>
              <a:t>выделять специальные весы, ступку, шпатель и другой необходимый </a:t>
            </a:r>
            <a:r>
              <a:rPr lang="ru-RU" dirty="0" smtClean="0"/>
              <a:t>инвентарь</a:t>
            </a:r>
            <a:endParaRPr lang="ru-RU" dirty="0"/>
          </a:p>
        </p:txBody>
      </p:sp>
      <p:pic>
        <p:nvPicPr>
          <p:cNvPr id="4" name="Picture 2" descr="F:\Учебная аптека\IMG_6207.JPG"/>
          <p:cNvPicPr>
            <a:picLocks noChangeAspect="1" noChangeArrowheads="1"/>
          </p:cNvPicPr>
          <p:nvPr/>
        </p:nvPicPr>
        <p:blipFill>
          <a:blip r:embed="rId1" cstate="print"/>
          <a:srcRect/>
          <a:stretch>
            <a:fillRect/>
          </a:stretch>
        </p:blipFill>
        <p:spPr bwMode="auto">
          <a:xfrm>
            <a:off x="457200" y="4221088"/>
            <a:ext cx="3227850" cy="2420888"/>
          </a:xfrm>
          <a:prstGeom prst="rect">
            <a:avLst/>
          </a:prstGeom>
          <a:noFill/>
        </p:spPr>
      </p:pic>
      <p:pic>
        <p:nvPicPr>
          <p:cNvPr id="5" name="Picture 3" descr="C:\Users\1F09~1\AppData\Local\Temp\Rar$DIa0.585\IMG_6225.JPG"/>
          <p:cNvPicPr>
            <a:picLocks noChangeAspect="1" noChangeArrowheads="1"/>
          </p:cNvPicPr>
          <p:nvPr/>
        </p:nvPicPr>
        <p:blipFill>
          <a:blip r:embed="rId2" cstate="print"/>
          <a:srcRect/>
          <a:stretch>
            <a:fillRect/>
          </a:stretch>
        </p:blipFill>
        <p:spPr bwMode="auto">
          <a:xfrm>
            <a:off x="3995936" y="4149080"/>
            <a:ext cx="1977684" cy="2636912"/>
          </a:xfrm>
          <a:prstGeom prst="rect">
            <a:avLst/>
          </a:prstGeom>
          <a:noFill/>
        </p:spPr>
      </p:pic>
      <p:pic>
        <p:nvPicPr>
          <p:cNvPr id="6" name="Picture 4" descr="C:\Users\1F09~1\AppData\Local\Temp\Rar$DIa0.307\IMG_6226.JPG"/>
          <p:cNvPicPr>
            <a:picLocks noChangeAspect="1" noChangeArrowheads="1"/>
          </p:cNvPicPr>
          <p:nvPr/>
        </p:nvPicPr>
        <p:blipFill>
          <a:blip r:embed="rId3" cstate="print"/>
          <a:srcRect/>
          <a:stretch>
            <a:fillRect/>
          </a:stretch>
        </p:blipFill>
        <p:spPr bwMode="auto">
          <a:xfrm>
            <a:off x="6403890" y="4229277"/>
            <a:ext cx="1857388" cy="247651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smtClean="0"/>
            </a:br>
            <a:r>
              <a:rPr lang="ru-RU" dirty="0" smtClean="0"/>
              <a:t>Хранение </a:t>
            </a:r>
            <a:r>
              <a:rPr lang="ru-RU" dirty="0"/>
              <a:t>лекарственного растительного сырья</a:t>
            </a:r>
            <a:br>
              <a:rPr lang="ru-RU" dirty="0"/>
            </a:br>
            <a:endParaRPr lang="ru-RU" dirty="0"/>
          </a:p>
        </p:txBody>
      </p:sp>
      <p:sp>
        <p:nvSpPr>
          <p:cNvPr id="3" name="Объект 2"/>
          <p:cNvSpPr>
            <a:spLocks noGrp="1"/>
          </p:cNvSpPr>
          <p:nvPr>
            <p:ph idx="1"/>
          </p:nvPr>
        </p:nvSpPr>
        <p:spPr>
          <a:xfrm>
            <a:off x="457200" y="1600201"/>
            <a:ext cx="8229600" cy="3052936"/>
          </a:xfrm>
        </p:spPr>
        <p:txBody>
          <a:bodyPr>
            <a:normAutofit fontScale="77500" lnSpcReduction="20000"/>
          </a:bodyPr>
          <a:lstStyle/>
          <a:p>
            <a:r>
              <a:rPr lang="ru-RU" sz="2000" dirty="0" err="1" smtClean="0"/>
              <a:t>Нерасфасованное</a:t>
            </a:r>
            <a:r>
              <a:rPr lang="ru-RU" sz="2000" dirty="0" smtClean="0"/>
              <a:t> </a:t>
            </a:r>
            <a:r>
              <a:rPr lang="ru-RU" sz="2000" dirty="0"/>
              <a:t>лекарственное растительное  сырье  должно  храниться  в  сухом  (не  более 50% влажности), хорошо проветриваемом помещении в плотно закрытой таре. </a:t>
            </a:r>
            <a:endParaRPr lang="ru-RU" sz="2000" dirty="0" smtClean="0"/>
          </a:p>
          <a:p>
            <a:r>
              <a:rPr lang="ru-RU" sz="2000" dirty="0" err="1" smtClean="0"/>
              <a:t>Нерасфасованное</a:t>
            </a:r>
            <a:r>
              <a:rPr lang="ru-RU" sz="2000" dirty="0" smtClean="0"/>
              <a:t> </a:t>
            </a:r>
            <a:r>
              <a:rPr lang="ru-RU" sz="2000" dirty="0"/>
              <a:t>лекарственное растительное сырье, содержащее эфирные  масла,  хранится изолированно в хорошо укупоренной таре. </a:t>
            </a:r>
            <a:endParaRPr lang="ru-RU" sz="2000" dirty="0" smtClean="0"/>
          </a:p>
          <a:p>
            <a:r>
              <a:rPr lang="ru-RU" sz="2000" dirty="0" err="1"/>
              <a:t>Н</a:t>
            </a:r>
            <a:r>
              <a:rPr lang="ru-RU" sz="2000" dirty="0" err="1" smtClean="0"/>
              <a:t>ерасфасованное</a:t>
            </a:r>
            <a:r>
              <a:rPr lang="ru-RU" sz="2000" dirty="0" smtClean="0"/>
              <a:t> </a:t>
            </a:r>
            <a:r>
              <a:rPr lang="ru-RU" sz="2000" dirty="0"/>
              <a:t>лекарственное растительное  сырье  должно  подвергаться  периодическому контролю  в  соответствии  с  требованиями  государственной  фармакопеи.   Трава,   корни,   корневища, семена, плоды, утратившие нормальную окраску, запах и требуемое количество  действующих  веществ, а также пораженные плесенью, амбарными вредителями, бракуют. </a:t>
            </a:r>
            <a:endParaRPr lang="ru-RU" sz="2000" dirty="0" smtClean="0"/>
          </a:p>
          <a:p>
            <a:r>
              <a:rPr lang="ru-RU" sz="2000" dirty="0" smtClean="0"/>
              <a:t>Хранение   </a:t>
            </a:r>
            <a:r>
              <a:rPr lang="ru-RU" sz="2000" dirty="0"/>
              <a:t>лекарственного    растительного    сырья,    содержащего    сердечные    гликозиды, осуществляется с соблюдением требований  государственной  фармакопеи,  в  частности,  требования  о повторном контроле на биологическую активность</a:t>
            </a:r>
            <a:r>
              <a:rPr lang="ru-RU" sz="2000" dirty="0" smtClean="0"/>
              <a:t>.</a:t>
            </a:r>
            <a:r>
              <a:rPr lang="ru-RU" sz="2000" dirty="0"/>
              <a:t> </a:t>
            </a:r>
            <a:endParaRPr lang="ru-RU" sz="2000" dirty="0" smtClean="0"/>
          </a:p>
          <a:p>
            <a:r>
              <a:rPr lang="ru-RU" sz="2000" dirty="0" smtClean="0"/>
              <a:t>Расфасованное </a:t>
            </a:r>
            <a:r>
              <a:rPr lang="ru-RU" sz="2000" dirty="0"/>
              <a:t>лекарственное растительное сырье хранится на стеллажах или в шкафах.</a:t>
            </a:r>
            <a:endParaRPr lang="ru-RU" sz="2000" dirty="0"/>
          </a:p>
          <a:p>
            <a:pPr marL="0" indent="0">
              <a:buNone/>
            </a:pPr>
            <a:endParaRPr lang="ru-RU"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91680" y="4437241"/>
            <a:ext cx="3273106" cy="234992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Хранение огнеопасных лекарственных средств</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Лекарственные средства, обладающие опасными свойствами (огнеопасные, взрывоопасные, радиофармацевтические, едкие, коррозионные, газы сжатые и сжиженные и др.), следует хранить в специально устроенных помещениях, оборудованных дополнительными средствами безопасности и охраны. При хранении необходимо обеспечить сохранность и заявленное качество лекарственных средств, предотвратить возможность проявления лекарственными средствами своих опасных свойств и создать безопасные условия труда сотрудников, осуществляющих работу с такими лекарственными средствами.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Основные термины</a:t>
            </a:r>
            <a:endParaRPr lang="ru-RU" b="1" dirty="0"/>
          </a:p>
        </p:txBody>
      </p:sp>
      <p:sp>
        <p:nvSpPr>
          <p:cNvPr id="3" name="Объект 2"/>
          <p:cNvSpPr>
            <a:spLocks noGrp="1"/>
          </p:cNvSpPr>
          <p:nvPr>
            <p:ph idx="1"/>
          </p:nvPr>
        </p:nvSpPr>
        <p:spPr>
          <a:xfrm>
            <a:off x="457200" y="1340768"/>
            <a:ext cx="8229600" cy="4785395"/>
          </a:xfrm>
        </p:spPr>
        <p:txBody>
          <a:bodyPr>
            <a:normAutofit fontScale="40000" lnSpcReduction="20000"/>
          </a:bodyPr>
          <a:lstStyle/>
          <a:p>
            <a:pPr marL="0" indent="0">
              <a:buNone/>
            </a:pPr>
            <a:r>
              <a:rPr lang="ru-RU" sz="6300" b="1" i="1" dirty="0"/>
              <a:t>Срок годности – </a:t>
            </a:r>
            <a:r>
              <a:rPr lang="ru-RU" sz="6300" dirty="0"/>
              <a:t>период времени, в течение которого лекарственное средство должно полностью соответствовать спецификации на срок годности при надлежащем хранении в условиях указанных в фармакопейной статье или нормативной </a:t>
            </a:r>
            <a:r>
              <a:rPr lang="ru-RU" sz="6300" dirty="0" smtClean="0"/>
              <a:t>документации (НД) </a:t>
            </a:r>
            <a:r>
              <a:rPr lang="ru-RU" sz="6300" dirty="0"/>
              <a:t>и на упаковке</a:t>
            </a:r>
            <a:r>
              <a:rPr lang="ru-RU" sz="6300" dirty="0" smtClean="0"/>
              <a:t>.</a:t>
            </a:r>
            <a:endParaRPr lang="ru-RU" sz="6300" dirty="0" smtClean="0"/>
          </a:p>
          <a:p>
            <a:pPr marL="0" indent="0">
              <a:buNone/>
            </a:pPr>
            <a:endParaRPr lang="ru-RU" dirty="0" smtClean="0"/>
          </a:p>
          <a:p>
            <a:pPr marL="0" indent="0">
              <a:buNone/>
            </a:pPr>
            <a:r>
              <a:rPr lang="ru-RU" sz="3600" dirty="0"/>
              <a:t>Понятие «срок годности» имеет временной смысл, а понятие </a:t>
            </a:r>
            <a:r>
              <a:rPr lang="ru-RU" sz="3600" dirty="0" smtClean="0"/>
              <a:t>«стабильность» </a:t>
            </a:r>
            <a:r>
              <a:rPr lang="ru-RU" sz="3600" dirty="0"/>
              <a:t>обусловливает устойчивость лекарственного средства. </a:t>
            </a:r>
            <a:endParaRPr lang="ru-RU" sz="3600" dirty="0" smtClean="0"/>
          </a:p>
          <a:p>
            <a:pPr marL="0" indent="0">
              <a:buNone/>
            </a:pPr>
            <a:r>
              <a:rPr lang="ru-RU" sz="3600" dirty="0"/>
              <a:t>Терапевтическая доза препарата в лекарственной форме должна сохраняться в течение определённого срока, указанного в НД</a:t>
            </a:r>
            <a:r>
              <a:rPr lang="ru-RU" sz="3600" dirty="0" smtClean="0"/>
              <a:t>.</a:t>
            </a:r>
            <a:endParaRPr lang="ru-RU" sz="3600" dirty="0" smtClean="0"/>
          </a:p>
          <a:p>
            <a:pPr marL="0" indent="0">
              <a:buNone/>
            </a:pPr>
            <a:r>
              <a:rPr lang="ru-RU" sz="3600" dirty="0"/>
              <a:t>Для повышения стабильности исследуют химические процессы, происходящие при хранении лекарственных средств, и создают способы ингибирования этих процессов</a:t>
            </a:r>
            <a:endParaRPr lang="ru-RU" sz="3600" dirty="0"/>
          </a:p>
          <a:p>
            <a:pPr marL="0" indent="0">
              <a:buNone/>
            </a:pPr>
            <a:endParaRPr lang="ru-RU" dirty="0"/>
          </a:p>
          <a:p>
            <a:pPr marL="0" indent="0">
              <a:buNone/>
            </a:pPr>
            <a:r>
              <a:rPr lang="ru-RU" sz="6300" b="1" i="1" dirty="0"/>
              <a:t>Хранение – </a:t>
            </a:r>
            <a:r>
              <a:rPr lang="ru-RU" sz="6300" dirty="0"/>
              <a:t>процесс хранения лекарственных средств до момента их использования  в пределах установленного срока годности, являющийся составной частью обращения лекарственных средств.</a:t>
            </a:r>
            <a:endParaRPr lang="ru-RU" sz="6300" dirty="0"/>
          </a:p>
          <a:p>
            <a:pPr marL="0" indent="0">
              <a:buNone/>
            </a:pPr>
            <a:endParaRPr lang="ru-RU" sz="6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dirty="0" smtClean="0"/>
              <a:t>Хранение наркотических и психотропных лекарственных средств</a:t>
            </a:r>
            <a:endParaRPr lang="ru-RU" sz="3000" dirty="0"/>
          </a:p>
        </p:txBody>
      </p:sp>
      <p:sp>
        <p:nvSpPr>
          <p:cNvPr id="3" name="Содержимое 2"/>
          <p:cNvSpPr>
            <a:spLocks noGrp="1"/>
          </p:cNvSpPr>
          <p:nvPr>
            <p:ph idx="1"/>
          </p:nvPr>
        </p:nvSpPr>
        <p:spPr/>
        <p:txBody>
          <a:bodyPr>
            <a:normAutofit/>
          </a:bodyPr>
          <a:lstStyle/>
          <a:p>
            <a:r>
              <a:rPr lang="ru-RU" sz="1800" dirty="0" smtClean="0"/>
              <a:t>Наркотические и психотропные лекарственные средства хранятся в организациях в</a:t>
            </a:r>
            <a:r>
              <a:rPr lang="en-US" sz="1800" dirty="0" smtClean="0"/>
              <a:t> </a:t>
            </a:r>
            <a:r>
              <a:rPr lang="ru-RU" sz="1800" dirty="0" smtClean="0"/>
              <a:t>изолированных помещениях, специально оборудованных инженерными и техническими средствами</a:t>
            </a:r>
            <a:r>
              <a:rPr lang="en-US" sz="1800" dirty="0" smtClean="0"/>
              <a:t> </a:t>
            </a:r>
            <a:r>
              <a:rPr lang="ru-RU" sz="1800" dirty="0" smtClean="0"/>
              <a:t>охраны, и в местах временного хранения при соблюдении требований согласно Правилам хранения</a:t>
            </a:r>
            <a:r>
              <a:rPr lang="en-US" sz="1800" dirty="0" smtClean="0"/>
              <a:t> </a:t>
            </a:r>
            <a:r>
              <a:rPr lang="ru-RU" sz="1800" dirty="0" smtClean="0"/>
              <a:t>наркотических средств и психотропных веществ, установленных Постановлением Правительства</a:t>
            </a:r>
            <a:r>
              <a:rPr lang="en-US" sz="1800" dirty="0" smtClean="0"/>
              <a:t> </a:t>
            </a:r>
            <a:r>
              <a:rPr lang="ru-RU" sz="1800" dirty="0" smtClean="0"/>
              <a:t>Российской Федерации от 31 декабря 2009 г. N 1148</a:t>
            </a:r>
            <a:endParaRPr lang="ru-RU" sz="1800" dirty="0"/>
          </a:p>
        </p:txBody>
      </p:sp>
      <p:pic>
        <p:nvPicPr>
          <p:cNvPr id="4" name="Picture 2" descr="C:\Users\1F09~1\AppData\Local\Temp\Rar$DIa0.304\IMG_6223.JPG"/>
          <p:cNvPicPr>
            <a:picLocks noChangeAspect="1" noChangeArrowheads="1"/>
          </p:cNvPicPr>
          <p:nvPr/>
        </p:nvPicPr>
        <p:blipFill>
          <a:blip r:embed="rId1" cstate="print"/>
          <a:srcRect/>
          <a:stretch>
            <a:fillRect/>
          </a:stretch>
        </p:blipFill>
        <p:spPr bwMode="auto">
          <a:xfrm>
            <a:off x="5786446" y="3286124"/>
            <a:ext cx="2464593" cy="3286124"/>
          </a:xfrm>
          <a:prstGeom prst="rect">
            <a:avLst/>
          </a:prstGeom>
          <a:noFill/>
        </p:spPr>
      </p:pic>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55867" y="3904976"/>
            <a:ext cx="3317941" cy="236599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4708" y="3933905"/>
            <a:ext cx="3077515" cy="230813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600" dirty="0" smtClean="0"/>
              <a:t>Влияние транспортировки на химические </a:t>
            </a:r>
            <a:r>
              <a:rPr lang="ru-RU" sz="2600" dirty="0"/>
              <a:t>процессы, происходящие </a:t>
            </a:r>
            <a:r>
              <a:rPr lang="ru-RU" sz="2600" dirty="0" smtClean="0"/>
              <a:t>при хранении  </a:t>
            </a:r>
            <a:r>
              <a:rPr lang="ru-RU" sz="2600" dirty="0"/>
              <a:t>ЛС</a:t>
            </a:r>
            <a:endParaRPr lang="ru-RU" sz="2600" dirty="0"/>
          </a:p>
        </p:txBody>
      </p:sp>
      <p:sp>
        <p:nvSpPr>
          <p:cNvPr id="3" name="Объект 2"/>
          <p:cNvSpPr>
            <a:spLocks noGrp="1"/>
          </p:cNvSpPr>
          <p:nvPr>
            <p:ph idx="1"/>
          </p:nvPr>
        </p:nvSpPr>
        <p:spPr/>
        <p:txBody>
          <a:bodyPr>
            <a:normAutofit fontScale="92500" lnSpcReduction="20000"/>
          </a:bodyPr>
          <a:lstStyle/>
          <a:p>
            <a:pPr marL="0" indent="0">
              <a:buNone/>
            </a:pPr>
            <a:r>
              <a:rPr lang="ru-RU" i="1" dirty="0"/>
              <a:t>Транспортировка</a:t>
            </a:r>
            <a:r>
              <a:rPr lang="ru-RU" b="1" dirty="0"/>
              <a:t> </a:t>
            </a:r>
            <a:r>
              <a:rPr lang="ru-RU" dirty="0"/>
              <a:t> также должна проводиться с учетом возможного влияния факторов внешней среды на стабильность лекарства. Транспортирование лекарственных веществ особенно по железной дороге и морским или речным  транспортом связано с воздействием низких или высоких температур. В пароходных трюмах в условиях тропического климата температура может достигать 65 </a:t>
            </a:r>
            <a:r>
              <a:rPr lang="ru-RU" baseline="30000" dirty="0" err="1"/>
              <a:t>о</a:t>
            </a:r>
            <a:r>
              <a:rPr lang="ru-RU" dirty="0" err="1"/>
              <a:t>С</a:t>
            </a:r>
            <a:r>
              <a:rPr lang="ru-RU" dirty="0"/>
              <a:t>. В НД пока еще не нашли отражение условия хранения лекарственных средств в зависимости от климатических условий.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smtClean="0"/>
            </a:br>
            <a:r>
              <a:rPr lang="ru-RU" dirty="0" smtClean="0"/>
              <a:t>Сроки </a:t>
            </a:r>
            <a:r>
              <a:rPr lang="ru-RU" dirty="0"/>
              <a:t>годности лекарственных веществ</a:t>
            </a:r>
            <a:br>
              <a:rPr lang="ru-RU" dirty="0"/>
            </a:b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Стабильность </a:t>
            </a:r>
            <a:r>
              <a:rPr lang="ru-RU" dirty="0"/>
              <a:t>лекарства обусловливает сроки его годности. Они указаны в НД и опубликованы в специальном официальном сборнике Фармакопейного комитета.  Большинство неорганических лекарственных  веществ хранится более 10 лет. Исключение составляют натрия нитрит (3 года), натрия йодид (1 год).</a:t>
            </a:r>
            <a:endParaRPr lang="ru-RU" dirty="0"/>
          </a:p>
          <a:p>
            <a:pPr marL="0" indent="0">
              <a:buNone/>
            </a:pPr>
            <a:r>
              <a:rPr lang="ru-RU" dirty="0"/>
              <a:t>Синтетические лекарственные вещества хранятся от 3 до 5 лет. Витамины хранят 1-3 года, антибиотики – от 1 до 5 лет. Стабильность субстанций значительно выше, чем лекарственных форм. Наименее стабильны лекарственные формы, приготовленные в условиях аптеки. Срок их годности от одних суток (водный раствор пенициллина) до 30 дней (например, растворы для инъекций под обкатку).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 name="Рисунок 43"/>
          <p:cNvPicPr>
            <a:picLocks noChangeAspect="1"/>
          </p:cNvPicPr>
          <p:nvPr>
            <p:ph idx="1"/>
          </p:nvPr>
        </p:nvPicPr>
        <p:blipFill>
          <a:blip r:embed="rId1"/>
          <a:srcRect l="-691" t="9652" r="131" b="15016"/>
          <a:stretch>
            <a:fillRect/>
          </a:stretch>
        </p:blipFill>
        <p:spPr>
          <a:xfrm>
            <a:off x="179705" y="765175"/>
            <a:ext cx="8784590" cy="489648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58" name="Рисунок 58"/>
          <p:cNvPicPr>
            <a:picLocks noChangeAspect="1"/>
          </p:cNvPicPr>
          <p:nvPr>
            <p:ph idx="1"/>
          </p:nvPr>
        </p:nvPicPr>
        <p:blipFill>
          <a:blip r:embed="rId1"/>
          <a:stretch>
            <a:fillRect/>
          </a:stretch>
        </p:blipFill>
        <p:spPr>
          <a:xfrm>
            <a:off x="548640" y="1600200"/>
            <a:ext cx="8046085" cy="45262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25" name="Рисунок 25"/>
          <p:cNvPicPr>
            <a:picLocks noChangeAspect="1"/>
          </p:cNvPicPr>
          <p:nvPr>
            <p:ph idx="1"/>
          </p:nvPr>
        </p:nvPicPr>
        <p:blipFill>
          <a:blip r:embed="rId1"/>
          <a:stretch>
            <a:fillRect/>
          </a:stretch>
        </p:blipFill>
        <p:spPr>
          <a:xfrm>
            <a:off x="548640" y="1600200"/>
            <a:ext cx="8046085" cy="45262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20" name="Рисунок 20"/>
          <p:cNvPicPr>
            <a:picLocks noChangeAspect="1"/>
          </p:cNvPicPr>
          <p:nvPr>
            <p:ph idx="1"/>
          </p:nvPr>
        </p:nvPicPr>
        <p:blipFill>
          <a:blip r:embed="rId1"/>
          <a:stretch>
            <a:fillRect/>
          </a:stretch>
        </p:blipFill>
        <p:spPr>
          <a:xfrm>
            <a:off x="548640" y="1600200"/>
            <a:ext cx="8046085" cy="4526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1143000"/>
          </a:xfrm>
        </p:spPr>
        <p:txBody>
          <a:bodyPr/>
          <a:lstStyle/>
          <a:p>
            <a:r>
              <a:rPr lang="ru-RU" dirty="0" smtClean="0"/>
              <a:t>Благодарю за внимание!!!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smtClean="0"/>
            </a:br>
            <a:r>
              <a:rPr lang="ru-RU" b="1" dirty="0" smtClean="0"/>
              <a:t>Методы </a:t>
            </a:r>
            <a:r>
              <a:rPr lang="ru-RU" b="1" dirty="0"/>
              <a:t>определения стабильности лекарственных средств</a:t>
            </a:r>
            <a:br>
              <a:rPr lang="ru-RU" dirty="0"/>
            </a:b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Существует </a:t>
            </a:r>
            <a:r>
              <a:rPr lang="ru-RU" dirty="0"/>
              <a:t>два метода определения стабильности: </a:t>
            </a:r>
            <a:r>
              <a:rPr lang="ru-RU" b="1" i="1" dirty="0"/>
              <a:t>классический </a:t>
            </a:r>
            <a:r>
              <a:rPr lang="ru-RU" dirty="0"/>
              <a:t>метод и метод </a:t>
            </a:r>
            <a:r>
              <a:rPr lang="ru-RU" b="1" i="1" dirty="0"/>
              <a:t>«ускоренного старения».</a:t>
            </a:r>
            <a:endParaRPr lang="ru-RU" b="1" i="1" dirty="0"/>
          </a:p>
          <a:p>
            <a:pPr marL="0" indent="0">
              <a:buNone/>
            </a:pPr>
            <a:r>
              <a:rPr lang="ru-RU" u="sng" dirty="0"/>
              <a:t>1 метод</a:t>
            </a:r>
            <a:r>
              <a:rPr lang="ru-RU" dirty="0"/>
              <a:t>: лекарственное средство в течение срока годности хранят с соблюдением требуемых условий и анализируют по </a:t>
            </a:r>
            <a:r>
              <a:rPr lang="ru-RU" dirty="0" smtClean="0"/>
              <a:t>фармакопейной статье (ФС) </a:t>
            </a:r>
            <a:r>
              <a:rPr lang="ru-RU" dirty="0"/>
              <a:t>каждые полгода или год в зависимости от срока годности. Затем дают заключение об оптимальном сроке хранения. Это длительный </a:t>
            </a:r>
            <a:r>
              <a:rPr lang="ru-RU" dirty="0" smtClean="0"/>
              <a:t>метод.</a:t>
            </a:r>
            <a:endParaRPr lang="ru-RU" dirty="0" smtClean="0"/>
          </a:p>
          <a:p>
            <a:pPr marL="0" indent="0">
              <a:buNone/>
            </a:pPr>
            <a:r>
              <a:rPr lang="ru-RU" u="sng" dirty="0" smtClean="0"/>
              <a:t>2 </a:t>
            </a:r>
            <a:r>
              <a:rPr lang="ru-RU" u="sng" dirty="0"/>
              <a:t>метод</a:t>
            </a:r>
            <a:r>
              <a:rPr lang="ru-RU" dirty="0"/>
              <a:t>: это метод «ускоренного старения», он позволяет за 15-115 дней при температуре 40-70 </a:t>
            </a:r>
            <a:r>
              <a:rPr lang="ru-RU" baseline="30000" dirty="0" err="1"/>
              <a:t>о</a:t>
            </a:r>
            <a:r>
              <a:rPr lang="ru-RU" dirty="0" err="1"/>
              <a:t>С</a:t>
            </a:r>
            <a:r>
              <a:rPr lang="ru-RU" dirty="0"/>
              <a:t> установить срок годности лекарственного средства. Этот метод основан на изучении кинетики реакций разложения лекарственных веществ. Определение ведут в климатических шкафах, где автоматически создаются заданные условия хранения (температура, влажность, свет). Исследуя физические и химические изменения вещества, оценивают его стабильность.</a:t>
            </a:r>
            <a:r>
              <a:rPr lang="ru-RU" b="1" dirty="0"/>
              <a:t>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r>
              <a:rPr lang="ru-RU" dirty="0" smtClean="0"/>
              <a:t>Хранение лекарственных средств регламентируется нормативными документами:</a:t>
            </a:r>
            <a:endParaRPr lang="ru-RU" dirty="0"/>
          </a:p>
        </p:txBody>
      </p:sp>
      <p:sp>
        <p:nvSpPr>
          <p:cNvPr id="3" name="Содержимое 2"/>
          <p:cNvSpPr>
            <a:spLocks noGrp="1"/>
          </p:cNvSpPr>
          <p:nvPr>
            <p:ph idx="1"/>
          </p:nvPr>
        </p:nvSpPr>
        <p:spPr>
          <a:xfrm>
            <a:off x="457200" y="2132856"/>
            <a:ext cx="8229600" cy="4353347"/>
          </a:xfrm>
        </p:spPr>
        <p:txBody>
          <a:bodyPr>
            <a:normAutofit fontScale="25000" lnSpcReduction="20000"/>
          </a:bodyPr>
          <a:lstStyle/>
          <a:p>
            <a:r>
              <a:rPr lang="ru-RU" sz="8800" dirty="0" smtClean="0">
                <a:cs typeface="Times New Roman" panose="02020603050405020304" pitchFamily="18" charset="0"/>
              </a:rPr>
              <a:t>ОФС 1.1.0010.15 Хранение лекарственных средств;</a:t>
            </a:r>
            <a:endParaRPr lang="ru-RU" sz="8800" dirty="0" smtClean="0">
              <a:cs typeface="Times New Roman" panose="02020603050405020304" pitchFamily="18" charset="0"/>
            </a:endParaRPr>
          </a:p>
          <a:p>
            <a:r>
              <a:rPr lang="ru-RU" sz="8800" dirty="0" smtClean="0">
                <a:cs typeface="Times New Roman" panose="02020603050405020304" pitchFamily="18" charset="0"/>
              </a:rPr>
              <a:t>Приказ </a:t>
            </a:r>
            <a:r>
              <a:rPr lang="ru-RU" sz="8800" dirty="0" err="1" smtClean="0">
                <a:cs typeface="Times New Roman" panose="02020603050405020304" pitchFamily="18" charset="0"/>
              </a:rPr>
              <a:t>Минздравсоцразвития</a:t>
            </a:r>
            <a:r>
              <a:rPr lang="ru-RU" sz="8800" dirty="0" smtClean="0">
                <a:cs typeface="Times New Roman" panose="02020603050405020304" pitchFamily="18" charset="0"/>
              </a:rPr>
              <a:t> РФ № 706н «Об утверждении правил хранения лекарственных средств» (от 23.08.2010) (ред. от 28.12.2010);</a:t>
            </a:r>
            <a:endParaRPr lang="ru-RU" sz="8800" dirty="0" smtClean="0">
              <a:cs typeface="Times New Roman" panose="02020603050405020304" pitchFamily="18" charset="0"/>
            </a:endParaRPr>
          </a:p>
          <a:p>
            <a:r>
              <a:rPr lang="ru-RU" sz="8800" dirty="0" smtClean="0">
                <a:cs typeface="Times New Roman" panose="02020603050405020304" pitchFamily="18" charset="0"/>
              </a:rPr>
              <a:t>№ 3-ФЗ "О наркотических средствах и психотропных веществах"(от 8 января 1998 г.);</a:t>
            </a:r>
            <a:endParaRPr lang="ru-RU" sz="8800" dirty="0" smtClean="0">
              <a:cs typeface="Times New Roman" panose="02020603050405020304" pitchFamily="18" charset="0"/>
            </a:endParaRPr>
          </a:p>
          <a:p>
            <a:r>
              <a:rPr lang="ru-RU" sz="8800" dirty="0" smtClean="0">
                <a:cs typeface="Times New Roman" panose="02020603050405020304" pitchFamily="18" charset="0"/>
              </a:rPr>
              <a:t>Приказ № 646н “Об утверждении Правил надлежащей практики хранения и перевозки лекарственных препаратов для медицинского применения “ (31 августа 2016 г.);</a:t>
            </a:r>
            <a:endParaRPr lang="ru-RU" sz="8800" dirty="0" smtClean="0">
              <a:cs typeface="Times New Roman" panose="02020603050405020304" pitchFamily="18" charset="0"/>
            </a:endParaRPr>
          </a:p>
          <a:p>
            <a:r>
              <a:rPr lang="ru-RU" sz="8800" dirty="0" smtClean="0">
                <a:cs typeface="Times New Roman" panose="02020603050405020304" pitchFamily="18" charset="0"/>
              </a:rPr>
              <a:t>Постановление Правительства РФ № 1148 “ О порядке хранения наркотических средств, психотропных веществ и их </a:t>
            </a:r>
            <a:r>
              <a:rPr lang="ru-RU" sz="8800" dirty="0" err="1" smtClean="0">
                <a:cs typeface="Times New Roman" panose="02020603050405020304" pitchFamily="18" charset="0"/>
              </a:rPr>
              <a:t>прекурсоров</a:t>
            </a:r>
            <a:r>
              <a:rPr lang="ru-RU" sz="8800" dirty="0" smtClean="0">
                <a:cs typeface="Times New Roman" panose="02020603050405020304" pitchFamily="18" charset="0"/>
              </a:rPr>
              <a:t> “ (от 31 декабря 2009 г. ).</a:t>
            </a:r>
            <a:endParaRPr lang="ru-RU" sz="8800" dirty="0" smtClean="0">
              <a:cs typeface="Times New Roman" panose="02020603050405020304" pitchFamily="18" charset="0"/>
            </a:endParaRPr>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Факторы, влияющие на стабильность ЛС:</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Температура, влажность, свет.</a:t>
            </a:r>
            <a:endParaRPr lang="ru-RU" dirty="0" smtClean="0"/>
          </a:p>
          <a:p>
            <a:pPr marL="0" indent="0">
              <a:buNone/>
            </a:pPr>
            <a:r>
              <a:rPr lang="ru-RU" dirty="0" smtClean="0"/>
              <a:t>1. Воздействие повышенной температуры: </a:t>
            </a:r>
            <a:r>
              <a:rPr lang="ru-RU" dirty="0"/>
              <a:t>с </a:t>
            </a:r>
            <a:r>
              <a:rPr lang="ru-RU" u="sng" dirty="0"/>
              <a:t>повышением</a:t>
            </a:r>
            <a:r>
              <a:rPr lang="ru-RU" dirty="0"/>
              <a:t> температуры повышается скорость химической реакции и ускоряется разложение лекарственного вещества. Эта взаимосвязь лежит в основе метода "ускоренного старения". </a:t>
            </a:r>
            <a:r>
              <a:rPr lang="ru-RU" u="sng" dirty="0"/>
              <a:t>Например</a:t>
            </a:r>
            <a:r>
              <a:rPr lang="ru-RU" dirty="0"/>
              <a:t>: если температурный коэффициент равен 2, то скорость реакции при нагревании реагирующих веществ от 20 до 100 </a:t>
            </a:r>
            <a:r>
              <a:rPr lang="ru-RU" baseline="30000" dirty="0" err="1"/>
              <a:t>о</a:t>
            </a:r>
            <a:r>
              <a:rPr lang="ru-RU" dirty="0" err="1"/>
              <a:t>С</a:t>
            </a:r>
            <a:r>
              <a:rPr lang="ru-RU" dirty="0"/>
              <a:t> возрастает в 256 раз.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Факторы, влияющие на стабильность ЛС:</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u="sng" dirty="0"/>
              <a:t>Пониженные</a:t>
            </a:r>
            <a:r>
              <a:rPr lang="ru-RU" dirty="0"/>
              <a:t> температуры по-разному влияют на лекарственные средства. </a:t>
            </a:r>
            <a:r>
              <a:rPr lang="ru-RU" u="sng" dirty="0"/>
              <a:t>Например</a:t>
            </a:r>
            <a:r>
              <a:rPr lang="ru-RU" dirty="0"/>
              <a:t>:  ампульные  40% растворы  глюкозы, 25% растворы магния сульфата, 10%  кальция хлорида сохраняют качества при </a:t>
            </a:r>
            <a:r>
              <a:rPr lang="ru-RU" dirty="0" smtClean="0"/>
              <a:t>пониженной температуре. </a:t>
            </a:r>
            <a:r>
              <a:rPr lang="ru-RU" dirty="0"/>
              <a:t>В то же время, бактерийные препараты разлагаются при температуре ниже 0 </a:t>
            </a:r>
            <a:r>
              <a:rPr lang="ru-RU" baseline="30000" dirty="0" err="1"/>
              <a:t>о</a:t>
            </a:r>
            <a:r>
              <a:rPr lang="ru-RU" dirty="0" err="1"/>
              <a:t>С</a:t>
            </a:r>
            <a:r>
              <a:rPr lang="ru-RU" dirty="0"/>
              <a:t>, а растворы антибиотиков разрушаются в течение нескольких дней при температуре от 6 до 20 </a:t>
            </a:r>
            <a:r>
              <a:rPr lang="ru-RU" baseline="30000" dirty="0" err="1"/>
              <a:t>о</a:t>
            </a:r>
            <a:r>
              <a:rPr lang="ru-RU" dirty="0" err="1"/>
              <a:t>С</a:t>
            </a:r>
            <a:r>
              <a:rPr lang="ru-RU" dirty="0"/>
              <a:t>. </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Факторы, влияющие на стабильность ЛС:</a:t>
            </a:r>
            <a:endParaRPr lang="ru-RU" b="1"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2. Воздействие </a:t>
            </a:r>
            <a:r>
              <a:rPr lang="ru-RU" i="1" dirty="0"/>
              <a:t>света </a:t>
            </a:r>
            <a:r>
              <a:rPr lang="ru-RU" dirty="0"/>
              <a:t>ускоряет процесс разложения лекарственных веществ. Сухие кристаллические вещества более устойчивы к свету, чем растворы. Фенолы, амины, сульфаниламиды  изменяют окраску и форму кристаллов при хранении на свету. Также есть лекарственные вещества, которые на свету сохраняются лучше, чем в темноте. Например, соли железа (</a:t>
            </a:r>
            <a:r>
              <a:rPr lang="en-US" dirty="0"/>
              <a:t>II</a:t>
            </a:r>
            <a:r>
              <a:rPr lang="ru-RU" dirty="0"/>
              <a:t>)  стабильны и повышают устойчивость к свету других лекарственных веществ.</a:t>
            </a:r>
            <a:endParaRPr lang="ru-RU" dirty="0"/>
          </a:p>
          <a:p>
            <a:pPr marL="0" indent="0">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25825</Words>
  <Application>WPS Presentation</Application>
  <PresentationFormat>Экран (4:3)</PresentationFormat>
  <Paragraphs>285</Paragraphs>
  <Slides>47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Arial</vt:lpstr>
      <vt:lpstr>SimSun</vt:lpstr>
      <vt:lpstr>Wingdings</vt:lpstr>
      <vt:lpstr>Times New Roman</vt:lpstr>
      <vt:lpstr>Calibri</vt:lpstr>
      <vt:lpstr>Microsoft YaHei</vt:lpstr>
      <vt:lpstr>Arial Unicode MS</vt:lpstr>
      <vt:lpstr>Symbol</vt:lpstr>
      <vt:lpstr>Тема Office</vt:lpstr>
      <vt:lpstr>Причины недоброкачественности и условия хранения лекарственных препаратов</vt:lpstr>
      <vt:lpstr>План</vt:lpstr>
      <vt:lpstr>Основные термины</vt:lpstr>
      <vt:lpstr>Основные термины</vt:lpstr>
      <vt:lpstr> Методы определения стабильности лекарственных средств </vt:lpstr>
      <vt:lpstr>Хранение лекарственных средств регламентируется нормативными документами:</vt:lpstr>
      <vt:lpstr>Факторы, влияющие на стабильность ЛС:</vt:lpstr>
      <vt:lpstr>Факторы, влияющие на стабильность ЛС:</vt:lpstr>
      <vt:lpstr>Факторы, влияющие на стабильность ЛС:</vt:lpstr>
      <vt:lpstr>Факторы, влияющие на стабильность ЛС:</vt:lpstr>
      <vt:lpstr> Химические процессы, происходящие при  хранении  ЛС </vt:lpstr>
      <vt:lpstr> Химические процессы, происходящие при  хранении  ЛС </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Химические процессы, происходящие при  хранении  ЛС</vt:lpstr>
      <vt:lpstr>Хранение ЛС, требующих защиту от света</vt:lpstr>
      <vt:lpstr>Хранение ЛС, требующих защиты от воздействия влаги</vt:lpstr>
      <vt:lpstr>Хранение ЛС, требующих защиты от улетучивания и высыхания</vt:lpstr>
      <vt:lpstr>Хранение ЛС, требующих защиты от воздействия повышенной температуры</vt:lpstr>
      <vt:lpstr>Хранение ЛС, требующих защиты от воздействия пониженной температуры</vt:lpstr>
      <vt:lpstr>Хранение пахучих и красящих лекарственных средств</vt:lpstr>
      <vt:lpstr> Хранение лекарственного растительного сырья </vt:lpstr>
      <vt:lpstr>Хранение огнеопасных лекарственных средств</vt:lpstr>
      <vt:lpstr>Хранение наркотических и психотропных лекарственных средств</vt:lpstr>
      <vt:lpstr>Влияние транспортировки на химические процессы, происходящие при хранении  ЛС</vt:lpstr>
      <vt:lpstr> Сроки годности лекарственных веществ </vt:lpstr>
      <vt:lpstr>PowerPoint 演示文稿</vt:lpstr>
      <vt:lpstr>PowerPoint 演示文稿</vt:lpstr>
      <vt:lpstr>PowerPoint 演示文稿</vt:lpstr>
      <vt:lpstr>PowerPoint 演示文稿</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Причины недоброкачественности и условия хранения лекарственных препаратов</dc:title>
  <dc:creator>1</dc:creator>
  <cp:lastModifiedBy>Венера</cp:lastModifiedBy>
  <cp:revision>33</cp:revision>
  <dcterms:created xsi:type="dcterms:W3CDTF">2020-05-03T12:54:00Z</dcterms:created>
  <dcterms:modified xsi:type="dcterms:W3CDTF">2021-10-01T15:55:28Z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1049-11.2.0.10223</vt:lpwstr>
  </property>
</Properties>
</file>