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2" r:id="rId36"/>
    <p:sldId id="291" r:id="rId37"/>
    <p:sldId id="293" r:id="rId38"/>
    <p:sldId id="294" r:id="rId39"/>
    <p:sldId id="295" r:id="rId40"/>
    <p:sldId id="296" r:id="rId41"/>
    <p:sldId id="299" r:id="rId42"/>
    <p:sldId id="297" r:id="rId43"/>
    <p:sldId id="300" r:id="rId44"/>
    <p:sldId id="298" r:id="rId4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E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2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62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4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8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97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37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82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8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00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98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03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0519F-9BDD-4666-AB2F-E5840FDE709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5988-011D-4D23-BB73-C68E0A9ADD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06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Методы количественного анализа лекарственных </a:t>
            </a:r>
            <a:r>
              <a:rPr lang="ru-RU" b="1" dirty="0" smtClean="0"/>
              <a:t>веществ.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Химические методы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r"/>
            <a:r>
              <a:rPr lang="ru-RU" dirty="0" smtClean="0"/>
              <a:t>Лекция по фармацевтической химии</a:t>
            </a:r>
          </a:p>
          <a:p>
            <a:pPr algn="r"/>
            <a:r>
              <a:rPr lang="ru-RU" dirty="0" smtClean="0"/>
              <a:t>Для ординаторов по специальности 33.08.03. «Фармацевтическая химия и фармакогнозия»</a:t>
            </a:r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r>
              <a:rPr lang="ru-RU" dirty="0" smtClean="0"/>
              <a:t>Доцент</a:t>
            </a:r>
          </a:p>
          <a:p>
            <a:pPr algn="r"/>
            <a:r>
              <a:rPr lang="ru-RU" dirty="0" smtClean="0"/>
              <a:t> </a:t>
            </a:r>
            <a:r>
              <a:rPr lang="ru-RU" dirty="0" err="1" smtClean="0"/>
              <a:t>Тимергалиева</a:t>
            </a:r>
            <a:r>
              <a:rPr lang="ru-RU" dirty="0" smtClean="0"/>
              <a:t> В.Р.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9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Меркуриметрия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6071"/>
            <a:ext cx="10515600" cy="467089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Метод </a:t>
            </a:r>
            <a:r>
              <a:rPr lang="ru-RU" dirty="0"/>
              <a:t>основан на образовании </a:t>
            </a:r>
            <a:r>
              <a:rPr lang="ru-RU" dirty="0" err="1"/>
              <a:t>слабодиссоциированных</a:t>
            </a:r>
            <a:r>
              <a:rPr lang="ru-RU" dirty="0"/>
              <a:t> соединений ртути (</a:t>
            </a:r>
            <a:r>
              <a:rPr lang="en-US" dirty="0"/>
              <a:t>II</a:t>
            </a:r>
            <a:r>
              <a:rPr lang="ru-RU" dirty="0"/>
              <a:t>). Точку эквивалентности устанавливают </a:t>
            </a:r>
            <a:r>
              <a:rPr lang="ru-RU" dirty="0" err="1"/>
              <a:t>потенциометрически</a:t>
            </a:r>
            <a:r>
              <a:rPr lang="ru-RU" dirty="0"/>
              <a:t> или с помощью индикаторов – </a:t>
            </a:r>
            <a:r>
              <a:rPr lang="ru-RU" dirty="0" err="1"/>
              <a:t>дифенилкарбазида</a:t>
            </a:r>
            <a:r>
              <a:rPr lang="ru-RU" dirty="0"/>
              <a:t> или </a:t>
            </a:r>
            <a:r>
              <a:rPr lang="ru-RU" dirty="0" err="1"/>
              <a:t>дифенилкарбазона</a:t>
            </a:r>
            <a:r>
              <a:rPr lang="ru-RU" dirty="0"/>
              <a:t>, которые образуют с избытком ионов ртути (</a:t>
            </a:r>
            <a:r>
              <a:rPr lang="en-US" dirty="0"/>
              <a:t>II</a:t>
            </a:r>
            <a:r>
              <a:rPr lang="ru-RU" dirty="0"/>
              <a:t>) окрашенные в красно-фиолетовый цвет соединения. </a:t>
            </a:r>
          </a:p>
          <a:p>
            <a:r>
              <a:rPr lang="ru-RU" dirty="0"/>
              <a:t>При анализе  йодидов  возможен </a:t>
            </a:r>
            <a:r>
              <a:rPr lang="ru-RU" u="sng" dirty="0" err="1"/>
              <a:t>безындикаторный</a:t>
            </a:r>
            <a:r>
              <a:rPr lang="ru-RU" u="sng" dirty="0"/>
              <a:t> метод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2</a:t>
            </a:r>
            <a:r>
              <a:rPr lang="en-US" dirty="0"/>
              <a:t>KI</a:t>
            </a:r>
            <a:r>
              <a:rPr lang="ru-RU" dirty="0"/>
              <a:t> + </a:t>
            </a:r>
            <a:r>
              <a:rPr lang="en-US" dirty="0"/>
              <a:t>Hg</a:t>
            </a:r>
            <a:r>
              <a:rPr lang="ru-RU" dirty="0"/>
              <a:t>(</a:t>
            </a:r>
            <a:r>
              <a:rPr lang="en-US" dirty="0"/>
              <a:t>NO</a:t>
            </a:r>
            <a:r>
              <a:rPr lang="ru-RU" baseline="-25000" dirty="0"/>
              <a:t>3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ru-RU" dirty="0"/>
              <a:t> → </a:t>
            </a:r>
            <a:r>
              <a:rPr lang="en-US" dirty="0" err="1"/>
              <a:t>HgI</a:t>
            </a:r>
            <a:r>
              <a:rPr lang="ru-RU" baseline="-25000" dirty="0"/>
              <a:t>2</a:t>
            </a:r>
            <a:r>
              <a:rPr lang="ru-RU" dirty="0"/>
              <a:t> ↓ + 2</a:t>
            </a:r>
            <a:r>
              <a:rPr lang="en-US" dirty="0"/>
              <a:t>KNO</a:t>
            </a:r>
            <a:r>
              <a:rPr lang="ru-RU" baseline="-25000" dirty="0"/>
              <a:t>3</a:t>
            </a:r>
            <a:r>
              <a:rPr lang="ru-RU" dirty="0"/>
              <a:t>  (красный осадок)</a:t>
            </a:r>
          </a:p>
          <a:p>
            <a:pPr marL="0" indent="0">
              <a:buNone/>
            </a:pPr>
            <a:r>
              <a:rPr lang="en-US" dirty="0" err="1"/>
              <a:t>HgI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KI</a:t>
            </a:r>
            <a:r>
              <a:rPr lang="ru-RU" dirty="0"/>
              <a:t> → </a:t>
            </a:r>
            <a:r>
              <a:rPr lang="en-US" dirty="0"/>
              <a:t>K</a:t>
            </a:r>
            <a:r>
              <a:rPr lang="ru-RU" baseline="-25000" dirty="0"/>
              <a:t>2</a:t>
            </a:r>
            <a:r>
              <a:rPr lang="en-US" dirty="0" err="1"/>
              <a:t>HgI</a:t>
            </a:r>
            <a:r>
              <a:rPr lang="ru-RU" baseline="-25000" dirty="0"/>
              <a:t>4</a:t>
            </a:r>
            <a:r>
              <a:rPr lang="ru-RU" dirty="0"/>
              <a:t>  (бесцветный)</a:t>
            </a:r>
          </a:p>
          <a:p>
            <a:pPr marL="0" indent="0">
              <a:buNone/>
            </a:pPr>
            <a:r>
              <a:rPr lang="en-US" dirty="0"/>
              <a:t>K</a:t>
            </a:r>
            <a:r>
              <a:rPr lang="ru-RU" baseline="-25000" dirty="0"/>
              <a:t>2</a:t>
            </a:r>
            <a:r>
              <a:rPr lang="en-US" dirty="0" err="1"/>
              <a:t>HgI</a:t>
            </a:r>
            <a:r>
              <a:rPr lang="ru-RU" baseline="-25000" dirty="0"/>
              <a:t>4</a:t>
            </a:r>
            <a:r>
              <a:rPr lang="ru-RU" dirty="0"/>
              <a:t> + </a:t>
            </a:r>
            <a:r>
              <a:rPr lang="en-US" dirty="0"/>
              <a:t>Hg</a:t>
            </a:r>
            <a:r>
              <a:rPr lang="ru-RU" dirty="0"/>
              <a:t>(</a:t>
            </a:r>
            <a:r>
              <a:rPr lang="en-US" dirty="0"/>
              <a:t>NO</a:t>
            </a:r>
            <a:r>
              <a:rPr lang="ru-RU" baseline="-25000" dirty="0"/>
              <a:t>3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ru-RU" dirty="0"/>
              <a:t> → 2</a:t>
            </a:r>
            <a:r>
              <a:rPr lang="en-US" dirty="0" err="1"/>
              <a:t>HgI</a:t>
            </a:r>
            <a:r>
              <a:rPr lang="ru-RU" baseline="-25000" dirty="0"/>
              <a:t>2</a:t>
            </a:r>
            <a:r>
              <a:rPr lang="ru-RU" dirty="0"/>
              <a:t>↓ + 2</a:t>
            </a:r>
            <a:r>
              <a:rPr lang="en-US" dirty="0"/>
              <a:t>KNO</a:t>
            </a:r>
            <a:r>
              <a:rPr lang="ru-RU" baseline="-25000" dirty="0"/>
              <a:t>3</a:t>
            </a:r>
            <a:r>
              <a:rPr lang="ru-RU" dirty="0"/>
              <a:t> (красный осадок)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</a:t>
            </a:r>
            <a:r>
              <a:rPr lang="ru-RU" dirty="0"/>
              <a:t>Э= </a:t>
            </a:r>
            <a:r>
              <a:rPr lang="ru-RU" dirty="0" smtClean="0"/>
              <a:t>2М</a:t>
            </a:r>
          </a:p>
          <a:p>
            <a:pPr marL="0" indent="0">
              <a:buNone/>
            </a:pPr>
            <a:r>
              <a:rPr lang="ru-RU" dirty="0" smtClean="0"/>
              <a:t>Титруют </a:t>
            </a:r>
            <a:r>
              <a:rPr lang="ru-RU" dirty="0"/>
              <a:t>до устойчивой красной мути.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8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Кислотно-основное </a:t>
            </a:r>
            <a:r>
              <a:rPr lang="ru-RU" i="1" dirty="0"/>
              <a:t>титрование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(</a:t>
            </a:r>
            <a:r>
              <a:rPr lang="ru-RU" i="1" dirty="0"/>
              <a:t>метод нейтрализации)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</a:t>
            </a:r>
            <a:r>
              <a:rPr lang="ru-RU" dirty="0"/>
              <a:t>методы количественного определения лекарственных веществ, обладающих кислотными и основными свойствами в водной или неводной среде. </a:t>
            </a:r>
          </a:p>
          <a:p>
            <a:r>
              <a:rPr lang="ru-RU" dirty="0"/>
              <a:t>Растворимые в воде вещества, обладающие кислыми свойствами, титруют сильными основаниями (алкалиметрия), а вещества основного характера – растворами сильных кислот (ацидиметрия). Наиболее часто используют при титровании индикаторы: метиловый оранжевый, метиловый красный, </a:t>
            </a:r>
            <a:r>
              <a:rPr lang="ru-RU" dirty="0" err="1"/>
              <a:t>бромтимоловый</a:t>
            </a:r>
            <a:r>
              <a:rPr lang="ru-RU" dirty="0"/>
              <a:t> синий, фенолфталеин, </a:t>
            </a:r>
            <a:r>
              <a:rPr lang="ru-RU" dirty="0" err="1"/>
              <a:t>тимолфталеин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91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Кислотно-основное </a:t>
            </a:r>
            <a:r>
              <a:rPr lang="ru-RU" i="1" dirty="0"/>
              <a:t>титрование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(</a:t>
            </a:r>
            <a:r>
              <a:rPr lang="ru-RU" i="1" dirty="0"/>
              <a:t>метод </a:t>
            </a:r>
            <a:r>
              <a:rPr lang="ru-RU" i="1" dirty="0" smtClean="0"/>
              <a:t>нейтрализации), водная среда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 smtClean="0"/>
              <a:t>Ацидиметрия</a:t>
            </a:r>
          </a:p>
          <a:p>
            <a:pPr marL="0" indent="0">
              <a:buNone/>
            </a:pPr>
            <a:r>
              <a:rPr lang="ru-RU" i="1" dirty="0"/>
              <a:t>Прямое титрование</a:t>
            </a:r>
            <a:endParaRPr lang="ru-RU" dirty="0"/>
          </a:p>
          <a:p>
            <a:r>
              <a:rPr lang="ru-RU" dirty="0"/>
              <a:t>Титруют хлористоводородной кислотой натриевые соли неорганических кислот. </a:t>
            </a:r>
            <a:r>
              <a:rPr lang="ru-RU" u="sng" dirty="0"/>
              <a:t>Например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en-US" dirty="0" err="1"/>
              <a:t>NaHCO</a:t>
            </a:r>
            <a:r>
              <a:rPr lang="ru-RU" baseline="-25000" dirty="0"/>
              <a:t>3 </a:t>
            </a:r>
            <a:r>
              <a:rPr lang="ru-RU" dirty="0"/>
              <a:t>+ </a:t>
            </a:r>
            <a:r>
              <a:rPr lang="en-US" dirty="0" err="1"/>
              <a:t>HCl</a:t>
            </a:r>
            <a:r>
              <a:rPr lang="ru-RU" dirty="0"/>
              <a:t>  → </a:t>
            </a:r>
            <a:r>
              <a:rPr lang="en-US" dirty="0" err="1"/>
              <a:t>NaCl</a:t>
            </a:r>
            <a:r>
              <a:rPr lang="ru-RU" dirty="0"/>
              <a:t>  + </a:t>
            </a:r>
            <a:r>
              <a:rPr lang="en-US" dirty="0"/>
              <a:t>CO</a:t>
            </a:r>
            <a:r>
              <a:rPr lang="ru-RU" baseline="-25000" dirty="0"/>
              <a:t>2</a:t>
            </a:r>
            <a:r>
              <a:rPr lang="ru-RU" dirty="0"/>
              <a:t>↑ 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 smtClean="0"/>
              <a:t>O</a:t>
            </a:r>
            <a:r>
              <a:rPr lang="ru-RU" dirty="0"/>
              <a:t> </a:t>
            </a:r>
            <a:r>
              <a:rPr lang="ru-RU" dirty="0" smtClean="0"/>
              <a:t>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Э=М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 smtClean="0"/>
              <a:t>Алкалиметрия</a:t>
            </a:r>
          </a:p>
          <a:p>
            <a:pPr marL="0" indent="0" algn="ctr">
              <a:buNone/>
            </a:pPr>
            <a:r>
              <a:rPr lang="ru-RU" i="1" dirty="0"/>
              <a:t>Прямое титрование</a:t>
            </a:r>
            <a:endParaRPr lang="ru-RU" dirty="0"/>
          </a:p>
          <a:p>
            <a:r>
              <a:rPr lang="ru-RU" dirty="0"/>
              <a:t>Титруют неорганические кислоты, вещества гетероциклической структуры, содержащие в молекуле группу -</a:t>
            </a:r>
            <a:r>
              <a:rPr lang="en-US" dirty="0"/>
              <a:t>COOH</a:t>
            </a:r>
            <a:r>
              <a:rPr lang="ru-RU" dirty="0"/>
              <a:t>. </a:t>
            </a:r>
            <a:r>
              <a:rPr lang="ru-RU" u="sng" dirty="0"/>
              <a:t>Например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en-US" dirty="0" err="1"/>
              <a:t>HCl</a:t>
            </a:r>
            <a:r>
              <a:rPr lang="ru-RU" dirty="0"/>
              <a:t> + </a:t>
            </a:r>
            <a:r>
              <a:rPr lang="en-US" dirty="0" err="1"/>
              <a:t>NaOH</a:t>
            </a:r>
            <a:r>
              <a:rPr lang="ru-RU" dirty="0"/>
              <a:t> → </a:t>
            </a:r>
            <a:r>
              <a:rPr lang="en-US" dirty="0" err="1"/>
              <a:t>NaCl</a:t>
            </a:r>
            <a:r>
              <a:rPr lang="ru-RU" dirty="0"/>
              <a:t>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 smtClean="0"/>
              <a:t>O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</a:t>
            </a:r>
            <a:r>
              <a:rPr lang="ru-RU" dirty="0"/>
              <a:t>Э=М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98756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Кислотно-основное титрование </a:t>
            </a:r>
            <a:br>
              <a:rPr lang="ru-RU" i="1" dirty="0"/>
            </a:br>
            <a:r>
              <a:rPr lang="ru-RU" i="1" dirty="0"/>
              <a:t>(метод нейтрализации), водная среда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76881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400" b="1" i="1" dirty="0" smtClean="0"/>
              <a:t>Ацидиметрия</a:t>
            </a:r>
            <a:endParaRPr lang="ru-RU" sz="2200" i="1" dirty="0" smtClean="0"/>
          </a:p>
          <a:p>
            <a:r>
              <a:rPr lang="ru-RU" sz="2200" i="1" dirty="0" smtClean="0"/>
              <a:t>Обратное титрование</a:t>
            </a:r>
            <a:r>
              <a:rPr lang="ru-RU" sz="2200" dirty="0"/>
              <a:t> </a:t>
            </a:r>
            <a:r>
              <a:rPr lang="ru-RU" sz="2200" i="1" dirty="0" smtClean="0"/>
              <a:t>(сочетание </a:t>
            </a:r>
            <a:r>
              <a:rPr lang="ru-RU" sz="2200" i="1" dirty="0"/>
              <a:t>с гидролизом</a:t>
            </a:r>
            <a:r>
              <a:rPr lang="ru-RU" sz="2200" i="1" dirty="0" smtClean="0"/>
              <a:t>)</a:t>
            </a:r>
          </a:p>
          <a:p>
            <a:pPr marL="0" indent="0">
              <a:buNone/>
            </a:pPr>
            <a:r>
              <a:rPr lang="ru-RU" sz="2200" dirty="0"/>
              <a:t>Лекарственные  вещества,  </a:t>
            </a:r>
            <a:r>
              <a:rPr lang="ru-RU" sz="2200" dirty="0" smtClean="0"/>
              <a:t>представляющие  </a:t>
            </a:r>
            <a:r>
              <a:rPr lang="ru-RU" sz="2200" dirty="0"/>
              <a:t>собой  сложные  эфиры  или амиды предварительно </a:t>
            </a:r>
            <a:r>
              <a:rPr lang="ru-RU" sz="2200" dirty="0" err="1"/>
              <a:t>гидролизуют</a:t>
            </a:r>
            <a:r>
              <a:rPr lang="ru-RU" sz="2200" dirty="0"/>
              <a:t> раствором щелочи, избыток которого затем </a:t>
            </a:r>
            <a:r>
              <a:rPr lang="ru-RU" sz="2200" dirty="0" err="1"/>
              <a:t>оттитровывают</a:t>
            </a:r>
            <a:r>
              <a:rPr lang="ru-RU" sz="2200" dirty="0"/>
              <a:t> кислотой. </a:t>
            </a:r>
            <a:endParaRPr lang="ru-RU" sz="22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en-US" altLang="ru-RU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NaOH</a:t>
            </a:r>
            <a:endParaRPr lang="ru-RU" altLang="ru-RU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>
              <a:latin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 smtClean="0">
              <a:latin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+СН</a:t>
            </a:r>
            <a:r>
              <a:rPr lang="ru-RU" altLang="ru-RU" sz="2200" baseline="-30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СОО</a:t>
            </a:r>
            <a:r>
              <a:rPr lang="en-US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+Н</a:t>
            </a:r>
            <a:r>
              <a:rPr lang="ru-RU" altLang="ru-RU" sz="2200" baseline="-30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О </a:t>
            </a:r>
            <a:r>
              <a:rPr lang="ru-RU" altLang="ru-RU" sz="5400" dirty="0" smtClean="0">
                <a:latin typeface="Arial" panose="020B0604020202020204" pitchFamily="34" charset="0"/>
              </a:rPr>
              <a:t/>
            </a:r>
            <a:br>
              <a:rPr lang="ru-RU" altLang="ru-RU" sz="5400" dirty="0" smtClean="0">
                <a:latin typeface="Arial" panose="020B0604020202020204" pitchFamily="34" charset="0"/>
              </a:rPr>
            </a:br>
            <a:endParaRPr lang="ru-RU" altLang="ru-RU" dirty="0">
              <a:latin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NaOH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 +  </a:t>
            </a:r>
            <a:r>
              <a:rPr lang="en-US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HCl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 → </a:t>
            </a:r>
            <a:r>
              <a:rPr lang="en-US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NaCl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+ </a:t>
            </a:r>
            <a:r>
              <a:rPr lang="en-US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H</a:t>
            </a:r>
            <a:r>
              <a:rPr lang="ru-RU" altLang="ru-RU" baseline="-30000" dirty="0"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endParaRPr lang="ru-RU" altLang="ru-RU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900" dirty="0" smtClean="0"/>
              <a:t>избыток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sz="2200" dirty="0"/>
              <a:t>Параллельно проводят контрольный опыт.</a:t>
            </a:r>
            <a:endParaRPr lang="en-US" altLang="ru-RU" sz="22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400" b="1" i="1" dirty="0"/>
              <a:t>Алкалиметрия</a:t>
            </a:r>
          </a:p>
          <a:p>
            <a:r>
              <a:rPr lang="ru-RU" sz="2200" i="1" dirty="0" smtClean="0"/>
              <a:t>Обратное титрование</a:t>
            </a:r>
            <a:r>
              <a:rPr lang="ru-RU" sz="2200" dirty="0"/>
              <a:t> </a:t>
            </a:r>
            <a:r>
              <a:rPr lang="ru-RU" sz="2200" i="1" dirty="0" smtClean="0"/>
              <a:t>(сочетание </a:t>
            </a:r>
            <a:r>
              <a:rPr lang="ru-RU" sz="2200" i="1" dirty="0"/>
              <a:t>с </a:t>
            </a:r>
            <a:r>
              <a:rPr lang="ru-RU" sz="2200" i="1" dirty="0" smtClean="0"/>
              <a:t>гид </a:t>
            </a:r>
            <a:r>
              <a:rPr lang="ru-RU" sz="2200" i="1" dirty="0" err="1" smtClean="0"/>
              <a:t>ролизом</a:t>
            </a:r>
            <a:r>
              <a:rPr lang="ru-RU" sz="2200" i="1" dirty="0"/>
              <a:t>)</a:t>
            </a:r>
            <a:endParaRPr lang="ru-RU" sz="2200" dirty="0"/>
          </a:p>
          <a:p>
            <a:pPr marL="0" indent="0">
              <a:buNone/>
            </a:pPr>
            <a:r>
              <a:rPr lang="ru-RU" sz="2200" dirty="0"/>
              <a:t>Гидролиз сложных эфиров или амидов обычно выполняют титрованным раствором кислоты, а избыток её </a:t>
            </a:r>
            <a:r>
              <a:rPr lang="ru-RU" sz="2200" dirty="0" err="1"/>
              <a:t>оттитровывают</a:t>
            </a:r>
            <a:r>
              <a:rPr lang="ru-RU" sz="2200" dirty="0"/>
              <a:t> щелочью (например, уротропин). Параллельно проводят контрольный опыт. </a:t>
            </a:r>
            <a:endParaRPr lang="ru-RU" sz="2200" dirty="0" smtClean="0"/>
          </a:p>
          <a:p>
            <a:r>
              <a:rPr lang="ru-RU" sz="2200" i="1" dirty="0"/>
              <a:t>Косвенное определение</a:t>
            </a: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Алкалоиды </a:t>
            </a:r>
            <a:r>
              <a:rPr lang="ru-RU" sz="2200" dirty="0"/>
              <a:t>теобромина и теофиллина осаждают ионами серебра, при этом выделяется эквивалентное количество азотной кислоты, которую </a:t>
            </a:r>
            <a:r>
              <a:rPr lang="ru-RU" sz="2200" dirty="0" err="1"/>
              <a:t>оттитровывают</a:t>
            </a:r>
            <a:r>
              <a:rPr lang="ru-RU" sz="2200" dirty="0"/>
              <a:t> щелочью.</a:t>
            </a:r>
          </a:p>
          <a:p>
            <a:pPr marL="0" indent="0">
              <a:buNone/>
            </a:pPr>
            <a:r>
              <a:rPr lang="pt-BR" dirty="0" smtClean="0"/>
              <a:t>\                          </a:t>
            </a:r>
            <a:r>
              <a:rPr lang="ru-RU" dirty="0" smtClean="0"/>
              <a:t>    </a:t>
            </a:r>
            <a:r>
              <a:rPr lang="pt-BR" dirty="0" smtClean="0"/>
              <a:t>\                                 </a:t>
            </a:r>
            <a:endParaRPr lang="ru-RU" dirty="0"/>
          </a:p>
          <a:p>
            <a:pPr marL="0" indent="0">
              <a:buNone/>
            </a:pPr>
            <a:r>
              <a:rPr lang="pt-BR" dirty="0"/>
              <a:t>N-H  + AgNO</a:t>
            </a:r>
            <a:r>
              <a:rPr lang="pt-BR" baseline="-25000" dirty="0"/>
              <a:t>3  </a:t>
            </a:r>
            <a:r>
              <a:rPr lang="pt-BR" dirty="0"/>
              <a:t>→    N-Ag ↓  + </a:t>
            </a:r>
            <a:r>
              <a:rPr lang="pt-BR" dirty="0" smtClean="0"/>
              <a:t>HNO</a:t>
            </a:r>
            <a:r>
              <a:rPr lang="pt-BR" baseline="-25000" dirty="0" smtClean="0"/>
              <a:t>3</a:t>
            </a:r>
            <a:r>
              <a:rPr lang="pt-BR" dirty="0" smtClean="0"/>
              <a:t> 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∕                       </a:t>
            </a:r>
            <a:r>
              <a:rPr lang="ru-RU" dirty="0" smtClean="0"/>
              <a:t>      </a:t>
            </a:r>
            <a:r>
              <a:rPr lang="en-US" dirty="0" smtClean="0"/>
              <a:t> </a:t>
            </a:r>
            <a:r>
              <a:rPr lang="en-US" dirty="0"/>
              <a:t>∕     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HNO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err="1"/>
              <a:t>NaOH</a:t>
            </a:r>
            <a:r>
              <a:rPr lang="en-US" dirty="0"/>
              <a:t> → NaNO</a:t>
            </a:r>
            <a:r>
              <a:rPr lang="en-US" baseline="-25000" dirty="0"/>
              <a:t>3</a:t>
            </a:r>
            <a:r>
              <a:rPr lang="en-US" dirty="0"/>
              <a:t>+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endParaRPr lang="ru-RU" sz="2200" dirty="0"/>
          </a:p>
          <a:p>
            <a:endParaRPr lang="ru-RU" dirty="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095428" y="4177452"/>
            <a:ext cx="1144587" cy="457200"/>
            <a:chOff x="2421" y="14831"/>
            <a:chExt cx="1736" cy="703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2421" y="14959"/>
              <a:ext cx="757" cy="575"/>
              <a:chOff x="3245" y="5599"/>
              <a:chExt cx="757" cy="575"/>
            </a:xfrm>
          </p:grpSpPr>
          <p:grpSp>
            <p:nvGrpSpPr>
              <p:cNvPr id="9" name="Group 6"/>
              <p:cNvGrpSpPr>
                <a:grpSpLocks/>
              </p:cNvGrpSpPr>
              <p:nvPr/>
            </p:nvGrpSpPr>
            <p:grpSpPr bwMode="auto">
              <a:xfrm>
                <a:off x="3245" y="5599"/>
                <a:ext cx="742" cy="575"/>
                <a:chOff x="3245" y="5599"/>
                <a:chExt cx="742" cy="575"/>
              </a:xfrm>
            </p:grpSpPr>
            <p:grpSp>
              <p:nvGrpSpPr>
                <p:cNvPr id="11" name="Group 8"/>
                <p:cNvGrpSpPr>
                  <a:grpSpLocks/>
                </p:cNvGrpSpPr>
                <p:nvPr/>
              </p:nvGrpSpPr>
              <p:grpSpPr bwMode="auto">
                <a:xfrm>
                  <a:off x="3245" y="5599"/>
                  <a:ext cx="616" cy="575"/>
                  <a:chOff x="2421" y="2349"/>
                  <a:chExt cx="616" cy="575"/>
                </a:xfrm>
              </p:grpSpPr>
              <p:sp>
                <p:nvSpPr>
                  <p:cNvPr id="13" name="AutoShape 12"/>
                  <p:cNvSpPr>
                    <a:spLocks noChangeArrowheads="1"/>
                  </p:cNvSpPr>
                  <p:nvPr/>
                </p:nvSpPr>
                <p:spPr bwMode="auto">
                  <a:xfrm rot="1624882">
                    <a:off x="2421" y="2349"/>
                    <a:ext cx="616" cy="554"/>
                  </a:xfrm>
                  <a:prstGeom prst="hexagon">
                    <a:avLst>
                      <a:gd name="adj" fmla="val 27798"/>
                      <a:gd name="vf" fmla="val 115470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4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32" y="2389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5" name="Line 10"/>
                  <p:cNvSpPr>
                    <a:spLocks noChangeShapeType="1"/>
                  </p:cNvSpPr>
                  <p:nvPr/>
                </p:nvSpPr>
                <p:spPr bwMode="auto">
                  <a:xfrm rot="18066573" flipH="1">
                    <a:off x="2823" y="2557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6" name="Line 9"/>
                  <p:cNvSpPr>
                    <a:spLocks noChangeShapeType="1"/>
                  </p:cNvSpPr>
                  <p:nvPr/>
                </p:nvSpPr>
                <p:spPr bwMode="auto">
                  <a:xfrm rot="3568420" flipH="1">
                    <a:off x="2528" y="2751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2" name="Line 7"/>
                <p:cNvSpPr>
                  <a:spLocks noChangeShapeType="1"/>
                </p:cNvSpPr>
                <p:nvPr/>
              </p:nvSpPr>
              <p:spPr bwMode="auto">
                <a:xfrm>
                  <a:off x="3807" y="5704"/>
                  <a:ext cx="18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3822" y="6000"/>
                <a:ext cx="1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2998" y="15139"/>
              <a:ext cx="799" cy="38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OН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2998" y="14831"/>
              <a:ext cx="1159" cy="38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COONa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1035679" y="3391991"/>
            <a:ext cx="1569736" cy="914717"/>
            <a:chOff x="2061" y="9971"/>
            <a:chExt cx="1980" cy="1222"/>
          </a:xfrm>
        </p:grpSpPr>
        <p:sp>
          <p:nvSpPr>
            <p:cNvPr id="18" name="Text Box 25"/>
            <p:cNvSpPr txBox="1">
              <a:spLocks noChangeArrowheads="1"/>
            </p:cNvSpPr>
            <p:nvPr/>
          </p:nvSpPr>
          <p:spPr bwMode="auto">
            <a:xfrm>
              <a:off x="2927" y="10473"/>
              <a:ext cx="540" cy="72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║</a:t>
              </a:r>
              <a:endParaRPr kumimoji="0" lang="en-US" alt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2061" y="10099"/>
              <a:ext cx="757" cy="575"/>
              <a:chOff x="3245" y="5599"/>
              <a:chExt cx="757" cy="575"/>
            </a:xfrm>
          </p:grpSpPr>
          <p:grpSp>
            <p:nvGrpSpPr>
              <p:cNvPr id="22" name="Group 18"/>
              <p:cNvGrpSpPr>
                <a:grpSpLocks/>
              </p:cNvGrpSpPr>
              <p:nvPr/>
            </p:nvGrpSpPr>
            <p:grpSpPr bwMode="auto">
              <a:xfrm>
                <a:off x="3245" y="5599"/>
                <a:ext cx="742" cy="575"/>
                <a:chOff x="3245" y="5599"/>
                <a:chExt cx="742" cy="575"/>
              </a:xfrm>
            </p:grpSpPr>
            <p:grpSp>
              <p:nvGrpSpPr>
                <p:cNvPr id="24" name="Group 20"/>
                <p:cNvGrpSpPr>
                  <a:grpSpLocks/>
                </p:cNvGrpSpPr>
                <p:nvPr/>
              </p:nvGrpSpPr>
              <p:grpSpPr bwMode="auto">
                <a:xfrm>
                  <a:off x="3245" y="5599"/>
                  <a:ext cx="616" cy="575"/>
                  <a:chOff x="2421" y="2349"/>
                  <a:chExt cx="616" cy="575"/>
                </a:xfrm>
              </p:grpSpPr>
              <p:sp>
                <p:nvSpPr>
                  <p:cNvPr id="26" name="AutoShape 24"/>
                  <p:cNvSpPr>
                    <a:spLocks noChangeArrowheads="1"/>
                  </p:cNvSpPr>
                  <p:nvPr/>
                </p:nvSpPr>
                <p:spPr bwMode="auto">
                  <a:xfrm rot="1624882">
                    <a:off x="2421" y="2349"/>
                    <a:ext cx="616" cy="554"/>
                  </a:xfrm>
                  <a:prstGeom prst="hexagon">
                    <a:avLst>
                      <a:gd name="adj" fmla="val 27798"/>
                      <a:gd name="vf" fmla="val 115470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7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32" y="2389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" name="Line 22"/>
                  <p:cNvSpPr>
                    <a:spLocks noChangeShapeType="1"/>
                  </p:cNvSpPr>
                  <p:nvPr/>
                </p:nvSpPr>
                <p:spPr bwMode="auto">
                  <a:xfrm rot="18066573" flipH="1">
                    <a:off x="2823" y="2557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9" name="Line 21"/>
                  <p:cNvSpPr>
                    <a:spLocks noChangeShapeType="1"/>
                  </p:cNvSpPr>
                  <p:nvPr/>
                </p:nvSpPr>
                <p:spPr bwMode="auto">
                  <a:xfrm rot="3568420" flipH="1">
                    <a:off x="2528" y="2751"/>
                    <a:ext cx="211" cy="13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" name="Line 19"/>
                <p:cNvSpPr>
                  <a:spLocks noChangeShapeType="1"/>
                </p:cNvSpPr>
                <p:nvPr/>
              </p:nvSpPr>
              <p:spPr bwMode="auto">
                <a:xfrm>
                  <a:off x="3807" y="5704"/>
                  <a:ext cx="18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3" name="Line 17"/>
              <p:cNvSpPr>
                <a:spLocks noChangeShapeType="1"/>
              </p:cNvSpPr>
              <p:nvPr/>
            </p:nvSpPr>
            <p:spPr bwMode="auto">
              <a:xfrm>
                <a:off x="3822" y="6000"/>
                <a:ext cx="1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2638" y="10279"/>
              <a:ext cx="1403" cy="38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O–C–CH</a:t>
              </a:r>
              <a:r>
                <a:rPr kumimoji="0" lang="en-US" alt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3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2638" y="9971"/>
              <a:ext cx="1159" cy="38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COOH        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4324574" y="4025706"/>
            <a:ext cx="763793" cy="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7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/>
              <a:t>Кислотно-основное титрование </a:t>
            </a:r>
            <a:br>
              <a:rPr lang="ru-RU" i="1" dirty="0"/>
            </a:br>
            <a:r>
              <a:rPr lang="ru-RU" i="1" dirty="0"/>
              <a:t>(метод нейтрализации</a:t>
            </a:r>
            <a:r>
              <a:rPr lang="ru-RU" i="1" dirty="0" smtClean="0"/>
              <a:t>) </a:t>
            </a:r>
            <a:br>
              <a:rPr lang="ru-RU" i="1" dirty="0" smtClean="0"/>
            </a:br>
            <a:r>
              <a:rPr lang="ru-RU" sz="4000" i="1" dirty="0" smtClean="0"/>
              <a:t>Титрование </a:t>
            </a:r>
            <a:r>
              <a:rPr lang="ru-RU" sz="4000" i="1" dirty="0"/>
              <a:t>в смешанных растворителях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Ацидиметрия</a:t>
            </a:r>
          </a:p>
          <a:p>
            <a:pPr marL="0" indent="0">
              <a:buNone/>
            </a:pPr>
            <a:r>
              <a:rPr lang="ru-RU" dirty="0" smtClean="0"/>
              <a:t>Иногда </a:t>
            </a:r>
            <a:r>
              <a:rPr lang="ru-RU" dirty="0"/>
              <a:t>органическое основание извлекают хлороформом или эфиром, растворитель отгоняют и титруют основание </a:t>
            </a:r>
            <a:r>
              <a:rPr lang="ru-RU" dirty="0" err="1"/>
              <a:t>ацидиметрическим</a:t>
            </a:r>
            <a:r>
              <a:rPr lang="ru-RU" dirty="0"/>
              <a:t> методом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\                   </a:t>
            </a:r>
            <a:r>
              <a:rPr lang="ru-RU" dirty="0" smtClean="0"/>
              <a:t>     </a:t>
            </a:r>
            <a:r>
              <a:rPr lang="ru-RU" dirty="0"/>
              <a:t>\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en-US" dirty="0"/>
              <a:t>N</a:t>
            </a:r>
            <a:r>
              <a:rPr lang="ru-RU" dirty="0"/>
              <a:t> −  +  </a:t>
            </a:r>
            <a:r>
              <a:rPr lang="en-US" dirty="0"/>
              <a:t>HCI</a:t>
            </a:r>
            <a:r>
              <a:rPr lang="ru-RU" baseline="-25000" dirty="0"/>
              <a:t>   </a:t>
            </a:r>
            <a:r>
              <a:rPr lang="ru-RU" dirty="0"/>
              <a:t>→  </a:t>
            </a:r>
            <a:r>
              <a:rPr lang="en-US" dirty="0"/>
              <a:t>N</a:t>
            </a:r>
            <a:r>
              <a:rPr lang="ru-RU" dirty="0"/>
              <a:t> − </a:t>
            </a:r>
            <a:r>
              <a:rPr lang="ru-RU" b="1" baseline="30000" dirty="0"/>
              <a:t>.</a:t>
            </a:r>
            <a:r>
              <a:rPr lang="ru-RU" dirty="0"/>
              <a:t> </a:t>
            </a:r>
            <a:r>
              <a:rPr lang="en-US" dirty="0" smtClean="0"/>
              <a:t>HCI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∕      </a:t>
            </a:r>
            <a:r>
              <a:rPr lang="ru-RU" dirty="0" smtClean="0"/>
              <a:t>                  </a:t>
            </a:r>
            <a:r>
              <a:rPr lang="ru-RU" dirty="0"/>
              <a:t>∕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Алкалиметрия</a:t>
            </a:r>
          </a:p>
          <a:p>
            <a:r>
              <a:rPr lang="ru-RU" dirty="0" smtClean="0"/>
              <a:t>Смешанные </a:t>
            </a:r>
            <a:r>
              <a:rPr lang="ru-RU" dirty="0"/>
              <a:t>растворители состоят из воды и органических растворителей. Их применяют, когда препарат плохо растворим в воде или водные растворы имеют слабовыраженные кислотные или щелочные свойства. </a:t>
            </a:r>
          </a:p>
          <a:p>
            <a:r>
              <a:rPr lang="ru-RU" u="sng" dirty="0"/>
              <a:t>Например</a:t>
            </a:r>
            <a:r>
              <a:rPr lang="ru-RU" dirty="0"/>
              <a:t>: салициловая кислота растворяется в спирте и титруется водным раствором </a:t>
            </a:r>
            <a:r>
              <a:rPr lang="en-US" dirty="0" err="1"/>
              <a:t>NaOH</a:t>
            </a:r>
            <a:r>
              <a:rPr lang="ru-RU" dirty="0"/>
              <a:t>. </a:t>
            </a:r>
          </a:p>
          <a:p>
            <a:r>
              <a:rPr lang="ru-RU" dirty="0"/>
              <a:t>Некоторые лекарственные вещества при растворении в смешанных растворителях изменяют кислотно-основные свойства. </a:t>
            </a:r>
          </a:p>
        </p:txBody>
      </p:sp>
    </p:spTree>
    <p:extLst>
      <p:ext uri="{BB962C8B-B14F-4D97-AF65-F5344CB8AC3E}">
        <p14:creationId xmlns:p14="http://schemas.microsoft.com/office/powerpoint/2010/main" val="87772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/>
              <a:t>Кислотно-основное титрование </a:t>
            </a:r>
            <a:br>
              <a:rPr lang="ru-RU" i="1" dirty="0"/>
            </a:br>
            <a:r>
              <a:rPr lang="ru-RU" i="1" dirty="0"/>
              <a:t>(метод нейтрализации) </a:t>
            </a:r>
            <a:br>
              <a:rPr lang="ru-RU" i="1" dirty="0"/>
            </a:br>
            <a:r>
              <a:rPr lang="ru-RU" sz="4000" i="1" dirty="0"/>
              <a:t>Титрование в смешанных растворителях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800" dirty="0"/>
              <a:t> </a:t>
            </a:r>
            <a:r>
              <a:rPr lang="ru-RU" sz="3800" b="1" i="1" dirty="0" smtClean="0"/>
              <a:t>Алкалиметрия</a:t>
            </a:r>
            <a:endParaRPr lang="ru-RU" sz="3800" dirty="0" smtClean="0"/>
          </a:p>
          <a:p>
            <a:pPr marL="0" indent="0">
              <a:buNone/>
            </a:pPr>
            <a:r>
              <a:rPr lang="ru-RU" sz="3800" u="sng" dirty="0" smtClean="0"/>
              <a:t>Например</a:t>
            </a:r>
            <a:r>
              <a:rPr lang="ru-RU" sz="3800" u="sng" dirty="0"/>
              <a:t>:</a:t>
            </a:r>
            <a:r>
              <a:rPr lang="ru-RU" sz="3800" dirty="0"/>
              <a:t> борная кислота при растворении в  смеси воды и глицерина усиливает кислотные свойства вследствие образования одноосновной </a:t>
            </a:r>
            <a:r>
              <a:rPr lang="ru-RU" sz="3800" dirty="0" err="1"/>
              <a:t>диглицериноборной</a:t>
            </a:r>
            <a:r>
              <a:rPr lang="ru-RU" sz="3800" dirty="0"/>
              <a:t> кислоты. </a:t>
            </a:r>
          </a:p>
          <a:p>
            <a:pPr marL="0" indent="0">
              <a:buNone/>
            </a:pPr>
            <a:r>
              <a:rPr lang="ru-RU" sz="3800" dirty="0" smtClean="0"/>
              <a:t> </a:t>
            </a:r>
            <a:r>
              <a:rPr lang="ru-RU" sz="3800" u="sng" dirty="0"/>
              <a:t>Смешанные растворители</a:t>
            </a:r>
            <a:r>
              <a:rPr lang="ru-RU" sz="3800" dirty="0"/>
              <a:t> (спирт + вода или ацетон + вода) используют для </a:t>
            </a:r>
            <a:r>
              <a:rPr lang="ru-RU" sz="3800" dirty="0" err="1"/>
              <a:t>алкалиметрического</a:t>
            </a:r>
            <a:r>
              <a:rPr lang="ru-RU" sz="3800" dirty="0"/>
              <a:t> титрования сульфаниламидов. </a:t>
            </a:r>
          </a:p>
          <a:p>
            <a:pPr marL="0" indent="0">
              <a:buNone/>
            </a:pPr>
            <a:r>
              <a:rPr lang="ru-RU" sz="3800" u="sng" dirty="0"/>
              <a:t>Несмешивающиеся растворители</a:t>
            </a:r>
            <a:r>
              <a:rPr lang="ru-RU" sz="3800" dirty="0"/>
              <a:t> (вода + хлороформ) используют при количественном  определении  солей органических оснований (например, алкалоиды, новокаин). Хлороформ извлекает из водной фазы органическое основание, выделяющееся при титровании щелочью. </a:t>
            </a:r>
          </a:p>
          <a:p>
            <a:pPr marL="0" indent="0">
              <a:buNone/>
            </a:pPr>
            <a:r>
              <a:rPr lang="ru-RU" dirty="0"/>
              <a:t>\                              </a:t>
            </a:r>
            <a:r>
              <a:rPr lang="ru-RU" dirty="0" smtClean="0"/>
              <a:t> </a:t>
            </a:r>
            <a:r>
              <a:rPr lang="ru-RU" dirty="0"/>
              <a:t>\</a:t>
            </a:r>
          </a:p>
          <a:p>
            <a:pPr marL="0" indent="0">
              <a:buNone/>
            </a:pPr>
            <a:r>
              <a:rPr lang="en-US" dirty="0"/>
              <a:t>N</a:t>
            </a:r>
            <a:r>
              <a:rPr lang="ru-RU" dirty="0"/>
              <a:t>− </a:t>
            </a:r>
            <a:r>
              <a:rPr lang="ru-RU" b="1" baseline="30000" dirty="0"/>
              <a:t>.</a:t>
            </a:r>
            <a:r>
              <a:rPr lang="ru-RU" dirty="0"/>
              <a:t> </a:t>
            </a:r>
            <a:r>
              <a:rPr lang="en-US" dirty="0"/>
              <a:t>HCI</a:t>
            </a:r>
            <a:r>
              <a:rPr lang="ru-RU" dirty="0"/>
              <a:t> + </a:t>
            </a:r>
            <a:r>
              <a:rPr lang="en-US" dirty="0" err="1"/>
              <a:t>NaOH</a:t>
            </a:r>
            <a:r>
              <a:rPr lang="en-US" baseline="-25000" dirty="0"/>
              <a:t> </a:t>
            </a:r>
            <a:r>
              <a:rPr lang="ru-RU" dirty="0"/>
              <a:t>→ </a:t>
            </a:r>
            <a:r>
              <a:rPr lang="en-US" dirty="0"/>
              <a:t>N</a:t>
            </a:r>
            <a:r>
              <a:rPr lang="ru-RU" dirty="0"/>
              <a:t>−↓ + </a:t>
            </a:r>
            <a:r>
              <a:rPr lang="en-US" dirty="0" err="1"/>
              <a:t>NaCI</a:t>
            </a:r>
            <a:r>
              <a:rPr lang="ru-RU" dirty="0"/>
              <a:t>+Н</a:t>
            </a:r>
            <a:r>
              <a:rPr lang="ru-RU" baseline="-25000" dirty="0"/>
              <a:t>2</a:t>
            </a:r>
            <a:r>
              <a:rPr lang="ru-RU" dirty="0"/>
              <a:t>О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∕                               ∕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6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/>
              <a:t>Кислотно-основное титрование </a:t>
            </a:r>
            <a:br>
              <a:rPr lang="ru-RU" i="1" dirty="0"/>
            </a:br>
            <a:r>
              <a:rPr lang="ru-RU" i="1" dirty="0"/>
              <a:t>(метод нейтрализации) </a:t>
            </a:r>
            <a:br>
              <a:rPr lang="ru-RU" i="1" dirty="0"/>
            </a:br>
            <a:r>
              <a:rPr lang="ru-RU" sz="4000" i="1" dirty="0"/>
              <a:t>Титрование в смешанных растворителях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Алкалиметрия</a:t>
            </a:r>
          </a:p>
          <a:p>
            <a:pPr marL="0" indent="0" algn="ctr">
              <a:buNone/>
            </a:pPr>
            <a:r>
              <a:rPr lang="ru-RU" i="1" dirty="0" err="1" smtClean="0"/>
              <a:t>Оксимный</a:t>
            </a:r>
            <a:r>
              <a:rPr lang="ru-RU" i="1" dirty="0" smtClean="0"/>
              <a:t> </a:t>
            </a:r>
            <a:r>
              <a:rPr lang="ru-RU" i="1" dirty="0"/>
              <a:t>метод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Метод основан на нейтрализации эквивалентного количества хлористоводородной кислоты, выделившейся в результате взаимодействия </a:t>
            </a:r>
            <a:r>
              <a:rPr lang="ru-RU" dirty="0" err="1"/>
              <a:t>гидроксиламина</a:t>
            </a:r>
            <a:r>
              <a:rPr lang="ru-RU" dirty="0"/>
              <a:t> гидрохлорида с </a:t>
            </a:r>
            <a:r>
              <a:rPr lang="ru-RU" dirty="0" err="1"/>
              <a:t>кетопроизводными</a:t>
            </a:r>
            <a:r>
              <a:rPr lang="ru-RU" dirty="0"/>
              <a:t> (например, </a:t>
            </a:r>
            <a:r>
              <a:rPr lang="ru-RU" dirty="0" err="1"/>
              <a:t>камфорой</a:t>
            </a:r>
            <a:r>
              <a:rPr lang="ru-RU" dirty="0"/>
              <a:t>): </a:t>
            </a:r>
          </a:p>
          <a:p>
            <a:pPr marL="0" indent="0">
              <a:buNone/>
            </a:pPr>
            <a:r>
              <a:rPr lang="ru-RU" dirty="0" smtClean="0"/>
              <a:t>\                                   </a:t>
            </a:r>
            <a:r>
              <a:rPr lang="ru-RU" dirty="0"/>
              <a:t>\</a:t>
            </a:r>
          </a:p>
          <a:p>
            <a:pPr marL="0" indent="0">
              <a:buNone/>
            </a:pPr>
            <a:r>
              <a:rPr lang="ru-RU" dirty="0"/>
              <a:t>С=</a:t>
            </a:r>
            <a:r>
              <a:rPr lang="en-US" dirty="0"/>
              <a:t>O</a:t>
            </a:r>
            <a:r>
              <a:rPr lang="ru-RU" dirty="0"/>
              <a:t>+</a:t>
            </a:r>
            <a:r>
              <a:rPr lang="en-US" dirty="0"/>
              <a:t>NH</a:t>
            </a:r>
            <a:r>
              <a:rPr lang="ru-RU" baseline="-25000" dirty="0"/>
              <a:t>2</a:t>
            </a:r>
            <a:r>
              <a:rPr lang="en-US" dirty="0"/>
              <a:t>OH</a:t>
            </a:r>
            <a:r>
              <a:rPr lang="ru-RU" dirty="0"/>
              <a:t>·</a:t>
            </a:r>
            <a:r>
              <a:rPr lang="en-US" dirty="0" err="1"/>
              <a:t>HCl</a:t>
            </a:r>
            <a:r>
              <a:rPr lang="ru-RU" dirty="0"/>
              <a:t> →</a:t>
            </a:r>
            <a:r>
              <a:rPr lang="en-US" dirty="0"/>
              <a:t>C</a:t>
            </a:r>
            <a:r>
              <a:rPr lang="ru-RU" dirty="0"/>
              <a:t>=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en-US" dirty="0"/>
              <a:t>OH</a:t>
            </a:r>
            <a:r>
              <a:rPr lang="ru-RU" dirty="0"/>
              <a:t>↓+</a:t>
            </a:r>
            <a:r>
              <a:rPr lang="en-US" dirty="0" err="1"/>
              <a:t>HCl</a:t>
            </a:r>
            <a:r>
              <a:rPr lang="ru-RU" dirty="0"/>
              <a:t>+</a:t>
            </a:r>
          </a:p>
          <a:p>
            <a:pPr marL="0" indent="0">
              <a:buNone/>
            </a:pPr>
            <a:r>
              <a:rPr lang="ru-RU" dirty="0"/>
              <a:t>∕                                   ∕    </a:t>
            </a:r>
            <a:r>
              <a:rPr lang="ru-RU" dirty="0" smtClean="0"/>
              <a:t>                +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HCl</a:t>
            </a:r>
            <a:r>
              <a:rPr lang="ru-RU" dirty="0"/>
              <a:t> + </a:t>
            </a:r>
            <a:r>
              <a:rPr lang="en-US" dirty="0" err="1"/>
              <a:t>NaOH</a:t>
            </a:r>
            <a:r>
              <a:rPr lang="ru-RU" dirty="0"/>
              <a:t> → </a:t>
            </a:r>
            <a:r>
              <a:rPr lang="en-US" dirty="0" err="1"/>
              <a:t>NaCl</a:t>
            </a:r>
            <a:r>
              <a:rPr lang="ru-RU" dirty="0"/>
              <a:t>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4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i="1" dirty="0"/>
              <a:t>Кислотно-основное титрование </a:t>
            </a:r>
            <a:br>
              <a:rPr lang="ru-RU" sz="3000" i="1" dirty="0"/>
            </a:br>
            <a:r>
              <a:rPr lang="ru-RU" sz="3000" i="1" dirty="0"/>
              <a:t>(метод нейтрализации) </a:t>
            </a:r>
            <a:br>
              <a:rPr lang="ru-RU" sz="3000" i="1" dirty="0"/>
            </a:br>
            <a:r>
              <a:rPr lang="ru-RU" sz="3000" i="1" dirty="0" smtClean="0"/>
              <a:t>Титрование </a:t>
            </a:r>
            <a:r>
              <a:rPr lang="ru-RU" sz="3000" i="1" dirty="0"/>
              <a:t>в среде неводных растворителей </a:t>
            </a:r>
            <a:r>
              <a:rPr lang="ru-RU" sz="3000" i="1" dirty="0" smtClean="0"/>
              <a:t/>
            </a:r>
            <a:br>
              <a:rPr lang="ru-RU" sz="3000" i="1" dirty="0" smtClean="0"/>
            </a:br>
            <a:r>
              <a:rPr lang="ru-RU" sz="3000" i="1" dirty="0" smtClean="0"/>
              <a:t>(</a:t>
            </a:r>
            <a:r>
              <a:rPr lang="ru-RU" sz="3000" i="1" dirty="0"/>
              <a:t>неводное титрование)</a:t>
            </a:r>
            <a:endParaRPr lang="ru-RU" sz="3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Алкалиметрия</a:t>
            </a:r>
          </a:p>
          <a:p>
            <a:pPr marL="0" indent="0">
              <a:buNone/>
            </a:pPr>
            <a:r>
              <a:rPr lang="ru-RU" i="1" dirty="0" smtClean="0"/>
              <a:t>Обратное </a:t>
            </a:r>
            <a:r>
              <a:rPr lang="ru-RU" i="1" dirty="0"/>
              <a:t>титрование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(сочетание с этерификацией)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Некоторые </a:t>
            </a:r>
            <a:r>
              <a:rPr lang="ru-RU" dirty="0"/>
              <a:t>спирты и фенолы, например, глицерин, </a:t>
            </a:r>
            <a:r>
              <a:rPr lang="ru-RU" dirty="0" err="1"/>
              <a:t>синэстрол</a:t>
            </a:r>
            <a:r>
              <a:rPr lang="ru-RU" dirty="0"/>
              <a:t>, </a:t>
            </a:r>
            <a:r>
              <a:rPr lang="ru-RU" dirty="0" err="1"/>
              <a:t>ацетилируют</a:t>
            </a:r>
            <a:r>
              <a:rPr lang="ru-RU" dirty="0"/>
              <a:t> в неводной среде уксусным ангидридом. Затем избыток уксусного ангидрида, нагревая с водой, превращают в уксусную кислоту, которую титруют щелочью.</a:t>
            </a:r>
          </a:p>
        </p:txBody>
      </p:sp>
    </p:spTree>
    <p:extLst>
      <p:ext uri="{BB962C8B-B14F-4D97-AF65-F5344CB8AC3E}">
        <p14:creationId xmlns:p14="http://schemas.microsoft.com/office/powerpoint/2010/main" val="200426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i="1" dirty="0"/>
              <a:t>Кислотно-основное титрование </a:t>
            </a:r>
            <a:br>
              <a:rPr lang="ru-RU" sz="3000" i="1" dirty="0"/>
            </a:br>
            <a:r>
              <a:rPr lang="ru-RU" sz="3000" i="1" dirty="0"/>
              <a:t>(метод нейтрализации) </a:t>
            </a:r>
            <a:br>
              <a:rPr lang="ru-RU" sz="3000" i="1" dirty="0"/>
            </a:br>
            <a:r>
              <a:rPr lang="ru-RU" sz="3000" i="1" dirty="0"/>
              <a:t>Титрование в среде неводных растворителей </a:t>
            </a:r>
            <a:br>
              <a:rPr lang="ru-RU" sz="3000" i="1" dirty="0"/>
            </a:br>
            <a:r>
              <a:rPr lang="ru-RU" sz="3000" i="1" dirty="0"/>
              <a:t>(неводное титрование)</a:t>
            </a:r>
            <a:endParaRPr lang="ru-RU" sz="3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15492" y="1825625"/>
            <a:ext cx="5738308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i="1" dirty="0" smtClean="0"/>
              <a:t>Алкалиметрия</a:t>
            </a:r>
            <a:endParaRPr lang="ru-RU" dirty="0" smtClean="0"/>
          </a:p>
          <a:p>
            <a:pPr marL="0" indent="0">
              <a:buNone/>
            </a:pPr>
            <a:r>
              <a:rPr lang="pt-BR" dirty="0" smtClean="0"/>
              <a:t>2R-OH </a:t>
            </a:r>
            <a:r>
              <a:rPr lang="pt-BR" dirty="0"/>
              <a:t>+ (CH</a:t>
            </a:r>
            <a:r>
              <a:rPr lang="pt-BR" baseline="-25000" dirty="0"/>
              <a:t>3</a:t>
            </a:r>
            <a:r>
              <a:rPr lang="pt-BR" dirty="0"/>
              <a:t>CO)</a:t>
            </a:r>
            <a:r>
              <a:rPr lang="pt-BR" baseline="-25000" dirty="0"/>
              <a:t>2</a:t>
            </a:r>
            <a:r>
              <a:rPr lang="pt-BR" dirty="0"/>
              <a:t>O → 2R-O-C-CH</a:t>
            </a:r>
            <a:r>
              <a:rPr lang="pt-BR" baseline="-25000" dirty="0"/>
              <a:t>3 </a:t>
            </a:r>
            <a:r>
              <a:rPr lang="pt-BR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pt-BR" dirty="0" smtClean="0"/>
              <a:t>                                 - H</a:t>
            </a:r>
            <a:r>
              <a:rPr lang="pt-BR" baseline="-25000" dirty="0" smtClean="0"/>
              <a:t>2</a:t>
            </a:r>
            <a:r>
              <a:rPr lang="pt-BR" dirty="0" smtClean="0"/>
              <a:t>O     ║                                                                  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pt-BR" dirty="0" smtClean="0"/>
              <a:t>                                             O</a:t>
            </a:r>
            <a:endParaRPr lang="ru-RU" dirty="0"/>
          </a:p>
          <a:p>
            <a:pPr marL="0" indent="0">
              <a:buNone/>
            </a:pPr>
            <a:r>
              <a:rPr lang="pt-BR" dirty="0"/>
              <a:t>(CH</a:t>
            </a:r>
            <a:r>
              <a:rPr lang="pt-BR" baseline="-25000" dirty="0"/>
              <a:t>3</a:t>
            </a:r>
            <a:r>
              <a:rPr lang="pt-BR" dirty="0"/>
              <a:t>CO)</a:t>
            </a:r>
            <a:r>
              <a:rPr lang="pt-BR" baseline="-25000" dirty="0"/>
              <a:t>2</a:t>
            </a:r>
            <a:r>
              <a:rPr lang="pt-BR" dirty="0"/>
              <a:t>O </a:t>
            </a:r>
            <a:r>
              <a:rPr lang="ru-RU" baseline="-25000" dirty="0"/>
              <a:t>изб</a:t>
            </a:r>
            <a:r>
              <a:rPr lang="pt-BR" baseline="-25000" dirty="0"/>
              <a:t>.</a:t>
            </a:r>
            <a:r>
              <a:rPr lang="pt-BR" dirty="0"/>
              <a:t> </a:t>
            </a:r>
            <a:r>
              <a:rPr lang="en-US" dirty="0"/>
              <a:t>+ H</a:t>
            </a:r>
            <a:r>
              <a:rPr lang="en-US" baseline="-25000" dirty="0"/>
              <a:t>2</a:t>
            </a:r>
            <a:r>
              <a:rPr lang="en-US" dirty="0"/>
              <a:t>O  →  2 CH</a:t>
            </a:r>
            <a:r>
              <a:rPr lang="en-US" baseline="-25000" dirty="0"/>
              <a:t>3</a:t>
            </a:r>
            <a:r>
              <a:rPr lang="en-US" dirty="0"/>
              <a:t>COOH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2CH</a:t>
            </a:r>
            <a:r>
              <a:rPr lang="en-US" baseline="-25000" dirty="0"/>
              <a:t>3</a:t>
            </a:r>
            <a:r>
              <a:rPr lang="en-US" dirty="0"/>
              <a:t>COOH + 2NaOH  →  2CH</a:t>
            </a:r>
            <a:r>
              <a:rPr lang="en-US" baseline="-25000" dirty="0"/>
              <a:t>3</a:t>
            </a:r>
            <a:r>
              <a:rPr lang="en-US" dirty="0"/>
              <a:t>COONa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                              - 2</a:t>
            </a:r>
            <a:r>
              <a:rPr lang="ru-RU" dirty="0"/>
              <a:t>Н</a:t>
            </a:r>
            <a:r>
              <a:rPr lang="en-US" baseline="-25000" dirty="0"/>
              <a:t>2</a:t>
            </a:r>
            <a:r>
              <a:rPr lang="ru-RU" dirty="0"/>
              <a:t>О</a:t>
            </a:r>
          </a:p>
          <a:p>
            <a:pPr marL="0" indent="0">
              <a:buNone/>
            </a:pPr>
            <a:r>
              <a:rPr lang="ru-RU" dirty="0"/>
              <a:t>Параллельно проводят контрольный опыт.</a:t>
            </a:r>
          </a:p>
        </p:txBody>
      </p:sp>
    </p:spTree>
    <p:extLst>
      <p:ext uri="{BB962C8B-B14F-4D97-AF65-F5344CB8AC3E}">
        <p14:creationId xmlns:p14="http://schemas.microsoft.com/office/powerpoint/2010/main" val="176894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i="1" dirty="0"/>
              <a:t>Кислотно-основное титрование </a:t>
            </a:r>
            <a:br>
              <a:rPr lang="ru-RU" sz="3000" i="1" dirty="0"/>
            </a:br>
            <a:r>
              <a:rPr lang="ru-RU" sz="3000" i="1" dirty="0"/>
              <a:t>(метод нейтрализации) </a:t>
            </a:r>
            <a:br>
              <a:rPr lang="ru-RU" sz="3000" i="1" dirty="0"/>
            </a:br>
            <a:r>
              <a:rPr lang="ru-RU" sz="3000" i="1" dirty="0"/>
              <a:t>Титрование в среде неводных растворителей </a:t>
            </a:r>
            <a:br>
              <a:rPr lang="ru-RU" sz="3000" i="1" dirty="0"/>
            </a:br>
            <a:r>
              <a:rPr lang="ru-RU" sz="3000" i="1" dirty="0"/>
              <a:t>(неводное титрование)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583193" cy="435133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4400" b="1" i="1" dirty="0"/>
              <a:t>Ацидиметрия</a:t>
            </a:r>
          </a:p>
          <a:p>
            <a:pPr marL="0" indent="0">
              <a:buNone/>
            </a:pPr>
            <a:r>
              <a:rPr lang="ru-RU" sz="4200" dirty="0" smtClean="0"/>
              <a:t>Органические </a:t>
            </a:r>
            <a:r>
              <a:rPr lang="ru-RU" sz="4200" dirty="0"/>
              <a:t>основания и их соли (</a:t>
            </a:r>
            <a:r>
              <a:rPr lang="ru-RU" sz="4200" u="sng" dirty="0"/>
              <a:t>например</a:t>
            </a:r>
            <a:r>
              <a:rPr lang="ru-RU" sz="4200" dirty="0"/>
              <a:t>: кофеин, </a:t>
            </a:r>
            <a:r>
              <a:rPr lang="ru-RU" sz="4200" dirty="0" err="1"/>
              <a:t>фтивазид</a:t>
            </a:r>
            <a:r>
              <a:rPr lang="ru-RU" sz="4200" dirty="0"/>
              <a:t>) проявляют слабые основные свойства, поэтому титрование выполняют, используя в качестве растворителя безводную уксусную кислоту или уксусный ангидрид. </a:t>
            </a:r>
          </a:p>
          <a:p>
            <a:pPr marL="0" indent="0">
              <a:buNone/>
            </a:pPr>
            <a:r>
              <a:rPr lang="ru-RU" sz="4200" dirty="0" err="1"/>
              <a:t>Титрант</a:t>
            </a:r>
            <a:r>
              <a:rPr lang="ru-RU" sz="4200" dirty="0"/>
              <a:t> – раствор хлорной кислоты в безводной уксусной кислоте. </a:t>
            </a:r>
          </a:p>
          <a:p>
            <a:pPr marL="0" indent="0">
              <a:buNone/>
            </a:pPr>
            <a:r>
              <a:rPr lang="ru-RU" sz="4200" dirty="0"/>
              <a:t>Индикатор – кристаллический фиолетовый в безводной уксусной кислоте.  </a:t>
            </a:r>
          </a:p>
          <a:p>
            <a:pPr marL="0" indent="0">
              <a:buNone/>
            </a:pPr>
            <a:r>
              <a:rPr lang="ru-RU" sz="4200" dirty="0"/>
              <a:t>Слабое органическое  основание  при  растворении в безводной уксусной кислоте становится более сильным основанием:</a:t>
            </a:r>
          </a:p>
          <a:p>
            <a:pPr marL="0" indent="0">
              <a:buNone/>
            </a:pPr>
            <a:r>
              <a:rPr lang="en-US" sz="4200" dirty="0"/>
              <a:t>R</a:t>
            </a:r>
            <a:r>
              <a:rPr lang="en-US" sz="4200" baseline="-25000" dirty="0"/>
              <a:t>3</a:t>
            </a:r>
            <a:r>
              <a:rPr lang="en-US" sz="4200" dirty="0"/>
              <a:t>N + CH</a:t>
            </a:r>
            <a:r>
              <a:rPr lang="en-US" sz="4200" baseline="-25000" dirty="0"/>
              <a:t>3</a:t>
            </a:r>
            <a:r>
              <a:rPr lang="en-US" sz="4200" dirty="0"/>
              <a:t>COOH→R</a:t>
            </a:r>
            <a:r>
              <a:rPr lang="en-US" sz="4200" baseline="-25000" dirty="0"/>
              <a:t>3</a:t>
            </a:r>
            <a:r>
              <a:rPr lang="en-US" sz="4200" dirty="0"/>
              <a:t>N</a:t>
            </a:r>
            <a:r>
              <a:rPr lang="en-US" sz="4200" baseline="30000" dirty="0"/>
              <a:t>+</a:t>
            </a:r>
            <a:r>
              <a:rPr lang="en-US" sz="4200" dirty="0"/>
              <a:t>−H + CH</a:t>
            </a:r>
            <a:r>
              <a:rPr lang="en-US" sz="4200" baseline="-25000" dirty="0"/>
              <a:t>3</a:t>
            </a:r>
            <a:r>
              <a:rPr lang="en-US" sz="4200" dirty="0"/>
              <a:t>COO</a:t>
            </a:r>
            <a:r>
              <a:rPr lang="en-US" sz="4200" baseline="30000" dirty="0"/>
              <a:t>-</a:t>
            </a:r>
            <a:endParaRPr lang="ru-RU" sz="42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21303" y="1825625"/>
            <a:ext cx="6351494" cy="435133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4400" b="1" i="1" dirty="0"/>
              <a:t>Алкалиметрия</a:t>
            </a:r>
          </a:p>
          <a:p>
            <a:pPr marL="0" indent="0">
              <a:buNone/>
            </a:pPr>
            <a:r>
              <a:rPr lang="ru-RU" sz="4400" dirty="0" smtClean="0"/>
              <a:t>Органические </a:t>
            </a:r>
            <a:r>
              <a:rPr lang="ru-RU" sz="4400" dirty="0"/>
              <a:t>вещества, проявляющие слабые кислые свойства (</a:t>
            </a:r>
            <a:r>
              <a:rPr lang="ru-RU" sz="4400" u="sng" dirty="0"/>
              <a:t>например,</a:t>
            </a:r>
            <a:r>
              <a:rPr lang="ru-RU" sz="4400" dirty="0"/>
              <a:t> фенолы, барбитураты, сульфаниламиды) титруют, используя в качестве растворителя </a:t>
            </a:r>
            <a:r>
              <a:rPr lang="ru-RU" sz="4400" dirty="0" err="1" smtClean="0"/>
              <a:t>диметилформамид</a:t>
            </a:r>
            <a:r>
              <a:rPr lang="ru-RU" sz="4400" dirty="0" smtClean="0"/>
              <a:t> (ДМФ). 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 </a:t>
            </a:r>
            <a:r>
              <a:rPr lang="ru-RU" sz="4400" dirty="0" err="1"/>
              <a:t>Титрант</a:t>
            </a:r>
            <a:r>
              <a:rPr lang="ru-RU" sz="4400" dirty="0"/>
              <a:t> – раствор </a:t>
            </a:r>
            <a:r>
              <a:rPr lang="en-US" sz="4400" dirty="0" err="1"/>
              <a:t>NaOH</a:t>
            </a:r>
            <a:r>
              <a:rPr lang="ru-RU" sz="4400" dirty="0"/>
              <a:t> в </a:t>
            </a:r>
            <a:r>
              <a:rPr lang="en-US" sz="4400" dirty="0"/>
              <a:t>CH</a:t>
            </a:r>
            <a:r>
              <a:rPr lang="ru-RU" sz="4400" baseline="-25000" dirty="0"/>
              <a:t>3</a:t>
            </a:r>
            <a:r>
              <a:rPr lang="en-US" sz="4400" dirty="0"/>
              <a:t>OH</a:t>
            </a:r>
            <a:r>
              <a:rPr lang="ru-RU" sz="4400" dirty="0"/>
              <a:t> или раствор </a:t>
            </a:r>
            <a:r>
              <a:rPr lang="ru-RU" sz="4400" dirty="0" err="1"/>
              <a:t>метилата</a:t>
            </a:r>
            <a:r>
              <a:rPr lang="ru-RU" sz="4400" dirty="0"/>
              <a:t> натрия. </a:t>
            </a:r>
          </a:p>
          <a:p>
            <a:pPr marL="0" indent="0">
              <a:buNone/>
            </a:pPr>
            <a:r>
              <a:rPr lang="ru-RU" sz="4400" dirty="0" smtClean="0"/>
              <a:t>Индикатор </a:t>
            </a:r>
            <a:r>
              <a:rPr lang="ru-RU" sz="4400" dirty="0"/>
              <a:t>– тимоловый синий. </a:t>
            </a:r>
            <a:r>
              <a:rPr lang="ru-RU" sz="4400" dirty="0" smtClean="0"/>
              <a:t>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4" name="Picture 5" descr="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530" y="3857146"/>
            <a:ext cx="4931041" cy="219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508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лекции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Количественное определение </a:t>
            </a:r>
            <a:r>
              <a:rPr lang="ru-RU" dirty="0" smtClean="0"/>
              <a:t>(термин);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Классификация</a:t>
            </a:r>
            <a:r>
              <a:rPr lang="ru-RU" dirty="0"/>
              <a:t> методов количественного определения лекарственных </a:t>
            </a:r>
            <a:r>
              <a:rPr lang="ru-RU" dirty="0" smtClean="0"/>
              <a:t>веществ;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Химические </a:t>
            </a:r>
            <a:r>
              <a:rPr lang="ru-RU" b="1" i="1" dirty="0" smtClean="0">
                <a:solidFill>
                  <a:srgbClr val="FF0000"/>
                </a:solidFill>
              </a:rPr>
              <a:t>методы </a:t>
            </a:r>
            <a:r>
              <a:rPr lang="ru-RU" dirty="0"/>
              <a:t>количественного определения лекарственных </a:t>
            </a:r>
            <a:r>
              <a:rPr lang="ru-RU" dirty="0" smtClean="0"/>
              <a:t>веществ: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весовой </a:t>
            </a:r>
            <a:r>
              <a:rPr lang="ru-RU" dirty="0">
                <a:solidFill>
                  <a:srgbClr val="0070C0"/>
                </a:solidFill>
              </a:rPr>
              <a:t>метод (гравиметрия</a:t>
            </a:r>
            <a:r>
              <a:rPr lang="ru-RU" dirty="0" smtClean="0">
                <a:solidFill>
                  <a:srgbClr val="0070C0"/>
                </a:solidFill>
              </a:rPr>
              <a:t>),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титриметрические </a:t>
            </a:r>
            <a:r>
              <a:rPr lang="ru-RU" dirty="0">
                <a:solidFill>
                  <a:srgbClr val="0070C0"/>
                </a:solidFill>
              </a:rPr>
              <a:t>(объёмные) </a:t>
            </a:r>
            <a:r>
              <a:rPr lang="ru-RU" dirty="0" smtClean="0">
                <a:solidFill>
                  <a:srgbClr val="0070C0"/>
                </a:solidFill>
              </a:rPr>
              <a:t>методы:</a:t>
            </a:r>
          </a:p>
          <a:p>
            <a:r>
              <a:rPr lang="ru-RU" b="1" i="1" dirty="0" err="1" smtClean="0"/>
              <a:t>Осадительное</a:t>
            </a:r>
            <a:r>
              <a:rPr lang="ru-RU" i="1" dirty="0" smtClean="0"/>
              <a:t> титрование: </a:t>
            </a:r>
            <a:r>
              <a:rPr lang="ru-RU" i="1" dirty="0" err="1" smtClean="0"/>
              <a:t>аргентометрия</a:t>
            </a:r>
            <a:r>
              <a:rPr lang="ru-RU" i="1" dirty="0" smtClean="0"/>
              <a:t>, </a:t>
            </a:r>
            <a:r>
              <a:rPr lang="ru-RU" i="1" dirty="0" err="1" smtClean="0"/>
              <a:t>меркуриметрия</a:t>
            </a:r>
            <a:endParaRPr lang="ru-RU" i="1" dirty="0" smtClean="0"/>
          </a:p>
          <a:p>
            <a:r>
              <a:rPr lang="ru-RU" b="1" i="1" dirty="0" smtClean="0"/>
              <a:t>Кислотно-основное </a:t>
            </a:r>
            <a:r>
              <a:rPr lang="ru-RU" b="1" i="1" dirty="0"/>
              <a:t>титрование </a:t>
            </a:r>
            <a:r>
              <a:rPr lang="ru-RU" i="1" dirty="0" smtClean="0"/>
              <a:t>(</a:t>
            </a:r>
            <a:r>
              <a:rPr lang="ru-RU" i="1" dirty="0"/>
              <a:t>метод </a:t>
            </a:r>
            <a:r>
              <a:rPr lang="ru-RU" i="1" dirty="0" smtClean="0"/>
              <a:t>нейтрализации): ацидиметрия, алкалиметрия</a:t>
            </a:r>
            <a:endParaRPr lang="ru-RU" dirty="0" smtClean="0"/>
          </a:p>
          <a:p>
            <a:r>
              <a:rPr lang="ru-RU" b="1" i="1" dirty="0" err="1"/>
              <a:t>Окислительно</a:t>
            </a:r>
            <a:r>
              <a:rPr lang="ru-RU" b="1" i="1" dirty="0"/>
              <a:t>-восстановительное </a:t>
            </a:r>
            <a:r>
              <a:rPr lang="ru-RU" b="1" i="1" dirty="0" smtClean="0"/>
              <a:t>титрование: </a:t>
            </a:r>
            <a:r>
              <a:rPr lang="ru-RU" i="1" dirty="0" err="1" smtClean="0"/>
              <a:t>перманганатометрия</a:t>
            </a:r>
            <a:r>
              <a:rPr lang="ru-RU" i="1" dirty="0" smtClean="0"/>
              <a:t>, </a:t>
            </a:r>
            <a:r>
              <a:rPr lang="ru-RU" i="1" dirty="0" err="1" smtClean="0"/>
              <a:t>йодометрия</a:t>
            </a:r>
            <a:r>
              <a:rPr lang="ru-RU" i="1" dirty="0" smtClean="0"/>
              <a:t>, </a:t>
            </a:r>
            <a:r>
              <a:rPr lang="ru-RU" i="1" dirty="0" err="1" smtClean="0"/>
              <a:t>йодхлорметрия</a:t>
            </a:r>
            <a:r>
              <a:rPr lang="ru-RU" i="1" dirty="0" smtClean="0"/>
              <a:t>, </a:t>
            </a:r>
            <a:r>
              <a:rPr lang="ru-RU" i="1" dirty="0" err="1" smtClean="0"/>
              <a:t>йодатометрия</a:t>
            </a:r>
            <a:r>
              <a:rPr lang="ru-RU" i="1" dirty="0" smtClean="0"/>
              <a:t>, </a:t>
            </a:r>
            <a:r>
              <a:rPr lang="ru-RU" i="1" dirty="0" err="1" smtClean="0"/>
              <a:t>броматометрия</a:t>
            </a:r>
            <a:r>
              <a:rPr lang="ru-RU" i="1" dirty="0" smtClean="0"/>
              <a:t>, </a:t>
            </a:r>
            <a:r>
              <a:rPr lang="ru-RU" i="1" dirty="0" err="1" smtClean="0"/>
              <a:t>дихроматометрия</a:t>
            </a:r>
            <a:r>
              <a:rPr lang="ru-RU" dirty="0" smtClean="0"/>
              <a:t>, </a:t>
            </a:r>
            <a:r>
              <a:rPr lang="ru-RU" dirty="0" err="1" smtClean="0"/>
              <a:t>цериметрия</a:t>
            </a:r>
            <a:endParaRPr lang="ru-RU" dirty="0" smtClean="0"/>
          </a:p>
          <a:p>
            <a:r>
              <a:rPr lang="ru-RU" b="1" i="1" dirty="0" smtClean="0"/>
              <a:t>Комплексонометрия</a:t>
            </a:r>
          </a:p>
          <a:p>
            <a:r>
              <a:rPr lang="ru-RU" b="1" i="1" dirty="0" err="1" smtClean="0"/>
              <a:t>Нитритометрия</a:t>
            </a:r>
            <a:endParaRPr lang="ru-RU" b="1" i="1" dirty="0" smtClean="0"/>
          </a:p>
          <a:p>
            <a:r>
              <a:rPr lang="ru-RU" dirty="0" smtClean="0">
                <a:solidFill>
                  <a:srgbClr val="0070C0"/>
                </a:solidFill>
              </a:rPr>
              <a:t>Элементный анализ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46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i="1" dirty="0"/>
              <a:t>Кислотно-основное титрование </a:t>
            </a:r>
            <a:br>
              <a:rPr lang="ru-RU" sz="3000" i="1" dirty="0"/>
            </a:br>
            <a:r>
              <a:rPr lang="ru-RU" sz="3000" i="1" dirty="0"/>
              <a:t>(метод нейтрализации) </a:t>
            </a:r>
            <a:br>
              <a:rPr lang="ru-RU" sz="3000" i="1" dirty="0"/>
            </a:br>
            <a:r>
              <a:rPr lang="ru-RU" sz="3000" i="1" dirty="0"/>
              <a:t>Титрование в среде неводных растворителей </a:t>
            </a:r>
            <a:br>
              <a:rPr lang="ru-RU" sz="3000" i="1" dirty="0"/>
            </a:br>
            <a:r>
              <a:rPr lang="ru-RU" sz="3000" i="1" dirty="0"/>
              <a:t>(неводное титрование)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Ацидиметрия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приготовлении </a:t>
            </a:r>
            <a:r>
              <a:rPr lang="ru-RU" dirty="0" err="1"/>
              <a:t>титранта</a:t>
            </a:r>
            <a:r>
              <a:rPr lang="ru-RU" dirty="0"/>
              <a:t> образуются перхлорат-ион и ион </a:t>
            </a:r>
            <a:r>
              <a:rPr lang="ru-RU" dirty="0" err="1"/>
              <a:t>ацетония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en-US" dirty="0"/>
              <a:t>CH</a:t>
            </a:r>
            <a:r>
              <a:rPr lang="ru-RU" baseline="-25000" dirty="0"/>
              <a:t>3</a:t>
            </a:r>
            <a:r>
              <a:rPr lang="en-US" dirty="0"/>
              <a:t>COOH</a:t>
            </a:r>
            <a:r>
              <a:rPr lang="ru-RU" dirty="0"/>
              <a:t>+</a:t>
            </a:r>
            <a:r>
              <a:rPr lang="en-US" dirty="0" err="1"/>
              <a:t>HClO</a:t>
            </a:r>
            <a:r>
              <a:rPr lang="ru-RU" baseline="-25000" dirty="0"/>
              <a:t>4</a:t>
            </a:r>
            <a:r>
              <a:rPr lang="ru-RU" dirty="0"/>
              <a:t>→</a:t>
            </a:r>
            <a:r>
              <a:rPr lang="en-US" dirty="0" err="1"/>
              <a:t>ClO</a:t>
            </a:r>
            <a:r>
              <a:rPr lang="ru-RU" baseline="-25000" dirty="0"/>
              <a:t>4</a:t>
            </a:r>
            <a:r>
              <a:rPr lang="ru-RU" baseline="30000" dirty="0"/>
              <a:t>-</a:t>
            </a:r>
            <a:r>
              <a:rPr lang="ru-RU" dirty="0"/>
              <a:t>+</a:t>
            </a:r>
            <a:r>
              <a:rPr lang="en-US" dirty="0"/>
              <a:t>CH</a:t>
            </a:r>
            <a:r>
              <a:rPr lang="ru-RU" baseline="-25000" dirty="0"/>
              <a:t>3</a:t>
            </a:r>
            <a:r>
              <a:rPr lang="en-US" dirty="0"/>
              <a:t>COOH</a:t>
            </a:r>
            <a:r>
              <a:rPr lang="ru-RU" baseline="-25000" dirty="0"/>
              <a:t>2</a:t>
            </a:r>
            <a:r>
              <a:rPr lang="ru-RU" baseline="30000" dirty="0"/>
              <a:t>+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При титровании:</a:t>
            </a:r>
          </a:p>
          <a:p>
            <a:pPr marL="0" indent="0">
              <a:buNone/>
            </a:pPr>
            <a:r>
              <a:rPr lang="pt-BR" dirty="0"/>
              <a:t> CH</a:t>
            </a:r>
            <a:r>
              <a:rPr lang="pt-BR" baseline="-25000" dirty="0"/>
              <a:t>3</a:t>
            </a:r>
            <a:r>
              <a:rPr lang="pt-BR" dirty="0"/>
              <a:t>COO</a:t>
            </a:r>
            <a:r>
              <a:rPr lang="pt-BR" baseline="30000" dirty="0"/>
              <a:t>-</a:t>
            </a:r>
            <a:r>
              <a:rPr lang="pt-BR" dirty="0"/>
              <a:t>+CH</a:t>
            </a:r>
            <a:r>
              <a:rPr lang="pt-BR" baseline="-25000" dirty="0"/>
              <a:t>3</a:t>
            </a:r>
            <a:r>
              <a:rPr lang="pt-BR" dirty="0"/>
              <a:t>COOH</a:t>
            </a:r>
            <a:r>
              <a:rPr lang="pt-BR" baseline="-25000" dirty="0"/>
              <a:t>2</a:t>
            </a:r>
            <a:r>
              <a:rPr lang="pt-BR" baseline="30000" dirty="0"/>
              <a:t>+</a:t>
            </a:r>
            <a:r>
              <a:rPr lang="pt-BR" dirty="0"/>
              <a:t>→2CH</a:t>
            </a:r>
            <a:r>
              <a:rPr lang="pt-BR" baseline="-25000" dirty="0"/>
              <a:t>3</a:t>
            </a:r>
            <a:r>
              <a:rPr lang="pt-BR" dirty="0"/>
              <a:t>COOH, </a:t>
            </a:r>
            <a:r>
              <a:rPr lang="ru-RU" dirty="0"/>
              <a:t>а</a:t>
            </a:r>
            <a:r>
              <a:rPr lang="pt-BR" dirty="0"/>
              <a:t> R</a:t>
            </a:r>
            <a:r>
              <a:rPr lang="pt-BR" baseline="-25000" dirty="0"/>
              <a:t>3</a:t>
            </a:r>
            <a:r>
              <a:rPr lang="pt-BR" dirty="0"/>
              <a:t>N</a:t>
            </a:r>
            <a:r>
              <a:rPr lang="pt-BR" baseline="30000" dirty="0"/>
              <a:t>+</a:t>
            </a:r>
            <a:r>
              <a:rPr lang="pt-BR" dirty="0"/>
              <a:t>−</a:t>
            </a:r>
            <a:r>
              <a:rPr lang="pt-BR" b="1" baseline="30000" dirty="0"/>
              <a:t> </a:t>
            </a:r>
            <a:r>
              <a:rPr lang="pt-BR" dirty="0"/>
              <a:t>H  + ClO</a:t>
            </a:r>
            <a:r>
              <a:rPr lang="pt-BR" baseline="-25000" dirty="0"/>
              <a:t>4</a:t>
            </a:r>
            <a:r>
              <a:rPr lang="pt-BR" baseline="30000" dirty="0"/>
              <a:t>-</a:t>
            </a:r>
            <a:r>
              <a:rPr lang="pt-BR" dirty="0"/>
              <a:t>→ [ R</a:t>
            </a:r>
            <a:r>
              <a:rPr lang="pt-BR" baseline="-25000" dirty="0"/>
              <a:t>3</a:t>
            </a:r>
            <a:r>
              <a:rPr lang="pt-BR" dirty="0"/>
              <a:t>N</a:t>
            </a:r>
            <a:r>
              <a:rPr lang="pt-BR" baseline="30000" dirty="0"/>
              <a:t>+</a:t>
            </a:r>
            <a:r>
              <a:rPr lang="pt-BR" dirty="0"/>
              <a:t>−</a:t>
            </a:r>
            <a:r>
              <a:rPr lang="pt-BR" b="1" baseline="30000" dirty="0"/>
              <a:t> </a:t>
            </a:r>
            <a:r>
              <a:rPr lang="pt-BR" dirty="0"/>
              <a:t>H ]ClO</a:t>
            </a:r>
            <a:r>
              <a:rPr lang="pt-BR" baseline="-25000" dirty="0"/>
              <a:t>4</a:t>
            </a:r>
            <a:r>
              <a:rPr lang="pt-BR" baseline="30000" dirty="0"/>
              <a:t>-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8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i="1" dirty="0"/>
              <a:t>Кислотно-основное титрование </a:t>
            </a:r>
            <a:br>
              <a:rPr lang="ru-RU" sz="3000" i="1" dirty="0"/>
            </a:br>
            <a:r>
              <a:rPr lang="ru-RU" sz="3000" i="1" dirty="0"/>
              <a:t>(метод нейтрализации) </a:t>
            </a:r>
            <a:br>
              <a:rPr lang="ru-RU" sz="3000" i="1" dirty="0"/>
            </a:br>
            <a:r>
              <a:rPr lang="ru-RU" sz="3000" i="1" dirty="0"/>
              <a:t>Титрование в среде неводных растворителей </a:t>
            </a:r>
            <a:br>
              <a:rPr lang="ru-RU" sz="3000" i="1" dirty="0"/>
            </a:br>
            <a:r>
              <a:rPr lang="ru-RU" sz="3000" i="1" dirty="0"/>
              <a:t>(неводное титрование)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Ацидиметрия</a:t>
            </a:r>
          </a:p>
          <a:p>
            <a:pPr marL="0" indent="0">
              <a:buNone/>
            </a:pPr>
            <a:r>
              <a:rPr lang="ru-RU" dirty="0" smtClean="0"/>
              <a:t>Галогениды </a:t>
            </a:r>
            <a:r>
              <a:rPr lang="ru-RU" dirty="0"/>
              <a:t>четвертичных аммониевых оснований и соли галогеноводородных кислот нельзя точно оттитровать в неводной среде, так как галоген-ионы проявляют кислые свойства даже в среде безводной уксусной кислоты. Поэтому их титруют в присутствии (</a:t>
            </a:r>
            <a:r>
              <a:rPr lang="en-US" dirty="0"/>
              <a:t>CH</a:t>
            </a:r>
            <a:r>
              <a:rPr lang="ru-RU" baseline="-25000" dirty="0"/>
              <a:t>3</a:t>
            </a:r>
            <a:r>
              <a:rPr lang="en-US" dirty="0"/>
              <a:t>COO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en-US" dirty="0"/>
              <a:t>Hg</a:t>
            </a:r>
            <a:r>
              <a:rPr lang="ru-RU" dirty="0"/>
              <a:t> (можно взять смесь муравьиной кислоты с уксусным ангидридом 1:20), при этом галоген-ионы связываются в </a:t>
            </a:r>
            <a:r>
              <a:rPr lang="ru-RU" dirty="0" err="1"/>
              <a:t>малодиссоциированные</a:t>
            </a:r>
            <a:r>
              <a:rPr lang="ru-RU" dirty="0"/>
              <a:t> соединения. </a:t>
            </a:r>
          </a:p>
        </p:txBody>
      </p:sp>
    </p:spTree>
    <p:extLst>
      <p:ext uri="{BB962C8B-B14F-4D97-AF65-F5344CB8AC3E}">
        <p14:creationId xmlns:p14="http://schemas.microsoft.com/office/powerpoint/2010/main" val="38791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Окислительно</a:t>
            </a:r>
            <a:r>
              <a:rPr lang="ru-RU" i="1" dirty="0" smtClean="0"/>
              <a:t>-восстановительное </a:t>
            </a:r>
            <a:r>
              <a:rPr lang="ru-RU" i="1" dirty="0"/>
              <a:t>титрование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Методы </a:t>
            </a:r>
            <a:r>
              <a:rPr lang="ru-RU" dirty="0"/>
              <a:t>основаны на использовании окислительных и восстановительных  свойств анализируемых веществ и, соответственно, </a:t>
            </a:r>
            <a:r>
              <a:rPr lang="ru-RU" dirty="0" err="1"/>
              <a:t>титрантов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b="1" i="1" dirty="0" err="1"/>
              <a:t>Перманганатометрия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Метод основан на использовании окислительных свойств </a:t>
            </a:r>
            <a:r>
              <a:rPr lang="ru-RU" dirty="0" err="1"/>
              <a:t>титранта</a:t>
            </a:r>
            <a:r>
              <a:rPr lang="ru-RU" dirty="0"/>
              <a:t> -  перманганата калия в сильнокислой среде. </a:t>
            </a:r>
          </a:p>
          <a:p>
            <a:pPr marL="0" indent="0">
              <a:buNone/>
            </a:pPr>
            <a:r>
              <a:rPr lang="ru-RU" b="1" i="1" dirty="0"/>
              <a:t>При прямом титровании </a:t>
            </a:r>
            <a:r>
              <a:rPr lang="ru-RU" dirty="0"/>
              <a:t>индикатором служит сам </a:t>
            </a:r>
            <a:r>
              <a:rPr lang="ru-RU" dirty="0" err="1"/>
              <a:t>титрант</a:t>
            </a:r>
            <a:r>
              <a:rPr lang="ru-RU" dirty="0"/>
              <a:t>, избыток которого придает раствору розовое окрашивание. </a:t>
            </a:r>
          </a:p>
          <a:p>
            <a:pPr marL="0" indent="0">
              <a:buNone/>
            </a:pPr>
            <a:r>
              <a:rPr lang="ru-RU" dirty="0"/>
              <a:t>Этим методом титруют железо восстановленное, перекись водорода.</a:t>
            </a:r>
          </a:p>
          <a:p>
            <a:pPr marL="0" indent="0">
              <a:buNone/>
            </a:pPr>
            <a:r>
              <a:rPr lang="ru-RU" dirty="0"/>
              <a:t>2 КМ</a:t>
            </a:r>
            <a:r>
              <a:rPr lang="en-US" dirty="0"/>
              <a:t>n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+ 5 Н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2</a:t>
            </a:r>
            <a:r>
              <a:rPr lang="ru-RU" dirty="0"/>
              <a:t> + 3 Н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→ 2 М</a:t>
            </a:r>
            <a:r>
              <a:rPr lang="en-US" dirty="0" err="1"/>
              <a:t>nS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+ К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+ 8 Н</a:t>
            </a:r>
            <a:r>
              <a:rPr lang="ru-RU" baseline="-25000" dirty="0"/>
              <a:t>2</a:t>
            </a:r>
            <a:r>
              <a:rPr lang="ru-RU" dirty="0"/>
              <a:t>О + 5 О</a:t>
            </a:r>
            <a:r>
              <a:rPr lang="ru-RU" baseline="-25000" dirty="0"/>
              <a:t>2 </a:t>
            </a:r>
            <a:r>
              <a:rPr lang="ru-RU" dirty="0"/>
              <a:t>↑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4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Окислительно</a:t>
            </a:r>
            <a:r>
              <a:rPr lang="ru-RU" i="1" dirty="0" smtClean="0"/>
              <a:t>-восстановительное </a:t>
            </a:r>
            <a:r>
              <a:rPr lang="ru-RU" i="1" dirty="0"/>
              <a:t>титрование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При обратном титровании</a:t>
            </a:r>
            <a:r>
              <a:rPr lang="ru-RU" dirty="0"/>
              <a:t> избыток </a:t>
            </a:r>
            <a:r>
              <a:rPr lang="ru-RU" dirty="0" err="1"/>
              <a:t>титранта</a:t>
            </a:r>
            <a:r>
              <a:rPr lang="ru-RU" dirty="0"/>
              <a:t> устанавливают </a:t>
            </a:r>
            <a:r>
              <a:rPr lang="ru-RU" dirty="0" err="1"/>
              <a:t>йодометрически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Количественно </a:t>
            </a:r>
            <a:r>
              <a:rPr lang="ru-RU" dirty="0"/>
              <a:t>определяют обратным титрованием натрия нитрит.</a:t>
            </a:r>
          </a:p>
          <a:p>
            <a:pPr marL="0" indent="0">
              <a:buNone/>
            </a:pPr>
            <a:r>
              <a:rPr lang="ru-RU" dirty="0"/>
              <a:t>5 </a:t>
            </a:r>
            <a:r>
              <a:rPr lang="en-US" dirty="0" err="1"/>
              <a:t>NaNO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 err="1"/>
              <a:t>KMnO</a:t>
            </a:r>
            <a:r>
              <a:rPr lang="ru-RU" baseline="-25000" dirty="0"/>
              <a:t>4</a:t>
            </a:r>
            <a:r>
              <a:rPr lang="ru-RU" dirty="0"/>
              <a:t> + 3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 → 5 </a:t>
            </a:r>
            <a:r>
              <a:rPr lang="en-US" dirty="0" err="1"/>
              <a:t>NaNO</a:t>
            </a:r>
            <a:r>
              <a:rPr lang="ru-RU" baseline="-25000" dirty="0"/>
              <a:t>3</a:t>
            </a:r>
            <a:r>
              <a:rPr lang="ru-RU" dirty="0"/>
              <a:t> + 2 </a:t>
            </a:r>
            <a:r>
              <a:rPr lang="en-US" dirty="0" err="1"/>
              <a:t>MnSO</a:t>
            </a:r>
            <a:r>
              <a:rPr lang="ru-RU" baseline="-25000" dirty="0"/>
              <a:t>4</a:t>
            </a:r>
            <a:r>
              <a:rPr lang="ru-RU" dirty="0"/>
              <a:t> + </a:t>
            </a:r>
            <a:r>
              <a:rPr lang="en-US" dirty="0"/>
              <a:t>K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+ 3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 KMnO</a:t>
            </a:r>
            <a:r>
              <a:rPr lang="en-US" baseline="-25000" dirty="0"/>
              <a:t>4</a:t>
            </a:r>
            <a:r>
              <a:rPr lang="en-US" dirty="0"/>
              <a:t> + 10 KI + 8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 </a:t>
            </a:r>
            <a:r>
              <a:rPr lang="en-US" dirty="0"/>
              <a:t>→ 2 MnSO</a:t>
            </a:r>
            <a:r>
              <a:rPr lang="en-US" baseline="-25000" dirty="0"/>
              <a:t>4</a:t>
            </a:r>
            <a:r>
              <a:rPr lang="en-US" dirty="0"/>
              <a:t> + 5 I</a:t>
            </a:r>
            <a:r>
              <a:rPr lang="en-US" baseline="-25000" dirty="0"/>
              <a:t>2</a:t>
            </a:r>
            <a:r>
              <a:rPr lang="en-US" dirty="0"/>
              <a:t> + 6 K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+ 8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pt-BR" dirty="0"/>
              <a:t>I</a:t>
            </a:r>
            <a:r>
              <a:rPr lang="pt-BR" baseline="-25000" dirty="0"/>
              <a:t>2</a:t>
            </a:r>
            <a:r>
              <a:rPr lang="pt-BR" dirty="0"/>
              <a:t>  +  2  Na</a:t>
            </a:r>
            <a:r>
              <a:rPr lang="pt-BR" baseline="-25000" dirty="0"/>
              <a:t>2</a:t>
            </a:r>
            <a:r>
              <a:rPr lang="pt-BR" dirty="0"/>
              <a:t>S</a:t>
            </a:r>
            <a:r>
              <a:rPr lang="pt-BR" baseline="-25000" dirty="0"/>
              <a:t>2</a:t>
            </a:r>
            <a:r>
              <a:rPr lang="pt-BR" dirty="0"/>
              <a:t>O</a:t>
            </a:r>
            <a:r>
              <a:rPr lang="pt-BR" baseline="-25000" dirty="0"/>
              <a:t>3 </a:t>
            </a:r>
            <a:r>
              <a:rPr lang="pt-BR" dirty="0"/>
              <a:t> →  Na</a:t>
            </a:r>
            <a:r>
              <a:rPr lang="pt-BR" baseline="-25000" dirty="0"/>
              <a:t>2</a:t>
            </a:r>
            <a:r>
              <a:rPr lang="pt-BR" dirty="0"/>
              <a:t>S</a:t>
            </a:r>
            <a:r>
              <a:rPr lang="pt-BR" baseline="-25000" dirty="0"/>
              <a:t>4</a:t>
            </a:r>
            <a:r>
              <a:rPr lang="pt-BR" dirty="0"/>
              <a:t>O</a:t>
            </a:r>
            <a:r>
              <a:rPr lang="pt-BR" baseline="-25000" dirty="0"/>
              <a:t>6 </a:t>
            </a:r>
            <a:r>
              <a:rPr lang="pt-BR" dirty="0"/>
              <a:t>+ 2 NaI (</a:t>
            </a:r>
            <a:r>
              <a:rPr lang="ru-RU" dirty="0"/>
              <a:t>индикатор</a:t>
            </a:r>
            <a:r>
              <a:rPr lang="pt-BR" dirty="0"/>
              <a:t> – </a:t>
            </a:r>
            <a:r>
              <a:rPr lang="ru-RU" dirty="0"/>
              <a:t>крахмал</a:t>
            </a:r>
            <a:r>
              <a:rPr lang="pt-BR" dirty="0"/>
              <a:t>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8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err="1"/>
              <a:t>Окислительно</a:t>
            </a:r>
            <a:r>
              <a:rPr lang="ru-RU" i="1" dirty="0"/>
              <a:t>-восстановительное титрование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i="1" dirty="0" err="1"/>
              <a:t>Йодометрия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Метод основан на использовании окислительных свойств свободного йода  и  восстановительных свойствах йодид-ионов:  </a:t>
            </a:r>
            <a:r>
              <a:rPr lang="en-US" dirty="0"/>
              <a:t>I</a:t>
            </a:r>
            <a:r>
              <a:rPr lang="ru-RU" baseline="-25000" dirty="0"/>
              <a:t>2 </a:t>
            </a:r>
            <a:r>
              <a:rPr lang="ru-RU" dirty="0"/>
              <a:t>+ 2ē ↔ 2</a:t>
            </a:r>
            <a:r>
              <a:rPr lang="en-US" dirty="0"/>
              <a:t>I</a:t>
            </a:r>
            <a:r>
              <a:rPr lang="ru-RU" baseline="30000" dirty="0"/>
              <a:t>-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Этим методом определяют лекарственные вещества, способные к окислению или </a:t>
            </a:r>
            <a:r>
              <a:rPr lang="ru-RU" dirty="0" err="1"/>
              <a:t>восстанавлению</a:t>
            </a:r>
            <a:r>
              <a:rPr lang="ru-RU" dirty="0"/>
              <a:t>, а также способные образовывать с йодом продукты замещения. </a:t>
            </a:r>
            <a:r>
              <a:rPr lang="ru-RU" dirty="0" err="1"/>
              <a:t>Йодометрически</a:t>
            </a:r>
            <a:r>
              <a:rPr lang="ru-RU" dirty="0"/>
              <a:t> можно определять избыток </a:t>
            </a:r>
            <a:r>
              <a:rPr lang="ru-RU" dirty="0" err="1"/>
              <a:t>титранта</a:t>
            </a:r>
            <a:r>
              <a:rPr lang="ru-RU" dirty="0"/>
              <a:t> в обратном </a:t>
            </a:r>
            <a:r>
              <a:rPr lang="ru-RU" dirty="0" err="1"/>
              <a:t>перманганатометрическом</a:t>
            </a:r>
            <a:r>
              <a:rPr lang="ru-RU" dirty="0"/>
              <a:t>, </a:t>
            </a:r>
            <a:r>
              <a:rPr lang="ru-RU" dirty="0" err="1"/>
              <a:t>йодхлорметрическом</a:t>
            </a:r>
            <a:r>
              <a:rPr lang="ru-RU" dirty="0"/>
              <a:t>, </a:t>
            </a:r>
            <a:r>
              <a:rPr lang="ru-RU" dirty="0" err="1"/>
              <a:t>йодатометрическом</a:t>
            </a:r>
            <a:r>
              <a:rPr lang="ru-RU" dirty="0"/>
              <a:t>, </a:t>
            </a:r>
            <a:r>
              <a:rPr lang="ru-RU" dirty="0" err="1"/>
              <a:t>броматометрическом</a:t>
            </a:r>
            <a:r>
              <a:rPr lang="ru-RU" dirty="0"/>
              <a:t>  методах.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Прямое </a:t>
            </a:r>
            <a:r>
              <a:rPr lang="ru-RU" i="1" dirty="0"/>
              <a:t>титрование </a:t>
            </a:r>
            <a:r>
              <a:rPr lang="ru-RU" dirty="0"/>
              <a:t>йодом применяют для определения натрия тиосульфата: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 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 </a:t>
            </a:r>
            <a:r>
              <a:rPr lang="ru-RU" dirty="0"/>
              <a:t> +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→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r>
              <a:rPr lang="ru-RU" dirty="0"/>
              <a:t>. Индикатор – крахмал</a:t>
            </a:r>
          </a:p>
        </p:txBody>
      </p:sp>
    </p:spTree>
    <p:extLst>
      <p:ext uri="{BB962C8B-B14F-4D97-AF65-F5344CB8AC3E}">
        <p14:creationId xmlns:p14="http://schemas.microsoft.com/office/powerpoint/2010/main" val="1535815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err="1"/>
              <a:t>Окислительно</a:t>
            </a:r>
            <a:r>
              <a:rPr lang="ru-RU" i="1" dirty="0"/>
              <a:t>-восстановительное </a:t>
            </a:r>
            <a:r>
              <a:rPr lang="ru-RU" i="1" dirty="0" smtClean="0"/>
              <a:t>титрование (</a:t>
            </a:r>
            <a:r>
              <a:rPr lang="ru-RU" i="1" dirty="0" err="1" smtClean="0"/>
              <a:t>йодометрия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Обратное </a:t>
            </a:r>
            <a:r>
              <a:rPr lang="ru-RU" dirty="0"/>
              <a:t>йодометрическое определение основано на окислении альдегидов йодом в щелочной среде: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/>
              <a:t>I</a:t>
            </a:r>
            <a:r>
              <a:rPr lang="ru-RU" baseline="-25000" dirty="0"/>
              <a:t>2 </a:t>
            </a:r>
            <a:r>
              <a:rPr lang="ru-RU" dirty="0"/>
              <a:t>+ 2 </a:t>
            </a:r>
            <a:r>
              <a:rPr lang="en-US" dirty="0" err="1"/>
              <a:t>NaOH</a:t>
            </a:r>
            <a:r>
              <a:rPr lang="ru-RU" dirty="0"/>
              <a:t> → </a:t>
            </a:r>
            <a:r>
              <a:rPr lang="en-US" dirty="0" err="1"/>
              <a:t>NaOI</a:t>
            </a:r>
            <a:r>
              <a:rPr lang="ru-RU" dirty="0"/>
              <a:t> + </a:t>
            </a:r>
            <a:r>
              <a:rPr lang="en-US" dirty="0" err="1"/>
              <a:t>NaI</a:t>
            </a:r>
            <a:r>
              <a:rPr lang="ru-RU" dirty="0"/>
              <a:t>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pt-BR" dirty="0"/>
              <a:t>R-C-H + NaOI + NaOH → R-C-ONa +NaI+H</a:t>
            </a:r>
            <a:r>
              <a:rPr lang="pt-BR" baseline="-25000" dirty="0"/>
              <a:t>2­</a:t>
            </a:r>
            <a:r>
              <a:rPr lang="pt-BR" dirty="0"/>
              <a:t>O</a:t>
            </a:r>
            <a:endParaRPr lang="ru-RU" dirty="0"/>
          </a:p>
          <a:p>
            <a:pPr marL="0" indent="0">
              <a:buNone/>
            </a:pPr>
            <a:r>
              <a:rPr lang="pt-BR" dirty="0"/>
              <a:t>  </a:t>
            </a:r>
            <a:r>
              <a:rPr lang="ru-RU" dirty="0" smtClean="0"/>
              <a:t>||                                           </a:t>
            </a:r>
            <a:r>
              <a:rPr lang="ru-RU" dirty="0"/>
              <a:t>||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О                                          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Затем добавляют избыток серной кислоты, непрореагировавший </a:t>
            </a:r>
            <a:r>
              <a:rPr lang="ru-RU" dirty="0" err="1"/>
              <a:t>гипойодид</a:t>
            </a:r>
            <a:r>
              <a:rPr lang="ru-RU" dirty="0"/>
              <a:t> превращается в йод, который </a:t>
            </a:r>
            <a:r>
              <a:rPr lang="ru-RU" dirty="0" err="1"/>
              <a:t>оттитровывают</a:t>
            </a:r>
            <a:r>
              <a:rPr lang="ru-RU" dirty="0"/>
              <a:t> тиосульфатом натрия:</a:t>
            </a:r>
          </a:p>
          <a:p>
            <a:pPr marL="0" indent="0">
              <a:buNone/>
            </a:pPr>
            <a:r>
              <a:rPr lang="en-US" dirty="0" err="1"/>
              <a:t>NaOI</a:t>
            </a:r>
            <a:r>
              <a:rPr lang="en-US" dirty="0"/>
              <a:t> + </a:t>
            </a:r>
            <a:r>
              <a:rPr lang="en-US" dirty="0" err="1"/>
              <a:t>NaI</a:t>
            </a:r>
            <a:r>
              <a:rPr lang="en-US" dirty="0"/>
              <a:t> + </a:t>
            </a:r>
            <a:r>
              <a:rPr lang="ru-RU" dirty="0"/>
              <a:t>Н</a:t>
            </a:r>
            <a:r>
              <a:rPr lang="en-US" baseline="-25000" dirty="0"/>
              <a:t>2</a:t>
            </a:r>
            <a:r>
              <a:rPr lang="en-US" dirty="0"/>
              <a:t>S</a:t>
            </a:r>
            <a:r>
              <a:rPr lang="ru-RU" dirty="0"/>
              <a:t>О</a:t>
            </a:r>
            <a:r>
              <a:rPr lang="en-US" baseline="-25000" dirty="0"/>
              <a:t>4</a:t>
            </a:r>
            <a:r>
              <a:rPr lang="en-US" dirty="0"/>
              <a:t> → I</a:t>
            </a:r>
            <a:r>
              <a:rPr lang="en-US" baseline="-25000" dirty="0"/>
              <a:t>2 </a:t>
            </a:r>
            <a:r>
              <a:rPr lang="en-US" dirty="0"/>
              <a:t>+ Na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 +  2 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 </a:t>
            </a:r>
            <a:r>
              <a:rPr lang="ru-RU" dirty="0"/>
              <a:t> → 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533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Окислительно</a:t>
            </a:r>
            <a:r>
              <a:rPr lang="ru-RU" i="1" dirty="0"/>
              <a:t>-восстановительное титрование (</a:t>
            </a:r>
            <a:r>
              <a:rPr lang="ru-RU" i="1" dirty="0" err="1"/>
              <a:t>йодометрия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Индикатором служит крахмал, образующий с йодом соединение, окрашенное в синий цвет. В щелочной среде йодом окисляют </a:t>
            </a:r>
            <a:r>
              <a:rPr lang="ru-RU" dirty="0" err="1"/>
              <a:t>фурациллин</a:t>
            </a:r>
            <a:r>
              <a:rPr lang="ru-RU" dirty="0"/>
              <a:t>, окисление </a:t>
            </a:r>
            <a:r>
              <a:rPr lang="ru-RU" dirty="0" err="1"/>
              <a:t>изониазида</a:t>
            </a:r>
            <a:r>
              <a:rPr lang="ru-RU" dirty="0"/>
              <a:t> ведут в растворе гидрокарбоната натрия. В основе йодометрического определения метионина и анальгина лежит реакция окисления серы. Пенициллины окисляют йодом после кислотного гидролиза.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398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Окислительно</a:t>
            </a:r>
            <a:r>
              <a:rPr lang="ru-RU" i="1" dirty="0"/>
              <a:t>-восстановительное титрование (</a:t>
            </a:r>
            <a:r>
              <a:rPr lang="ru-RU" i="1" dirty="0" err="1"/>
              <a:t>йодометрия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Для количественного определения используют также </a:t>
            </a:r>
            <a:r>
              <a:rPr lang="ru-RU" b="1" dirty="0"/>
              <a:t>сочетание реакций замещения или осаждения с </a:t>
            </a:r>
            <a:r>
              <a:rPr lang="ru-RU" b="1" dirty="0" err="1"/>
              <a:t>йодометрией</a:t>
            </a:r>
            <a:r>
              <a:rPr lang="ru-RU" b="1" dirty="0"/>
              <a:t>.</a:t>
            </a:r>
            <a:r>
              <a:rPr lang="ru-RU" dirty="0"/>
              <a:t> С помощью титрованного раствора йода  получают </a:t>
            </a:r>
            <a:r>
              <a:rPr lang="ru-RU" u="sng" dirty="0"/>
              <a:t>йодопроизводные фенолов</a:t>
            </a:r>
            <a:r>
              <a:rPr lang="ru-RU" dirty="0"/>
              <a:t>, </a:t>
            </a:r>
            <a:r>
              <a:rPr lang="ru-RU" u="sng" dirty="0"/>
              <a:t>первичных ароматических аминов</a:t>
            </a:r>
            <a:r>
              <a:rPr lang="ru-RU" dirty="0"/>
              <a:t>, </a:t>
            </a:r>
            <a:r>
              <a:rPr lang="ru-RU" u="sng" dirty="0"/>
              <a:t>антипирина</a:t>
            </a:r>
            <a:r>
              <a:rPr lang="ru-RU" dirty="0"/>
              <a:t>, а также </a:t>
            </a:r>
            <a:r>
              <a:rPr lang="ru-RU" u="sng" dirty="0"/>
              <a:t>осадки </a:t>
            </a:r>
            <a:r>
              <a:rPr lang="ru-RU" u="sng" dirty="0" err="1"/>
              <a:t>полийодидов</a:t>
            </a:r>
            <a:r>
              <a:rPr lang="ru-RU" u="sng" dirty="0"/>
              <a:t> </a:t>
            </a:r>
            <a:r>
              <a:rPr lang="ru-RU" dirty="0"/>
              <a:t>алкалоидов состава [</a:t>
            </a:r>
            <a:r>
              <a:rPr lang="en-US" dirty="0"/>
              <a:t>R</a:t>
            </a:r>
            <a:r>
              <a:rPr lang="ru-RU" baseline="-25000" dirty="0"/>
              <a:t>3</a:t>
            </a:r>
            <a:r>
              <a:rPr lang="en-US" dirty="0"/>
              <a:t>N</a:t>
            </a:r>
            <a:r>
              <a:rPr lang="ru-RU" dirty="0"/>
              <a:t>] ∙ </a:t>
            </a:r>
            <a:r>
              <a:rPr lang="en-US" dirty="0"/>
              <a:t>HI</a:t>
            </a:r>
            <a:r>
              <a:rPr lang="ru-RU" dirty="0"/>
              <a:t> ∙ </a:t>
            </a:r>
            <a:r>
              <a:rPr lang="en-US" dirty="0"/>
              <a:t>I</a:t>
            </a:r>
            <a:r>
              <a:rPr lang="ru-RU" baseline="-25000" dirty="0"/>
              <a:t>4</a:t>
            </a:r>
            <a:r>
              <a:rPr lang="ru-RU" dirty="0"/>
              <a:t>. Полученные осадки отфильтровывают,  а  избыток  йода в фильтрате титруют </a:t>
            </a:r>
            <a:r>
              <a:rPr lang="ru-RU" dirty="0" smtClean="0"/>
              <a:t>тиосульфатом </a:t>
            </a:r>
            <a:r>
              <a:rPr lang="ru-RU" dirty="0"/>
              <a:t>натрия.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Восстановительные </a:t>
            </a:r>
            <a:r>
              <a:rPr lang="ru-RU" dirty="0"/>
              <a:t>свойства калия йодида используют </a:t>
            </a:r>
            <a:r>
              <a:rPr lang="ru-RU" i="1" dirty="0"/>
              <a:t>при титровании заместителя</a:t>
            </a:r>
            <a:r>
              <a:rPr lang="ru-RU" dirty="0"/>
              <a:t>. Лекарственное вещество, проявляющее свойство окислителя, выделяет эквивалентное количество свободного йода при взаимодействии с йодидом калия. Выделившийся свободный йод </a:t>
            </a:r>
            <a:r>
              <a:rPr lang="ru-RU" dirty="0" err="1"/>
              <a:t>оттитровывают</a:t>
            </a:r>
            <a:r>
              <a:rPr lang="ru-RU" dirty="0"/>
              <a:t> тиосульфатом натрия. Этим  методом  количественно  определяют  перекись водорода, калия перманганат, хлорную известь, хлорамин, </a:t>
            </a:r>
            <a:r>
              <a:rPr lang="ru-RU" dirty="0" err="1"/>
              <a:t>пантоцид</a:t>
            </a:r>
            <a:r>
              <a:rPr lang="ru-RU" dirty="0"/>
              <a:t>. Индикатор – крахмал. 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2</a:t>
            </a:r>
            <a:r>
              <a:rPr lang="ru-RU" dirty="0"/>
              <a:t> + 2 К</a:t>
            </a:r>
            <a:r>
              <a:rPr lang="en-US" dirty="0"/>
              <a:t>I</a:t>
            </a:r>
            <a:r>
              <a:rPr lang="ru-RU" dirty="0"/>
              <a:t> + Н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→ </a:t>
            </a:r>
            <a:r>
              <a:rPr lang="en-US" dirty="0"/>
              <a:t>I</a:t>
            </a:r>
            <a:r>
              <a:rPr lang="ru-RU" baseline="-25000" dirty="0"/>
              <a:t>2 </a:t>
            </a:r>
            <a:r>
              <a:rPr lang="ru-RU" dirty="0"/>
              <a:t>+ К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dirty="0"/>
              <a:t>О</a:t>
            </a:r>
            <a:r>
              <a:rPr lang="ru-RU" baseline="-25000" dirty="0"/>
              <a:t>4</a:t>
            </a:r>
            <a:r>
              <a:rPr lang="ru-RU" dirty="0"/>
              <a:t> + 2 </a:t>
            </a:r>
            <a:r>
              <a:rPr lang="ru-RU" dirty="0" smtClean="0"/>
              <a:t>Н</a:t>
            </a:r>
            <a:r>
              <a:rPr lang="ru-RU" baseline="-25000" dirty="0" smtClean="0"/>
              <a:t>2</a:t>
            </a:r>
            <a:r>
              <a:rPr lang="ru-RU" dirty="0" smtClean="0"/>
              <a:t>О</a:t>
            </a:r>
          </a:p>
          <a:p>
            <a:pPr marL="0" indent="0" algn="ctr">
              <a:buNone/>
            </a:pPr>
            <a:r>
              <a:rPr lang="ru-RU" dirty="0" smtClean="0"/>
              <a:t> 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 +  2 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 </a:t>
            </a:r>
            <a:r>
              <a:rPr lang="ru-RU" dirty="0"/>
              <a:t> → 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01637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Йодхлорметрия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методе </a:t>
            </a:r>
            <a:r>
              <a:rPr lang="ru-RU" dirty="0" err="1"/>
              <a:t>йодхлорметрии</a:t>
            </a:r>
            <a:r>
              <a:rPr lang="ru-RU" dirty="0"/>
              <a:t> в качестве </a:t>
            </a:r>
            <a:r>
              <a:rPr lang="ru-RU" dirty="0" err="1"/>
              <a:t>титранта</a:t>
            </a:r>
            <a:r>
              <a:rPr lang="ru-RU" dirty="0"/>
              <a:t> используют раствор  </a:t>
            </a:r>
            <a:r>
              <a:rPr lang="ru-RU" dirty="0" err="1"/>
              <a:t>йодмонохлорида</a:t>
            </a:r>
            <a:r>
              <a:rPr lang="ru-RU" dirty="0"/>
              <a:t>, который более устойчив, чем раствор йода.</a:t>
            </a:r>
          </a:p>
          <a:p>
            <a:pPr marL="0" indent="0">
              <a:buNone/>
            </a:pPr>
            <a:r>
              <a:rPr lang="ru-RU" dirty="0" err="1"/>
              <a:t>Йодхлорметрическим</a:t>
            </a:r>
            <a:r>
              <a:rPr lang="ru-RU" dirty="0"/>
              <a:t> методом </a:t>
            </a:r>
            <a:r>
              <a:rPr lang="ru-RU" i="1" dirty="0"/>
              <a:t>способом обратного титрования</a:t>
            </a:r>
            <a:r>
              <a:rPr lang="ru-RU" dirty="0"/>
              <a:t> определяют фенолы и первичные ароматические амины. Анализируемое вещество осаждается в виде </a:t>
            </a:r>
            <a:r>
              <a:rPr lang="ru-RU" dirty="0" err="1"/>
              <a:t>йодпроизводного</a:t>
            </a:r>
            <a:r>
              <a:rPr lang="ru-RU" dirty="0"/>
              <a:t>, избыток </a:t>
            </a:r>
            <a:r>
              <a:rPr lang="ru-RU" dirty="0" err="1"/>
              <a:t>титранта</a:t>
            </a:r>
            <a:r>
              <a:rPr lang="ru-RU" dirty="0"/>
              <a:t> устанавливают </a:t>
            </a:r>
            <a:r>
              <a:rPr lang="ru-RU" dirty="0" err="1"/>
              <a:t>йодометрически</a:t>
            </a:r>
            <a:r>
              <a:rPr lang="ru-RU" dirty="0"/>
              <a:t>: 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              </a:t>
            </a:r>
            <a:r>
              <a:rPr lang="en-US" dirty="0"/>
              <a:t>ICI</a:t>
            </a:r>
            <a:r>
              <a:rPr lang="ru-RU" dirty="0"/>
              <a:t> + </a:t>
            </a:r>
            <a:r>
              <a:rPr lang="en-US" dirty="0"/>
              <a:t>KI</a:t>
            </a:r>
            <a:r>
              <a:rPr lang="ru-RU" dirty="0"/>
              <a:t> →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</a:t>
            </a:r>
            <a:r>
              <a:rPr lang="en-US" dirty="0"/>
              <a:t>KCI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 </a:t>
            </a:r>
            <a:r>
              <a:rPr lang="en-US" dirty="0"/>
              <a:t>I</a:t>
            </a:r>
            <a:r>
              <a:rPr lang="en-US" baseline="-25000" dirty="0"/>
              <a:t>2</a:t>
            </a:r>
            <a:r>
              <a:rPr lang="en-US" dirty="0"/>
              <a:t> + 2 Na</a:t>
            </a:r>
            <a:r>
              <a:rPr lang="en-US" baseline="-25000" dirty="0"/>
              <a:t>2</a:t>
            </a:r>
            <a:r>
              <a:rPr lang="en-US" dirty="0"/>
              <a:t>S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 </a:t>
            </a:r>
            <a:r>
              <a:rPr lang="en-US" dirty="0"/>
              <a:t> → Na</a:t>
            </a:r>
            <a:r>
              <a:rPr lang="en-US" baseline="-25000" dirty="0"/>
              <a:t>2</a:t>
            </a:r>
            <a:r>
              <a:rPr lang="en-US" dirty="0"/>
              <a:t>S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6 </a:t>
            </a:r>
            <a:r>
              <a:rPr lang="en-US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516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Йодатометрия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Этим </a:t>
            </a:r>
            <a:r>
              <a:rPr lang="ru-RU" dirty="0"/>
              <a:t>методом количественно определяют, например, аскорбиновую кислоту. Лекарственное вещество окисляются титрованным раствором </a:t>
            </a:r>
            <a:r>
              <a:rPr lang="ru-RU" dirty="0" err="1"/>
              <a:t>йодата</a:t>
            </a:r>
            <a:r>
              <a:rPr lang="ru-RU" dirty="0"/>
              <a:t> калия. Избыток </a:t>
            </a:r>
            <a:r>
              <a:rPr lang="ru-RU" dirty="0" err="1"/>
              <a:t>титранта</a:t>
            </a:r>
            <a:r>
              <a:rPr lang="ru-RU" dirty="0"/>
              <a:t> устанавливают </a:t>
            </a:r>
            <a:r>
              <a:rPr lang="ru-RU" dirty="0" err="1"/>
              <a:t>йодометрически</a:t>
            </a:r>
            <a:r>
              <a:rPr lang="ru-RU" dirty="0"/>
              <a:t>, индикатор – крахмал. 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</a:t>
            </a:r>
            <a:r>
              <a:rPr lang="en-US" dirty="0"/>
              <a:t>IO</a:t>
            </a:r>
            <a:r>
              <a:rPr lang="en-US" baseline="-25000" dirty="0"/>
              <a:t>3</a:t>
            </a:r>
            <a:r>
              <a:rPr lang="en-US" dirty="0"/>
              <a:t> + 5 </a:t>
            </a:r>
            <a:r>
              <a:rPr lang="ru-RU" dirty="0"/>
              <a:t>К</a:t>
            </a:r>
            <a:r>
              <a:rPr lang="en-US" dirty="0"/>
              <a:t>I + 6 HCI </a:t>
            </a:r>
            <a:r>
              <a:rPr lang="en-US" baseline="30000" dirty="0"/>
              <a:t> </a:t>
            </a:r>
            <a:r>
              <a:rPr lang="en-US" dirty="0"/>
              <a:t>→ 3 I</a:t>
            </a:r>
            <a:r>
              <a:rPr lang="en-US" baseline="-25000" dirty="0"/>
              <a:t>2</a:t>
            </a:r>
            <a:r>
              <a:rPr lang="en-US" dirty="0"/>
              <a:t> + 6 KCI + 3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 algn="ctr">
              <a:buNone/>
            </a:pP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 </a:t>
            </a:r>
            <a:r>
              <a:rPr lang="ru-RU" dirty="0"/>
              <a:t> →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43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7125"/>
            <a:ext cx="10515600" cy="56498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sz="3400" b="1" u="sng" dirty="0" smtClean="0"/>
          </a:p>
          <a:p>
            <a:pPr marL="0" indent="0">
              <a:buNone/>
            </a:pPr>
            <a:r>
              <a:rPr lang="ru-RU" sz="3600" b="1" u="sng" dirty="0" smtClean="0"/>
              <a:t>КОЛИЧЕСТВЕННОЕ ОПРЕДЕЛЕНИЕ</a:t>
            </a:r>
            <a:r>
              <a:rPr lang="ru-RU" sz="3600" b="1" dirty="0" smtClean="0"/>
              <a:t> – </a:t>
            </a:r>
            <a:r>
              <a:rPr lang="ru-RU" sz="3600" dirty="0"/>
              <a:t>это заключительный этап фармацевтического анализа. Выбор оптимального метода количественного определения зависит от возможности оценить лекарственное средство по фармакологически активной части молекулы. </a:t>
            </a:r>
            <a:endParaRPr lang="ru-RU" sz="3600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Обычно </a:t>
            </a:r>
            <a:r>
              <a:rPr lang="ru-RU" dirty="0"/>
              <a:t>количественное определение препарата проводят по одному его химическому свойству, связанному с наличием той или иной функциональной группы, атома, катиона или аниона, а в ряде случаев по количеству связанной с органическим основанием минеральной кислоты. </a:t>
            </a:r>
            <a:r>
              <a:rPr lang="ru-RU" u="sng" dirty="0"/>
              <a:t>Например:</a:t>
            </a:r>
            <a:r>
              <a:rPr lang="ru-RU" dirty="0"/>
              <a:t> папаверина гидрохлорид можно количественно определить по связанной хлористоводородной кислоте, но это допускается только при экспресс-анализе в условиях аптеки.</a:t>
            </a:r>
          </a:p>
          <a:p>
            <a:r>
              <a:rPr lang="ru-RU" dirty="0"/>
              <a:t>Существует значительное различие  в анализе субстанций лекарственных веществ и их лекарственных форм. Условия применения методов количественного анализа в лекарственных формах зависит от состава лекарственной смеси и физико-химических свойств всех, входящих в неё  ингредиентов. При анализе многокомпонентных лекарственных смесей используют два подхода: количественное определение без предварительного разделения ингредиентов и с их разделением. При выборе способов количественного определения без разделения ингредиентов необходимо убедиться, что сопутствующие ингредиенты не влияют на результаты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406638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Броматометрия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качестве </a:t>
            </a:r>
            <a:r>
              <a:rPr lang="ru-RU" dirty="0" err="1"/>
              <a:t>титранта</a:t>
            </a:r>
            <a:r>
              <a:rPr lang="ru-RU" dirty="0"/>
              <a:t> используют </a:t>
            </a:r>
            <a:r>
              <a:rPr lang="ru-RU" dirty="0" err="1"/>
              <a:t>бромат</a:t>
            </a:r>
            <a:r>
              <a:rPr lang="ru-RU" dirty="0"/>
              <a:t> калия, проявляющий в кислой среде окислительные свойства. Определение обычно ведут в присутствии бромида:             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/>
              <a:t>К</a:t>
            </a:r>
            <a:r>
              <a:rPr lang="en-US" dirty="0" err="1"/>
              <a:t>BrO</a:t>
            </a:r>
            <a:r>
              <a:rPr lang="ru-RU" baseline="-25000" dirty="0"/>
              <a:t>3</a:t>
            </a:r>
            <a:r>
              <a:rPr lang="ru-RU" dirty="0"/>
              <a:t> + 5 К</a:t>
            </a:r>
            <a:r>
              <a:rPr lang="en-US" dirty="0"/>
              <a:t>Br </a:t>
            </a:r>
            <a:r>
              <a:rPr lang="en-US" baseline="30000" dirty="0"/>
              <a:t> </a:t>
            </a:r>
            <a:r>
              <a:rPr lang="ru-RU" dirty="0"/>
              <a:t>+ 6 </a:t>
            </a:r>
            <a:r>
              <a:rPr lang="en-US" dirty="0"/>
              <a:t>HCI</a:t>
            </a:r>
            <a:r>
              <a:rPr lang="ru-RU" dirty="0"/>
              <a:t> → 3 </a:t>
            </a:r>
            <a:r>
              <a:rPr lang="en-US" dirty="0"/>
              <a:t>Br</a:t>
            </a:r>
            <a:r>
              <a:rPr lang="ru-RU" baseline="-25000" dirty="0"/>
              <a:t>2</a:t>
            </a:r>
            <a:r>
              <a:rPr lang="ru-RU" dirty="0"/>
              <a:t> + 6 </a:t>
            </a:r>
            <a:r>
              <a:rPr lang="en-US" dirty="0"/>
              <a:t>KCI</a:t>
            </a:r>
            <a:r>
              <a:rPr lang="ru-RU" dirty="0"/>
              <a:t> + 3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Выделившийся свободный бром расходуется либо на окисление (гидразины и </a:t>
            </a:r>
            <a:r>
              <a:rPr lang="ru-RU" dirty="0" err="1"/>
              <a:t>гидразиды</a:t>
            </a:r>
            <a:r>
              <a:rPr lang="ru-RU" dirty="0"/>
              <a:t>), либо на </a:t>
            </a:r>
            <a:r>
              <a:rPr lang="ru-RU" dirty="0" err="1"/>
              <a:t>бромирование</a:t>
            </a:r>
            <a:r>
              <a:rPr lang="ru-RU" dirty="0"/>
              <a:t> (фенолы и первичные ароматические амины) лекарственного вещества.  </a:t>
            </a:r>
          </a:p>
          <a:p>
            <a:pPr marL="0" indent="0">
              <a:buNone/>
            </a:pPr>
            <a:r>
              <a:rPr lang="ru-RU" dirty="0"/>
              <a:t>Индикаторами </a:t>
            </a:r>
            <a:r>
              <a:rPr lang="ru-RU" i="1" dirty="0"/>
              <a:t>при прямом титровании</a:t>
            </a:r>
            <a:r>
              <a:rPr lang="ru-RU" dirty="0"/>
              <a:t> служат красители: метиловый красный, метиловый оранжевый – которые окисляются и обесцвечиваются под действием избытка </a:t>
            </a:r>
            <a:r>
              <a:rPr lang="ru-RU" dirty="0" err="1"/>
              <a:t>титранта</a:t>
            </a:r>
            <a:r>
              <a:rPr lang="ru-RU" dirty="0"/>
              <a:t> в точке эквивалентности.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413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/>
            </a:r>
            <a:br>
              <a:rPr lang="ru-RU" i="1" dirty="0"/>
            </a:br>
            <a:r>
              <a:rPr lang="ru-RU" i="1" dirty="0" err="1"/>
              <a:t>Броматометрия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При обратной </a:t>
            </a:r>
            <a:r>
              <a:rPr lang="ru-RU" i="1" dirty="0" err="1"/>
              <a:t>броматометрии</a:t>
            </a:r>
            <a:r>
              <a:rPr lang="ru-RU" dirty="0"/>
              <a:t> конец титрования устанавливают </a:t>
            </a:r>
            <a:r>
              <a:rPr lang="ru-RU" dirty="0" err="1"/>
              <a:t>йодометрически</a:t>
            </a:r>
            <a:r>
              <a:rPr lang="ru-RU" dirty="0"/>
              <a:t>:   </a:t>
            </a:r>
            <a:r>
              <a:rPr lang="en-US" dirty="0"/>
              <a:t>Br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KI</a:t>
            </a:r>
            <a:r>
              <a:rPr lang="ru-RU" dirty="0"/>
              <a:t> →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 err="1"/>
              <a:t>KBr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</a:t>
            </a:r>
            <a:r>
              <a:rPr lang="ru-RU" dirty="0"/>
              <a:t> →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156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Дихроматометрия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Метод </a:t>
            </a:r>
            <a:r>
              <a:rPr lang="ru-RU" dirty="0"/>
              <a:t>основан на осаждении некоторых солей органических оснований титрованным раствором дихромата калия:    </a:t>
            </a:r>
            <a:r>
              <a:rPr lang="ru-RU" dirty="0" smtClean="0"/>
              <a:t>                                       </a:t>
            </a:r>
            <a:r>
              <a:rPr lang="ru-RU" dirty="0"/>
              <a:t>2 [</a:t>
            </a:r>
            <a:r>
              <a:rPr lang="en-US" dirty="0"/>
              <a:t>R</a:t>
            </a:r>
            <a:r>
              <a:rPr lang="ru-RU" baseline="-25000" dirty="0"/>
              <a:t>3</a:t>
            </a:r>
            <a:r>
              <a:rPr lang="en-US" dirty="0"/>
              <a:t>N</a:t>
            </a:r>
            <a:r>
              <a:rPr lang="ru-RU" dirty="0"/>
              <a:t>∙</a:t>
            </a:r>
            <a:r>
              <a:rPr lang="en-US" dirty="0"/>
              <a:t>H</a:t>
            </a:r>
            <a:r>
              <a:rPr lang="ru-RU" baseline="30000" dirty="0"/>
              <a:t>+</a:t>
            </a:r>
            <a:r>
              <a:rPr lang="ru-RU" dirty="0"/>
              <a:t>] </a:t>
            </a:r>
            <a:r>
              <a:rPr lang="en-US" dirty="0"/>
              <a:t>Cl</a:t>
            </a:r>
            <a:r>
              <a:rPr lang="ru-RU" baseline="30000" dirty="0"/>
              <a:t>-</a:t>
            </a:r>
            <a:r>
              <a:rPr lang="ru-RU" dirty="0"/>
              <a:t>  +  </a:t>
            </a:r>
            <a:r>
              <a:rPr lang="en-US" dirty="0"/>
              <a:t>K</a:t>
            </a:r>
            <a:r>
              <a:rPr lang="ru-RU" baseline="-25000" dirty="0"/>
              <a:t>2</a:t>
            </a:r>
            <a:r>
              <a:rPr lang="en-US" dirty="0"/>
              <a:t>Cr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7</a:t>
            </a:r>
            <a:r>
              <a:rPr lang="ru-RU" dirty="0"/>
              <a:t>  →  [</a:t>
            </a:r>
            <a:r>
              <a:rPr lang="en-US" dirty="0"/>
              <a:t>R</a:t>
            </a:r>
            <a:r>
              <a:rPr lang="ru-RU" baseline="-25000" dirty="0"/>
              <a:t>3</a:t>
            </a:r>
            <a:r>
              <a:rPr lang="en-US" dirty="0"/>
              <a:t>N</a:t>
            </a:r>
            <a:r>
              <a:rPr lang="ru-RU" dirty="0"/>
              <a:t>∙</a:t>
            </a:r>
            <a:r>
              <a:rPr lang="en-US" dirty="0"/>
              <a:t>H</a:t>
            </a:r>
            <a:r>
              <a:rPr lang="ru-RU" baseline="30000" dirty="0"/>
              <a:t>+</a:t>
            </a:r>
            <a:r>
              <a:rPr lang="ru-RU" dirty="0"/>
              <a:t>]</a:t>
            </a:r>
            <a:r>
              <a:rPr lang="ru-RU" baseline="-25000" dirty="0"/>
              <a:t>2</a:t>
            </a:r>
            <a:r>
              <a:rPr lang="ru-RU" dirty="0"/>
              <a:t> </a:t>
            </a:r>
            <a:r>
              <a:rPr lang="en-US" dirty="0"/>
              <a:t>Cr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7</a:t>
            </a:r>
            <a:r>
              <a:rPr lang="ru-RU" baseline="30000" dirty="0"/>
              <a:t> </a:t>
            </a:r>
            <a:r>
              <a:rPr lang="ru-RU" dirty="0"/>
              <a:t> + 2 </a:t>
            </a:r>
            <a:r>
              <a:rPr lang="en-US" dirty="0" err="1"/>
              <a:t>KCl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Нерастворимые дихроматы оснований отфильтровывают, а избыток </a:t>
            </a:r>
            <a:r>
              <a:rPr lang="ru-RU" dirty="0" err="1"/>
              <a:t>титранта</a:t>
            </a:r>
            <a:r>
              <a:rPr lang="ru-RU" dirty="0"/>
              <a:t> определяют </a:t>
            </a:r>
            <a:r>
              <a:rPr lang="ru-RU" dirty="0" err="1"/>
              <a:t>йодометрически</a:t>
            </a:r>
            <a:r>
              <a:rPr lang="ru-RU" dirty="0"/>
              <a:t>:   </a:t>
            </a:r>
          </a:p>
          <a:p>
            <a:pPr marL="0" indent="0">
              <a:buNone/>
            </a:pPr>
            <a:r>
              <a:rPr lang="en-US" dirty="0"/>
              <a:t>K</a:t>
            </a:r>
            <a:r>
              <a:rPr lang="en-US" baseline="-25000" dirty="0"/>
              <a:t>2</a:t>
            </a:r>
            <a:r>
              <a:rPr lang="en-US" dirty="0"/>
              <a:t>Cr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7</a:t>
            </a:r>
            <a:r>
              <a:rPr lang="en-US" dirty="0"/>
              <a:t> + 6 KI +7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→ Cr</a:t>
            </a:r>
            <a:r>
              <a:rPr lang="en-US" baseline="-25000" dirty="0"/>
              <a:t>2 </a:t>
            </a:r>
            <a:r>
              <a:rPr lang="en-US" dirty="0"/>
              <a:t>(SO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+ 3 I</a:t>
            </a:r>
            <a:r>
              <a:rPr lang="en-US" baseline="-25000" dirty="0"/>
              <a:t>2</a:t>
            </a:r>
            <a:r>
              <a:rPr lang="en-US" dirty="0"/>
              <a:t> + 4 K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+ 7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</a:t>
            </a:r>
            <a:r>
              <a:rPr lang="ru-RU" dirty="0"/>
              <a:t> →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 </a:t>
            </a:r>
            <a:r>
              <a:rPr lang="ru-RU" dirty="0"/>
              <a:t>+ 2 </a:t>
            </a:r>
            <a:r>
              <a:rPr lang="en-US" dirty="0" err="1"/>
              <a:t>NaI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Определяют этим методом метиленовый синий и акрихин.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831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Цериметрия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7747"/>
            <a:ext cx="10515600" cy="47492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Метод </a:t>
            </a:r>
            <a:r>
              <a:rPr lang="ru-RU" dirty="0"/>
              <a:t>основан на использовании устойчивого </a:t>
            </a:r>
            <a:r>
              <a:rPr lang="ru-RU" dirty="0" err="1"/>
              <a:t>титранта</a:t>
            </a:r>
            <a:r>
              <a:rPr lang="ru-RU" dirty="0"/>
              <a:t> сульфата церия (</a:t>
            </a:r>
            <a:r>
              <a:rPr lang="en-US" dirty="0"/>
              <a:t>IV</a:t>
            </a:r>
            <a:r>
              <a:rPr lang="ru-RU" dirty="0"/>
              <a:t>), который в кислой среде восстанавливается до сульфата церия (</a:t>
            </a:r>
            <a:r>
              <a:rPr lang="en-US" dirty="0"/>
              <a:t>III</a:t>
            </a:r>
            <a:r>
              <a:rPr lang="ru-RU" dirty="0"/>
              <a:t>):  </a:t>
            </a:r>
          </a:p>
          <a:p>
            <a:pPr marL="0" indent="0" algn="ctr">
              <a:buNone/>
            </a:pPr>
            <a:r>
              <a:rPr lang="en-US" dirty="0"/>
              <a:t>Ce</a:t>
            </a:r>
            <a:r>
              <a:rPr lang="ru-RU" baseline="30000" dirty="0"/>
              <a:t>4+</a:t>
            </a:r>
            <a:r>
              <a:rPr lang="ru-RU" dirty="0"/>
              <a:t> + ē → </a:t>
            </a:r>
            <a:r>
              <a:rPr lang="en-US" dirty="0"/>
              <a:t>Ce</a:t>
            </a:r>
            <a:r>
              <a:rPr lang="ru-RU" baseline="30000" dirty="0"/>
              <a:t>3+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Прямым титрованием</a:t>
            </a:r>
            <a:r>
              <a:rPr lang="ru-RU" dirty="0"/>
              <a:t> определяют соединения железа (</a:t>
            </a:r>
            <a:r>
              <a:rPr lang="en-US" dirty="0"/>
              <a:t>II</a:t>
            </a:r>
            <a:r>
              <a:rPr lang="ru-RU" dirty="0"/>
              <a:t>):</a:t>
            </a:r>
          </a:p>
          <a:p>
            <a:pPr marL="0" indent="0" algn="ctr">
              <a:buNone/>
            </a:pPr>
            <a:r>
              <a:rPr lang="en-US" dirty="0"/>
              <a:t>2 FeSO</a:t>
            </a:r>
            <a:r>
              <a:rPr lang="en-US" baseline="-25000" dirty="0"/>
              <a:t>4</a:t>
            </a:r>
            <a:r>
              <a:rPr lang="en-US" dirty="0"/>
              <a:t> + 2 Ce(SO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 → Fe</a:t>
            </a:r>
            <a:r>
              <a:rPr lang="en-US" baseline="-25000" dirty="0"/>
              <a:t>2</a:t>
            </a:r>
            <a:r>
              <a:rPr lang="en-US" dirty="0"/>
              <a:t>(SO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+ Ce</a:t>
            </a:r>
            <a:r>
              <a:rPr lang="en-US" baseline="-25000" dirty="0"/>
              <a:t>2</a:t>
            </a:r>
            <a:r>
              <a:rPr lang="en-US" dirty="0"/>
              <a:t>(SO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При этом используют индикаторы – дифениламин или о-</a:t>
            </a:r>
            <a:r>
              <a:rPr lang="ru-RU" dirty="0" err="1"/>
              <a:t>фенантролин</a:t>
            </a:r>
            <a:r>
              <a:rPr lang="ru-RU" dirty="0"/>
              <a:t> (</a:t>
            </a:r>
            <a:r>
              <a:rPr lang="ru-RU" dirty="0" err="1"/>
              <a:t>фероин</a:t>
            </a:r>
            <a:r>
              <a:rPr lang="ru-RU" dirty="0"/>
              <a:t>). При </a:t>
            </a:r>
            <a:r>
              <a:rPr lang="ru-RU" i="1" dirty="0"/>
              <a:t>обратном титровании </a:t>
            </a:r>
            <a:r>
              <a:rPr lang="ru-RU" dirty="0"/>
              <a:t>избыток </a:t>
            </a:r>
            <a:r>
              <a:rPr lang="ru-RU" dirty="0" err="1"/>
              <a:t>титранта</a:t>
            </a:r>
            <a:r>
              <a:rPr lang="ru-RU" dirty="0"/>
              <a:t> определяют </a:t>
            </a:r>
            <a:r>
              <a:rPr lang="ru-RU" dirty="0" err="1"/>
              <a:t>йодометрически</a:t>
            </a:r>
            <a:r>
              <a:rPr lang="ru-RU" dirty="0"/>
              <a:t>:                           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2 </a:t>
            </a:r>
            <a:r>
              <a:rPr lang="en-US" dirty="0"/>
              <a:t>Ce</a:t>
            </a:r>
            <a:r>
              <a:rPr lang="ru-RU" dirty="0"/>
              <a:t>(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KI</a:t>
            </a:r>
            <a:r>
              <a:rPr lang="ru-RU" dirty="0"/>
              <a:t> →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</a:t>
            </a:r>
            <a:r>
              <a:rPr lang="en-US" dirty="0"/>
              <a:t>Ce</a:t>
            </a:r>
            <a:r>
              <a:rPr lang="ru-RU" baseline="-25000" dirty="0"/>
              <a:t>2</a:t>
            </a:r>
            <a:r>
              <a:rPr lang="ru-RU" dirty="0"/>
              <a:t>(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)</a:t>
            </a:r>
            <a:r>
              <a:rPr lang="ru-RU" baseline="-25000" dirty="0"/>
              <a:t>3</a:t>
            </a:r>
            <a:r>
              <a:rPr lang="ru-RU" dirty="0"/>
              <a:t> + </a:t>
            </a:r>
            <a:r>
              <a:rPr lang="en-US" dirty="0"/>
              <a:t>K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</a:t>
            </a:r>
            <a:r>
              <a:rPr lang="en-US" dirty="0"/>
              <a:t>I</a:t>
            </a:r>
            <a:r>
              <a:rPr lang="ru-RU" baseline="-25000" dirty="0"/>
              <a:t>2</a:t>
            </a:r>
            <a:r>
              <a:rPr lang="ru-RU" dirty="0"/>
              <a:t> + 2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3</a:t>
            </a:r>
            <a:r>
              <a:rPr lang="ru-RU" dirty="0"/>
              <a:t> → </a:t>
            </a:r>
            <a:r>
              <a:rPr lang="en-US" dirty="0"/>
              <a:t>Na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ru-RU" baseline="-25000" dirty="0"/>
              <a:t>4</a:t>
            </a:r>
            <a:r>
              <a:rPr lang="en-US" dirty="0"/>
              <a:t>O</a:t>
            </a:r>
            <a:r>
              <a:rPr lang="ru-RU" baseline="-25000" dirty="0"/>
              <a:t>6</a:t>
            </a:r>
            <a:r>
              <a:rPr lang="ru-RU" dirty="0"/>
              <a:t> + 2</a:t>
            </a:r>
            <a:r>
              <a:rPr lang="en-US" dirty="0" err="1"/>
              <a:t>NaI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Рекомендуют обратную </a:t>
            </a:r>
            <a:r>
              <a:rPr lang="ru-RU" dirty="0" err="1"/>
              <a:t>цериметрию</a:t>
            </a:r>
            <a:r>
              <a:rPr lang="ru-RU" dirty="0"/>
              <a:t> для определения </a:t>
            </a:r>
            <a:r>
              <a:rPr lang="ru-RU" dirty="0" err="1"/>
              <a:t>викасола</a:t>
            </a:r>
            <a:r>
              <a:rPr lang="ru-RU" dirty="0"/>
              <a:t>, токоферола ацетата и т.д.</a:t>
            </a:r>
          </a:p>
        </p:txBody>
      </p:sp>
    </p:spTree>
    <p:extLst>
      <p:ext uri="{BB962C8B-B14F-4D97-AF65-F5344CB8AC3E}">
        <p14:creationId xmlns:p14="http://schemas.microsoft.com/office/powerpoint/2010/main" val="24749623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Комплексонометрия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Метод </a:t>
            </a:r>
            <a:r>
              <a:rPr lang="ru-RU" dirty="0"/>
              <a:t>основан на образовании прочных, растворимых в воде комплексов катионов  металлов с титрованным раствором </a:t>
            </a:r>
            <a:r>
              <a:rPr lang="ru-RU" dirty="0" err="1"/>
              <a:t>трилона</a:t>
            </a:r>
            <a:r>
              <a:rPr lang="ru-RU" dirty="0"/>
              <a:t> Б – </a:t>
            </a:r>
            <a:r>
              <a:rPr lang="ru-RU" dirty="0" err="1"/>
              <a:t>динатриевой</a:t>
            </a:r>
            <a:r>
              <a:rPr lang="ru-RU" dirty="0"/>
              <a:t> солью этилендиаминтетрауксусной кислоты. </a:t>
            </a:r>
          </a:p>
          <a:p>
            <a:pPr marL="0" indent="0">
              <a:buNone/>
            </a:pPr>
            <a:r>
              <a:rPr lang="ru-RU" dirty="0"/>
              <a:t>Взаимодействие происходит в стехиометрическом соотношении 1:1 независимо от заряда катиона: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859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549276"/>
            <a:ext cx="8964612" cy="5832475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 smtClean="0"/>
              <a:t>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COONa  </a:t>
            </a:r>
            <a:r>
              <a:rPr lang="ru-RU" altLang="ru-RU" dirty="0" smtClean="0"/>
              <a:t>                 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COONa  </a:t>
            </a:r>
          </a:p>
          <a:p>
            <a:pPr marL="0" indent="0">
              <a:buNone/>
            </a:pP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−N  </a:t>
            </a:r>
            <a:r>
              <a:rPr lang="ru-RU" altLang="ru-RU" dirty="0" smtClean="0"/>
              <a:t>                        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−N</a:t>
            </a:r>
            <a:endParaRPr lang="ru-RU" altLang="ru-RU" dirty="0" smtClean="0"/>
          </a:p>
          <a:p>
            <a:pPr marL="0" indent="0">
              <a:buNone/>
            </a:pPr>
            <a:r>
              <a:rPr lang="ru-RU" altLang="ru-RU" dirty="0" smtClean="0"/>
              <a:t>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COOH     </a:t>
            </a:r>
            <a:r>
              <a:rPr lang="ru-RU" altLang="ru-RU" dirty="0" smtClean="0"/>
              <a:t>                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                        </a:t>
            </a:r>
          </a:p>
          <a:p>
            <a:pPr marL="0" indent="0">
              <a:buNone/>
            </a:pPr>
            <a:r>
              <a:rPr lang="ru-RU" altLang="ru-RU" dirty="0" smtClean="0"/>
              <a:t>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COOH</a:t>
            </a:r>
            <a:r>
              <a:rPr lang="ru-RU" altLang="ru-RU" dirty="0" smtClean="0"/>
              <a:t> </a:t>
            </a:r>
            <a:r>
              <a:rPr lang="en-US" altLang="ru-RU" dirty="0" smtClean="0"/>
              <a:t>+</a:t>
            </a:r>
            <a:r>
              <a:rPr lang="ru-RU" altLang="ru-RU" dirty="0" smtClean="0"/>
              <a:t> </a:t>
            </a:r>
            <a:r>
              <a:rPr lang="en-US" altLang="ru-RU" dirty="0" smtClean="0"/>
              <a:t>MgSO</a:t>
            </a:r>
            <a:r>
              <a:rPr lang="en-US" altLang="ru-RU" sz="2400" dirty="0"/>
              <a:t>4</a:t>
            </a:r>
            <a:r>
              <a:rPr lang="ru-RU" altLang="ru-RU" dirty="0" smtClean="0"/>
              <a:t> </a:t>
            </a:r>
            <a:r>
              <a:rPr lang="en-US" altLang="ru-RU" dirty="0" smtClean="0"/>
              <a:t>→</a:t>
            </a:r>
            <a:r>
              <a:rPr lang="ru-RU" altLang="ru-RU" dirty="0" smtClean="0"/>
              <a:t> 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</a:t>
            </a:r>
            <a:r>
              <a:rPr lang="ru-RU" altLang="ru-RU" dirty="0" smtClean="0"/>
              <a:t>                             </a:t>
            </a:r>
            <a:r>
              <a:rPr lang="en-US" altLang="ru-RU" dirty="0" smtClean="0"/>
              <a:t>Mg</a:t>
            </a:r>
          </a:p>
          <a:p>
            <a:pPr marL="0" indent="0">
              <a:buNone/>
            </a:pPr>
            <a:r>
              <a:rPr lang="en-US" altLang="ru-RU" dirty="0" smtClean="0"/>
              <a:t>CH</a:t>
            </a:r>
            <a:r>
              <a:rPr lang="en-US" altLang="ru-RU" sz="2400" dirty="0" smtClean="0"/>
              <a:t>2</a:t>
            </a:r>
            <a:r>
              <a:rPr lang="en-US" altLang="ru-RU" dirty="0" smtClean="0"/>
              <a:t>−N </a:t>
            </a:r>
            <a:r>
              <a:rPr lang="ru-RU" altLang="ru-RU" dirty="0" smtClean="0"/>
              <a:t>                                  </a:t>
            </a:r>
            <a:r>
              <a:rPr lang="en-US" altLang="ru-RU" dirty="0" smtClean="0"/>
              <a:t>CH</a:t>
            </a:r>
            <a:r>
              <a:rPr lang="en-US" altLang="ru-RU" sz="2400" dirty="0" smtClean="0"/>
              <a:t>2</a:t>
            </a:r>
            <a:r>
              <a:rPr lang="en-US" altLang="ru-RU" dirty="0" smtClean="0"/>
              <a:t>−N                             </a:t>
            </a:r>
          </a:p>
          <a:p>
            <a:pPr marL="0" indent="0">
              <a:buNone/>
            </a:pPr>
            <a:r>
              <a:rPr lang="ru-RU" altLang="ru-RU" dirty="0" smtClean="0"/>
              <a:t>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COONa  </a:t>
            </a:r>
            <a:r>
              <a:rPr lang="ru-RU" altLang="ru-RU" dirty="0" smtClean="0"/>
              <a:t>                          </a:t>
            </a:r>
            <a:r>
              <a:rPr lang="en-US" altLang="ru-RU" dirty="0" smtClean="0"/>
              <a:t>CH</a:t>
            </a:r>
            <a:r>
              <a:rPr lang="en-US" altLang="ru-RU" sz="2400" dirty="0"/>
              <a:t>2</a:t>
            </a:r>
            <a:r>
              <a:rPr lang="en-US" altLang="ru-RU" dirty="0" smtClean="0"/>
              <a:t>COONa                       </a:t>
            </a:r>
            <a:endParaRPr lang="ru-RU" altLang="ru-RU" dirty="0" smtClean="0"/>
          </a:p>
          <a:p>
            <a:pPr marL="0" indent="0" algn="r">
              <a:buNone/>
            </a:pPr>
            <a:endParaRPr lang="ru-RU" altLang="ru-RU" dirty="0" smtClean="0"/>
          </a:p>
          <a:p>
            <a:pPr marL="0" indent="0" algn="r">
              <a:buNone/>
            </a:pPr>
            <a:r>
              <a:rPr lang="ru-RU" altLang="ru-RU" dirty="0" smtClean="0"/>
              <a:t>Э = М/2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4791020" y="242093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/>
              <a:t> -Н</a:t>
            </a:r>
            <a:r>
              <a:rPr lang="en-US" altLang="ru-RU" sz="1600" dirty="0"/>
              <a:t>2</a:t>
            </a:r>
            <a:r>
              <a:rPr lang="en-US" altLang="ru-RU" dirty="0"/>
              <a:t>SO</a:t>
            </a:r>
            <a:r>
              <a:rPr lang="en-US" altLang="ru-RU" sz="1600" dirty="0"/>
              <a:t>4</a:t>
            </a:r>
            <a:endParaRPr lang="ru-RU" altLang="ru-RU" sz="1600" dirty="0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1940803" y="1448595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2533183" y="95395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2549077" y="14128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>
            <a:off x="2597244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>
            <a:off x="2597244" y="2912316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>
            <a:off x="6456306" y="88252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>
            <a:off x="6401659" y="138497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5712460" y="1304132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3"/>
          <p:cNvSpPr>
            <a:spLocks noChangeShapeType="1"/>
          </p:cNvSpPr>
          <p:nvPr/>
        </p:nvSpPr>
        <p:spPr bwMode="auto">
          <a:xfrm>
            <a:off x="6494612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6523879" y="2960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>
            <a:off x="9767888" y="2060576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9767888" y="26368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>
            <a:off x="8401050" y="31416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8975725" y="31416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>
            <a:off x="9551988" y="30686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20"/>
          <p:cNvSpPr>
            <a:spLocks noChangeShapeType="1"/>
          </p:cNvSpPr>
          <p:nvPr/>
        </p:nvSpPr>
        <p:spPr bwMode="auto">
          <a:xfrm flipV="1">
            <a:off x="9983789" y="2852739"/>
            <a:ext cx="730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Line 21"/>
          <p:cNvSpPr>
            <a:spLocks noChangeShapeType="1"/>
          </p:cNvSpPr>
          <p:nvPr/>
        </p:nvSpPr>
        <p:spPr bwMode="auto">
          <a:xfrm>
            <a:off x="8472488" y="14128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Line 22"/>
          <p:cNvSpPr>
            <a:spLocks noChangeShapeType="1"/>
          </p:cNvSpPr>
          <p:nvPr/>
        </p:nvSpPr>
        <p:spPr bwMode="auto">
          <a:xfrm>
            <a:off x="8832851" y="141287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4" name="Line 23"/>
          <p:cNvSpPr>
            <a:spLocks noChangeShapeType="1"/>
          </p:cNvSpPr>
          <p:nvPr/>
        </p:nvSpPr>
        <p:spPr bwMode="auto">
          <a:xfrm>
            <a:off x="9191625" y="141287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5" name="Line 24"/>
          <p:cNvSpPr>
            <a:spLocks noChangeShapeType="1"/>
          </p:cNvSpPr>
          <p:nvPr/>
        </p:nvSpPr>
        <p:spPr bwMode="auto">
          <a:xfrm>
            <a:off x="9625014" y="1484313"/>
            <a:ext cx="14287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6"/>
          <p:cNvSpPr>
            <a:spLocks noChangeShapeType="1"/>
          </p:cNvSpPr>
          <p:nvPr/>
        </p:nvSpPr>
        <p:spPr bwMode="auto">
          <a:xfrm>
            <a:off x="10056814" y="2133600"/>
            <a:ext cx="1428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7"/>
          <p:cNvSpPr>
            <a:spLocks noChangeShapeType="1"/>
          </p:cNvSpPr>
          <p:nvPr/>
        </p:nvSpPr>
        <p:spPr bwMode="auto">
          <a:xfrm>
            <a:off x="9840914" y="1773239"/>
            <a:ext cx="71437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5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Комплексонометрия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При </a:t>
            </a:r>
            <a:r>
              <a:rPr lang="ru-RU" dirty="0" err="1"/>
              <a:t>комплексонометрическом</a:t>
            </a:r>
            <a:r>
              <a:rPr lang="ru-RU" dirty="0"/>
              <a:t> титровании соблюдают определённый интервал значений </a:t>
            </a:r>
            <a:r>
              <a:rPr lang="en-US" dirty="0"/>
              <a:t>pH</a:t>
            </a:r>
            <a:r>
              <a:rPr lang="ru-RU" dirty="0"/>
              <a:t>, который достигается с помощью буферных растворов. </a:t>
            </a:r>
          </a:p>
          <a:p>
            <a:r>
              <a:rPr lang="ru-RU" dirty="0"/>
              <a:t>Применяемые индикаторы называются </a:t>
            </a:r>
            <a:r>
              <a:rPr lang="ru-RU" dirty="0" err="1"/>
              <a:t>металлоиндикаторами</a:t>
            </a:r>
            <a:r>
              <a:rPr lang="ru-RU" dirty="0"/>
              <a:t>: КХТС (кислотный хром тёмно-синий), КХЧС (кислотный хром чёрный специальный), пирокатехиновый фиолетовый, </a:t>
            </a:r>
            <a:r>
              <a:rPr lang="ru-RU" dirty="0" err="1"/>
              <a:t>ксиленоловый</a:t>
            </a:r>
            <a:r>
              <a:rPr lang="ru-RU" dirty="0"/>
              <a:t> оранжевый, </a:t>
            </a:r>
            <a:r>
              <a:rPr lang="ru-RU" dirty="0" err="1"/>
              <a:t>кальконкарбоновая</a:t>
            </a:r>
            <a:r>
              <a:rPr lang="ru-RU" dirty="0"/>
              <a:t> кислота, </a:t>
            </a:r>
            <a:r>
              <a:rPr lang="ru-RU" dirty="0" err="1"/>
              <a:t>мурексид</a:t>
            </a:r>
            <a:r>
              <a:rPr lang="ru-RU" dirty="0"/>
              <a:t>. Перед достижением точки эквивалентности свободные ионы металла, содержащиеся в титруемом растворе, свяжутся с </a:t>
            </a:r>
            <a:r>
              <a:rPr lang="ru-RU" dirty="0" err="1"/>
              <a:t>титрантом</a:t>
            </a:r>
            <a:r>
              <a:rPr lang="ru-RU" dirty="0"/>
              <a:t>. Последние порции </a:t>
            </a:r>
            <a:r>
              <a:rPr lang="ru-RU" dirty="0" err="1"/>
              <a:t>титранта</a:t>
            </a:r>
            <a:r>
              <a:rPr lang="ru-RU" dirty="0"/>
              <a:t> разрушают комплекс иона металла с индикатором, при этом  </a:t>
            </a:r>
            <a:r>
              <a:rPr lang="ru-RU" dirty="0" smtClean="0"/>
              <a:t>происходит </a:t>
            </a:r>
            <a:r>
              <a:rPr lang="ru-RU" dirty="0"/>
              <a:t>образование комплекса металла с </a:t>
            </a:r>
            <a:r>
              <a:rPr lang="ru-RU" dirty="0" err="1"/>
              <a:t>трилоном</a:t>
            </a:r>
            <a:r>
              <a:rPr lang="ru-RU" dirty="0"/>
              <a:t> Б и высвобождение свободных ионов индикатора, поэтому  титруемый раствор приобретает окраску свободного индикатора. </a:t>
            </a:r>
            <a:r>
              <a:rPr lang="ru-RU" i="1" dirty="0"/>
              <a:t>При прямом титровании </a:t>
            </a:r>
            <a:r>
              <a:rPr lang="ru-RU" dirty="0"/>
              <a:t>к анализируемому раствору добавляют необходимый объём буферного раствора для достижения нужного значения рН и указанное в частной статье количество </a:t>
            </a:r>
            <a:r>
              <a:rPr lang="ru-RU" dirty="0" err="1"/>
              <a:t>металлоиндикатора</a:t>
            </a:r>
            <a:r>
              <a:rPr lang="ru-RU" dirty="0"/>
              <a:t>. Затем титруют раствором </a:t>
            </a:r>
            <a:r>
              <a:rPr lang="ru-RU" dirty="0" err="1"/>
              <a:t>трилона</a:t>
            </a:r>
            <a:r>
              <a:rPr lang="ru-RU" dirty="0"/>
              <a:t> Б до тех пор, пока в эквивалентной точке не произойдет изменение окраски индикатора.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10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Комплексонометрия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Обратное титрование</a:t>
            </a:r>
            <a:r>
              <a:rPr lang="ru-RU" dirty="0"/>
              <a:t> применяют, если нет подходящего индикатора для прямого титрования, если реакция металла с </a:t>
            </a:r>
            <a:r>
              <a:rPr lang="ru-RU" dirty="0" err="1"/>
              <a:t>трилоном</a:t>
            </a:r>
            <a:r>
              <a:rPr lang="ru-RU" dirty="0"/>
              <a:t> Б идет медленно и если происходит гидролиз металла при образовании </a:t>
            </a:r>
            <a:r>
              <a:rPr lang="ru-RU" dirty="0" err="1"/>
              <a:t>комплексоната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При анализе солей ртути или свинца избыток </a:t>
            </a:r>
            <a:r>
              <a:rPr lang="ru-RU" dirty="0" err="1"/>
              <a:t>трилона</a:t>
            </a:r>
            <a:r>
              <a:rPr lang="ru-RU" dirty="0"/>
              <a:t> Б, не вступивший во взаимодействие с анализируемым катионом, </a:t>
            </a:r>
            <a:r>
              <a:rPr lang="ru-RU" dirty="0" err="1"/>
              <a:t>оттитровывают</a:t>
            </a:r>
            <a:r>
              <a:rPr lang="ru-RU" dirty="0"/>
              <a:t>, используя в качестве </a:t>
            </a:r>
            <a:r>
              <a:rPr lang="ru-RU" dirty="0" err="1"/>
              <a:t>титрантов</a:t>
            </a:r>
            <a:r>
              <a:rPr lang="ru-RU" dirty="0"/>
              <a:t> растворы солей цинка или магния. Титруют также в присутствии </a:t>
            </a:r>
            <a:r>
              <a:rPr lang="ru-RU" dirty="0" err="1"/>
              <a:t>металлоиндикатора</a:t>
            </a:r>
            <a:r>
              <a:rPr lang="ru-RU" dirty="0"/>
              <a:t> и при определенном значении рН среды.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3879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Комплексонометрия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Метод вытеснения</a:t>
            </a:r>
            <a:r>
              <a:rPr lang="ru-RU" dirty="0"/>
              <a:t> (или титрование по заместителю) применяют, когда нельзя подобрать соответствующий индикатор, например при анализе солей свинца. Сначала известную навеску соли магния </a:t>
            </a:r>
            <a:r>
              <a:rPr lang="ru-RU" dirty="0" err="1"/>
              <a:t>оттитровывают</a:t>
            </a:r>
            <a:r>
              <a:rPr lang="ru-RU" dirty="0"/>
              <a:t> </a:t>
            </a:r>
            <a:r>
              <a:rPr lang="ru-RU" dirty="0" err="1"/>
              <a:t>трилоном</a:t>
            </a:r>
            <a:r>
              <a:rPr lang="ru-RU" dirty="0"/>
              <a:t> Б в среде аммиачного буфера в присутствии  </a:t>
            </a:r>
            <a:r>
              <a:rPr lang="ru-RU" dirty="0" err="1"/>
              <a:t>металлоиндикатора</a:t>
            </a:r>
            <a:r>
              <a:rPr lang="ru-RU" dirty="0"/>
              <a:t>. Затем, после изменения окраски титруемой жидкости, добавляют навеску анализируемой соли свинца. При этом ионы свинца, образуя более прочный комплекс с </a:t>
            </a:r>
            <a:r>
              <a:rPr lang="ru-RU" dirty="0" err="1"/>
              <a:t>трилоном</a:t>
            </a:r>
            <a:r>
              <a:rPr lang="ru-RU" dirty="0"/>
              <a:t> Б, вытесняют эквивалентное количество ионов магния. Далее проводят количественное определение содержания вытесненных ионов магния.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0390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Нитритометрия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Метод </a:t>
            </a:r>
            <a:r>
              <a:rPr lang="ru-RU" dirty="0"/>
              <a:t>основан на реакциях взаимодействия первичных и вторичных ароматических  аминов с нитритом натрия в кислой среде, в присутствии катализатора бромида калия и при пониженной температуре. Первичные ароматические амины (новокаин, сульфаниламиды) образуют с </a:t>
            </a:r>
            <a:r>
              <a:rPr lang="ru-RU" dirty="0" err="1"/>
              <a:t>титрантом</a:t>
            </a:r>
            <a:r>
              <a:rPr lang="ru-RU" dirty="0"/>
              <a:t> </a:t>
            </a:r>
            <a:r>
              <a:rPr lang="ru-RU" dirty="0" err="1"/>
              <a:t>диазосоединения</a:t>
            </a:r>
            <a:r>
              <a:rPr lang="ru-RU" dirty="0"/>
              <a:t>:  </a:t>
            </a:r>
          </a:p>
          <a:p>
            <a:pPr marL="0" indent="0">
              <a:buNone/>
            </a:pPr>
            <a:r>
              <a:rPr lang="en-US" dirty="0" err="1" smtClean="0"/>
              <a:t>Ar</a:t>
            </a:r>
            <a:r>
              <a:rPr lang="ru-RU" dirty="0"/>
              <a:t>-</a:t>
            </a:r>
            <a:r>
              <a:rPr lang="en-US" dirty="0"/>
              <a:t>NH</a:t>
            </a:r>
            <a:r>
              <a:rPr lang="ru-RU" baseline="-25000" dirty="0"/>
              <a:t>2</a:t>
            </a:r>
            <a:r>
              <a:rPr lang="ru-RU" dirty="0"/>
              <a:t>  + </a:t>
            </a:r>
            <a:r>
              <a:rPr lang="en-US" dirty="0" err="1"/>
              <a:t>NaNO</a:t>
            </a:r>
            <a:r>
              <a:rPr lang="ru-RU" baseline="-25000" dirty="0"/>
              <a:t>2</a:t>
            </a:r>
            <a:r>
              <a:rPr lang="en-US" baseline="-25000" dirty="0"/>
              <a:t> </a:t>
            </a:r>
            <a:r>
              <a:rPr lang="ru-RU" dirty="0"/>
              <a:t>+ </a:t>
            </a:r>
            <a:r>
              <a:rPr lang="en-US" dirty="0" err="1"/>
              <a:t>HCl</a:t>
            </a:r>
            <a:r>
              <a:rPr lang="ru-RU" dirty="0"/>
              <a:t> → [</a:t>
            </a:r>
            <a:r>
              <a:rPr lang="en-US" dirty="0" err="1"/>
              <a:t>Ar</a:t>
            </a:r>
            <a:r>
              <a:rPr lang="ru-RU" dirty="0"/>
              <a:t> – </a:t>
            </a:r>
            <a:r>
              <a:rPr lang="en-US" dirty="0"/>
              <a:t>N</a:t>
            </a:r>
            <a:r>
              <a:rPr lang="ru-RU" baseline="30000" dirty="0"/>
              <a:t>+</a:t>
            </a:r>
            <a:r>
              <a:rPr lang="ru-RU" dirty="0"/>
              <a:t>≡</a:t>
            </a:r>
            <a:r>
              <a:rPr lang="en-US" dirty="0"/>
              <a:t>N</a:t>
            </a:r>
            <a:r>
              <a:rPr lang="ru-RU" dirty="0"/>
              <a:t>]</a:t>
            </a:r>
            <a:r>
              <a:rPr lang="en-US" dirty="0"/>
              <a:t>Cl</a:t>
            </a:r>
            <a:r>
              <a:rPr lang="ru-RU" baseline="30000" dirty="0"/>
              <a:t>-</a:t>
            </a:r>
            <a:r>
              <a:rPr lang="ru-RU" dirty="0"/>
              <a:t> + </a:t>
            </a:r>
            <a:r>
              <a:rPr lang="en-US" dirty="0" err="1"/>
              <a:t>NaCl</a:t>
            </a:r>
            <a:r>
              <a:rPr lang="ru-RU" dirty="0"/>
              <a:t> + 2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Вторичные  ароматические  амины  (дикаин)  в  тех  же условиях образуют 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ru-RU" dirty="0" err="1"/>
              <a:t>нитрозосединения</a:t>
            </a:r>
            <a:r>
              <a:rPr lang="ru-RU" dirty="0"/>
              <a:t>:    </a:t>
            </a:r>
            <a:r>
              <a:rPr lang="en-US" dirty="0" err="1"/>
              <a:t>Ar</a:t>
            </a:r>
            <a:r>
              <a:rPr lang="ru-RU" dirty="0"/>
              <a:t>-</a:t>
            </a:r>
            <a:r>
              <a:rPr lang="en-US" dirty="0"/>
              <a:t>NH</a:t>
            </a:r>
            <a:r>
              <a:rPr lang="ru-RU" dirty="0"/>
              <a:t>-</a:t>
            </a:r>
            <a:r>
              <a:rPr lang="en-US" dirty="0"/>
              <a:t>R</a:t>
            </a:r>
            <a:r>
              <a:rPr lang="ru-RU" dirty="0"/>
              <a:t> + </a:t>
            </a:r>
            <a:r>
              <a:rPr lang="en-US" dirty="0" err="1"/>
              <a:t>NaNO</a:t>
            </a:r>
            <a:r>
              <a:rPr lang="ru-RU" baseline="-25000" dirty="0"/>
              <a:t>2</a:t>
            </a:r>
            <a:r>
              <a:rPr lang="ru-RU" dirty="0"/>
              <a:t> + </a:t>
            </a:r>
            <a:r>
              <a:rPr lang="en-US" dirty="0" err="1"/>
              <a:t>HCl</a:t>
            </a:r>
            <a:r>
              <a:rPr lang="ru-RU" dirty="0"/>
              <a:t>→ </a:t>
            </a:r>
            <a:r>
              <a:rPr lang="en-US" dirty="0" err="1"/>
              <a:t>Ar</a:t>
            </a:r>
            <a:r>
              <a:rPr lang="ru-RU" dirty="0"/>
              <a:t>- </a:t>
            </a:r>
            <a:r>
              <a:rPr lang="en-US" dirty="0"/>
              <a:t>N</a:t>
            </a:r>
            <a:r>
              <a:rPr lang="ru-RU" dirty="0"/>
              <a:t> – </a:t>
            </a:r>
            <a:r>
              <a:rPr lang="en-US" dirty="0"/>
              <a:t>R</a:t>
            </a:r>
            <a:r>
              <a:rPr lang="ru-RU" dirty="0"/>
              <a:t> + </a:t>
            </a:r>
            <a:r>
              <a:rPr lang="en-US" dirty="0" err="1"/>
              <a:t>NaCl</a:t>
            </a:r>
            <a:r>
              <a:rPr lang="ru-RU" dirty="0"/>
              <a:t>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                                                         </a:t>
            </a:r>
            <a:r>
              <a:rPr lang="ru-RU" dirty="0" smtClean="0"/>
              <a:t>    |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</a:t>
            </a:r>
            <a:r>
              <a:rPr lang="en-US" dirty="0"/>
              <a:t>NO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Точку эквивалентности устанавливают с помощью внешних индикаторов (йодкрахмальная бумага), внутренних индикаторов (</a:t>
            </a:r>
            <a:r>
              <a:rPr lang="ru-RU" dirty="0" err="1"/>
              <a:t>тропеолин</a:t>
            </a:r>
            <a:r>
              <a:rPr lang="ru-RU" dirty="0"/>
              <a:t> 00, нейтральный красный) или </a:t>
            </a:r>
            <a:r>
              <a:rPr lang="ru-RU" dirty="0" err="1"/>
              <a:t>потенциометрически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11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Классификация </a:t>
            </a:r>
            <a:r>
              <a:rPr lang="ru-RU" dirty="0"/>
              <a:t>методов количественного </a:t>
            </a:r>
            <a:r>
              <a:rPr lang="ru-RU" dirty="0" smtClean="0"/>
              <a:t>определения лекарственных </a:t>
            </a:r>
            <a:r>
              <a:rPr lang="ru-RU" dirty="0"/>
              <a:t>веществ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1.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Физические методы </a:t>
            </a:r>
            <a:r>
              <a:rPr lang="ru-RU" dirty="0" smtClean="0"/>
              <a:t>(</a:t>
            </a:r>
            <a:r>
              <a:rPr lang="ru-RU" dirty="0"/>
              <a:t>Определение </a:t>
            </a:r>
            <a:r>
              <a:rPr lang="ru-RU" dirty="0" smtClean="0"/>
              <a:t>плотности. Температуры кипения).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2.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Химические методы </a:t>
            </a:r>
          </a:p>
          <a:p>
            <a:pPr marL="0" indent="0">
              <a:buNone/>
            </a:pPr>
            <a:r>
              <a:rPr lang="ru-RU" dirty="0" smtClean="0"/>
              <a:t>1) Гравиметрия. </a:t>
            </a:r>
          </a:p>
          <a:p>
            <a:pPr marL="0" indent="0">
              <a:buNone/>
            </a:pPr>
            <a:r>
              <a:rPr lang="ru-RU" dirty="0" smtClean="0"/>
              <a:t>2)Титриметрические </a:t>
            </a:r>
            <a:r>
              <a:rPr lang="ru-RU" dirty="0"/>
              <a:t>методы: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осадительное</a:t>
            </a:r>
            <a:r>
              <a:rPr lang="ru-RU" dirty="0"/>
              <a:t> титрование;</a:t>
            </a:r>
          </a:p>
          <a:p>
            <a:pPr marL="0" indent="0">
              <a:buNone/>
            </a:pPr>
            <a:r>
              <a:rPr lang="ru-RU" dirty="0"/>
              <a:t>- кислотно-основное;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 smtClean="0"/>
              <a:t>окислительно</a:t>
            </a:r>
            <a:r>
              <a:rPr lang="ru-RU" dirty="0" smtClean="0"/>
              <a:t>-восстановительное </a:t>
            </a:r>
            <a:r>
              <a:rPr lang="ru-RU" dirty="0"/>
              <a:t>титрование;</a:t>
            </a:r>
          </a:p>
          <a:p>
            <a:pPr marL="0" indent="0">
              <a:buNone/>
            </a:pPr>
            <a:r>
              <a:rPr lang="ru-RU" dirty="0"/>
              <a:t>- комплексонометрия;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нитритометрия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93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3. Элементный </a:t>
            </a:r>
            <a:r>
              <a:rPr lang="ru-RU" b="1" dirty="0"/>
              <a:t>анализ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Используют для количественного определения соединений, содержащих азот, галогены, серу, висмут и ртуть.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i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22860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Метод </a:t>
            </a:r>
            <a:r>
              <a:rPr lang="ru-RU" altLang="ru-RU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Кьельдаля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Это фармакопейный метод определения азота в органических соединениях, содержащих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аминный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, амидный и гетероциклический азот. Он основан на сочетании минерализации органического вещества с последующим применением кислотно-основного титрования. 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Вначале осуществляют минерализацию образца, нагревая с </a:t>
            </a:r>
            <a:r>
              <a:rPr lang="ru-RU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концентрированной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серной кислотой в колбе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Кьельдаля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. Затем полученный гидросульфат аммония обрабатывают щелочью и отгоняют выделившийся аммиак в приемник с борной кислотой. 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В результате образуется метаборат и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тетраборат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аммония, которые титруют 0,1 М </a:t>
            </a:r>
            <a:r>
              <a:rPr lang="en-US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HCl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. Параллельно выполняют контрольный опыт для повышения точности анализа. Для веществ, содержащих легко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гидролизующуюся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в щелочной среде амидную группу, используют 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косвенный метод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Кьельдаля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. Это упрощенный вариант в котором исключена стадия минерализации. Препарат разрушают щелочью в колбе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Кьельдаля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и отгоняют выделившийся аммиак (или </a:t>
            </a:r>
            <a:r>
              <a:rPr lang="ru-RU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диалкиламин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) в приемник. Метод трудоёмкий</a:t>
            </a:r>
            <a:r>
              <a:rPr lang="ru-RU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5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9444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478"/>
            <a:ext cx="10515600" cy="60404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dirty="0" smtClean="0"/>
              <a:t>1. </a:t>
            </a:r>
            <a:r>
              <a:rPr lang="ru-RU" altLang="ru-RU" dirty="0"/>
              <a:t>Минерализация (нагревание с </a:t>
            </a:r>
            <a:r>
              <a:rPr lang="ru-RU" altLang="ru-RU" dirty="0" err="1"/>
              <a:t>конц</a:t>
            </a:r>
            <a:r>
              <a:rPr lang="ru-RU" altLang="ru-RU" dirty="0"/>
              <a:t>. серной кислотой)</a:t>
            </a:r>
          </a:p>
          <a:p>
            <a:pPr>
              <a:buNone/>
            </a:pPr>
            <a:r>
              <a:rPr lang="en-US" altLang="ru-RU" dirty="0">
                <a:solidFill>
                  <a:schemeClr val="tx2"/>
                </a:solidFill>
              </a:rPr>
              <a:t>R-CH</a:t>
            </a:r>
            <a:r>
              <a:rPr lang="en-US" altLang="ru-RU" sz="1050" dirty="0">
                <a:solidFill>
                  <a:schemeClr val="tx2"/>
                </a:solidFill>
              </a:rPr>
              <a:t>2</a:t>
            </a:r>
            <a:r>
              <a:rPr lang="en-US" altLang="ru-RU" dirty="0">
                <a:solidFill>
                  <a:schemeClr val="tx2"/>
                </a:solidFill>
              </a:rPr>
              <a:t>-NH</a:t>
            </a:r>
            <a:r>
              <a:rPr lang="en-US" altLang="ru-RU" sz="1050" dirty="0">
                <a:solidFill>
                  <a:schemeClr val="tx2"/>
                </a:solidFill>
              </a:rPr>
              <a:t>2</a:t>
            </a:r>
            <a:r>
              <a:rPr lang="en-US" altLang="ru-RU" dirty="0">
                <a:solidFill>
                  <a:schemeClr val="tx2"/>
                </a:solidFill>
              </a:rPr>
              <a:t> ---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&gt;CO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2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 +H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2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O +NH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HSO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</a:p>
          <a:p>
            <a:pPr>
              <a:buNone/>
            </a:pPr>
            <a:r>
              <a:rPr lang="ru-RU" altLang="ru-RU" dirty="0">
                <a:cs typeface="Arial" panose="020B0604020202020204" pitchFamily="34" charset="0"/>
              </a:rPr>
              <a:t>2. Разложение гидроксидом натрия и отгонка образующегося аммиака в приемник</a:t>
            </a:r>
          </a:p>
          <a:p>
            <a:pPr>
              <a:buNone/>
            </a:pP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NH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HSO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 +2OH</a:t>
            </a:r>
            <a:r>
              <a:rPr lang="en-US" altLang="ru-RU" baseline="30000" dirty="0">
                <a:solidFill>
                  <a:schemeClr val="tx2"/>
                </a:solidFill>
                <a:cs typeface="Arial" panose="020B0604020202020204" pitchFamily="34" charset="0"/>
              </a:rPr>
              <a:t>-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 --&gt;NH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3 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+2H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2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O +SO</a:t>
            </a:r>
            <a:r>
              <a:rPr lang="en-US" altLang="ru-RU" sz="105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n-US" altLang="ru-RU" baseline="30000" dirty="0">
                <a:solidFill>
                  <a:schemeClr val="tx2"/>
                </a:solidFill>
                <a:cs typeface="Arial" panose="020B0604020202020204" pitchFamily="34" charset="0"/>
              </a:rPr>
              <a:t>2-</a:t>
            </a:r>
            <a:endParaRPr lang="ru-RU" altLang="ru-RU" baseline="30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ru-RU" dirty="0"/>
              <a:t>3</a:t>
            </a:r>
            <a:r>
              <a:rPr lang="ru-RU" altLang="ru-RU" dirty="0"/>
              <a:t>. Взаимодействие аммиака в приемнике с борной кислотой с образованием </a:t>
            </a:r>
            <a:r>
              <a:rPr lang="ru-RU" altLang="ru-RU" dirty="0" err="1"/>
              <a:t>тетрагидроксибората</a:t>
            </a:r>
            <a:r>
              <a:rPr lang="ru-RU" altLang="ru-RU" dirty="0"/>
              <a:t> аммония:</a:t>
            </a:r>
          </a:p>
          <a:p>
            <a:pPr>
              <a:buNone/>
            </a:pPr>
            <a:r>
              <a:rPr lang="en-US" altLang="ru-RU" dirty="0">
                <a:solidFill>
                  <a:schemeClr val="tx2"/>
                </a:solidFill>
              </a:rPr>
              <a:t>B(OH)</a:t>
            </a:r>
            <a:r>
              <a:rPr lang="en-US" altLang="ru-RU" sz="1400" dirty="0">
                <a:solidFill>
                  <a:schemeClr val="tx2"/>
                </a:solidFill>
              </a:rPr>
              <a:t>3</a:t>
            </a:r>
            <a:r>
              <a:rPr lang="en-US" altLang="ru-RU" dirty="0">
                <a:solidFill>
                  <a:schemeClr val="tx2"/>
                </a:solidFill>
              </a:rPr>
              <a:t>+H</a:t>
            </a:r>
            <a:r>
              <a:rPr lang="en-US" altLang="ru-RU" sz="1400" dirty="0">
                <a:solidFill>
                  <a:schemeClr val="tx2"/>
                </a:solidFill>
              </a:rPr>
              <a:t>2</a:t>
            </a:r>
            <a:r>
              <a:rPr lang="en-US" altLang="ru-RU" dirty="0">
                <a:solidFill>
                  <a:schemeClr val="tx2"/>
                </a:solidFill>
              </a:rPr>
              <a:t>O --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&gt;H[B(OH)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]</a:t>
            </a:r>
          </a:p>
          <a:p>
            <a:pPr>
              <a:buNone/>
            </a:pP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NH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3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+H[B(OH)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] --&gt;NH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[B(OH)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]</a:t>
            </a:r>
          </a:p>
          <a:p>
            <a:pPr>
              <a:buNone/>
            </a:pPr>
            <a:r>
              <a:rPr lang="en-US" altLang="ru-RU" dirty="0">
                <a:cs typeface="Arial" panose="020B0604020202020204" pitchFamily="34" charset="0"/>
              </a:rPr>
              <a:t>4</a:t>
            </a:r>
            <a:r>
              <a:rPr lang="ru-RU" altLang="ru-RU" dirty="0">
                <a:cs typeface="Arial" panose="020B0604020202020204" pitchFamily="34" charset="0"/>
              </a:rPr>
              <a:t>. Титрование отгона 0,1М раствором НС</a:t>
            </a:r>
            <a:r>
              <a:rPr lang="en-US" altLang="ru-RU" dirty="0">
                <a:cs typeface="Arial" panose="020B0604020202020204" pitchFamily="34" charset="0"/>
              </a:rPr>
              <a:t>l</a:t>
            </a:r>
            <a:r>
              <a:rPr lang="ru-RU" altLang="ru-RU" dirty="0"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NH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[B(OH)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]</a:t>
            </a:r>
            <a:r>
              <a:rPr lang="ru-RU" altLang="ru-RU" dirty="0">
                <a:solidFill>
                  <a:schemeClr val="tx2"/>
                </a:solidFill>
                <a:cs typeface="Arial" panose="020B0604020202020204" pitchFamily="34" charset="0"/>
              </a:rPr>
              <a:t> + НС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l --&gt;</a:t>
            </a:r>
            <a:r>
              <a:rPr lang="ru-RU" altLang="ru-RU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NH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4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Cl + B(OH)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3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 + H</a:t>
            </a:r>
            <a:r>
              <a:rPr lang="en-US" altLang="ru-RU" sz="1400" dirty="0">
                <a:solidFill>
                  <a:schemeClr val="tx2"/>
                </a:solidFill>
                <a:cs typeface="Arial" panose="020B0604020202020204" pitchFamily="34" charset="0"/>
              </a:rPr>
              <a:t>2</a:t>
            </a:r>
            <a:r>
              <a:rPr lang="en-US" altLang="ru-RU" dirty="0">
                <a:solidFill>
                  <a:schemeClr val="tx2"/>
                </a:solidFill>
                <a:cs typeface="Arial" panose="020B0604020202020204" pitchFamily="34" charset="0"/>
              </a:rPr>
              <a:t>O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928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Элементный анализ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i="1" dirty="0"/>
              <a:t>Метод сжигания в колбе с кислородом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Метод основан на разрушении органического вещества, содержащего галогены, серу, фосфор, сожжением в колбе, наполненной кислородом в </a:t>
            </a:r>
            <a:r>
              <a:rPr lang="ru-RU" dirty="0" smtClean="0"/>
              <a:t>поглощающей </a:t>
            </a:r>
            <a:r>
              <a:rPr lang="ru-RU" dirty="0"/>
              <a:t>жидкости, и последующем определении элементов, находящихся в растворе в виде ионов или молекул. Качественное и количественное определения выполняют различными химическими или физико-химическими методами. Преимущество метода в быстроте минерализации, в исключении потерь элемента в процессе минерализации, высокой чувствительности анализа.</a:t>
            </a:r>
          </a:p>
          <a:p>
            <a:pPr marL="0" indent="0">
              <a:buNone/>
            </a:pPr>
            <a:r>
              <a:rPr lang="ru-RU" dirty="0"/>
              <a:t>Для анализа галогенсодержащих органических веществ применяют так же и другие методы минерализации (восстановительную, окислительную и т.д.). </a:t>
            </a:r>
          </a:p>
          <a:p>
            <a:pPr marL="0" indent="0" algn="ctr">
              <a:buNone/>
            </a:pPr>
            <a:r>
              <a:rPr lang="ru-RU" i="1" dirty="0" err="1"/>
              <a:t>Газометрический</a:t>
            </a:r>
            <a:r>
              <a:rPr lang="ru-RU" i="1" dirty="0"/>
              <a:t> анализ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Определяют кислород и циклопропан. Метод применяется ограничено.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613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235448" y="1174750"/>
            <a:ext cx="7956552" cy="4508500"/>
            <a:chOff x="1521" y="3026"/>
            <a:chExt cx="9540" cy="423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521" y="3026"/>
              <a:ext cx="4320" cy="4230"/>
              <a:chOff x="1521" y="2614"/>
              <a:chExt cx="4320" cy="4230"/>
            </a:xfrm>
          </p:grpSpPr>
          <p:pic>
            <p:nvPicPr>
              <p:cNvPr id="9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4" y="2614"/>
                <a:ext cx="2475" cy="3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521" y="5944"/>
                <a:ext cx="432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 lvl="1" algn="just" eaLnBrk="1" hangingPunct="1"/>
                <a:r>
                  <a:rPr lang="ru-RU" altLang="ru-RU" sz="1400">
                    <a:latin typeface="Times New Roman" panose="02020603050405020304" pitchFamily="18" charset="0"/>
                  </a:rPr>
                  <a:t>Колба для сжигания в атмосфере кислорода</a:t>
                </a:r>
                <a:endParaRPr lang="ru-RU" altLang="ru-RU"/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6021" y="3109"/>
              <a:ext cx="5040" cy="4064"/>
              <a:chOff x="6201" y="3604"/>
              <a:chExt cx="5040" cy="4064"/>
            </a:xfrm>
          </p:grpSpPr>
          <p:pic>
            <p:nvPicPr>
              <p:cNvPr id="7" name="Picture 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28" y="3604"/>
                <a:ext cx="2385" cy="3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Text Box 10"/>
              <p:cNvSpPr txBox="1">
                <a:spLocks noChangeArrowheads="1"/>
              </p:cNvSpPr>
              <p:nvPr/>
            </p:nvSpPr>
            <p:spPr bwMode="auto">
              <a:xfrm>
                <a:off x="6201" y="6844"/>
                <a:ext cx="5040" cy="8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 lvl="1" eaLnBrk="1" hangingPunct="1"/>
                <a:r>
                  <a:rPr lang="ru-RU" altLang="ru-RU" sz="1400">
                    <a:latin typeface="Times New Roman" panose="02020603050405020304" pitchFamily="18" charset="0"/>
                  </a:rPr>
                  <a:t>Фильтровальная бумага для приготовления пакетика</a:t>
                </a:r>
                <a:endParaRPr lang="ru-RU" altLang="ru-RU"/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341194" y="954039"/>
            <a:ext cx="331635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FF0000"/>
                </a:solidFill>
              </a:rPr>
              <a:t>Принцип метода</a:t>
            </a:r>
          </a:p>
          <a:p>
            <a:pPr>
              <a:buFont typeface="Arial" charset="0"/>
              <a:buChar char="•"/>
              <a:defRPr/>
            </a:pPr>
            <a:r>
              <a:rPr lang="ru-RU" dirty="0"/>
              <a:t>сжигание в атмосфере кислорода,</a:t>
            </a:r>
          </a:p>
          <a:p>
            <a:pPr>
              <a:buFont typeface="Arial" charset="0"/>
              <a:buChar char="•"/>
              <a:defRPr/>
            </a:pPr>
            <a:r>
              <a:rPr lang="ru-RU" dirty="0"/>
              <a:t>растворении образующихся продуктов сгорания в поглощающей жидкости </a:t>
            </a:r>
          </a:p>
          <a:p>
            <a:pPr>
              <a:buFont typeface="Arial" charset="0"/>
              <a:buChar char="•"/>
              <a:defRPr/>
            </a:pPr>
            <a:r>
              <a:rPr lang="ru-RU" dirty="0"/>
              <a:t>определение элементов, находящихся в растворе в виде ионов.</a:t>
            </a:r>
          </a:p>
        </p:txBody>
      </p:sp>
    </p:spTree>
    <p:extLst>
      <p:ext uri="{BB962C8B-B14F-4D97-AF65-F5344CB8AC3E}">
        <p14:creationId xmlns:p14="http://schemas.microsoft.com/office/powerpoint/2010/main" val="20644538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961" y="186794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Благодарю за внимание!!!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58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методов количественного определения лекарственных веществ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3)Элементный </a:t>
            </a:r>
            <a:r>
              <a:rPr lang="ru-RU" dirty="0"/>
              <a:t>анализ.</a:t>
            </a:r>
          </a:p>
          <a:p>
            <a:pPr marL="0" indent="0">
              <a:buNone/>
            </a:pPr>
            <a:r>
              <a:rPr lang="ru-RU" dirty="0" smtClean="0"/>
              <a:t>4)</a:t>
            </a:r>
            <a:r>
              <a:rPr lang="ru-RU" dirty="0" err="1" smtClean="0"/>
              <a:t>Газометрические</a:t>
            </a:r>
            <a:r>
              <a:rPr lang="ru-RU" dirty="0" smtClean="0"/>
              <a:t> методы.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3. Физико-химические методы</a:t>
            </a:r>
          </a:p>
          <a:p>
            <a:pPr marL="0" indent="0">
              <a:buNone/>
            </a:pPr>
            <a:r>
              <a:rPr lang="ru-RU" dirty="0"/>
              <a:t>1. Абсорбционные методы.</a:t>
            </a:r>
          </a:p>
          <a:p>
            <a:pPr marL="0" indent="0">
              <a:buNone/>
            </a:pPr>
            <a:r>
              <a:rPr lang="ru-RU" dirty="0"/>
              <a:t>2. Оптические методы.</a:t>
            </a:r>
          </a:p>
          <a:p>
            <a:pPr marL="0" indent="0">
              <a:buNone/>
            </a:pPr>
            <a:r>
              <a:rPr lang="ru-RU" dirty="0"/>
              <a:t>3. Методы, основанные на испускании излучения.</a:t>
            </a:r>
          </a:p>
          <a:p>
            <a:pPr marL="0" indent="0">
              <a:buNone/>
            </a:pPr>
            <a:r>
              <a:rPr lang="ru-RU" dirty="0"/>
              <a:t>4. Методы, основанные на использовании магнитного поля.</a:t>
            </a:r>
          </a:p>
          <a:p>
            <a:pPr marL="0" indent="0">
              <a:buNone/>
            </a:pPr>
            <a:r>
              <a:rPr lang="ru-RU" dirty="0"/>
              <a:t>5. Электрохимические методы.</a:t>
            </a:r>
          </a:p>
          <a:p>
            <a:pPr marL="0" indent="0">
              <a:buNone/>
            </a:pPr>
            <a:r>
              <a:rPr lang="ru-RU" dirty="0"/>
              <a:t>6. Методы разделения.</a:t>
            </a:r>
          </a:p>
          <a:p>
            <a:pPr marL="0" indent="0">
              <a:buNone/>
            </a:pPr>
            <a:r>
              <a:rPr lang="ru-RU" dirty="0"/>
              <a:t>7. Термические </a:t>
            </a:r>
            <a:r>
              <a:rPr lang="ru-RU" dirty="0" smtClean="0"/>
              <a:t>методы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4. </a:t>
            </a:r>
            <a:r>
              <a:rPr lang="ru-RU" b="1" dirty="0">
                <a:solidFill>
                  <a:srgbClr val="C00000"/>
                </a:solidFill>
              </a:rPr>
              <a:t>Биологические </a:t>
            </a:r>
            <a:r>
              <a:rPr lang="ru-RU" b="1" dirty="0" smtClean="0">
                <a:solidFill>
                  <a:srgbClr val="C00000"/>
                </a:solidFill>
              </a:rPr>
              <a:t>методы</a:t>
            </a:r>
          </a:p>
          <a:p>
            <a:pPr marL="0" indent="0">
              <a:buNone/>
            </a:pPr>
            <a:r>
              <a:rPr lang="ru-RU" dirty="0"/>
              <a:t>1. Испытания на токсичность.</a:t>
            </a:r>
          </a:p>
          <a:p>
            <a:pPr marL="0" indent="0">
              <a:buNone/>
            </a:pPr>
            <a:r>
              <a:rPr lang="ru-RU" dirty="0"/>
              <a:t>2. Испытания на </a:t>
            </a:r>
            <a:r>
              <a:rPr lang="ru-RU" dirty="0" err="1"/>
              <a:t>пирогенность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На содержание </a:t>
            </a:r>
            <a:r>
              <a:rPr lang="ru-RU" dirty="0" err="1"/>
              <a:t>гистаминоподобных</a:t>
            </a:r>
            <a:r>
              <a:rPr lang="ru-RU" dirty="0"/>
              <a:t> веществ.</a:t>
            </a:r>
          </a:p>
          <a:p>
            <a:pPr marL="0" indent="0">
              <a:buNone/>
            </a:pPr>
            <a:r>
              <a:rPr lang="ru-RU" dirty="0"/>
              <a:t>4. Микробиологическая чистота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81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Химические </a:t>
            </a:r>
            <a:r>
              <a:rPr lang="ru-RU" dirty="0"/>
              <a:t>методы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1. Весовой метод (гравиметрия)</a:t>
            </a:r>
            <a:endParaRPr lang="ru-RU" dirty="0"/>
          </a:p>
          <a:p>
            <a:r>
              <a:rPr lang="ru-RU" dirty="0"/>
              <a:t>Метод основан на том, что из исследуемого вещества, взятого в виде точной навески на аналитических весах или в определённом объёме, отмеренном при помощи бюретки или пипетки, выделяют посредством химических реакций составную часть в виде осадка. Этот осадок отфильтровывают и взвешивают. Для расчета количественного содержания вещества в препарате используют формулу. Метод отличается высокой точностью, но трудоёмок. </a:t>
            </a:r>
          </a:p>
          <a:p>
            <a:r>
              <a:rPr lang="ru-RU" dirty="0" err="1"/>
              <a:t>Гравиметрически</a:t>
            </a:r>
            <a:r>
              <a:rPr lang="ru-RU" dirty="0"/>
              <a:t> количественно определяют </a:t>
            </a:r>
            <a:r>
              <a:rPr lang="ru-RU" u="sng" dirty="0"/>
              <a:t>соли хинина</a:t>
            </a:r>
            <a:r>
              <a:rPr lang="ru-RU" dirty="0"/>
              <a:t>, которые под действием раствора щелочи образуют осадок </a:t>
            </a:r>
            <a:r>
              <a:rPr lang="ru-RU" u="sng" dirty="0"/>
              <a:t>основания хинина</a:t>
            </a:r>
            <a:r>
              <a:rPr lang="ru-RU" dirty="0"/>
              <a:t>; </a:t>
            </a:r>
            <a:r>
              <a:rPr lang="ru-RU" u="sng" dirty="0"/>
              <a:t>алкалоиды</a:t>
            </a:r>
            <a:r>
              <a:rPr lang="ru-RU" dirty="0"/>
              <a:t>, осажденные </a:t>
            </a:r>
            <a:r>
              <a:rPr lang="ru-RU" u="sng" dirty="0"/>
              <a:t>в виде пикратов</a:t>
            </a:r>
            <a:r>
              <a:rPr lang="ru-RU" dirty="0"/>
              <a:t>; </a:t>
            </a:r>
            <a:r>
              <a:rPr lang="ru-RU" u="sng" dirty="0"/>
              <a:t>натриевые соли барбитуратов</a:t>
            </a:r>
            <a:r>
              <a:rPr lang="ru-RU" dirty="0"/>
              <a:t>, которые при действии кислоты образуют </a:t>
            </a:r>
            <a:r>
              <a:rPr lang="ru-RU" u="sng" dirty="0"/>
              <a:t>осадки  кислотных форм</a:t>
            </a:r>
            <a:r>
              <a:rPr lang="ru-RU" dirty="0"/>
              <a:t>; некоторые </a:t>
            </a:r>
            <a:r>
              <a:rPr lang="ru-RU" u="sng" dirty="0"/>
              <a:t>витамины</a:t>
            </a:r>
            <a:r>
              <a:rPr lang="ru-RU" dirty="0"/>
              <a:t>, образующие нерастворимые в воде </a:t>
            </a:r>
            <a:r>
              <a:rPr lang="ru-RU" u="sng" dirty="0"/>
              <a:t>продукты гидролиза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58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2. Титриметрические (объёмные) методы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Отличаются </a:t>
            </a:r>
            <a:r>
              <a:rPr lang="ru-RU" dirty="0"/>
              <a:t>значительно меньшей трудоёмкостью, чем гравиметрический метод, и достаточно высокой точностью. </a:t>
            </a:r>
          </a:p>
          <a:p>
            <a:pPr marL="0" indent="0" algn="ctr">
              <a:buNone/>
            </a:pPr>
            <a:r>
              <a:rPr lang="ru-RU" b="1" i="1" dirty="0" err="1"/>
              <a:t>Осадительное</a:t>
            </a:r>
            <a:r>
              <a:rPr lang="ru-RU" b="1" i="1" dirty="0"/>
              <a:t> титрование</a:t>
            </a:r>
          </a:p>
          <a:p>
            <a:r>
              <a:rPr lang="ru-RU" dirty="0"/>
              <a:t>Метод основан на использовании реакций осаждения или образования </a:t>
            </a:r>
            <a:r>
              <a:rPr lang="ru-RU" dirty="0" err="1"/>
              <a:t>малодиссоциированных</a:t>
            </a:r>
            <a:r>
              <a:rPr lang="ru-RU" dirty="0"/>
              <a:t> соединений. </a:t>
            </a:r>
          </a:p>
          <a:p>
            <a:pPr marL="0" indent="0" algn="ctr">
              <a:buNone/>
            </a:pPr>
            <a:r>
              <a:rPr lang="ru-RU" b="1" i="1" dirty="0" err="1"/>
              <a:t>Аргентометрия</a:t>
            </a:r>
            <a:endParaRPr lang="ru-RU" b="1" dirty="0"/>
          </a:p>
          <a:p>
            <a:r>
              <a:rPr lang="ru-RU" dirty="0"/>
              <a:t>Метод основан на реакциях осаждения галогенидов раствором нитрата серебра. 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KCI</a:t>
            </a:r>
            <a:r>
              <a:rPr lang="ru-RU" dirty="0" smtClean="0"/>
              <a:t> </a:t>
            </a:r>
            <a:r>
              <a:rPr lang="ru-RU" dirty="0"/>
              <a:t>+ </a:t>
            </a:r>
            <a:r>
              <a:rPr lang="en-US" dirty="0" err="1"/>
              <a:t>AgNO</a:t>
            </a:r>
            <a:r>
              <a:rPr lang="ru-RU" baseline="-25000" dirty="0"/>
              <a:t>3  </a:t>
            </a:r>
            <a:r>
              <a:rPr lang="ru-RU" dirty="0"/>
              <a:t>→ </a:t>
            </a:r>
            <a:r>
              <a:rPr lang="en-US" dirty="0" err="1"/>
              <a:t>AgCI</a:t>
            </a:r>
            <a:r>
              <a:rPr lang="ru-RU" dirty="0"/>
              <a:t> ↓ + </a:t>
            </a:r>
            <a:r>
              <a:rPr lang="en-US" dirty="0"/>
              <a:t>KNO</a:t>
            </a:r>
            <a:r>
              <a:rPr lang="ru-RU" baseline="-25000" dirty="0"/>
              <a:t>3                                                             </a:t>
            </a:r>
            <a:r>
              <a:rPr lang="ru-RU" dirty="0"/>
              <a:t>Э = 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8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err="1" smtClean="0"/>
              <a:t>Аргентометрия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i="1" dirty="0"/>
              <a:t>Прямое титрование.</a:t>
            </a:r>
            <a:r>
              <a:rPr lang="ru-RU" dirty="0"/>
              <a:t> </a:t>
            </a:r>
            <a:r>
              <a:rPr lang="ru-RU" i="1" dirty="0"/>
              <a:t>Метод Мора:</a:t>
            </a:r>
            <a:r>
              <a:rPr lang="ru-RU" dirty="0"/>
              <a:t> среда нейтральная, индикатор – хромат калия, определяют </a:t>
            </a:r>
            <a:r>
              <a:rPr lang="en-US" dirty="0"/>
              <a:t>Cl</a:t>
            </a:r>
            <a:r>
              <a:rPr lang="ru-RU" baseline="30000" dirty="0"/>
              <a:t> -</a:t>
            </a:r>
            <a:r>
              <a:rPr lang="ru-RU" dirty="0"/>
              <a:t> и </a:t>
            </a:r>
            <a:r>
              <a:rPr lang="en-US" dirty="0"/>
              <a:t>Br</a:t>
            </a:r>
            <a:r>
              <a:rPr lang="ru-RU" baseline="30000" dirty="0"/>
              <a:t> -</a:t>
            </a:r>
            <a:r>
              <a:rPr lang="ru-RU" dirty="0"/>
              <a:t>. </a:t>
            </a:r>
            <a:r>
              <a:rPr lang="ru-RU" i="1" dirty="0"/>
              <a:t>Метод Фаянса:</a:t>
            </a:r>
            <a:r>
              <a:rPr lang="ru-RU" b="1" dirty="0"/>
              <a:t> </a:t>
            </a:r>
            <a:r>
              <a:rPr lang="ru-RU" dirty="0"/>
              <a:t>среда уксуснокислая, индикатор - </a:t>
            </a:r>
            <a:r>
              <a:rPr lang="ru-RU" dirty="0" err="1"/>
              <a:t>флуоресцеин</a:t>
            </a:r>
            <a:r>
              <a:rPr lang="ru-RU" dirty="0"/>
              <a:t> (</a:t>
            </a:r>
            <a:r>
              <a:rPr lang="en-US" dirty="0"/>
              <a:t>Cl</a:t>
            </a:r>
            <a:r>
              <a:rPr lang="ru-RU" baseline="30000" dirty="0"/>
              <a:t>-</a:t>
            </a:r>
            <a:r>
              <a:rPr lang="ru-RU" dirty="0"/>
              <a:t>)  и  </a:t>
            </a:r>
            <a:r>
              <a:rPr lang="ru-RU" dirty="0" err="1"/>
              <a:t>эозинат</a:t>
            </a:r>
            <a:r>
              <a:rPr lang="ru-RU" dirty="0"/>
              <a:t> натрия (</a:t>
            </a:r>
            <a:r>
              <a:rPr lang="en-US" dirty="0"/>
              <a:t>I</a:t>
            </a:r>
            <a:r>
              <a:rPr lang="ru-RU" baseline="30000" dirty="0"/>
              <a:t>-</a:t>
            </a:r>
            <a:r>
              <a:rPr lang="ru-RU" dirty="0"/>
              <a:t>, </a:t>
            </a:r>
            <a:r>
              <a:rPr lang="en-US" dirty="0"/>
              <a:t>Br </a:t>
            </a:r>
            <a:r>
              <a:rPr lang="ru-RU" baseline="30000" dirty="0"/>
              <a:t>-</a:t>
            </a:r>
            <a:r>
              <a:rPr lang="ru-RU" dirty="0"/>
              <a:t>).  </a:t>
            </a:r>
          </a:p>
          <a:p>
            <a:pPr marL="0" indent="0">
              <a:buNone/>
            </a:pPr>
            <a:r>
              <a:rPr lang="ru-RU" i="1" dirty="0"/>
              <a:t>Обратное титрование </a:t>
            </a:r>
            <a:r>
              <a:rPr lang="ru-RU" dirty="0"/>
              <a:t>(</a:t>
            </a:r>
            <a:r>
              <a:rPr lang="ru-RU" dirty="0" err="1"/>
              <a:t>роданометрия</a:t>
            </a:r>
            <a:r>
              <a:rPr lang="ru-RU" dirty="0"/>
              <a:t>, </a:t>
            </a:r>
            <a:r>
              <a:rPr lang="ru-RU" dirty="0" err="1"/>
              <a:t>тиоцианометрия</a:t>
            </a:r>
            <a:r>
              <a:rPr lang="ru-RU" dirty="0"/>
              <a:t>). </a:t>
            </a:r>
            <a:r>
              <a:rPr lang="ru-RU" i="1" dirty="0"/>
              <a:t>Метод </a:t>
            </a:r>
            <a:r>
              <a:rPr lang="ru-RU" i="1" dirty="0" err="1"/>
              <a:t>Фольгарда</a:t>
            </a:r>
            <a:r>
              <a:rPr lang="ru-RU" i="1" dirty="0"/>
              <a:t>: </a:t>
            </a:r>
            <a:r>
              <a:rPr lang="ru-RU" dirty="0"/>
              <a:t>среда азотнокислая,  индикатор  –  железоаммониевые  квасцы,  </a:t>
            </a:r>
            <a:r>
              <a:rPr lang="ru-RU" dirty="0" err="1"/>
              <a:t>титранты</a:t>
            </a:r>
            <a:r>
              <a:rPr lang="ru-RU" dirty="0"/>
              <a:t>  – </a:t>
            </a:r>
            <a:r>
              <a:rPr lang="en-US" dirty="0" err="1"/>
              <a:t>AgNO</a:t>
            </a:r>
            <a:r>
              <a:rPr lang="ru-RU" baseline="-25000" dirty="0"/>
              <a:t>3</a:t>
            </a:r>
            <a:r>
              <a:rPr lang="ru-RU" dirty="0"/>
              <a:t>  и  </a:t>
            </a:r>
            <a:r>
              <a:rPr lang="en-US" dirty="0"/>
              <a:t>NH</a:t>
            </a:r>
            <a:r>
              <a:rPr lang="ru-RU" baseline="-25000" dirty="0"/>
              <a:t>4</a:t>
            </a:r>
            <a:r>
              <a:rPr lang="en-US" dirty="0"/>
              <a:t>CNS</a:t>
            </a:r>
            <a:r>
              <a:rPr lang="ru-RU" dirty="0"/>
              <a:t>, в точке эквивалентности появляется красное окрашивание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Косвенный метод </a:t>
            </a:r>
            <a:r>
              <a:rPr lang="ru-RU" altLang="ru-RU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Фольгарда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ru-RU" altLang="ru-RU" b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сначала  после добавления 0,1 мл  0,1 М раствора </a:t>
            </a:r>
            <a:r>
              <a:rPr lang="en-US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NH</a:t>
            </a:r>
            <a:r>
              <a:rPr lang="ru-RU" altLang="ru-RU" baseline="-30000" dirty="0"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lang="en-US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CNS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появляется красное окрашивание от взаимодействия с индикатором, а затем титруют раствором </a:t>
            </a:r>
            <a:r>
              <a:rPr lang="en-US" altLang="ru-RU" dirty="0" err="1">
                <a:latin typeface="Arial" panose="020B0604020202020204" pitchFamily="34" charset="0"/>
                <a:ea typeface="Times New Roman" panose="02020603050405020304" pitchFamily="18" charset="0"/>
              </a:rPr>
              <a:t>AgNO</a:t>
            </a:r>
            <a:r>
              <a:rPr lang="ru-RU" altLang="ru-RU" baseline="-30000" dirty="0"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/>
              <a:t>обесцвечивания.</a:t>
            </a:r>
            <a:endParaRPr kumimoji="0" lang="ru-RU" alt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77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err="1" smtClean="0"/>
              <a:t>Аргентометрия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Аргентометрически</a:t>
            </a:r>
            <a:r>
              <a:rPr lang="ru-RU" dirty="0"/>
              <a:t> определяют галогениды щелочных металлов, четвертичных аммониевых оснований, соли галогеноводородных кислот органических оснований, сульфамидов. </a:t>
            </a:r>
            <a:r>
              <a:rPr lang="ru-RU" u="sng" dirty="0"/>
              <a:t>Например</a:t>
            </a:r>
            <a:r>
              <a:rPr lang="ru-RU" dirty="0"/>
              <a:t>: сульфаниламиды образуют соли серебра  в виде белого осадка. </a:t>
            </a:r>
          </a:p>
          <a:p>
            <a:pPr marL="0" indent="0">
              <a:buNone/>
            </a:pPr>
            <a:r>
              <a:rPr lang="ru-RU" dirty="0" err="1" smtClean="0"/>
              <a:t>Преимушества</a:t>
            </a:r>
            <a:r>
              <a:rPr lang="ru-RU" dirty="0" smtClean="0"/>
              <a:t>:  </a:t>
            </a:r>
            <a:r>
              <a:rPr lang="ru-RU" dirty="0" err="1" smtClean="0"/>
              <a:t>Аргентометрический</a:t>
            </a:r>
            <a:r>
              <a:rPr lang="ru-RU" dirty="0" smtClean="0"/>
              <a:t> </a:t>
            </a:r>
            <a:r>
              <a:rPr lang="ru-RU" dirty="0"/>
              <a:t>метод отличается высокой чувствительностью, правильностью и </a:t>
            </a:r>
            <a:r>
              <a:rPr lang="ru-RU" dirty="0" err="1"/>
              <a:t>воспроизводимостью</a:t>
            </a:r>
            <a:r>
              <a:rPr lang="ru-RU" dirty="0"/>
              <a:t>, прост в исполнении.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Недостатки: Однако </a:t>
            </a:r>
            <a:r>
              <a:rPr lang="ru-RU" dirty="0"/>
              <a:t>значительный расход дорогостоящего серебра настоятельно требует его замены.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2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3404</Words>
  <Application>Microsoft Office PowerPoint</Application>
  <PresentationFormat>Широкоэкранный</PresentationFormat>
  <Paragraphs>306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Тема Office</vt:lpstr>
      <vt:lpstr>Методы количественного анализа лекарственных веществ.  Химические методы </vt:lpstr>
      <vt:lpstr>План лекции</vt:lpstr>
      <vt:lpstr>Презентация PowerPoint</vt:lpstr>
      <vt:lpstr> Классификация методов количественного определения лекарственных веществ </vt:lpstr>
      <vt:lpstr>Классификация методов количественного определения лекарственных веществ</vt:lpstr>
      <vt:lpstr> Химические методы </vt:lpstr>
      <vt:lpstr> 2. Титриметрические (объёмные) методы </vt:lpstr>
      <vt:lpstr> Аргентометрия </vt:lpstr>
      <vt:lpstr> Аргентометрия </vt:lpstr>
      <vt:lpstr> Меркуриметрия </vt:lpstr>
      <vt:lpstr> Кислотно-основное титрование  (метод нейтрализации) </vt:lpstr>
      <vt:lpstr> Кислотно-основное титрование  (метод нейтрализации), водная среда </vt:lpstr>
      <vt:lpstr>Кислотно-основное титрование  (метод нейтрализации), водная среда</vt:lpstr>
      <vt:lpstr>Кислотно-основное титрование  (метод нейтрализации)  Титрование в смешанных растворителях </vt:lpstr>
      <vt:lpstr>Кислотно-основное титрование  (метод нейтрализации)  Титрование в смешанных растворителях </vt:lpstr>
      <vt:lpstr>Кислотно-основное титрование  (метод нейтрализации)  Титрование в смешанных растворителях</vt:lpstr>
      <vt:lpstr>Кислотно-основное титрование  (метод нейтрализации)  Титрование в среде неводных растворителей  (неводное титрование)</vt:lpstr>
      <vt:lpstr>Кислотно-основное титрование  (метод нейтрализации)  Титрование в среде неводных растворителей  (неводное титрование)</vt:lpstr>
      <vt:lpstr>Кислотно-основное титрование  (метод нейтрализации)  Титрование в среде неводных растворителей  (неводное титрование)</vt:lpstr>
      <vt:lpstr>Кислотно-основное титрование  (метод нейтрализации)  Титрование в среде неводных растворителей  (неводное титрование)</vt:lpstr>
      <vt:lpstr>Кислотно-основное титрование  (метод нейтрализации)  Титрование в среде неводных растворителей  (неводное титрование)</vt:lpstr>
      <vt:lpstr> Окислительно-восстановительное титрование </vt:lpstr>
      <vt:lpstr> Окислительно-восстановительное титрование </vt:lpstr>
      <vt:lpstr>Окислительно-восстановительное титрование</vt:lpstr>
      <vt:lpstr>Окислительно-восстановительное титрование (йодометрия)</vt:lpstr>
      <vt:lpstr>Окислительно-восстановительное титрование (йодометрия)</vt:lpstr>
      <vt:lpstr>Окислительно-восстановительное титрование (йодометрия)</vt:lpstr>
      <vt:lpstr> Йодхлорметрия </vt:lpstr>
      <vt:lpstr> Йодатометрия </vt:lpstr>
      <vt:lpstr> Броматометрия </vt:lpstr>
      <vt:lpstr> Броматометрия</vt:lpstr>
      <vt:lpstr> Дихроматометрия </vt:lpstr>
      <vt:lpstr> Цериметрия </vt:lpstr>
      <vt:lpstr> Комплексонометрия </vt:lpstr>
      <vt:lpstr>Презентация PowerPoint</vt:lpstr>
      <vt:lpstr> Комплексонометрия </vt:lpstr>
      <vt:lpstr> Комплексонометрия </vt:lpstr>
      <vt:lpstr>Комплексонометрия</vt:lpstr>
      <vt:lpstr> Нитритометрия </vt:lpstr>
      <vt:lpstr>3. Элементный анализ</vt:lpstr>
      <vt:lpstr>Презентация PowerPoint</vt:lpstr>
      <vt:lpstr>Элементный анализ</vt:lpstr>
      <vt:lpstr>Презентация PowerPoint</vt:lpstr>
      <vt:lpstr>Благодарю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количественного анализа лекарственных веществ</dc:title>
  <dc:creator>Венера</dc:creator>
  <cp:lastModifiedBy>User</cp:lastModifiedBy>
  <cp:revision>31</cp:revision>
  <dcterms:created xsi:type="dcterms:W3CDTF">2020-05-28T07:31:11Z</dcterms:created>
  <dcterms:modified xsi:type="dcterms:W3CDTF">2021-10-07T10:34:30Z</dcterms:modified>
</cp:coreProperties>
</file>