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65" r:id="rId5"/>
    <p:sldId id="266" r:id="rId6"/>
    <p:sldId id="267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746" autoAdjust="0"/>
  </p:normalViewPr>
  <p:slideViewPr>
    <p:cSldViewPr snapToGrid="0">
      <p:cViewPr varScale="1">
        <p:scale>
          <a:sx n="88" d="100"/>
          <a:sy n="88" d="100"/>
        </p:scale>
        <p:origin x="1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15.09.2025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2248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fd83eee1bef7a065&amp;cs=0&amp;q=%D0%9E%D0%BD%D0%BA%D0%BE%D0%BB%D0%BE%D0%B3%D0%B8%D1%87%D0%B5%D1%81%D0%BA%D0%B8%D0%B5+%D0%B7%D0%B0%D0%B1%D0%BE%D0%BB%D0%B5%D0%B2%D0%B0%D0%BD%D0%B8%D1%8F&amp;sa=X&amp;ved=2ahUKEwjTtuTV0MSPAxWHEhAIHXkrK3cQxccNegQIIxAB&amp;mstk=AUtExfAEgiiQVU4PFhjuvQdvwByF5szclaL0u9pO5QSVCCwhHfWeI3Ma7XgPBJtNnJ9qCLOvZeJWFniWtynTMVZZGDNT5Shyb0br0k5RGn-QdEcqJqVI_eE7ZDm8vKXaqDbtdU0&amp;csui=3" TargetMode="External"/><Relationship Id="rId2" Type="http://schemas.openxmlformats.org/officeDocument/2006/relationships/hyperlink" Target="https://www.google.com/search?sca_esv=fd83eee1bef7a065&amp;cs=0&amp;q=%D0%A1%D0%B5%D1%80%D0%B4%D0%B5%D1%87%D0%BD%D0%BE-%D1%81%D0%BE%D1%81%D1%83%D0%B4%D0%B8%D1%81%D1%82%D1%8B%D0%B5+%D0%B7%D0%B0%D0%B1%D0%BE%D0%BB%D0%B5%D0%B2%D0%B0%D0%BD%D0%B8%D1%8F&amp;sa=X&amp;ved=2ahUKEwjTtuTV0MSPAxWHEhAIHXkrK3cQxccNegQIHxAB&amp;mstk=AUtExfAEgiiQVU4PFhjuvQdvwByF5szclaL0u9pO5QSVCCwhHfWeI3Ma7XgPBJtNnJ9qCLOvZeJWFniWtynTMVZZGDNT5Shyb0br0k5RGn-QdEcqJqVI_eE7ZDm8vKXaqDbtdU0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fd83eee1bef7a065&amp;cs=0&amp;q=%D0%9F%D1%81%D0%B8%D1%85%D0%B8%D1%87%D0%B5%D1%81%D0%BA%D0%B8%D0%B5+%D1%80%D0%B0%D1%81%D1%81%D1%82%D1%80%D0%BE%D0%B9%D1%81%D1%82%D0%B2%D0%B0&amp;sa=X&amp;ved=2ahUKEwjTtuTV0MSPAxWHEhAIHXkrK3cQxccNegQIJBAB&amp;mstk=AUtExfAEgiiQVU4PFhjuvQdvwByF5szclaL0u9pO5QSVCCwhHfWeI3Ma7XgPBJtNnJ9qCLOvZeJWFniWtynTMVZZGDNT5Shyb0br0k5RGn-QdEcqJqVI_eE7ZDm8vKXaqDbtdU0&amp;csui=3" TargetMode="External"/><Relationship Id="rId5" Type="http://schemas.openxmlformats.org/officeDocument/2006/relationships/hyperlink" Target="https://www.google.com/search?sca_esv=fd83eee1bef7a065&amp;cs=0&amp;q=%D0%98%D0%BD%D1%84%D0%B5%D0%BA%D1%86%D0%B8%D0%BE%D0%BD%D0%BD%D1%8B%D0%B5+%D0%B7%D0%B0%D0%B1%D0%BE%D0%BB%D0%B5%D0%B2%D0%B0%D0%BD%D0%B8%D1%8F&amp;sa=X&amp;ved=2ahUKEwjTtuTV0MSPAxWHEhAIHXkrK3cQxccNegQIJRAB&amp;mstk=AUtExfAEgiiQVU4PFhjuvQdvwByF5szclaL0u9pO5QSVCCwhHfWeI3Ma7XgPBJtNnJ9qCLOvZeJWFniWtynTMVZZGDNT5Shyb0br0k5RGn-QdEcqJqVI_eE7ZDm8vKXaqDbtdU0&amp;csui=3" TargetMode="External"/><Relationship Id="rId4" Type="http://schemas.openxmlformats.org/officeDocument/2006/relationships/hyperlink" Target="https://www.google.com/search?sca_esv=fd83eee1bef7a065&amp;cs=0&amp;q=%D0%A0%D0%B5%D1%81%D0%BF%D0%B8%D1%80%D0%B0%D1%82%D0%BE%D1%80%D0%BD%D1%8B%D0%B5+%D0%B7%D0%B0%D0%B1%D0%BE%D0%BB%D0%B5%D0%B2%D0%B0%D0%BD%D0%B8%D1%8F&amp;sa=X&amp;ved=2ahUKEwjTtuTV0MSPAxWHEhAIHXkrK3cQxccNegQIIRAB&amp;mstk=AUtExfAEgiiQVU4PFhjuvQdvwByF5szclaL0u9pO5QSVCCwhHfWeI3Ma7XgPBJtNnJ9qCLOvZeJWFniWtynTMVZZGDNT5Shyb0br0k5RGn-QdEcqJqVI_eE7ZDm8vKXaqDbtdU0&amp;csui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A74F8-01F4-4A97-BD24-923E712C0681}"/>
              </a:ext>
            </a:extLst>
          </p:cNvPr>
          <p:cNvSpPr txBox="1"/>
          <p:nvPr/>
        </p:nvSpPr>
        <p:spPr>
          <a:xfrm>
            <a:off x="6203290" y="2298603"/>
            <a:ext cx="5881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Социально-гигиеническое значение важнейших заболеваний и их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характеристика 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B1C9A-2DA2-4758-9694-770E125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План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2D6F7-65D1-48DB-A87A-4288078A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 Социально-гигиеническое значение важнейших заболеваний и их характеристика.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Оценка влияния социально-экономических , </a:t>
            </a:r>
            <a:r>
              <a:rPr lang="ru-RU" sz="2400" dirty="0" err="1"/>
              <a:t>климато</a:t>
            </a:r>
            <a:r>
              <a:rPr lang="ru-RU" sz="2400" dirty="0"/>
              <a:t>-географических, социально-психологических, эколого-гигиенических, генетических, профессиональных, бытовых факторов, образа жизни на здоровье населения в целом и отдельных социально-профессиональных групп.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 Пути предотвращения воздействия неблагоприятных факторов и меры по укреплению здоровья.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Международное сотрудничество в области охраны здоровья населения. 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74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6D388-6C86-400C-A067-8C0DD023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Социально-гигиеническое значение важнейших заболеваний и их характеристика.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EB1EC-E93C-4F7F-A4F2-3B7D78B8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59" y="1832940"/>
            <a:ext cx="6897784" cy="456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Социально-гигиеническое значение заболеваний заключается в их влиянии на здоровье населения и общество в целом, а также на социально-экономические процессы. Характеризуется оно масштабом распространения, уровнем смертности и инвалидизации, социально-экономическими последствиями (включая ущерб здоровью и потери в производстве) и потребностью в системе мер по профилактике, диагностике и лечению. </a:t>
            </a:r>
          </a:p>
          <a:p>
            <a:pPr marL="0" indent="0">
              <a:buNone/>
            </a:pPr>
            <a:endParaRPr lang="ru-RU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  <a:latin typeface="Google Sans"/>
              </a:rPr>
              <a:t>Наиболее значимые заболевания включают сердечно-сосудистые, онкологические, респираторные, инфекционные и психические заболевания</a:t>
            </a:r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ru-RU" sz="2000" dirty="0"/>
          </a:p>
        </p:txBody>
      </p:sp>
      <p:pic>
        <p:nvPicPr>
          <p:cNvPr id="1026" name="Picture 2" descr="Инфекционные заболевания — что это, классификация, лечение, профилактика">
            <a:extLst>
              <a:ext uri="{FF2B5EF4-FFF2-40B4-BE49-F238E27FC236}">
                <a16:creationId xmlns:a16="http://schemas.microsoft.com/office/drawing/2014/main" id="{162283A8-9884-401A-A717-6E790FE9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38" y="1832941"/>
            <a:ext cx="4178981" cy="32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F5754-2627-423E-A2FF-3CDEF0588E64}"/>
              </a:ext>
            </a:extLst>
          </p:cNvPr>
          <p:cNvSpPr txBox="1"/>
          <p:nvPr/>
        </p:nvSpPr>
        <p:spPr>
          <a:xfrm>
            <a:off x="206959" y="562908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3"/>
              </a:rPr>
              <a:t>Федеральный закон "О санитарно-эпидемиологическом благополучии населения" от 30.03.1999 N 52-ФЗ (последняя редакция)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03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ACCEA-64FA-4089-9CA1-3AE7D7D9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Социально-гигиеническое значение важнейших заболеваний и их характеристика.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CA512-EC5F-4D88-BAE9-801F4485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Социально-гигиеническое значение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Оценка масштаба проблемы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Определяет, насколько распространен тот или иной недуг в популяции, что влияет на потребность в ресурсах и планирование мер борьбы с ним.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Воздействие на качество жизни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Приводит к снижению продолжительности жизни, инвалидности, а также ухудшению физического и психического состояния населения.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Экономическое бремя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Потребляет значительные ресурсы здравоохранения, снижает трудоспособность населения, что в итоге тормозит социально-экономическое развитие страны.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Социальная справедливость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Неравное распределение заболеваний и доступа к лечению может усугублять социальное неравенство, что важно для оценки потребностей в программах по охране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9945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33F73-4FCB-4C2E-8F58-BA3380FE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Социально-гигиеническое значение важнейших заболеваний и их характеристика.</a:t>
            </a:r>
            <a:endParaRPr lang="ru-RU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447FB-53AF-45FE-B99D-AC375C45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79" y="143060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l" fontAlgn="ctr">
              <a:buNone/>
            </a:pPr>
            <a:endParaRPr lang="ru-RU" sz="7200" b="1" i="1" dirty="0">
              <a:solidFill>
                <a:srgbClr val="0B57D0"/>
              </a:solidFill>
              <a:effectLst/>
              <a:latin typeface="Google Sans"/>
            </a:endParaRPr>
          </a:p>
          <a:p>
            <a:pPr marL="0" indent="0" algn="l" fontAlgn="ctr">
              <a:buNone/>
            </a:pPr>
            <a:r>
              <a:rPr lang="ru-RU" sz="7200" b="1" i="1" dirty="0">
                <a:solidFill>
                  <a:srgbClr val="001D35"/>
                </a:solidFill>
                <a:effectLst/>
                <a:latin typeface="Google Sans"/>
              </a:rPr>
              <a:t>К важнейшим заболеваниям, имеющим большое социально-гигиеническое значение, относят:</a:t>
            </a:r>
            <a:endParaRPr lang="ru-RU" sz="7200" b="1" i="1" dirty="0">
              <a:solidFill>
                <a:srgbClr val="0B57D0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  <a:hlinkClick r:id="rId2"/>
              </a:rPr>
              <a:t>Сердечно-сосудистые заболевания</a:t>
            </a: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endParaRPr lang="ru-RU" sz="72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ru-RU" sz="7200" b="0" i="0" dirty="0">
                <a:solidFill>
                  <a:srgbClr val="545D7E"/>
                </a:solidFill>
                <a:effectLst/>
                <a:latin typeface="Google Sans"/>
              </a:rPr>
              <a:t>Включают инфаркты и инсульты. Являются основной причиной смертности во многих странах, приводят к инвалидности и высокому уровню смертности.</a:t>
            </a:r>
          </a:p>
          <a:p>
            <a:pPr marL="0" indent="0">
              <a:buNone/>
            </a:pP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  <a:hlinkClick r:id="rId3"/>
              </a:rPr>
              <a:t>Онкологические заболевания</a:t>
            </a:r>
            <a:r>
              <a:rPr lang="ru-RU" sz="7200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ru-RU" sz="7200" b="0" i="0" dirty="0">
                <a:solidFill>
                  <a:srgbClr val="545D7E"/>
                </a:solidFill>
                <a:effectLst/>
                <a:latin typeface="Google Sans"/>
              </a:rPr>
              <a:t>Злокачественные опухоли. Представляют серьезную угрозу жизни, требуют дорогостоящего лечения и длительной реабилитации, что создает большое бремя для системы здравоохранения.</a:t>
            </a:r>
          </a:p>
          <a:p>
            <a:pPr marL="0" indent="0">
              <a:buNone/>
            </a:pP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  <a:hlinkClick r:id="rId4"/>
              </a:rPr>
              <a:t>Респираторные заболевания</a:t>
            </a:r>
            <a:r>
              <a:rPr lang="ru-RU" sz="7200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ru-RU" sz="7200" b="0" i="0" dirty="0">
                <a:solidFill>
                  <a:srgbClr val="545D7E"/>
                </a:solidFill>
                <a:effectLst/>
                <a:latin typeface="Google Sans"/>
              </a:rPr>
              <a:t>Например, хроническая обструктивная болезнь легких (ХОБЛ). Приводят к снижению качества жизни, инвалидизации и значительным затратам на лечение.</a:t>
            </a:r>
          </a:p>
          <a:p>
            <a:pPr marL="0" indent="0">
              <a:buNone/>
            </a:pP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  <a:hlinkClick r:id="rId5"/>
              </a:rPr>
              <a:t>Инфекционные заболевания</a:t>
            </a:r>
            <a:r>
              <a:rPr lang="ru-RU" sz="7200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ru-RU" sz="7200" b="0" i="0" dirty="0">
                <a:solidFill>
                  <a:srgbClr val="545D7E"/>
                </a:solidFill>
                <a:effectLst/>
                <a:latin typeface="Google Sans"/>
              </a:rPr>
              <a:t>Такие как ВИЧ/СПИД, туберкулез, сезонные грипп и COVID-19. Представляют угрозу общественному здоровью, могут вызывать эпидемии и требовать значительных усилий по профилактике и контролю.</a:t>
            </a:r>
          </a:p>
          <a:p>
            <a:pPr marL="0" indent="0">
              <a:buNone/>
            </a:pPr>
            <a:r>
              <a:rPr lang="ru-RU" sz="7200" b="1" i="0" dirty="0">
                <a:solidFill>
                  <a:srgbClr val="001D35"/>
                </a:solidFill>
                <a:effectLst/>
                <a:latin typeface="Google Sans"/>
                <a:hlinkClick r:id="rId6"/>
              </a:rPr>
              <a:t>Психические расстройства</a:t>
            </a:r>
            <a:r>
              <a:rPr lang="ru-RU" sz="7200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indent="0">
              <a:buNone/>
            </a:pPr>
            <a:r>
              <a:rPr lang="ru-RU" sz="7200" b="0" i="0" dirty="0">
                <a:solidFill>
                  <a:srgbClr val="545D7E"/>
                </a:solidFill>
                <a:effectLst/>
                <a:latin typeface="Google Sans"/>
              </a:rPr>
              <a:t>Депрессия, тревожные расстройства и другие. Влияют на работоспособность, социальную активность и общее благополучие человека, а также на всю систему здравоохранения.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535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3776-B958-4889-8568-32881F6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Оценка влияния социально-экономических 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климато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-географических, социально-психологических, эколого-гигиенических, генетических, профессиональных, бытовых факторов, образа жизни на здоровье населения в целом и отдельных социально-профессиональных групп.</a:t>
            </a:r>
          </a:p>
        </p:txBody>
      </p:sp>
      <p:pic>
        <p:nvPicPr>
          <p:cNvPr id="2050" name="Picture 2" descr="Экологическая информация">
            <a:extLst>
              <a:ext uri="{FF2B5EF4-FFF2-40B4-BE49-F238E27FC236}">
                <a16:creationId xmlns:a16="http://schemas.microsoft.com/office/drawing/2014/main" id="{E469FDC6-8CC4-41E2-B6BF-B8A5BDAF7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" b="17553"/>
          <a:stretch/>
        </p:blipFill>
        <p:spPr bwMode="auto">
          <a:xfrm>
            <a:off x="6475811" y="2582177"/>
            <a:ext cx="4584075" cy="31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9F38A20-ECFF-4DC1-B06C-2BC80420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17" y="1962704"/>
            <a:ext cx="4388477" cy="43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21AEF-04F3-4892-9F62-FEA463A4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Пути предотвращения воздействия неблагоприятных факторов и меры по укреплению здоровья. </a:t>
            </a:r>
          </a:p>
        </p:txBody>
      </p:sp>
      <p:pic>
        <p:nvPicPr>
          <p:cNvPr id="3074" name="Picture 2" descr="две бабушки делающие зарядку">
            <a:extLst>
              <a:ext uri="{FF2B5EF4-FFF2-40B4-BE49-F238E27FC236}">
                <a16:creationId xmlns:a16="http://schemas.microsoft.com/office/drawing/2014/main" id="{D5C36252-3A02-4428-B939-804F4ECC0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02" y="1901950"/>
            <a:ext cx="4996898" cy="460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EE37C-AFE2-4CD1-8558-6952BC87DF6D}"/>
              </a:ext>
            </a:extLst>
          </p:cNvPr>
          <p:cNvSpPr txBox="1"/>
          <p:nvPr/>
        </p:nvSpPr>
        <p:spPr>
          <a:xfrm>
            <a:off x="6598309" y="1901950"/>
            <a:ext cx="50986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Одним из ведущих направлений профилактики нарушений здоровья, функциональных расстройств, и в частности стресса, является формирование здорового образа жизни (ЗОЖ). </a:t>
            </a:r>
          </a:p>
          <a:p>
            <a:pPr lvl="1"/>
            <a:endParaRPr lang="ru-RU" b="0" i="0" dirty="0">
              <a:solidFill>
                <a:srgbClr val="22262A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Он служит важнейшим условием осознанного поддержания психосоматического здоровья человека, высокой его работоспособности, устойчивости к воздействию неблагоприятных экологических, психологических, техногенных и социальных факторов среды, продления долголетия.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49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A1B84-6EF8-4823-A6FA-C80BAB6B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Пути предотвращения воздействия неблагоприятных факторов и меры по укреплению здоровья</a:t>
            </a:r>
            <a:endParaRPr lang="ru-RU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BF120-69E9-4128-9AB3-124692F8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Иными словами, ЗОЖ - активная деятельность людей, направленная на сохранение и улучшение здоровья.</a:t>
            </a:r>
            <a:br>
              <a:rPr lang="ru-RU" b="1" i="1" dirty="0"/>
            </a:br>
            <a:br>
              <a:rPr lang="ru-RU" b="1" i="1" dirty="0"/>
            </a:br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Как правило, образ жизни взаимосвязан с укладом, уровнем, качеством и стилем жизни, – эти понятия объединены четырьмя категориями: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1)Экономическая - отражает уровень жизни, материальное благополучие человека;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2)социологическая – качество жизни;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3)социально-экономическая – уклад жизни;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22262A"/>
                </a:solidFill>
                <a:effectLst/>
                <a:latin typeface="georgia" panose="02040502050405020303" pitchFamily="18" charset="0"/>
              </a:rPr>
              <a:t>4)психологическая – стиль жизни.</a:t>
            </a:r>
            <a:br>
              <a:rPr lang="ru-RU" dirty="0"/>
            </a:br>
            <a:br>
              <a:rPr lang="ru-RU" dirty="0"/>
            </a:br>
            <a:r>
              <a:rPr lang="ru-RU" b="0" i="0" u="sng" dirty="0">
                <a:effectLst/>
                <a:latin typeface="georgia" panose="02040502050405020303" pitchFamily="18" charset="0"/>
              </a:rPr>
              <a:t>Здоровый образ жизни человека не складывается сам по себе в зависимости от обстоятельств, а формируется в течение жизни целенаправленно и постоянно.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404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DC63F-040D-415D-85C8-5B6D1ABC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Международное сотрудничество в области охраны здоровья населения.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4D64D4-9371-4908-A077-622CE975E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918494"/>
            <a:ext cx="3604191" cy="36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F63D3-B3B9-42D7-B063-B9A29E235890}"/>
              </a:ext>
            </a:extLst>
          </p:cNvPr>
          <p:cNvSpPr txBox="1"/>
          <p:nvPr/>
        </p:nvSpPr>
        <p:spPr>
          <a:xfrm>
            <a:off x="551543" y="1861179"/>
            <a:ext cx="61395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1D35"/>
                </a:solidFill>
                <a:effectLst/>
                <a:latin typeface="Google Sans"/>
              </a:rPr>
              <a:t>Международное сотрудничество в области охраны здоровья населения — это совместная деятельность государств и международных организаций по улучшению здоровья людей, борьбе с болезнями и обмену знаниями в сфере медицины. </a:t>
            </a:r>
          </a:p>
          <a:p>
            <a:endParaRPr lang="ru-RU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ru-RU" sz="2400" b="0" i="0" dirty="0">
                <a:solidFill>
                  <a:srgbClr val="001D35"/>
                </a:solidFill>
                <a:effectLst/>
                <a:latin typeface="Google Sans"/>
              </a:rPr>
              <a:t>Оно основывается на международных договорах, соглашениях и программах, направленных на обмен информацией, координацию усилий и решение глобальных проблем здравоохранения.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122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694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Blogger Sans</vt:lpstr>
      <vt:lpstr>Blogger Sans Light</vt:lpstr>
      <vt:lpstr>Book Antiqua</vt:lpstr>
      <vt:lpstr>Calibri</vt:lpstr>
      <vt:lpstr>georgia</vt:lpstr>
      <vt:lpstr>Google Sans</vt:lpstr>
      <vt:lpstr>Тема Office</vt:lpstr>
      <vt:lpstr>Презентация PowerPoint</vt:lpstr>
      <vt:lpstr>План лекции</vt:lpstr>
      <vt:lpstr>Социально-гигиеническое значение важнейших заболеваний и их характеристика.</vt:lpstr>
      <vt:lpstr>Социально-гигиеническое значение важнейших заболеваний и их характеристика.</vt:lpstr>
      <vt:lpstr>Социально-гигиеническое значение важнейших заболеваний и их характеристика.</vt:lpstr>
      <vt:lpstr>Оценка влияния социально-экономических , климато-географических, социально-психологических, эколого-гигиенических, генетических, профессиональных, бытовых факторов, образа жизни на здоровье населения в целом и отдельных социально-профессиональных групп.</vt:lpstr>
      <vt:lpstr>Пути предотвращения воздействия неблагоприятных факторов и меры по укреплению здоровья. </vt:lpstr>
      <vt:lpstr>Пути предотвращения воздействия неблагоприятных факторов и меры по укреплению здоровья</vt:lpstr>
      <vt:lpstr>Международное сотрудничество в области охраны здоровья населения.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</cp:lastModifiedBy>
  <cp:revision>37</cp:revision>
  <dcterms:created xsi:type="dcterms:W3CDTF">2020-04-23T06:28:02Z</dcterms:created>
  <dcterms:modified xsi:type="dcterms:W3CDTF">2025-09-15T11:10:33Z</dcterms:modified>
</cp:coreProperties>
</file>