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80" r:id="rId10"/>
    <p:sldId id="281" r:id="rId11"/>
    <p:sldId id="271" r:id="rId12"/>
    <p:sldId id="282" r:id="rId13"/>
    <p:sldId id="272" r:id="rId14"/>
    <p:sldId id="274" r:id="rId15"/>
    <p:sldId id="275" r:id="rId16"/>
    <p:sldId id="276" r:id="rId17"/>
    <p:sldId id="283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859" autoAdjust="0"/>
  </p:normalViewPr>
  <p:slideViewPr>
    <p:cSldViewPr snapToGrid="0">
      <p:cViewPr>
        <p:scale>
          <a:sx n="76" d="100"/>
          <a:sy n="76" d="100"/>
        </p:scale>
        <p:origin x="608" y="1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7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5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3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7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9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se.garant.ru/1212335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cardiovascular-diseases-(cvds)?utm_source=chatgp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4880E-0907-5F4F-8584-3B0A5281CEAB}"/>
              </a:ext>
            </a:extLst>
          </p:cNvPr>
          <p:cNvSpPr txBox="1"/>
          <p:nvPr/>
        </p:nvSpPr>
        <p:spPr>
          <a:xfrm>
            <a:off x="6378435" y="2828835"/>
            <a:ext cx="53994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u="none" strike="noStrike" baseline="0" dirty="0">
                <a:solidFill>
                  <a:srgbClr val="000000"/>
                </a:solidFill>
              </a:rPr>
              <a:t>Правовая система охраны здоровья населения 	</a:t>
            </a:r>
          </a:p>
          <a:p>
            <a:r>
              <a:rPr lang="ru-RU" sz="3600" b="1" dirty="0">
                <a:solidFill>
                  <a:srgbClr val="000000"/>
                </a:solidFill>
              </a:rPr>
              <a:t>Социально значимые заболевания </a:t>
            </a:r>
            <a:endParaRPr lang="ru-RU" sz="36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1540885-9FA0-4897-B0EA-9FC0B285A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58" y="2038018"/>
            <a:ext cx="83775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22B58CD4-20F8-45EC-8CBD-94F22A839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65200"/>
            <a:ext cx="10515600" cy="72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Социально-гигиеническое значение злокачественных новообразований и организация онкологической помощи населению</a:t>
            </a:r>
          </a:p>
        </p:txBody>
      </p:sp>
    </p:spTree>
    <p:extLst>
      <p:ext uri="{BB962C8B-B14F-4D97-AF65-F5344CB8AC3E}">
        <p14:creationId xmlns:p14="http://schemas.microsoft.com/office/powerpoint/2010/main" val="133332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D56D7-F15D-0EC9-1A6C-B74728F5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87B8B-5825-8239-72AF-EFE32CBA761F}"/>
              </a:ext>
            </a:extLst>
          </p:cNvPr>
          <p:cNvSpPr txBox="1"/>
          <p:nvPr/>
        </p:nvSpPr>
        <p:spPr>
          <a:xfrm>
            <a:off x="549778" y="805481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Туберкулез как социально-гигиеническая проблема, организация медицинской помощи больным туберкулезом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0E739-CE21-0E43-CB61-4507FD079EFF}"/>
              </a:ext>
            </a:extLst>
          </p:cNvPr>
          <p:cNvSpPr txBox="1"/>
          <p:nvPr/>
        </p:nvSpPr>
        <p:spPr>
          <a:xfrm>
            <a:off x="5742396" y="4134257"/>
            <a:ext cx="60943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YS Text"/>
              </a:rPr>
              <a:t>В России туберкулёз как социально-гигиеническая проблема регулируется Федеральным законом от 18.06.2001 №77-ФЗ «О предупреждении распространения туберкулёза в Российской Федерации»</a:t>
            </a:r>
            <a:r>
              <a:rPr lang="ru-RU" b="0" i="0" dirty="0">
                <a:effectLst/>
                <a:latin typeface="YS Text"/>
              </a:rPr>
              <a:t>. Документ устанавливает правовые основы государственной политики в области предупреждения распространения туберкулёза в целях охраны здоровья граждан и обеспечения санитарно-эпидемиологического благополучия населения. </a:t>
            </a:r>
            <a:r>
              <a:rPr lang="ru-RU" b="0" u="none" strike="noStrike" dirty="0">
                <a:effectLst/>
                <a:latin typeface="YS Text"/>
                <a:hlinkClick r:id="rId4"/>
              </a:rPr>
              <a:t>Федеральный закон от 18 июня 2001 г. N 77-ФЗ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B9C8B-C16D-45B6-B87B-5CAB25D77422}"/>
              </a:ext>
            </a:extLst>
          </p:cNvPr>
          <p:cNvSpPr txBox="1"/>
          <p:nvPr/>
        </p:nvSpPr>
        <p:spPr>
          <a:xfrm>
            <a:off x="321670" y="1806476"/>
            <a:ext cx="110454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Среди заболеваний, относящихся к социально значимым, особое место занимает туберкулез. В начале ХХ века эту болезнь называли «сестрой бедности». До сих пор важную роль в возникновении туберкулеза играет благополучие людей. Несмотря на огромные достижения медицины в лечении больных, эта проблема остается актуальной и в наше время.</a:t>
            </a:r>
          </a:p>
          <a:p>
            <a:pPr algn="just"/>
            <a:r>
              <a:rPr lang="ru-RU" b="1" i="0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Туберкулез – чрезвычайно опасное заболевание, трудно поддающееся лечению и приводящее к длительной нетрудоспособности, инвалидности, а при отсутствии лечения и к смерти.</a:t>
            </a:r>
          </a:p>
        </p:txBody>
      </p:sp>
    </p:spTree>
    <p:extLst>
      <p:ext uri="{BB962C8B-B14F-4D97-AF65-F5344CB8AC3E}">
        <p14:creationId xmlns:p14="http://schemas.microsoft.com/office/powerpoint/2010/main" val="32635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6BA61-5BFB-4A66-8D45-12D3A8BA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/>
              <a:t>Туберкулез как социально-гигиеническая проблема, организация медицинской помощи больным туберкулезом</a:t>
            </a:r>
            <a:endParaRPr lang="ru-RU" sz="2400" b="1" dirty="0"/>
          </a:p>
        </p:txBody>
      </p:sp>
      <p:pic>
        <p:nvPicPr>
          <p:cNvPr id="5128" name="Picture 8" descr="24 Марта – Всемирный день борьбы с туберкулезом | Гаврилов-Ямская ЦРБ">
            <a:extLst>
              <a:ext uri="{FF2B5EF4-FFF2-40B4-BE49-F238E27FC236}">
                <a16:creationId xmlns:a16="http://schemas.microsoft.com/office/drawing/2014/main" id="{EF6D0019-AAFA-46F6-B976-EEDCFFB6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27" y="1898578"/>
            <a:ext cx="8196043" cy="45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9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281A5-BA29-EA6F-A825-B487E657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BB50C3-8009-4719-8B52-C32D1D0DD6A2}"/>
              </a:ext>
            </a:extLst>
          </p:cNvPr>
          <p:cNvSpPr txBox="1"/>
          <p:nvPr/>
        </p:nvSpPr>
        <p:spPr>
          <a:xfrm>
            <a:off x="549778" y="805481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Туберкулез как социально-гигиеническая проблема, организация медицинской помощи больным туберкулезом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C008C-2677-0A15-82C0-6096CF46E761}"/>
              </a:ext>
            </a:extLst>
          </p:cNvPr>
          <p:cNvSpPr txBox="1"/>
          <p:nvPr/>
        </p:nvSpPr>
        <p:spPr>
          <a:xfrm>
            <a:off x="132530" y="1832133"/>
            <a:ext cx="6058546" cy="434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Статистика в мире</a:t>
            </a:r>
          </a:p>
          <a:p>
            <a:endParaRPr lang="ru-RU" sz="1600" b="1" dirty="0"/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b="1" dirty="0"/>
              <a:t>По оценкам ВОЗ</a:t>
            </a:r>
            <a:r>
              <a:rPr lang="ru-RU" sz="1600" dirty="0"/>
              <a:t>, в 2022 году туберкулёзом заболели </a:t>
            </a:r>
            <a:r>
              <a:rPr lang="ru-RU" sz="1600" b="1" dirty="0"/>
              <a:t>10,6 млн человек</a:t>
            </a:r>
            <a:r>
              <a:rPr lang="ru-RU" sz="1600" dirty="0"/>
              <a:t>, из них диагностирован — у </a:t>
            </a:r>
            <a:r>
              <a:rPr lang="ru-RU" sz="1600" b="1" dirty="0"/>
              <a:t>7,5 млн человек</a:t>
            </a:r>
            <a:r>
              <a:rPr lang="ru-RU" sz="1600" dirty="0"/>
              <a:t>, а 3,1 млн случаев остались невыявленными (или не вошли в официальную статистику).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b="1" dirty="0"/>
              <a:t>В 2022 году 2/3 всех случаев туберкулёза в мире приходилось на 8 стран</a:t>
            </a:r>
            <a:r>
              <a:rPr lang="ru-RU" sz="1600" dirty="0"/>
              <a:t>: Индию, Индонезию, Китай, Филиппины, Пакистан, Нигерию, Бангладеш, Демократическую Республику Конго.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b="1" dirty="0"/>
              <a:t>Туберкулёз с множественной лекарственной устойчивостью</a:t>
            </a:r>
            <a:r>
              <a:rPr lang="ru-RU" sz="1600" dirty="0"/>
              <a:t> (МЛУ/РУ-ТБ) по-прежнему представляет серьёзную угрозу общественному здравоохранению: по оценкам, в 2022 году туберкулёз с МЛУ/РУ-ТБ развился у </a:t>
            </a:r>
            <a:r>
              <a:rPr lang="ru-RU" sz="1600" b="1" dirty="0"/>
              <a:t>410 000 человек</a:t>
            </a:r>
            <a:r>
              <a:rPr lang="ru-RU" sz="1600" dirty="0"/>
              <a:t>, однако необходимое лечение смогли получить лишь 2 из 5 заболевших.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DE051-AFD5-4C65-A23F-0211CD37D129}"/>
              </a:ext>
            </a:extLst>
          </p:cNvPr>
          <p:cNvSpPr txBox="1"/>
          <p:nvPr/>
        </p:nvSpPr>
        <p:spPr>
          <a:xfrm>
            <a:off x="6425967" y="1557718"/>
            <a:ext cx="5766033" cy="478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Статистика в России</a:t>
            </a:r>
          </a:p>
          <a:p>
            <a:endParaRPr lang="ru-RU" b="1" dirty="0"/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По итогам 2024 года</a:t>
            </a:r>
            <a:r>
              <a:rPr lang="ru-RU" dirty="0"/>
              <a:t>, согласно официальным данным, уровень заболеваемости туберкулёзом в РФ составил </a:t>
            </a:r>
            <a:r>
              <a:rPr lang="ru-RU" b="1" dirty="0"/>
              <a:t>26,9 случая на 100 тыс. населения</a:t>
            </a:r>
            <a:r>
              <a:rPr lang="ru-RU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Заболеваемость впервые выявленной активной формой туберкулёза</a:t>
            </a:r>
            <a:r>
              <a:rPr lang="ru-RU" dirty="0"/>
              <a:t> за 10 лет (2014–2024) снизилась с 59 человек на 100 тысяч до </a:t>
            </a:r>
            <a:r>
              <a:rPr lang="ru-RU" b="1" dirty="0"/>
              <a:t>27</a:t>
            </a:r>
            <a:r>
              <a:rPr lang="ru-RU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b="1" dirty="0"/>
              <a:t>Смертность от туберкулёза</a:t>
            </a:r>
            <a:r>
              <a:rPr lang="ru-RU" dirty="0"/>
              <a:t> в России также снижается: в 2000 году она составляла 20 смертей на 100 тысяч, в 2022 году — </a:t>
            </a:r>
            <a:r>
              <a:rPr lang="ru-RU" b="1" dirty="0"/>
              <a:t>4 на 100 тысяч</a:t>
            </a:r>
            <a:r>
              <a:rPr lang="ru-RU" dirty="0"/>
              <a:t>. Но из-за особенностей регистрации статистика смертности от туберкулёза может быть занижена: если у пациента диагностированы туберкулёз и ВИЧ, как причину смерти скорее всего запишут ВИЧ-инфекцию.</a:t>
            </a:r>
          </a:p>
        </p:txBody>
      </p:sp>
    </p:spTree>
    <p:extLst>
      <p:ext uri="{BB962C8B-B14F-4D97-AF65-F5344CB8AC3E}">
        <p14:creationId xmlns:p14="http://schemas.microsoft.com/office/powerpoint/2010/main" val="352042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606BC-065F-B151-B309-E89F74662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EA574-C2FB-BE2A-B6E5-C516EE162B72}"/>
              </a:ext>
            </a:extLst>
          </p:cNvPr>
          <p:cNvSpPr txBox="1"/>
          <p:nvPr/>
        </p:nvSpPr>
        <p:spPr>
          <a:xfrm>
            <a:off x="549778" y="805481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Туберкулез как социально-гигиеническая проблема, организация медицинской помощи больным туберкулезом</a:t>
            </a:r>
          </a:p>
        </p:txBody>
      </p:sp>
      <p:graphicFrame>
        <p:nvGraphicFramePr>
          <p:cNvPr id="5" name="Object 17">
            <a:extLst>
              <a:ext uri="{FF2B5EF4-FFF2-40B4-BE49-F238E27FC236}">
                <a16:creationId xmlns:a16="http://schemas.microsoft.com/office/drawing/2014/main" id="{293995A8-54C6-524C-DE3F-CA21D287C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74553"/>
              </p:ext>
            </p:extLst>
          </p:nvPr>
        </p:nvGraphicFramePr>
        <p:xfrm>
          <a:off x="1775669" y="1683285"/>
          <a:ext cx="9062907" cy="495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5" imgW="15179326" imgH="10156412" progId="">
                  <p:embed/>
                </p:oleObj>
              </mc:Choice>
              <mc:Fallback>
                <p:oleObj name="Visio" r:id="rId5" imgW="15179326" imgH="10156412" progId="">
                  <p:embed/>
                  <p:pic>
                    <p:nvPicPr>
                      <p:cNvPr id="123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669" y="1683285"/>
                        <a:ext cx="9062907" cy="495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48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5A396-FAD1-8735-4263-FAFF9167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4A66D-0E9E-4A58-07F1-EB07D4871CD3}"/>
              </a:ext>
            </a:extLst>
          </p:cNvPr>
          <p:cNvSpPr txBox="1"/>
          <p:nvPr/>
        </p:nvSpPr>
        <p:spPr>
          <a:xfrm>
            <a:off x="549778" y="805481"/>
            <a:ext cx="11286996" cy="47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Травмы, отравления и некоторые другие последствия воздействия внешних причин </a:t>
            </a:r>
          </a:p>
        </p:txBody>
      </p:sp>
      <p:pic>
        <p:nvPicPr>
          <p:cNvPr id="6146" name="Picture 2" descr="15 декабря – день профилактики травматизма — Поставская ЦРБ">
            <a:extLst>
              <a:ext uri="{FF2B5EF4-FFF2-40B4-BE49-F238E27FC236}">
                <a16:creationId xmlns:a16="http://schemas.microsoft.com/office/drawing/2014/main" id="{0F67C9B8-526D-4A3E-AC3F-6E220AF9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7" y="1909376"/>
            <a:ext cx="3943350" cy="40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13CAE5-023A-4934-B308-C50F07FA239E}"/>
              </a:ext>
            </a:extLst>
          </p:cNvPr>
          <p:cNvSpPr txBox="1"/>
          <p:nvPr/>
        </p:nvSpPr>
        <p:spPr>
          <a:xfrm>
            <a:off x="5211660" y="5360565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https://minzdrav.gov.ru/ministry/61/22/stranitsa-979/stranitsa-983/3-standarty-skoroy-meditsinskoy-pomoschi/klass-xix-travmi-otravlenia-i-nekotorie-drugie-posledstvia-vozdeistvia-vneshnix-prichin-s00-t98</a:t>
            </a:r>
          </a:p>
        </p:txBody>
      </p:sp>
      <p:pic>
        <p:nvPicPr>
          <p:cNvPr id="6150" name="Picture 6" descr="Статистика травматизма в России и В Европе">
            <a:extLst>
              <a:ext uri="{FF2B5EF4-FFF2-40B4-BE49-F238E27FC236}">
                <a16:creationId xmlns:a16="http://schemas.microsoft.com/office/drawing/2014/main" id="{45F21E36-781C-4A12-9FAC-520D82EE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92" y="1435436"/>
            <a:ext cx="6273480" cy="35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4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1E0C6-9344-D25A-20FF-5358495E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14101-F1ED-D0DC-A4C4-8712A3C0D9AE}"/>
              </a:ext>
            </a:extLst>
          </p:cNvPr>
          <p:cNvSpPr txBox="1"/>
          <p:nvPr/>
        </p:nvSpPr>
        <p:spPr>
          <a:xfrm>
            <a:off x="549778" y="805481"/>
            <a:ext cx="11286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Болезни органов дыхания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3A6FD-3360-4488-A614-A8B6EF80E848}"/>
              </a:ext>
            </a:extLst>
          </p:cNvPr>
          <p:cNvSpPr txBox="1"/>
          <p:nvPr/>
        </p:nvSpPr>
        <p:spPr>
          <a:xfrm>
            <a:off x="110880" y="1603470"/>
            <a:ext cx="75314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Органы дыхания чаще других систем подвергаются вредному воздействию. Именно через них в организм проще всего попасть инфекции, которая за несколько дней может превратить здорового человека в больного. К плачевным результатам может привести и банальное переохлаждение, которое не редкость в странах с холодной зимой. </a:t>
            </a:r>
          </a:p>
          <a:p>
            <a:pPr algn="l"/>
            <a:endParaRPr lang="ru-RU" sz="1600" b="0" i="0" dirty="0">
              <a:solidFill>
                <a:srgbClr val="394156"/>
              </a:solidFill>
              <a:effectLst/>
              <a:latin typeface="Book Antiqua" panose="02040602050305030304" pitchFamily="18" charset="0"/>
            </a:endParaRPr>
          </a:p>
          <a:p>
            <a:pPr algn="l"/>
            <a:r>
              <a:rPr lang="ru-RU" sz="1600" b="1" i="0" u="sng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Все заболевания органов дыхания делятся на четыре типа: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инфекционные, вызванные попаданием в организм вирусов, бактерий, грибов и проявляющиеся воспалительными процессами (Пр. бронхит, </a:t>
            </a:r>
            <a:r>
              <a:rPr lang="ru-RU" sz="1600" b="0" i="0" dirty="0" err="1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пневмния</a:t>
            </a:r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, ангина)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аллергические, вызванные вдыханием пыльцы, пищевых, бытовых и других частиц и проявляющиеся в бурной реакции на конкретный аллерген (Пр. бронхиальная астма)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аутоиммунные, причина которых кроется в сбое организма в виде выработки веществ, атакующих собственные клетки (Пр. идиопатический гемосидероз легких)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94156"/>
                </a:solidFill>
                <a:effectLst/>
                <a:latin typeface="Book Antiqua" panose="02040602050305030304" pitchFamily="18" charset="0"/>
              </a:rPr>
              <a:t>наследственные, предрасположенность к которым передается человеку генетически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80DFAA7-B43F-468F-B5A3-9A2A75D8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71" y="2181137"/>
            <a:ext cx="4286773" cy="37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4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5BF38-13AB-4D1C-B534-7C862D6D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/>
              <a:t>Болезни органов дыхания</a:t>
            </a:r>
            <a:endParaRPr lang="ru-RU" sz="4400" b="1" dirty="0"/>
          </a:p>
        </p:txBody>
      </p:sp>
      <p:pic>
        <p:nvPicPr>
          <p:cNvPr id="4" name="Picture 5" descr="Picture background">
            <a:extLst>
              <a:ext uri="{FF2B5EF4-FFF2-40B4-BE49-F238E27FC236}">
                <a16:creationId xmlns:a16="http://schemas.microsoft.com/office/drawing/2014/main" id="{74371F11-ADF8-4959-9D79-63C50947E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2035350"/>
            <a:ext cx="82212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0D4D5-0693-CCA9-E8BF-5755AEB7B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25761E-B366-FFE4-DC19-533143D7AA0B}"/>
              </a:ext>
            </a:extLst>
          </p:cNvPr>
          <p:cNvSpPr txBox="1"/>
          <p:nvPr/>
        </p:nvSpPr>
        <p:spPr>
          <a:xfrm>
            <a:off x="549778" y="805481"/>
            <a:ext cx="1128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Болезни органов дыхания</a:t>
            </a:r>
          </a:p>
        </p:txBody>
      </p:sp>
      <p:pic>
        <p:nvPicPr>
          <p:cNvPr id="7170" name="Picture 2" descr="С 6 по 12 ноября - Неделя профилактики заболеваний органов дыхания -  Городская детская больница">
            <a:extLst>
              <a:ext uri="{FF2B5EF4-FFF2-40B4-BE49-F238E27FC236}">
                <a16:creationId xmlns:a16="http://schemas.microsoft.com/office/drawing/2014/main" id="{283D3368-353C-4E86-AF48-A1B2E421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8" y="1350627"/>
            <a:ext cx="5309882" cy="5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ородская поликлиника №12 – Сохранение здоровья легких">
            <a:extLst>
              <a:ext uri="{FF2B5EF4-FFF2-40B4-BE49-F238E27FC236}">
                <a16:creationId xmlns:a16="http://schemas.microsoft.com/office/drawing/2014/main" id="{935FCDB2-BE56-439F-A4FD-24733548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" y="1560760"/>
            <a:ext cx="5897460" cy="5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87BED-708E-B4D8-ED7C-E03584409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84C80-D339-35D5-E676-660DAB2E090A}"/>
              </a:ext>
            </a:extLst>
          </p:cNvPr>
          <p:cNvSpPr txBox="1"/>
          <p:nvPr/>
        </p:nvSpPr>
        <p:spPr>
          <a:xfrm>
            <a:off x="121939" y="805481"/>
            <a:ext cx="11286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Заболеваемость населения инфекционными болезнями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5C1BD-CEF4-856A-E8FD-22C9271F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39" y="1382010"/>
            <a:ext cx="7602001" cy="46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5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Инфекционные болезни — </a:t>
            </a:r>
            <a:r>
              <a:rPr kumimoji="0" lang="ru-RU" altLang="ru-RU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это группа заболеваний, вызываемых патогенными микроорганизмами, такими как бактерии, вирусы, грибы и паразиты. Они могут поражать различные органы и системы организма.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50" b="1" dirty="0">
                <a:solidFill>
                  <a:srgbClr val="C00000"/>
                </a:solidFill>
              </a:rPr>
              <a:t>Заболеваемость инфекционными болезнями </a:t>
            </a:r>
            <a:r>
              <a:rPr lang="ru-RU" sz="1750" dirty="0"/>
              <a:t>изучается путём учёта каждого инфекционного заболевания или подозрения на него. Анализ проводится с помощью общего и специальных показателей. Общий показатель — число инфекционных заболеваний, зарегистрированных за год на 10 тыс. жителей, делённое на численность населения. Специальные показатели — возрастные, половые, в зависимости от профессии, стажа и т. 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Для анализа заболеваемости инфекционными болезнями могут использоваться различные </a:t>
            </a:r>
            <a:r>
              <a:rPr kumimoji="0" lang="ru-RU" altLang="ru-RU" sz="175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методы, включая эпидемиологические исследования, мониторинг данных о заболеваемости, лабораторные анализы и другие. </a:t>
            </a:r>
            <a:r>
              <a:rPr kumimoji="0" lang="ru-RU" altLang="ru-RU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На основе этих данных разрабатываются стратегии профилактики и контроля распространения инфекций, такие как вакцинация, санитарно-гигиенические мероприятия, лечение и изоляция больных.</a:t>
            </a:r>
          </a:p>
        </p:txBody>
      </p:sp>
      <p:pic>
        <p:nvPicPr>
          <p:cNvPr id="5123" name="Picture 3" descr="Picture background">
            <a:extLst>
              <a:ext uri="{FF2B5EF4-FFF2-40B4-BE49-F238E27FC236}">
                <a16:creationId xmlns:a16="http://schemas.microsoft.com/office/drawing/2014/main" id="{42346B77-74F5-8533-2DD9-2CE90C1D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92" y="1810145"/>
            <a:ext cx="3748182" cy="36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7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95F444-E83E-9A20-8CA9-69058FA373A3}"/>
              </a:ext>
            </a:extLst>
          </p:cNvPr>
          <p:cNvSpPr txBox="1"/>
          <p:nvPr/>
        </p:nvSpPr>
        <p:spPr>
          <a:xfrm>
            <a:off x="549778" y="1077856"/>
            <a:ext cx="11286996" cy="494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План  лекции:</a:t>
            </a:r>
          </a:p>
          <a:p>
            <a:pPr>
              <a:lnSpc>
                <a:spcPct val="120000"/>
              </a:lnSpc>
            </a:pPr>
            <a:endParaRPr lang="ru-RU" sz="22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Правовая система охраны здоровья населения.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Социально-гигиеническое значение болезней системы кровообращения и организация медицинской помощи больным с сердечно-сосудистыми заболеваниями.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Социально-гигиеническое значение злокачественных новообразований и организация онкологической помощи населению.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Туберкулез как социально-гигиеническая проблема, организация медицинской помощи больным туберкулезом.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Травмы, отравления и некоторые другие последствия воздействия внешних причин.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Болезни органов дыхания.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Заболеваемость населения инфекционными болезнями. </a:t>
            </a:r>
            <a:r>
              <a:rPr lang="ru-RU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5DB04-C806-453C-F4D5-25DA58E0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8AF01-43A6-54B5-BC71-6F62903FFB2C}"/>
              </a:ext>
            </a:extLst>
          </p:cNvPr>
          <p:cNvSpPr txBox="1"/>
          <p:nvPr/>
        </p:nvSpPr>
        <p:spPr>
          <a:xfrm>
            <a:off x="549778" y="873575"/>
            <a:ext cx="11286996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/>
              <a:t>Правовая система охраны здоровья 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AC57F-BB65-4B44-80C6-216D8BE91FDB}"/>
              </a:ext>
            </a:extLst>
          </p:cNvPr>
          <p:cNvSpPr txBox="1"/>
          <p:nvPr/>
        </p:nvSpPr>
        <p:spPr>
          <a:xfrm>
            <a:off x="549778" y="1532906"/>
            <a:ext cx="89699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Правовая система охраны здоровья населения Российской Федерации основана на Конституции РФ и Федеральном законе № 323-ФЗ "Об основах охраны здоровья граждан", устанавливающих право каждого на охрану здоровья и доступную медицинскую помощь. Эта система включает права граждан, обязанности органов власти и самих граждан, а также определяет правовые, организационные и экономические основы здравоохранения, включая систему обязательного медицинского страхования.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2C3D-7FB9-4EDA-A4E8-4D702FE9567B}"/>
              </a:ext>
            </a:extLst>
          </p:cNvPr>
          <p:cNvSpPr txBox="1"/>
          <p:nvPr/>
        </p:nvSpPr>
        <p:spPr>
          <a:xfrm>
            <a:off x="4869711" y="3429000"/>
            <a:ext cx="6840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u="sng" dirty="0">
                <a:solidFill>
                  <a:srgbClr val="002060"/>
                </a:solidFill>
                <a:effectLst/>
                <a:latin typeface="Google Sans"/>
              </a:rPr>
              <a:t>Основные нормативно-правовые акты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Конституция РФ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algn="l" fontAlgn="ctr"/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Гарантирует право на охрану здоровья и медицинскую помощь.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Федеральный закон № 323-ФЗ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algn="l" fontAlgn="ctr"/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"Об основах охраны здоровья граждан в Российской Федерации" регулирует отношения в сфере здравоохранения и закрепляет права и обязанности граждан, а также полномочия органов власти.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Федеральный закон № 326-ФЗ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algn="l"/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"Об обязательном медицинском страховании в Российской Федерации" регулирует договорные отношения и порядок получения бесплатной медицинской помощи. </a:t>
            </a:r>
          </a:p>
        </p:txBody>
      </p:sp>
      <p:pic>
        <p:nvPicPr>
          <p:cNvPr id="1028" name="Picture 4" descr="Права и обязанности граждан в сфере охраны здоровья">
            <a:extLst>
              <a:ext uri="{FF2B5EF4-FFF2-40B4-BE49-F238E27FC236}">
                <a16:creationId xmlns:a16="http://schemas.microsoft.com/office/drawing/2014/main" id="{4DF88F63-8D39-4497-8C4F-7E301D82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7" y="4032404"/>
            <a:ext cx="3671548" cy="26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2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95FCD-C06B-4C38-0277-CA045432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AFC5F-1E54-BD9C-E145-7CD68157A8F9}"/>
              </a:ext>
            </a:extLst>
          </p:cNvPr>
          <p:cNvSpPr txBox="1"/>
          <p:nvPr/>
        </p:nvSpPr>
        <p:spPr>
          <a:xfrm>
            <a:off x="549778" y="1077856"/>
            <a:ext cx="11286996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/>
              <a:t>Правовая система охраны здоровья населения</a:t>
            </a:r>
            <a:endParaRPr lang="ru-R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BC7CF-9E8E-4D88-971E-1170E1C7385B}"/>
              </a:ext>
            </a:extLst>
          </p:cNvPr>
          <p:cNvSpPr txBox="1"/>
          <p:nvPr/>
        </p:nvSpPr>
        <p:spPr>
          <a:xfrm>
            <a:off x="609600" y="1807120"/>
            <a:ext cx="587626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800" b="1" i="1" u="sng" dirty="0">
                <a:solidFill>
                  <a:srgbClr val="FF0000"/>
                </a:solidFill>
                <a:effectLst/>
                <a:latin typeface="Google Sans"/>
              </a:rPr>
              <a:t>Права граждан в сфере охраны здоровья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охрану здоровья и медицинскую помощь, включая медицинскую помощь в гарантированном объеме без взимания платы.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бесплатную медицинскую помощь по договору обязательного медицинского страхования.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информацию о состоянии своего здоровья.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выбор врача и медицинской организации.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согласие или отказ от медицинского вмешательства.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защиту сведений, составляющих врачебную тайну.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Право на создание общественных объединений по защите прав в сфере охраны здоровья.</a:t>
            </a:r>
          </a:p>
        </p:txBody>
      </p:sp>
      <p:pic>
        <p:nvPicPr>
          <p:cNvPr id="6" name="Picture 2" descr="Право на жизнь">
            <a:extLst>
              <a:ext uri="{FF2B5EF4-FFF2-40B4-BE49-F238E27FC236}">
                <a16:creationId xmlns:a16="http://schemas.microsoft.com/office/drawing/2014/main" id="{932194DC-68F4-49CA-9B8B-84E96BF3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47" y="1989734"/>
            <a:ext cx="5464455" cy="45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8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A1EAF-1CF0-6661-2DB5-7F202529E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28893-3CFA-4072-3215-1C0B2274BB6B}"/>
              </a:ext>
            </a:extLst>
          </p:cNvPr>
          <p:cNvSpPr txBox="1"/>
          <p:nvPr/>
        </p:nvSpPr>
        <p:spPr>
          <a:xfrm>
            <a:off x="549778" y="1874171"/>
            <a:ext cx="10899677" cy="4391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0000"/>
                </a:solidFill>
              </a:rPr>
              <a:t>Основные принципы правовой системы охраны здоровья населения</a:t>
            </a:r>
            <a:r>
              <a:rPr lang="ru-RU" dirty="0"/>
              <a:t>, согласно Федеральному закону от 21.11.2011 №323-ФЗ «Об основах охраны здоровья граждан в Российской Федерации»: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Соблюдение прав граждан</a:t>
            </a:r>
            <a:r>
              <a:rPr lang="ru-RU" dirty="0"/>
              <a:t> в сфере охраны здоровья и обеспечение связанных с этими правами государственных гарантий.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Приоритет интересов пациента</a:t>
            </a:r>
            <a:r>
              <a:rPr lang="ru-RU" dirty="0"/>
              <a:t> при оказании медицинской помощи.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Приоритет охраны здоровья детей</a:t>
            </a:r>
            <a:r>
              <a:rPr lang="ru-RU" dirty="0"/>
              <a:t>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Социальная защищённость граждан</a:t>
            </a:r>
            <a:r>
              <a:rPr lang="ru-RU" dirty="0"/>
              <a:t> в случае утраты здоровья.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Ответственность органов государственной власти</a:t>
            </a:r>
            <a:r>
              <a:rPr lang="ru-RU" dirty="0"/>
              <a:t> и органов местного самоуправления, должностных лиц организаций за обеспечение прав граждан в сфере охраны здоровья.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Доступность и качество медицинской помощи</a:t>
            </a:r>
            <a:r>
              <a:rPr lang="ru-RU" dirty="0"/>
              <a:t>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Недопустимость отказа</a:t>
            </a:r>
            <a:r>
              <a:rPr lang="ru-RU" dirty="0"/>
              <a:t> в оказании медицинской помощи.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Приоритет профилактики</a:t>
            </a:r>
            <a:r>
              <a:rPr lang="ru-RU" dirty="0"/>
              <a:t> в сфере охраны здоровья.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Соблюдение врачебной тайны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48DFA-DFB6-4999-9CCB-D9838E11E223}"/>
              </a:ext>
            </a:extLst>
          </p:cNvPr>
          <p:cNvSpPr txBox="1"/>
          <p:nvPr/>
        </p:nvSpPr>
        <p:spPr>
          <a:xfrm>
            <a:off x="549778" y="1077856"/>
            <a:ext cx="11286996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/>
              <a:t>Правовая система охраны здоровья населения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600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ACE0B-C424-DE3E-C2F2-7DE3281C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F4C3BF-CE8C-2359-AF03-3801CB5CFD16}"/>
              </a:ext>
            </a:extLst>
          </p:cNvPr>
          <p:cNvSpPr txBox="1"/>
          <p:nvPr/>
        </p:nvSpPr>
        <p:spPr>
          <a:xfrm>
            <a:off x="643082" y="737614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Социально-гигиеническое значение болезней системы кровообращения и организация медицинской помощи больным с сердечно-сосудистыми заболеваниями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30AF9-6BBF-4733-8CCD-7584C825AA0A}"/>
              </a:ext>
            </a:extLst>
          </p:cNvPr>
          <p:cNvSpPr txBox="1"/>
          <p:nvPr/>
        </p:nvSpPr>
        <p:spPr>
          <a:xfrm>
            <a:off x="619963" y="2154265"/>
            <a:ext cx="53697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Одной из самых актуальных проблем научной медицины и практической здравоохранения 2-й половины XX века являются болезни системы кровообращения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Социально-гигиеническое значение этих заболеваний определяется не только, а вернее не столько частотой распространения, сколько их тяжестью. Эти болезни занимают ведущее (1-е) место среди всех причин смерти в большинстве экономически развитых странах мира, в том числе и в России. В нашей стране болезни системы кровообращения занимают первое место среди причин инвалидности.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CF8D0-AD92-4E60-95AF-2F0C4AF4A275}"/>
              </a:ext>
            </a:extLst>
          </p:cNvPr>
          <p:cNvSpPr txBox="1"/>
          <p:nvPr/>
        </p:nvSpPr>
        <p:spPr>
          <a:xfrm>
            <a:off x="6286580" y="1858928"/>
            <a:ext cx="5550194" cy="4542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ru-RU" sz="2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2200" dirty="0"/>
              <a:t>По данным ВОЗ — </a:t>
            </a:r>
            <a:r>
              <a:rPr lang="ru-RU" sz="2200" b="1" dirty="0"/>
              <a:t>≈19,8 млн смертей от ССЗ в 2022 г.</a:t>
            </a:r>
            <a:r>
              <a:rPr lang="ru-RU" sz="2200" dirty="0"/>
              <a:t> (≈32% всех смертей) 👉 </a:t>
            </a:r>
            <a:r>
              <a:rPr lang="ru-RU" sz="2200" dirty="0">
                <a:hlinkClick r:id="rId3"/>
              </a:rPr>
              <a:t>WHO: </a:t>
            </a:r>
            <a:r>
              <a:rPr lang="ru-RU" sz="2200" dirty="0" err="1">
                <a:hlinkClick r:id="rId3"/>
              </a:rPr>
              <a:t>Cardiovascular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diseases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fact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sheet</a:t>
            </a:r>
            <a:r>
              <a:rPr lang="ru-RU" sz="2200" dirty="0"/>
              <a:t>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2200" dirty="0"/>
              <a:t>В России — </a:t>
            </a:r>
            <a:r>
              <a:rPr lang="ru-RU" sz="2200" b="1" dirty="0"/>
              <a:t>около 47% всех смертей</a:t>
            </a:r>
            <a:r>
              <a:rPr lang="ru-RU" sz="2200" dirty="0"/>
              <a:t> (Росстат, 2023) Основные причины: ишемическая болезнь сердца (~16% всех смертей), инсульт (~11%).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2200" dirty="0"/>
              <a:t>Заболеваемость растёт с возрастом, но есть тенденция к «омоложению».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2200" dirty="0"/>
              <a:t>Наибольший вклад в смертность дают страны с низким и средним доходом.</a:t>
            </a:r>
          </a:p>
        </p:txBody>
      </p:sp>
    </p:spTree>
    <p:extLst>
      <p:ext uri="{BB962C8B-B14F-4D97-AF65-F5344CB8AC3E}">
        <p14:creationId xmlns:p14="http://schemas.microsoft.com/office/powerpoint/2010/main" val="145981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7F572-9A98-CEC2-2154-8073BD5F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2B43C-19E5-5DA6-E638-41ED7DEEA965}"/>
              </a:ext>
            </a:extLst>
          </p:cNvPr>
          <p:cNvSpPr txBox="1"/>
          <p:nvPr/>
        </p:nvSpPr>
        <p:spPr>
          <a:xfrm>
            <a:off x="113415" y="682809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Социально-гигиеническое значение болезней системы кровообращения и организация медицинской помощи больным с сердечно-сосудистыми заболеваниями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A86BF-4523-4145-A549-56678058A8FE}"/>
              </a:ext>
            </a:extLst>
          </p:cNvPr>
          <p:cNvSpPr txBox="1"/>
          <p:nvPr/>
        </p:nvSpPr>
        <p:spPr>
          <a:xfrm>
            <a:off x="113415" y="1865439"/>
            <a:ext cx="782556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212529"/>
                </a:solidFill>
                <a:effectLst/>
                <a:latin typeface="-apple-system"/>
              </a:rPr>
              <a:t>Классификация факторов риска сердечно-сосудистых заболеваний:</a:t>
            </a:r>
            <a:endParaRPr lang="ru-RU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1600" b="1" i="0" dirty="0" err="1">
                <a:solidFill>
                  <a:srgbClr val="212529"/>
                </a:solidFill>
                <a:effectLst/>
                <a:latin typeface="-apple-system"/>
              </a:rPr>
              <a:t>I.Биологические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-apple-system"/>
              </a:rPr>
              <a:t> факторы:</a:t>
            </a:r>
            <a:endParaRPr lang="ru-RU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1.Пожилой возраст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2.Мужской пол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3.Генетические факторы, способствующие возникновению нарушению содержания жиров, повышенного давления, нечувствительность (толерантность) к глюкозе, сахарному диабету и ожирению</a:t>
            </a:r>
          </a:p>
          <a:p>
            <a:pPr algn="l"/>
            <a:r>
              <a:rPr lang="ru-RU" sz="1600" b="1" i="0" dirty="0" err="1">
                <a:solidFill>
                  <a:srgbClr val="212529"/>
                </a:solidFill>
                <a:effectLst/>
                <a:latin typeface="-apple-system"/>
              </a:rPr>
              <a:t>II.Анатомические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-apple-system"/>
              </a:rPr>
              <a:t>, физиологические и метаболические (биохимические) особенности:</a:t>
            </a:r>
            <a:endParaRPr lang="ru-RU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1.Нарушение содержания жиров (дислипидемия)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2.Повышенное давление (артериальная гипертензия)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3.Ожирение и характер распределения жира в организме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4.Сахарный диабет</a:t>
            </a:r>
          </a:p>
          <a:p>
            <a:pPr algn="l"/>
            <a:r>
              <a:rPr lang="ru-RU" sz="1600" b="1" i="0" dirty="0" err="1">
                <a:solidFill>
                  <a:srgbClr val="212529"/>
                </a:solidFill>
                <a:effectLst/>
                <a:latin typeface="-apple-system"/>
              </a:rPr>
              <a:t>III.Поведенческие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-apple-system"/>
              </a:rPr>
              <a:t> факторы:</a:t>
            </a:r>
            <a:endParaRPr lang="ru-RU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1.Неправильное питание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2.Курение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3.Низкая двигательная активность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4.Злоупотребление алкоголем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5.Подверженность стрессам.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D6FEB43-5396-45D1-B753-9CD900D4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0" y="2032526"/>
            <a:ext cx="4749210" cy="42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6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25156A-62D0-DF77-69F2-22E48605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13286D-C0BB-608B-7D26-22F1E80EF022}"/>
              </a:ext>
            </a:extLst>
          </p:cNvPr>
          <p:cNvSpPr txBox="1"/>
          <p:nvPr/>
        </p:nvSpPr>
        <p:spPr>
          <a:xfrm>
            <a:off x="549778" y="805481"/>
            <a:ext cx="11286996" cy="87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Социально-гигиеническое значение злокачественных новообразований и организация онкологической помощи населению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0C096-1A32-44E8-850B-FCC261B3CF4D}"/>
              </a:ext>
            </a:extLst>
          </p:cNvPr>
          <p:cNvSpPr txBox="1"/>
          <p:nvPr/>
        </p:nvSpPr>
        <p:spPr>
          <a:xfrm>
            <a:off x="279666" y="1853405"/>
            <a:ext cx="69013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Второй острейшей проблемой современной медицины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являются злокачественные новообразования. Специалисты называют злокачественные новообразования “убийцей № 2”, отмечая тем самым, что во многих странах мира злокачественные новообразования занимают второе место (после заболеваний системы кровообращения) среди причин смерти. 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Прежде всего этим, а также высокими экономическими потерями вследствие преждевременной смертности и инвалидизации объясняется социально-гигиеническое значение таких заболеваний.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Кроме того, злокачественные новообразования характерны фатальной обреченностью для больных при многих локализациях. Если в начале XX века среди всех причин смерти в экономически развитых странах злокачественные заболевания составляли 3–7%, то в настоящее время на их долю приходится 14-20%.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Статистика онкологии в России 2024">
            <a:extLst>
              <a:ext uri="{FF2B5EF4-FFF2-40B4-BE49-F238E27FC236}">
                <a16:creationId xmlns:a16="http://schemas.microsoft.com/office/drawing/2014/main" id="{49E39E0B-1462-444E-95EA-25E79C37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81" y="1392571"/>
            <a:ext cx="4512753" cy="52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A69D415-0494-43F4-A941-F6EFB308D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65200"/>
            <a:ext cx="10515600" cy="72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/>
              <a:t>Социально-гигиеническое значение злокачественных новообразований и организация онкологической помощи населению</a:t>
            </a:r>
          </a:p>
        </p:txBody>
      </p:sp>
      <p:pic>
        <p:nvPicPr>
          <p:cNvPr id="8194" name="Picture 2" descr="Профилактика и ранняя диагностика онкологических заболеваний - Ежегодно от  рака умирает в мире около 8 млн. человек. Одна из проблем в том, что многие  случаи диагностируются слишком поздно, на поздних стадиях, когда">
            <a:extLst>
              <a:ext uri="{FF2B5EF4-FFF2-40B4-BE49-F238E27FC236}">
                <a16:creationId xmlns:a16="http://schemas.microsoft.com/office/drawing/2014/main" id="{C3D3A826-7670-4236-B7A5-B46CA206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8" y="1828800"/>
            <a:ext cx="8484782" cy="45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51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1561</Words>
  <Application>Microsoft Office PowerPoint</Application>
  <PresentationFormat>Широкоэкранный</PresentationFormat>
  <Paragraphs>116</Paragraphs>
  <Slides>19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-apple-system</vt:lpstr>
      <vt:lpstr>Arial</vt:lpstr>
      <vt:lpstr>Blogger Sans</vt:lpstr>
      <vt:lpstr>Blogger Sans Light</vt:lpstr>
      <vt:lpstr>Book Antiqua</vt:lpstr>
      <vt:lpstr>Calibri</vt:lpstr>
      <vt:lpstr>Google Sans</vt:lpstr>
      <vt:lpstr>Verdana</vt:lpstr>
      <vt:lpstr>Wingdings</vt:lpstr>
      <vt:lpstr>YS Text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Социально-гигиеническое значение злокачественных новообразований и организация онкологической помощи населению</vt:lpstr>
      <vt:lpstr>Социально-гигиеническое значение злокачественных новообразований и организация онкологической помощи населению</vt:lpstr>
      <vt:lpstr>Презентация PowerPoint</vt:lpstr>
      <vt:lpstr>Туберкулез как социально-гигиеническая проблема, организация медицинской помощи больным туберкулезом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Болезни органов дыхания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</cp:lastModifiedBy>
  <cp:revision>38</cp:revision>
  <dcterms:created xsi:type="dcterms:W3CDTF">2020-04-23T06:28:02Z</dcterms:created>
  <dcterms:modified xsi:type="dcterms:W3CDTF">2025-09-15T18:08:20Z</dcterms:modified>
</cp:coreProperties>
</file>