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76" r:id="rId3"/>
    <p:sldId id="292" r:id="rId4"/>
    <p:sldId id="257" r:id="rId5"/>
    <p:sldId id="258" r:id="rId6"/>
    <p:sldId id="277" r:id="rId7"/>
    <p:sldId id="291" r:id="rId8"/>
    <p:sldId id="278" r:id="rId9"/>
    <p:sldId id="261" r:id="rId10"/>
    <p:sldId id="279" r:id="rId11"/>
    <p:sldId id="262" r:id="rId12"/>
    <p:sldId id="263" r:id="rId13"/>
    <p:sldId id="281" r:id="rId14"/>
    <p:sldId id="282" r:id="rId15"/>
    <p:sldId id="264" r:id="rId16"/>
    <p:sldId id="265" r:id="rId17"/>
    <p:sldId id="283" r:id="rId18"/>
    <p:sldId id="284" r:id="rId19"/>
    <p:sldId id="266" r:id="rId20"/>
    <p:sldId id="285" r:id="rId21"/>
    <p:sldId id="267" r:id="rId22"/>
    <p:sldId id="268" r:id="rId23"/>
    <p:sldId id="286" r:id="rId24"/>
    <p:sldId id="269" r:id="rId25"/>
    <p:sldId id="287" r:id="rId26"/>
    <p:sldId id="270" r:id="rId27"/>
    <p:sldId id="288" r:id="rId28"/>
    <p:sldId id="289" r:id="rId29"/>
    <p:sldId id="271" r:id="rId30"/>
    <p:sldId id="290" r:id="rId31"/>
    <p:sldId id="272" r:id="rId32"/>
    <p:sldId id="273" r:id="rId33"/>
    <p:sldId id="27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7A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8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BEBC9-C0BD-4EA1-8E14-0EC1408D2371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F86F3-28A7-44CB-AE10-448047ECF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0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A66826B-DA34-4BA2-9D96-595FDA243C8E}" type="datetime1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3F5663-A91B-4C0E-9DFD-3CC51FEB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D75-B419-4D02-8E7B-3E3DB070A8FD}" type="datetime1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0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6E89D0-7C37-4091-821E-7C40528CAA4D}" type="datetime1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3F5663-A91B-4C0E-9DFD-3CC51FEB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3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CF65-85B7-45D5-8067-B89C61C84FBE}" type="datetime1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83F5663-A91B-4C0E-9DFD-3CC51FEB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2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515074-047A-4219-BF3F-C24ABD70DCE4}" type="datetime1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3F5663-A91B-4C0E-9DFD-3CC51FEB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7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7AEE-277C-4BED-A0CF-E5824E08609C}" type="datetime1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4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55C5-02FD-4E09-914E-93B8836887B7}" type="datetime1">
              <a:rPr lang="ru-RU" smtClean="0"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4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0272-3F5A-4A97-84F7-862B6642E4E9}" type="datetime1">
              <a:rPr lang="ru-RU" smtClean="0"/>
              <a:t>17.09.2025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9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A46A-DDEA-456E-B750-F1F5219C9085}" type="datetime1">
              <a:rPr lang="ru-RU" smtClean="0"/>
              <a:t>17.09.2025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5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E0C590-8477-4296-B656-0D4997B3A5E4}" type="datetime1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3F5663-A91B-4C0E-9DFD-3CC51FEB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7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DCFF-0BA8-4AE7-A83D-388A66E32632}" type="datetime1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9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8D941FF-39CB-466C-B5B9-4ADF7BDF088D}" type="datetime1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83F5663-A91B-4C0E-9DFD-3CC51FEBBA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279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73083-149B-4B90-BED8-7CFEE1BA629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91821" y="3604860"/>
            <a:ext cx="5362222" cy="14763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5.4.5. Характеристика лекарственного растительного сырья желчегонного действия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746820-8A2A-7B70-1416-23E92C798F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245" y="845832"/>
            <a:ext cx="4003822" cy="551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5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0A769-0414-08F8-E9EF-4D0714249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9498E-5780-6A1A-21A7-CBC8CA66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9201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Цветки бессмертника песчаного - </a:t>
            </a:r>
            <a:r>
              <a:rPr lang="en-US" sz="2000" b="1" i="1" dirty="0">
                <a:latin typeface="Book Antiqua" panose="02040602050305030304" pitchFamily="18" charset="0"/>
              </a:rPr>
              <a:t>Flores </a:t>
            </a:r>
            <a:r>
              <a:rPr lang="en-US" sz="2000" b="1" i="1" dirty="0" err="1">
                <a:latin typeface="Book Antiqua" panose="02040602050305030304" pitchFamily="18" charset="0"/>
              </a:rPr>
              <a:t>Helichrysi</a:t>
            </a:r>
            <a:r>
              <a:rPr lang="en-US" sz="2000" b="1" i="1" dirty="0"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latin typeface="Book Antiqua" panose="02040602050305030304" pitchFamily="18" charset="0"/>
              </a:rPr>
              <a:t>arenarii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Бессмертник песчаный - </a:t>
            </a:r>
            <a:r>
              <a:rPr lang="en-US" sz="2000" i="1" dirty="0">
                <a:latin typeface="Book Antiqua" panose="02040602050305030304" pitchFamily="18" charset="0"/>
              </a:rPr>
              <a:t>Helichrysum </a:t>
            </a:r>
            <a:r>
              <a:rPr lang="en-US" sz="2000" i="1" dirty="0" err="1">
                <a:latin typeface="Book Antiqua" panose="02040602050305030304" pitchFamily="18" charset="0"/>
              </a:rPr>
              <a:t>arenarium</a:t>
            </a:r>
            <a:r>
              <a:rPr lang="en-US" sz="2000" i="1" dirty="0">
                <a:latin typeface="Book Antiqua" panose="02040602050305030304" pitchFamily="18" charset="0"/>
              </a:rPr>
              <a:t> </a:t>
            </a:r>
            <a:br>
              <a:rPr lang="ru-RU" sz="2000" i="1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астровые (сложноцветные) - </a:t>
            </a:r>
            <a:r>
              <a:rPr lang="en-US" sz="2000" i="1" dirty="0">
                <a:latin typeface="Book Antiqua" panose="02040602050305030304" pitchFamily="18" charset="0"/>
              </a:rPr>
              <a:t>Asteraceae </a:t>
            </a:r>
            <a:br>
              <a:rPr lang="en-US" sz="2000" dirty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3DD4A-9AC3-8665-CE90-6AA5413E7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42" y="2437744"/>
            <a:ext cx="7529470" cy="4618613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Недопустимой примесью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является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кошачья лапка двудомная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(1) (</a:t>
            </a:r>
            <a:r>
              <a:rPr lang="ru-RU" sz="20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Antennaria</a:t>
            </a:r>
            <a:r>
              <a:rPr lang="ru-RU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dioica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), которая отличается по соцветиям: корзинки у нее крупные, собраны в более рыхлое щитковидное соцветие - и по окраске цветков - </a:t>
            </a:r>
            <a:r>
              <a:rPr lang="ru-RU" sz="20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белых, фиолетовых или розовых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Географическое распространение.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Степь, лесостепь, юг леса европейской части СНГ.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Местообитание.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Встречается на сухих песчаных, реже каменистых почвах.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Заготовка.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Соцветия заготавливают </a:t>
            </a:r>
            <a:r>
              <a:rPr lang="ru-RU" sz="20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в начале цветения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, до раскрытия боковых корзинок (в противном случае осыпаются). На одном и том же массиве сбор соцветий можно проводить до 3-4 раз по мере зацветания растения. Повторный сбор обычно можно проводить через 5-7 дней. 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C461FA-0213-27B0-AC06-75D59514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1886AE-BA80-5251-FA38-02EF1D28CB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593" y="4329265"/>
            <a:ext cx="3270251" cy="223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FF61D7-E277-4E4B-AF73-E0E69A3E3B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593" y="1979949"/>
            <a:ext cx="3270250" cy="217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66D40D-E39B-44A1-4FA5-0735C6589368}"/>
              </a:ext>
            </a:extLst>
          </p:cNvPr>
          <p:cNvSpPr txBox="1"/>
          <p:nvPr/>
        </p:nvSpPr>
        <p:spPr>
          <a:xfrm>
            <a:off x="8274756" y="319763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795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19EEF-0E32-4A31-8E39-FB359DCC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6023"/>
            <a:ext cx="10493208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Цветки бессмертника песчаного - </a:t>
            </a:r>
            <a:r>
              <a:rPr lang="en-US" sz="2000" b="1" i="1" dirty="0">
                <a:latin typeface="Book Antiqua" panose="02040602050305030304" pitchFamily="18" charset="0"/>
              </a:rPr>
              <a:t>Flores </a:t>
            </a:r>
            <a:r>
              <a:rPr lang="en-US" sz="2000" b="1" i="1" dirty="0" err="1">
                <a:latin typeface="Book Antiqua" panose="02040602050305030304" pitchFamily="18" charset="0"/>
              </a:rPr>
              <a:t>Helichrysi</a:t>
            </a:r>
            <a:r>
              <a:rPr lang="en-US" sz="2000" b="1" i="1" dirty="0"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latin typeface="Book Antiqua" panose="02040602050305030304" pitchFamily="18" charset="0"/>
              </a:rPr>
              <a:t>arenarii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Бессмертник песчаный - </a:t>
            </a:r>
            <a:r>
              <a:rPr lang="en-US" sz="2000" i="1" dirty="0">
                <a:latin typeface="Book Antiqua" panose="02040602050305030304" pitchFamily="18" charset="0"/>
              </a:rPr>
              <a:t>Helichrysum </a:t>
            </a:r>
            <a:r>
              <a:rPr lang="en-US" sz="2000" i="1" dirty="0" err="1">
                <a:latin typeface="Book Antiqua" panose="02040602050305030304" pitchFamily="18" charset="0"/>
              </a:rPr>
              <a:t>arenarium</a:t>
            </a:r>
            <a:r>
              <a:rPr lang="en-US" sz="2000" i="1" dirty="0">
                <a:latin typeface="Book Antiqua" panose="02040602050305030304" pitchFamily="18" charset="0"/>
              </a:rPr>
              <a:t> </a:t>
            </a:r>
            <a:br>
              <a:rPr lang="ru-RU" sz="2000" i="1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астровые (сложноцветные) - </a:t>
            </a:r>
            <a:r>
              <a:rPr lang="en-US" sz="2000" i="1" dirty="0">
                <a:latin typeface="Book Antiqua" panose="02040602050305030304" pitchFamily="18" charset="0"/>
              </a:rPr>
              <a:t>Asteraceae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81732F-66FA-4138-87AF-EEBAC910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370666"/>
            <a:ext cx="8464133" cy="427674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Соцветия с цветоносами длиной до 1 см срезают ножом или ножницами и складывают рыхло в мешки или корзины. Как можно быстрее доставляют к месту сушки. Хранение в таре дольше 3-4 часов приводит к порче сырья.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Сушка.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В </a:t>
            </a:r>
            <a:r>
              <a:rPr lang="ru-RU" sz="20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прохладных помещениях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, слоем в 2-3 см. При сушке в теплых помещениях и на чердаках корзинки бессмертника быстро распадаются, в результате чего получается нестандартное сырье. Можно проводить сушку в сушилках при температуре не выше </a:t>
            </a:r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40 °С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Внешние признаки сырья.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Шаровидные корзинки на коротких шерстисто-войлочных цветоносах длиной до 1 см. Листочки обертки - лимонно-желтого цвета, сухие, пленчатые, блестящие; цветки трубчатые, с хохолком, желтой или оранжевой окраски. Запах слабый, приятный. Вкус пряно-горький.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32DF54-6425-438F-9B49-BEF9F200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190A28-0A0F-A100-1B3C-5A4FFDC704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060" y="2370666"/>
            <a:ext cx="3224226" cy="322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94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569CCB-7AB9-64CB-8939-6A0D54013608}"/>
              </a:ext>
            </a:extLst>
          </p:cNvPr>
          <p:cNvSpPr/>
          <p:nvPr/>
        </p:nvSpPr>
        <p:spPr>
          <a:xfrm>
            <a:off x="485422" y="2044514"/>
            <a:ext cx="7009032" cy="1013800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19EEF-0E32-4A31-8E39-FB359DCC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6023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Цветки бессмертника песчаного - </a:t>
            </a:r>
            <a:r>
              <a:rPr lang="en-US" sz="2000" b="1" i="1" dirty="0">
                <a:latin typeface="Book Antiqua" panose="02040602050305030304" pitchFamily="18" charset="0"/>
              </a:rPr>
              <a:t>Flores </a:t>
            </a:r>
            <a:r>
              <a:rPr lang="en-US" sz="2000" b="1" i="1" dirty="0" err="1">
                <a:latin typeface="Book Antiqua" panose="02040602050305030304" pitchFamily="18" charset="0"/>
              </a:rPr>
              <a:t>Helichrysi</a:t>
            </a:r>
            <a:r>
              <a:rPr lang="en-US" sz="2000" b="1" i="1" dirty="0"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latin typeface="Book Antiqua" panose="02040602050305030304" pitchFamily="18" charset="0"/>
              </a:rPr>
              <a:t>arenarii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Бессмертник песчаный - </a:t>
            </a:r>
            <a:r>
              <a:rPr lang="en-US" sz="2000" i="1" dirty="0">
                <a:latin typeface="Book Antiqua" panose="02040602050305030304" pitchFamily="18" charset="0"/>
              </a:rPr>
              <a:t>Helichrysum </a:t>
            </a:r>
            <a:r>
              <a:rPr lang="en-US" sz="2000" i="1" dirty="0" err="1">
                <a:latin typeface="Book Antiqua" panose="02040602050305030304" pitchFamily="18" charset="0"/>
              </a:rPr>
              <a:t>arenarium</a:t>
            </a:r>
            <a:r>
              <a:rPr lang="en-US" sz="2000" i="1" dirty="0">
                <a:latin typeface="Book Antiqua" panose="02040602050305030304" pitchFamily="18" charset="0"/>
              </a:rPr>
              <a:t> </a:t>
            </a:r>
            <a:br>
              <a:rPr lang="ru-RU" sz="2000" i="1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астровые (сложноцветные) - </a:t>
            </a:r>
            <a:r>
              <a:rPr lang="en-US" sz="2000" i="1" dirty="0">
                <a:latin typeface="Book Antiqua" panose="02040602050305030304" pitchFamily="18" charset="0"/>
              </a:rPr>
              <a:t>Asteraceae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81732F-66FA-4138-87AF-EEBAC910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12" y="2730516"/>
            <a:ext cx="7208142" cy="427674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Химический состав. </a:t>
            </a:r>
            <a:r>
              <a:rPr lang="ru-RU" sz="20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Флавоноиды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салипурпозид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, апигенин), кумарины, дубильные вещества, следы эфирного масла.</a:t>
            </a:r>
            <a:endParaRPr lang="ru-RU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Применение, лекарственные препараты.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Сырье используют для получения настоя, сухого экстракта, препарата </a:t>
            </a:r>
            <a:r>
              <a:rPr lang="ru-RU" sz="2000" b="1" dirty="0">
                <a:solidFill>
                  <a:srgbClr val="7030A0"/>
                </a:solidFill>
                <a:latin typeface="Book Antiqua" panose="02040602050305030304" pitchFamily="18" charset="0"/>
              </a:rPr>
              <a:t>Фламин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и БАД </a:t>
            </a:r>
            <a:r>
              <a:rPr lang="ru-RU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Зифлан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. Желчегонное средство при заболеваниях печени, желчного пузыря и желчных путей. Цветки входят в состав желчегонных сборов, а также сбора М. Н. Здренко.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Побочные эффекты.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Повышение свертываемости крови.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Противопоказания.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Повышенная кислотность желудочного сока, язва желудка и двенадцатиперстной кишки.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32DF54-6425-438F-9B49-BEF9F200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A252B4-4823-4B15-8F0E-FCA85E7BA1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593" y="4000004"/>
            <a:ext cx="2331386" cy="23313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C19917-8269-ADAE-8D04-38214B174B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354" y="4209418"/>
            <a:ext cx="1238944" cy="19125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680A9E-AB95-EE5E-C870-AF854A3EAC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101" y="2305643"/>
            <a:ext cx="4563399" cy="15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8E9AD-D23A-FBE8-2E1A-97CB6E17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C8F04-4CD4-9D72-6F2E-90F33CFFF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62CA1E-03DB-FD9D-59A3-DFB6487A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1A355CA-BCFA-40B6-4B7C-D419523D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1929B3-BA12-63EB-73DE-622033C7C2C9}"/>
              </a:ext>
            </a:extLst>
          </p:cNvPr>
          <p:cNvSpPr txBox="1"/>
          <p:nvPr/>
        </p:nvSpPr>
        <p:spPr>
          <a:xfrm>
            <a:off x="5937955" y="580449"/>
            <a:ext cx="207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Кукуруза</a:t>
            </a:r>
          </a:p>
        </p:txBody>
      </p:sp>
    </p:spTree>
    <p:extLst>
      <p:ext uri="{BB962C8B-B14F-4D97-AF65-F5344CB8AC3E}">
        <p14:creationId xmlns:p14="http://schemas.microsoft.com/office/powerpoint/2010/main" val="135114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D7616-7CCB-AC25-9F0F-59EBD4D0F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35F18-F8A9-4864-8897-0F4623FB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03372"/>
            <a:ext cx="10222276" cy="101380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Столбики с рыльцами кукурузы (кукурузные рыльца) - </a:t>
            </a:r>
            <a:r>
              <a:rPr lang="en-US" sz="1600" b="1" i="1" dirty="0">
                <a:latin typeface="Book Antiqua" panose="02040602050305030304" pitchFamily="18" charset="0"/>
              </a:rPr>
              <a:t>Styli cum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en-US" sz="1600" b="1" i="1" dirty="0" err="1">
                <a:latin typeface="Book Antiqua" panose="02040602050305030304" pitchFamily="18" charset="0"/>
              </a:rPr>
              <a:t>stigmatis</a:t>
            </a:r>
            <a:r>
              <a:rPr lang="en-US" sz="1600" b="1" i="1" dirty="0">
                <a:latin typeface="Book Antiqua" panose="02040602050305030304" pitchFamily="18" charset="0"/>
              </a:rPr>
              <a:t> </a:t>
            </a:r>
            <a:r>
              <a:rPr lang="en-US" sz="1600" b="1" i="1" dirty="0" err="1">
                <a:latin typeface="Book Antiqua" panose="02040602050305030304" pitchFamily="18" charset="0"/>
              </a:rPr>
              <a:t>Zeae</a:t>
            </a:r>
            <a:r>
              <a:rPr lang="en-US" sz="1600" b="1" i="1" dirty="0">
                <a:latin typeface="Book Antiqua" panose="02040602050305030304" pitchFamily="18" charset="0"/>
              </a:rPr>
              <a:t> maydis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Кукуруза - </a:t>
            </a:r>
            <a:r>
              <a:rPr lang="en-US" sz="1600" i="1" dirty="0" err="1">
                <a:latin typeface="Book Antiqua" panose="02040602050305030304" pitchFamily="18" charset="0"/>
              </a:rPr>
              <a:t>Zea</a:t>
            </a:r>
            <a:r>
              <a:rPr lang="en-US" sz="1600" i="1" dirty="0">
                <a:latin typeface="Book Antiqua" panose="02040602050305030304" pitchFamily="18" charset="0"/>
              </a:rPr>
              <a:t> mays </a:t>
            </a:r>
            <a:r>
              <a:rPr lang="en-US" sz="1600" dirty="0">
                <a:latin typeface="Book Antiqua" panose="02040602050305030304" pitchFamily="18" charset="0"/>
              </a:rPr>
              <a:t>L.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Семейство мятликовые (злаки) - </a:t>
            </a:r>
            <a:r>
              <a:rPr lang="en-US" sz="1600" i="1" dirty="0" err="1">
                <a:latin typeface="Book Antiqua" panose="02040602050305030304" pitchFamily="18" charset="0"/>
              </a:rPr>
              <a:t>Poaceae</a:t>
            </a:r>
            <a:r>
              <a:rPr lang="en-US" sz="1600" i="1" dirty="0">
                <a:latin typeface="Book Antiqua" panose="02040602050305030304" pitchFamily="18" charset="0"/>
              </a:rPr>
              <a:t> (Gramineae).</a:t>
            </a:r>
            <a:br>
              <a:rPr lang="en-US" sz="1600" dirty="0">
                <a:latin typeface="Book Antiqua" panose="02040602050305030304" pitchFamily="18" charset="0"/>
              </a:rPr>
            </a:b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ADA506-0798-1516-73BC-C771FC49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B111E2-6038-0BD7-ABEA-639B6844CF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478" y="1901662"/>
            <a:ext cx="3045330" cy="441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4CCF5-63B7-AFE5-327F-4615252A3F63}"/>
              </a:ext>
            </a:extLst>
          </p:cNvPr>
          <p:cNvSpPr txBox="1"/>
          <p:nvPr/>
        </p:nvSpPr>
        <p:spPr>
          <a:xfrm>
            <a:off x="666044" y="2098202"/>
            <a:ext cx="69991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Однолетнее однодомное травянистое растение высотой до 3 м.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E208D-4A91-7E7E-1B9B-85B8C69A31BF}"/>
              </a:ext>
            </a:extLst>
          </p:cNvPr>
          <p:cNvSpPr txBox="1"/>
          <p:nvPr/>
        </p:nvSpPr>
        <p:spPr>
          <a:xfrm>
            <a:off x="666044" y="2648564"/>
            <a:ext cx="34995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Корневая система мочковатая.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05214A-06DA-07F2-5FB9-CB0039222B74}"/>
              </a:ext>
            </a:extLst>
          </p:cNvPr>
          <p:cNvSpPr txBox="1"/>
          <p:nvPr/>
        </p:nvSpPr>
        <p:spPr>
          <a:xfrm>
            <a:off x="666044" y="3198926"/>
            <a:ext cx="48261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Листья очередные, линейные, крупные.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A17341-F98C-5723-ECA9-E3E3086162EF}"/>
              </a:ext>
            </a:extLst>
          </p:cNvPr>
          <p:cNvSpPr txBox="1"/>
          <p:nvPr/>
        </p:nvSpPr>
        <p:spPr>
          <a:xfrm>
            <a:off x="666044" y="3735820"/>
            <a:ext cx="780912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Мужские цветки собраны в метелки, расположенные на верхушке стебля, женские - в пазушные початки, покрытые </a:t>
            </a:r>
            <a:r>
              <a:rPr lang="ru-RU" dirty="0" err="1">
                <a:latin typeface="Book Antiqua" panose="02040602050305030304" pitchFamily="18" charset="0"/>
              </a:rPr>
              <a:t>прицветными</a:t>
            </a:r>
            <a:r>
              <a:rPr lang="ru-RU" dirty="0">
                <a:latin typeface="Book Antiqua" panose="02040602050305030304" pitchFamily="18" charset="0"/>
              </a:rPr>
              <a:t> листьями.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114A0A-78B9-019C-2D44-1B239EC240A1}"/>
              </a:ext>
            </a:extLst>
          </p:cNvPr>
          <p:cNvSpPr txBox="1"/>
          <p:nvPr/>
        </p:nvSpPr>
        <p:spPr>
          <a:xfrm>
            <a:off x="666044" y="4864021"/>
            <a:ext cx="41375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Плод - желто-оранжевая зерновка.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579D5D-7131-E8A3-3186-2F4CA80E5E12}"/>
              </a:ext>
            </a:extLst>
          </p:cNvPr>
          <p:cNvSpPr txBox="1"/>
          <p:nvPr/>
        </p:nvSpPr>
        <p:spPr>
          <a:xfrm>
            <a:off x="666043" y="5554468"/>
            <a:ext cx="6841068" cy="646331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Цветет в июле-августе, плоды созревают в сентябре-октябре.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8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7B218-CFAD-4723-80D3-407B07E7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03372"/>
            <a:ext cx="10222276" cy="101380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Столбики с рыльцами кукурузы (кукурузные рыльца) - </a:t>
            </a:r>
            <a:r>
              <a:rPr lang="en-US" sz="1600" b="1" i="1" dirty="0">
                <a:latin typeface="Book Antiqua" panose="02040602050305030304" pitchFamily="18" charset="0"/>
              </a:rPr>
              <a:t>Styli cum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en-US" sz="1600" b="1" i="1" dirty="0" err="1">
                <a:latin typeface="Book Antiqua" panose="02040602050305030304" pitchFamily="18" charset="0"/>
              </a:rPr>
              <a:t>stigmatis</a:t>
            </a:r>
            <a:r>
              <a:rPr lang="en-US" sz="1600" b="1" i="1" dirty="0">
                <a:latin typeface="Book Antiqua" panose="02040602050305030304" pitchFamily="18" charset="0"/>
              </a:rPr>
              <a:t> </a:t>
            </a:r>
            <a:r>
              <a:rPr lang="en-US" sz="1600" b="1" i="1" dirty="0" err="1">
                <a:latin typeface="Book Antiqua" panose="02040602050305030304" pitchFamily="18" charset="0"/>
              </a:rPr>
              <a:t>Zeae</a:t>
            </a:r>
            <a:r>
              <a:rPr lang="en-US" sz="1600" b="1" i="1" dirty="0">
                <a:latin typeface="Book Antiqua" panose="02040602050305030304" pitchFamily="18" charset="0"/>
              </a:rPr>
              <a:t> maydis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Кукуруза - </a:t>
            </a:r>
            <a:r>
              <a:rPr lang="en-US" sz="1600" i="1" dirty="0" err="1">
                <a:latin typeface="Book Antiqua" panose="02040602050305030304" pitchFamily="18" charset="0"/>
              </a:rPr>
              <a:t>Zea</a:t>
            </a:r>
            <a:r>
              <a:rPr lang="en-US" sz="1600" i="1" dirty="0">
                <a:latin typeface="Book Antiqua" panose="02040602050305030304" pitchFamily="18" charset="0"/>
              </a:rPr>
              <a:t> mays </a:t>
            </a:r>
            <a:r>
              <a:rPr lang="en-US" sz="1600" dirty="0">
                <a:latin typeface="Book Antiqua" panose="02040602050305030304" pitchFamily="18" charset="0"/>
              </a:rPr>
              <a:t>L.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Семейство мятликовые (злаки) - </a:t>
            </a:r>
            <a:r>
              <a:rPr lang="en-US" sz="1600" i="1" dirty="0" err="1">
                <a:latin typeface="Book Antiqua" panose="02040602050305030304" pitchFamily="18" charset="0"/>
              </a:rPr>
              <a:t>Poaceae</a:t>
            </a:r>
            <a:r>
              <a:rPr lang="en-US" sz="1600" i="1" dirty="0">
                <a:latin typeface="Book Antiqua" panose="02040602050305030304" pitchFamily="18" charset="0"/>
              </a:rPr>
              <a:t> (Gramineae).</a:t>
            </a:r>
            <a:br>
              <a:rPr lang="en-US" sz="1600" dirty="0">
                <a:latin typeface="Book Antiqua" panose="02040602050305030304" pitchFamily="18" charset="0"/>
              </a:rPr>
            </a:b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F0D1E-37BE-4FD3-92C5-EB2B8BEF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68" y="1643758"/>
            <a:ext cx="6688854" cy="4677504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Географическое распространение и районы культуры.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Родина - Центральная Америка, в дикорастущем состоянии неизвестна.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Кукурузу широко возделывают на всех континентах, в основном как зерновую культуру.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Основными местами ее выращивания в России являются южные районы европейской части, Нижнее Поволжье, Северный Кавказ, а также республики Средней Азии.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Заготовка.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Столбики с рыльцами кукурузы заготавливают </a:t>
            </a:r>
            <a:r>
              <a:rPr lang="ru-RU" sz="16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в фазу молочной спелости початков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(в августе-сентябре), обрывая или срезая выступающие из початка пучки столбиков с рыльцами. Почерневшие столбики удаляют.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88E330-4257-447D-AF84-5416DFB8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15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A0C06-4DCC-B49E-C2BE-B95FBF76112C}"/>
              </a:ext>
            </a:extLst>
          </p:cNvPr>
          <p:cNvSpPr txBox="1"/>
          <p:nvPr/>
        </p:nvSpPr>
        <p:spPr>
          <a:xfrm>
            <a:off x="404118" y="5416019"/>
            <a:ext cx="112066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Book Antiqua" panose="02040602050305030304" pitchFamily="18" charset="0"/>
              </a:rPr>
              <a:t>Сушка</a:t>
            </a:r>
            <a:r>
              <a:rPr lang="ru-RU" sz="1600" dirty="0">
                <a:latin typeface="Book Antiqua" panose="02040602050305030304" pitchFamily="18" charset="0"/>
              </a:rPr>
              <a:t>. Непосредственно после сбора в сушилках при температуре не более </a:t>
            </a:r>
            <a:r>
              <a:rPr lang="ru-RU" sz="1600" b="1" dirty="0">
                <a:latin typeface="Book Antiqua" panose="02040602050305030304" pitchFamily="18" charset="0"/>
              </a:rPr>
              <a:t>40 °С</a:t>
            </a:r>
            <a:r>
              <a:rPr lang="ru-RU" sz="1600" dirty="0">
                <a:latin typeface="Book Antiqua" panose="02040602050305030304" pitchFamily="18" charset="0"/>
              </a:rPr>
              <a:t> или на воздухе в тени, при хорошей вентиляции. После искусственной сушки сырье оставляют на несколько часов на воздухе для самоувлажнения во избежание его измельчения при упаковке. После сушки из сырья удаляют изменившие окраску части столбиков.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33B73C-751F-2257-6213-930A8493FF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326" y="2031452"/>
            <a:ext cx="4669482" cy="311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86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7B218-CFAD-4723-80D3-407B07E7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94068"/>
            <a:ext cx="11029616" cy="101380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Столбики с рыльцами кукурузы (кукурузные рыльца) - </a:t>
            </a:r>
            <a:r>
              <a:rPr lang="en-US" sz="1600" b="1" i="1" dirty="0">
                <a:latin typeface="Book Antiqua" panose="02040602050305030304" pitchFamily="18" charset="0"/>
              </a:rPr>
              <a:t>Styli cum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en-US" sz="1600" b="1" i="1" dirty="0" err="1">
                <a:latin typeface="Book Antiqua" panose="02040602050305030304" pitchFamily="18" charset="0"/>
              </a:rPr>
              <a:t>stigmatis</a:t>
            </a:r>
            <a:r>
              <a:rPr lang="en-US" sz="1600" b="1" i="1" dirty="0">
                <a:latin typeface="Book Antiqua" panose="02040602050305030304" pitchFamily="18" charset="0"/>
              </a:rPr>
              <a:t> </a:t>
            </a:r>
            <a:r>
              <a:rPr lang="en-US" sz="1600" b="1" i="1" dirty="0" err="1">
                <a:latin typeface="Book Antiqua" panose="02040602050305030304" pitchFamily="18" charset="0"/>
              </a:rPr>
              <a:t>Zeae</a:t>
            </a:r>
            <a:r>
              <a:rPr lang="en-US" sz="1600" b="1" i="1" dirty="0">
                <a:latin typeface="Book Antiqua" panose="02040602050305030304" pitchFamily="18" charset="0"/>
              </a:rPr>
              <a:t> maydis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Кукуруза - </a:t>
            </a:r>
            <a:r>
              <a:rPr lang="en-US" sz="1600" i="1" dirty="0" err="1">
                <a:latin typeface="Book Antiqua" panose="02040602050305030304" pitchFamily="18" charset="0"/>
              </a:rPr>
              <a:t>Zea</a:t>
            </a:r>
            <a:r>
              <a:rPr lang="en-US" sz="1600" i="1" dirty="0">
                <a:latin typeface="Book Antiqua" panose="02040602050305030304" pitchFamily="18" charset="0"/>
              </a:rPr>
              <a:t> mays </a:t>
            </a:r>
            <a:r>
              <a:rPr lang="en-US" sz="1600" dirty="0">
                <a:latin typeface="Book Antiqua" panose="02040602050305030304" pitchFamily="18" charset="0"/>
              </a:rPr>
              <a:t>L.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Семейство мятликовые (злаки) - </a:t>
            </a:r>
            <a:r>
              <a:rPr lang="en-US" sz="1600" i="1" dirty="0" err="1">
                <a:latin typeface="Book Antiqua" panose="02040602050305030304" pitchFamily="18" charset="0"/>
              </a:rPr>
              <a:t>Poaceae</a:t>
            </a:r>
            <a:r>
              <a:rPr lang="en-US" sz="1600" i="1" dirty="0">
                <a:latin typeface="Book Antiqua" panose="02040602050305030304" pitchFamily="18" charset="0"/>
              </a:rPr>
              <a:t> (Gramineae).</a:t>
            </a:r>
            <a:br>
              <a:rPr lang="en-US" sz="1600" dirty="0">
                <a:latin typeface="Book Antiqua" panose="02040602050305030304" pitchFamily="18" charset="0"/>
              </a:rPr>
            </a:b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AA152F-20D1-D0E4-E335-5E3CFCB00B15}"/>
              </a:ext>
            </a:extLst>
          </p:cNvPr>
          <p:cNvSpPr/>
          <p:nvPr/>
        </p:nvSpPr>
        <p:spPr>
          <a:xfrm>
            <a:off x="824089" y="5012267"/>
            <a:ext cx="6892582" cy="114017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F0D1E-37BE-4FD3-92C5-EB2B8BEF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41" y="2065913"/>
            <a:ext cx="7232130" cy="467750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Внешние признаки сырья.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Мягкие, шелковистые нити, собранные пучками или частично перепутанные, несколько искривленные, плоские, лентообразные. Цвет коричневый, коричнево-красный, светло-желтый. Запах слабый, своеобразный. Вкус с ощущением слизистости.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Хранение.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Из-за гигроскопичности хранят в сухом, хорошо проветриваемом помещении.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Химический состав. </a:t>
            </a:r>
            <a:r>
              <a:rPr lang="ru-RU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Витамины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(витамин K</a:t>
            </a:r>
            <a:r>
              <a:rPr lang="ru-RU" sz="2000" baseline="-25000" dirty="0">
                <a:solidFill>
                  <a:schemeClr val="tx1"/>
                </a:solidFill>
                <a:latin typeface="Book Antiqua" panose="02040602050305030304" pitchFamily="18" charset="0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; каротиноиды), полисахариды, жирное масло, следы эфирного масла.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88E330-4257-447D-AF84-5416DFB8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16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B04160-B86D-32E6-A529-5A359ED6A3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607" y="2478558"/>
            <a:ext cx="3875852" cy="2906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218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61AA0-8803-5E2F-E7B9-74248C2E0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9F07F-C12D-61E7-2319-53F5F1FD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94068"/>
            <a:ext cx="11029616" cy="101380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Столбики с рыльцами кукурузы (кукурузные рыльца) - </a:t>
            </a:r>
            <a:r>
              <a:rPr lang="en-US" sz="1600" b="1" i="1" dirty="0">
                <a:latin typeface="Book Antiqua" panose="02040602050305030304" pitchFamily="18" charset="0"/>
              </a:rPr>
              <a:t>Styli cum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en-US" sz="1600" b="1" i="1" dirty="0" err="1">
                <a:latin typeface="Book Antiqua" panose="02040602050305030304" pitchFamily="18" charset="0"/>
              </a:rPr>
              <a:t>stigmatis</a:t>
            </a:r>
            <a:r>
              <a:rPr lang="en-US" sz="1600" b="1" i="1" dirty="0">
                <a:latin typeface="Book Antiqua" panose="02040602050305030304" pitchFamily="18" charset="0"/>
              </a:rPr>
              <a:t> </a:t>
            </a:r>
            <a:r>
              <a:rPr lang="en-US" sz="1600" b="1" i="1" dirty="0" err="1">
                <a:latin typeface="Book Antiqua" panose="02040602050305030304" pitchFamily="18" charset="0"/>
              </a:rPr>
              <a:t>Zeae</a:t>
            </a:r>
            <a:r>
              <a:rPr lang="en-US" sz="1600" b="1" i="1" dirty="0">
                <a:latin typeface="Book Antiqua" panose="02040602050305030304" pitchFamily="18" charset="0"/>
              </a:rPr>
              <a:t> maydis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Кукуруза - </a:t>
            </a:r>
            <a:r>
              <a:rPr lang="en-US" sz="1600" i="1" dirty="0" err="1">
                <a:latin typeface="Book Antiqua" panose="02040602050305030304" pitchFamily="18" charset="0"/>
              </a:rPr>
              <a:t>Zea</a:t>
            </a:r>
            <a:r>
              <a:rPr lang="en-US" sz="1600" i="1" dirty="0">
                <a:latin typeface="Book Antiqua" panose="02040602050305030304" pitchFamily="18" charset="0"/>
              </a:rPr>
              <a:t> mays </a:t>
            </a:r>
            <a:r>
              <a:rPr lang="en-US" sz="1600" dirty="0">
                <a:latin typeface="Book Antiqua" panose="02040602050305030304" pitchFamily="18" charset="0"/>
              </a:rPr>
              <a:t>L.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Семейство мятликовые (злаки) - </a:t>
            </a:r>
            <a:r>
              <a:rPr lang="en-US" sz="1600" i="1" dirty="0" err="1">
                <a:latin typeface="Book Antiqua" panose="02040602050305030304" pitchFamily="18" charset="0"/>
              </a:rPr>
              <a:t>Poaceae</a:t>
            </a:r>
            <a:r>
              <a:rPr lang="en-US" sz="1600" i="1" dirty="0">
                <a:latin typeface="Book Antiqua" panose="02040602050305030304" pitchFamily="18" charset="0"/>
              </a:rPr>
              <a:t> (Gramineae).</a:t>
            </a:r>
            <a:br>
              <a:rPr lang="en-US" sz="1600" dirty="0">
                <a:latin typeface="Book Antiqua" panose="02040602050305030304" pitchFamily="18" charset="0"/>
              </a:rPr>
            </a:b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37D840-594F-0144-52DC-C3B7DBC4A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1619"/>
            <a:ext cx="7621784" cy="467750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Применение, лекарственные препараты.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Настой, жидкий экстракт – желчегонное средство при холециститах, холангитах, гепатитах с задержкой желчеотделения; реже – как мочегонное и кровоостанавливающее средство.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Из зерновок кукурузы, содержащих крахмал, белки и жирное масло, получают крахмал </a:t>
            </a:r>
            <a:r>
              <a:rPr lang="ru-RU" sz="20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Amylum</a:t>
            </a:r>
            <a:r>
              <a:rPr lang="ru-RU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Maydis</a:t>
            </a:r>
            <a:r>
              <a:rPr lang="ru-RU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и жирное масло </a:t>
            </a:r>
            <a:r>
              <a:rPr lang="ru-RU" sz="20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Oleum</a:t>
            </a:r>
            <a:r>
              <a:rPr lang="ru-RU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Maydis</a:t>
            </a:r>
            <a:r>
              <a:rPr lang="ru-RU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В медицине крахмал используют в виде слизистого отвара, жирное масло – для профилактики и лечения атеросклероза.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Побочные эффекты.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Снижение аппетита.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Противопоказания.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Пониженный аппетит, низкая масса тела.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296065-1B2A-9710-0C95-7DB556F9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17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EDC730-606E-FDD7-E624-3A38A582FF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437" y="1761112"/>
            <a:ext cx="3117940" cy="49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9A04D-175F-4E79-BEBC-15E3237B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BE91D-B619-4FD6-F3E5-E26521373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D26A47-8675-8152-C42E-6DC4872C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8027F6-33C0-BC55-A77E-537E51F24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E7639-C4F4-30AC-F87C-166C49EE026C}"/>
              </a:ext>
            </a:extLst>
          </p:cNvPr>
          <p:cNvSpPr txBox="1"/>
          <p:nvPr/>
        </p:nvSpPr>
        <p:spPr>
          <a:xfrm>
            <a:off x="462844" y="460592"/>
            <a:ext cx="31566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Пижма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обыкновенная</a:t>
            </a:r>
          </a:p>
        </p:txBody>
      </p:sp>
    </p:spTree>
    <p:extLst>
      <p:ext uri="{BB962C8B-B14F-4D97-AF65-F5344CB8AC3E}">
        <p14:creationId xmlns:p14="http://schemas.microsoft.com/office/powerpoint/2010/main" val="11397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4E933-5343-4EAE-96CA-A2CEA7C3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14" y="979599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Цветки пижмы - </a:t>
            </a:r>
            <a:r>
              <a:rPr lang="en-US" sz="2000" b="1" i="1" dirty="0">
                <a:latin typeface="Book Antiqua" panose="02040602050305030304" pitchFamily="18" charset="0"/>
              </a:rPr>
              <a:t>Flores </a:t>
            </a:r>
            <a:r>
              <a:rPr lang="en-US" sz="2000" b="1" i="1" dirty="0" err="1">
                <a:latin typeface="Book Antiqua" panose="02040602050305030304" pitchFamily="18" charset="0"/>
              </a:rPr>
              <a:t>Tanaceti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Пижма обыкновенная - </a:t>
            </a:r>
            <a:r>
              <a:rPr lang="en-US" sz="2000" i="1" dirty="0">
                <a:latin typeface="Book Antiqua" panose="02040602050305030304" pitchFamily="18" charset="0"/>
              </a:rPr>
              <a:t>Tanacetum vulgare </a:t>
            </a:r>
            <a:r>
              <a:rPr lang="en-US" sz="2000" dirty="0">
                <a:latin typeface="Book Antiqua" panose="02040602050305030304" pitchFamily="18" charset="0"/>
              </a:rPr>
              <a:t>L.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астровые (сложноцветные) - </a:t>
            </a:r>
            <a:r>
              <a:rPr lang="en-US" sz="2000" i="1" dirty="0">
                <a:latin typeface="Book Antiqua" panose="02040602050305030304" pitchFamily="18" charset="0"/>
              </a:rPr>
              <a:t>Asteraceae (</a:t>
            </a:r>
            <a:r>
              <a:rPr lang="en-US" sz="2000" i="1" dirty="0" err="1">
                <a:latin typeface="Book Antiqua" panose="02040602050305030304" pitchFamily="18" charset="0"/>
              </a:rPr>
              <a:t>Compositae</a:t>
            </a:r>
            <a:r>
              <a:rPr lang="en-US" sz="2000" i="1" dirty="0">
                <a:latin typeface="Book Antiqua" panose="02040602050305030304" pitchFamily="18" charset="0"/>
              </a:rPr>
              <a:t>).</a:t>
            </a:r>
            <a:br>
              <a:rPr lang="en-US" sz="2000" dirty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018810-D4F0-4BFA-8E92-2FA3A7A3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DF88A2-0689-44C8-8FCE-E149228910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111" y="2145761"/>
            <a:ext cx="2800858" cy="399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E219A1-8BEE-3DF9-2E68-56AE5FADA67C}"/>
              </a:ext>
            </a:extLst>
          </p:cNvPr>
          <p:cNvSpPr txBox="1"/>
          <p:nvPr/>
        </p:nvSpPr>
        <p:spPr>
          <a:xfrm>
            <a:off x="493961" y="1931404"/>
            <a:ext cx="797578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 Antiqua" panose="02040602050305030304" pitchFamily="18" charset="0"/>
              </a:rPr>
              <a:t>Многолетнее травянистое растение высотой 50-150 см с прямостоячими стеблями, в верхней части ветвистыми.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3CB06-31AF-C2D7-A15A-BE758ADD620C}"/>
              </a:ext>
            </a:extLst>
          </p:cNvPr>
          <p:cNvSpPr txBox="1"/>
          <p:nvPr/>
        </p:nvSpPr>
        <p:spPr>
          <a:xfrm>
            <a:off x="493960" y="2749954"/>
            <a:ext cx="560203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 Antiqua" panose="02040602050305030304" pitchFamily="18" charset="0"/>
              </a:rPr>
              <a:t>Очередные перисто-рассеченные листья.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CF972-F89B-4424-CDB2-5569CFE55BC7}"/>
              </a:ext>
            </a:extLst>
          </p:cNvPr>
          <p:cNvSpPr txBox="1"/>
          <p:nvPr/>
        </p:nvSpPr>
        <p:spPr>
          <a:xfrm>
            <a:off x="493961" y="3429000"/>
            <a:ext cx="797578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 Antiqua" panose="02040602050305030304" pitchFamily="18" charset="0"/>
              </a:rPr>
              <a:t>Цветочные корзинки собраны в щитковидные соцветия. Цветки в корзинке трубчатые, </a:t>
            </a:r>
            <a:r>
              <a:rPr lang="ru-RU" sz="2000" b="1" dirty="0">
                <a:solidFill>
                  <a:srgbClr val="FFFF00"/>
                </a:solidFill>
                <a:latin typeface="Book Antiqua" panose="02040602050305030304" pitchFamily="18" charset="0"/>
              </a:rPr>
              <a:t>желтые</a:t>
            </a:r>
            <a:r>
              <a:rPr lang="ru-RU" sz="2000" dirty="0"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DF8C5F-D676-2F6D-53B4-7FBCB2C64891}"/>
              </a:ext>
            </a:extLst>
          </p:cNvPr>
          <p:cNvSpPr txBox="1"/>
          <p:nvPr/>
        </p:nvSpPr>
        <p:spPr>
          <a:xfrm>
            <a:off x="493960" y="4373770"/>
            <a:ext cx="379581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Плод - семянка без хохолка.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B3C75-C390-D1D6-DE0A-9A2E6B39E1ED}"/>
              </a:ext>
            </a:extLst>
          </p:cNvPr>
          <p:cNvSpPr txBox="1"/>
          <p:nvPr/>
        </p:nvSpPr>
        <p:spPr>
          <a:xfrm>
            <a:off x="493960" y="4952835"/>
            <a:ext cx="6096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Растение имеет характерный (бальзамический) запах.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EFA295-A433-D99E-E040-1C7FDFE789F3}"/>
              </a:ext>
            </a:extLst>
          </p:cNvPr>
          <p:cNvSpPr txBox="1"/>
          <p:nvPr/>
        </p:nvSpPr>
        <p:spPr>
          <a:xfrm>
            <a:off x="493960" y="5878401"/>
            <a:ext cx="6756586" cy="707886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Цветет в июле-сентябре, плоды созревают в августе-октябре.</a:t>
            </a:r>
          </a:p>
        </p:txBody>
      </p:sp>
    </p:spTree>
    <p:extLst>
      <p:ext uri="{BB962C8B-B14F-4D97-AF65-F5344CB8AC3E}">
        <p14:creationId xmlns:p14="http://schemas.microsoft.com/office/powerpoint/2010/main" val="362902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8A511-2F28-E109-0D6B-045F99706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93047-D0C7-4FFD-DE65-FF608828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97222"/>
            <a:ext cx="11029616" cy="988332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Book Antiqua" panose="02040602050305030304" pitchFamily="18" charset="0"/>
              </a:rPr>
              <a:t>Печень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341C03E4-D353-9BF5-758B-B15E904C9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839" y="2172897"/>
            <a:ext cx="5695429" cy="389678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4000"/>
              </a:lnSpc>
            </a:pP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жизненно важный непарный внутренний орган, находящийся в брюшной полости и выполняющий функции: </a:t>
            </a:r>
          </a:p>
          <a:p>
            <a:pPr algn="just">
              <a:lnSpc>
                <a:spcPct val="114000"/>
              </a:lnSpc>
            </a:pP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обезвреживание различных чужеродных веществ, </a:t>
            </a:r>
          </a:p>
          <a:p>
            <a:pPr algn="just">
              <a:lnSpc>
                <a:spcPct val="114000"/>
              </a:lnSpc>
            </a:pP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участие в процессах пищеварения и кроветворения, </a:t>
            </a:r>
          </a:p>
          <a:p>
            <a:pPr algn="just">
              <a:lnSpc>
                <a:spcPct val="114000"/>
              </a:lnSpc>
            </a:pP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синтез холестерина, желчных кислот и билирубина, </a:t>
            </a:r>
          </a:p>
          <a:p>
            <a:pPr algn="just">
              <a:lnSpc>
                <a:spcPct val="114000"/>
              </a:lnSpc>
            </a:pP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формирование желчи и др. </a:t>
            </a:r>
            <a:b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0A43FF-7235-83DB-2A25-356B2DC5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FD1E8E-8DF5-E333-B8B4-B51133A54A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656" y="2172897"/>
            <a:ext cx="5363542" cy="414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78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96A84-0C63-DA4D-909C-B511509C2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41EEB-8700-D10B-5C2D-57805024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14" y="979599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Цветки пижмы - </a:t>
            </a:r>
            <a:r>
              <a:rPr lang="en-US" sz="2000" b="1" i="1" dirty="0">
                <a:latin typeface="Book Antiqua" panose="02040602050305030304" pitchFamily="18" charset="0"/>
              </a:rPr>
              <a:t>Flores </a:t>
            </a:r>
            <a:r>
              <a:rPr lang="en-US" sz="2000" b="1" i="1" dirty="0" err="1">
                <a:latin typeface="Book Antiqua" panose="02040602050305030304" pitchFamily="18" charset="0"/>
              </a:rPr>
              <a:t>Tanaceti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Пижма обыкновенная - </a:t>
            </a:r>
            <a:r>
              <a:rPr lang="en-US" sz="2000" i="1" dirty="0">
                <a:latin typeface="Book Antiqua" panose="02040602050305030304" pitchFamily="18" charset="0"/>
              </a:rPr>
              <a:t>Tanacetum vulgare </a:t>
            </a:r>
            <a:r>
              <a:rPr lang="en-US" sz="2000" dirty="0">
                <a:latin typeface="Book Antiqua" panose="02040602050305030304" pitchFamily="18" charset="0"/>
              </a:rPr>
              <a:t>L.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астровые (сложноцветные) - </a:t>
            </a:r>
            <a:r>
              <a:rPr lang="en-US" sz="2000" i="1" dirty="0">
                <a:latin typeface="Book Antiqua" panose="02040602050305030304" pitchFamily="18" charset="0"/>
              </a:rPr>
              <a:t>Asteraceae (</a:t>
            </a:r>
            <a:r>
              <a:rPr lang="en-US" sz="2000" i="1" dirty="0" err="1">
                <a:latin typeface="Book Antiqua" panose="02040602050305030304" pitchFamily="18" charset="0"/>
              </a:rPr>
              <a:t>Compositae</a:t>
            </a:r>
            <a:r>
              <a:rPr lang="en-US" sz="2000" i="1" dirty="0">
                <a:latin typeface="Book Antiqua" panose="02040602050305030304" pitchFamily="18" charset="0"/>
              </a:rPr>
              <a:t>).</a:t>
            </a:r>
            <a:br>
              <a:rPr lang="en-US" sz="2000" dirty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280BAF-7B1B-A374-DE44-69EB8E299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28" y="2085762"/>
            <a:ext cx="7208141" cy="440092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Географическое распространение. 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Произрастает почти по всей европейской части СНГ, а также в Западной Сибири.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Местообитание. 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Это растение лесной и лесостепной зоны. Часто образует заросли у жилья, на мусорных местах, в песчаных карьерах, железнодорожных насыпях, среди зарослей кустарников.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Заготовка. 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Соцветия собирают </a:t>
            </a:r>
            <a:r>
              <a:rPr lang="ru-RU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в начале цветения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. Срезают корзинки и части сложных щитковидных соцветий с цветоносом не более 4 см длиной.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B9E88B-BDBD-15BF-A057-C91DD161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20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F188AB-4A8D-4A7D-E09D-C3427BF657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139" y="2377221"/>
            <a:ext cx="3980001" cy="298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357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4E933-5343-4EAE-96CA-A2CEA7C3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14" y="979599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Цветки пижмы - </a:t>
            </a:r>
            <a:r>
              <a:rPr lang="en-US" sz="2000" b="1" i="1" dirty="0">
                <a:latin typeface="Book Antiqua" panose="02040602050305030304" pitchFamily="18" charset="0"/>
              </a:rPr>
              <a:t>Flores </a:t>
            </a:r>
            <a:r>
              <a:rPr lang="en-US" sz="2000" b="1" i="1" dirty="0" err="1">
                <a:latin typeface="Book Antiqua" panose="02040602050305030304" pitchFamily="18" charset="0"/>
              </a:rPr>
              <a:t>Tanaceti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Пижма обыкновенная - </a:t>
            </a:r>
            <a:r>
              <a:rPr lang="en-US" sz="2000" i="1" dirty="0">
                <a:latin typeface="Book Antiqua" panose="02040602050305030304" pitchFamily="18" charset="0"/>
              </a:rPr>
              <a:t>Tanacetum vulgare </a:t>
            </a:r>
            <a:r>
              <a:rPr lang="en-US" sz="2000" dirty="0">
                <a:latin typeface="Book Antiqua" panose="02040602050305030304" pitchFamily="18" charset="0"/>
              </a:rPr>
              <a:t>L.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астровые (сложноцветные) - </a:t>
            </a:r>
            <a:r>
              <a:rPr lang="en-US" sz="2000" i="1" dirty="0">
                <a:latin typeface="Book Antiqua" panose="02040602050305030304" pitchFamily="18" charset="0"/>
              </a:rPr>
              <a:t>Asteraceae (</a:t>
            </a:r>
            <a:r>
              <a:rPr lang="en-US" sz="2000" i="1" dirty="0" err="1">
                <a:latin typeface="Book Antiqua" panose="02040602050305030304" pitchFamily="18" charset="0"/>
              </a:rPr>
              <a:t>Compositae</a:t>
            </a:r>
            <a:r>
              <a:rPr lang="en-US" sz="2000" i="1" dirty="0">
                <a:latin typeface="Book Antiqua" panose="02040602050305030304" pitchFamily="18" charset="0"/>
              </a:rPr>
              <a:t>).</a:t>
            </a:r>
            <a:br>
              <a:rPr lang="en-US" sz="2000" dirty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3AC54B-78E1-4FCE-9CDA-73ACFCFA5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79" y="2131647"/>
            <a:ext cx="8054808" cy="440092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Сушка. 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Под навесами, на чердаках, в сушилках не выше </a:t>
            </a:r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40 °С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, раскладывая соцветия тонким слоем. За время сушки сырье 1-2 раза осторожно переворачивают. 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Внешние признаки сырья. 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Части</a:t>
            </a:r>
            <a:r>
              <a:rPr lang="ru-RU" sz="2400" i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соцветия и отдельные цветочные корзинки полушаровидной формы, состоящие из трубчатых цветков желтого цвета. Ложе соцветия окружено оберткой. Цветоносы голые. Запах своеобразный. Вкус пряный, горький.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Хранение. 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В сухом, хорошо проветриваемом помещении, как эфирно-масличное, отдельно от других видов сырья. 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018810-D4F0-4BFA-8E92-2FA3A7A3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21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A7B954-BB6C-4388-915D-0A8D5EB552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076" y="2392954"/>
            <a:ext cx="3426179" cy="3426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795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4E933-5343-4EAE-96CA-A2CEA7C3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05" y="1003585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Цветки пижмы - </a:t>
            </a:r>
            <a:r>
              <a:rPr lang="en-US" sz="2000" b="1" i="1" dirty="0">
                <a:latin typeface="Book Antiqua" panose="02040602050305030304" pitchFamily="18" charset="0"/>
              </a:rPr>
              <a:t>Flores </a:t>
            </a:r>
            <a:r>
              <a:rPr lang="en-US" sz="2000" b="1" i="1" dirty="0" err="1">
                <a:latin typeface="Book Antiqua" panose="02040602050305030304" pitchFamily="18" charset="0"/>
              </a:rPr>
              <a:t>Tanaceti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Пижма обыкновенная - </a:t>
            </a:r>
            <a:r>
              <a:rPr lang="en-US" sz="2000" i="1" dirty="0">
                <a:latin typeface="Book Antiqua" panose="02040602050305030304" pitchFamily="18" charset="0"/>
              </a:rPr>
              <a:t>Tanacetum vulgare </a:t>
            </a:r>
            <a:r>
              <a:rPr lang="en-US" sz="2000" dirty="0">
                <a:latin typeface="Book Antiqua" panose="02040602050305030304" pitchFamily="18" charset="0"/>
              </a:rPr>
              <a:t>L.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астровые (сложноцветные) - </a:t>
            </a:r>
            <a:r>
              <a:rPr lang="en-US" sz="2000" i="1" dirty="0">
                <a:latin typeface="Book Antiqua" panose="02040602050305030304" pitchFamily="18" charset="0"/>
              </a:rPr>
              <a:t>Asteraceae (</a:t>
            </a:r>
            <a:r>
              <a:rPr lang="en-US" sz="2000" i="1" dirty="0" err="1">
                <a:latin typeface="Book Antiqua" panose="02040602050305030304" pitchFamily="18" charset="0"/>
              </a:rPr>
              <a:t>Compositae</a:t>
            </a:r>
            <a:r>
              <a:rPr lang="en-US" sz="2000" i="1" dirty="0">
                <a:latin typeface="Book Antiqua" panose="02040602050305030304" pitchFamily="18" charset="0"/>
              </a:rPr>
              <a:t>).</a:t>
            </a:r>
            <a:br>
              <a:rPr lang="en-US" sz="2000" dirty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4D1AF0-2E1E-F619-58FF-43420D41A83B}"/>
              </a:ext>
            </a:extLst>
          </p:cNvPr>
          <p:cNvSpPr/>
          <p:nvPr/>
        </p:nvSpPr>
        <p:spPr>
          <a:xfrm>
            <a:off x="751097" y="1906360"/>
            <a:ext cx="8241346" cy="923949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610F9D-37BE-44B4-8C1E-D37258B4DC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291" y="1820255"/>
            <a:ext cx="2414026" cy="383257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13AC54B-78E1-4FCE-9CDA-73ACFCFA5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11" y="2336142"/>
            <a:ext cx="8394232" cy="4400926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Химический состав.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Значительное количество </a:t>
            </a:r>
            <a:r>
              <a:rPr lang="ru-RU" i="1" dirty="0">
                <a:solidFill>
                  <a:schemeClr val="tx1"/>
                </a:solidFill>
                <a:latin typeface="Book Antiqua" panose="02040602050305030304" pitchFamily="18" charset="0"/>
              </a:rPr>
              <a:t>флавоноидов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 (производные лютеолина, апигенина и др.), эфирное масло (β-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туйон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, α-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туйон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, камфора, борнеол), дубильные вещества, горечи.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Применение, лекарственные препараты.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Из цветков пижмы готовят настой - желчегонное и противоглистное (при аскаридах, острицах) средство.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Препарат </a:t>
            </a:r>
            <a:r>
              <a:rPr lang="ru-RU" b="1" i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танацехол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, содержащий сухой очищенный экстракт цветков - спазмолитическое при хронических холециститах,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дискинезиях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 желчных путей.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Пижма входит в состав желчегонных сборов и в сбор по прописи М. Н. Здренко. Надземные части растения также обладают инсектицидными свойствами.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Побочные эффекты.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Повышает давление, при передозировке могут наблюдаться расстройства желудка, тошнота, судороги.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Противопоказания.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Беременность, лактация, ранний детский возраст.</a:t>
            </a:r>
          </a:p>
          <a:p>
            <a:pPr algn="just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018810-D4F0-4BFA-8E92-2FA3A7A3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22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CD75E2-357C-4554-A8B5-67F3D7CC6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2443" y="5349529"/>
            <a:ext cx="2992967" cy="15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73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252AA-37BA-F2A1-EC61-DB864CDB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8C551-E589-A70D-8D60-D6C4FE007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94944B-DF0D-BA38-7D7A-79F95727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23</a:t>
            </a:fld>
            <a:endParaRPr lang="ru-RU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189FFF57-3E13-589E-397B-B8C7A72A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5DD2E-DF49-DFEF-3AA0-4EE0D9D8C057}"/>
              </a:ext>
            </a:extLst>
          </p:cNvPr>
          <p:cNvSpPr txBox="1"/>
          <p:nvPr/>
        </p:nvSpPr>
        <p:spPr>
          <a:xfrm>
            <a:off x="5249333" y="5600090"/>
            <a:ext cx="2696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Расторопша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пятнистая</a:t>
            </a:r>
          </a:p>
        </p:txBody>
      </p:sp>
    </p:spTree>
    <p:extLst>
      <p:ext uri="{BB962C8B-B14F-4D97-AF65-F5344CB8AC3E}">
        <p14:creationId xmlns:p14="http://schemas.microsoft.com/office/powerpoint/2010/main" val="24974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65727-1C41-4201-A5AE-85E34615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9201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Плоды расторопши пятнистой - </a:t>
            </a:r>
            <a:r>
              <a:rPr lang="en-US" sz="2000" b="1" i="1" dirty="0">
                <a:latin typeface="Book Antiqua" panose="02040602050305030304" pitchFamily="18" charset="0"/>
              </a:rPr>
              <a:t>Fructus </a:t>
            </a:r>
            <a:r>
              <a:rPr lang="en-US" sz="2000" b="1" i="1" dirty="0" err="1">
                <a:latin typeface="Book Antiqua" panose="02040602050305030304" pitchFamily="18" charset="0"/>
              </a:rPr>
              <a:t>Silybi</a:t>
            </a:r>
            <a:r>
              <a:rPr lang="en-US" sz="2000" b="1" i="1" dirty="0"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latin typeface="Book Antiqua" panose="02040602050305030304" pitchFamily="18" charset="0"/>
              </a:rPr>
              <a:t>mariani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Расторопша пятнистая (остро-пестро) - </a:t>
            </a:r>
            <a:r>
              <a:rPr lang="en-US" sz="2000" i="1" dirty="0">
                <a:latin typeface="Book Antiqua" panose="02040602050305030304" pitchFamily="18" charset="0"/>
              </a:rPr>
              <a:t>Silybum marianum 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астровые (сложноцветные) - </a:t>
            </a:r>
            <a:r>
              <a:rPr lang="en-US" sz="2000" i="1" dirty="0">
                <a:latin typeface="Book Antiqua" panose="02040602050305030304" pitchFamily="18" charset="0"/>
              </a:rPr>
              <a:t>Asteraceae (</a:t>
            </a:r>
            <a:r>
              <a:rPr lang="en-US" sz="2000" i="1" dirty="0" err="1">
                <a:latin typeface="Book Antiqua" panose="02040602050305030304" pitchFamily="18" charset="0"/>
              </a:rPr>
              <a:t>Compositae</a:t>
            </a:r>
            <a:r>
              <a:rPr lang="en-US" sz="2000" i="1" dirty="0">
                <a:latin typeface="Book Antiqua" panose="02040602050305030304" pitchFamily="18" charset="0"/>
              </a:rPr>
              <a:t>).</a:t>
            </a:r>
            <a:br>
              <a:rPr lang="en-US" sz="2000" dirty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D1EE2A-EC67-45B2-A169-04C7CC8D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24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38F087-5931-4F2E-8C35-58EE74446E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4044" y="2260868"/>
            <a:ext cx="2488512" cy="3467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1C8704-8297-EE75-668D-424FCE0CE215}"/>
              </a:ext>
            </a:extLst>
          </p:cNvPr>
          <p:cNvSpPr txBox="1"/>
          <p:nvPr/>
        </p:nvSpPr>
        <p:spPr>
          <a:xfrm>
            <a:off x="310257" y="2231372"/>
            <a:ext cx="86756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Травянистое двулетнее растение (в культуре - однолетнее) высотой до 1,5 м.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6B9D20-765D-3A86-4B5A-57F032E739B8}"/>
              </a:ext>
            </a:extLst>
          </p:cNvPr>
          <p:cNvSpPr txBox="1"/>
          <p:nvPr/>
        </p:nvSpPr>
        <p:spPr>
          <a:xfrm>
            <a:off x="310257" y="2709890"/>
            <a:ext cx="416014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Стебель ребристый, прямостоячий.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F86BC-0C23-6DAF-C6F1-556DAEF325BF}"/>
              </a:ext>
            </a:extLst>
          </p:cNvPr>
          <p:cNvSpPr txBox="1"/>
          <p:nvPr/>
        </p:nvSpPr>
        <p:spPr>
          <a:xfrm>
            <a:off x="310257" y="3175307"/>
            <a:ext cx="867569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Листья продолговато-эллиптические, темно-зеленые, с многочисленными </a:t>
            </a:r>
            <a:r>
              <a:rPr lang="ru-RU" u="sng" dirty="0">
                <a:latin typeface="Book Antiqua" panose="02040602050305030304" pitchFamily="18" charset="0"/>
              </a:rPr>
              <a:t>белыми пятнами </a:t>
            </a:r>
            <a:r>
              <a:rPr lang="ru-RU" dirty="0">
                <a:latin typeface="Book Antiqua" panose="02040602050305030304" pitchFamily="18" charset="0"/>
              </a:rPr>
              <a:t>и </a:t>
            </a:r>
            <a:r>
              <a:rPr lang="ru-RU" u="sng" dirty="0">
                <a:latin typeface="Book Antiqua" panose="02040602050305030304" pitchFamily="18" charset="0"/>
              </a:rPr>
              <a:t>колюче-зубчатые по краю</a:t>
            </a:r>
            <a:r>
              <a:rPr lang="ru-RU" dirty="0"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907A80-666B-5E45-7BFE-F84122D3481A}"/>
              </a:ext>
            </a:extLst>
          </p:cNvPr>
          <p:cNvSpPr txBox="1"/>
          <p:nvPr/>
        </p:nvSpPr>
        <p:spPr>
          <a:xfrm>
            <a:off x="310257" y="4022943"/>
            <a:ext cx="867569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Соцветия - шаровидные корзинки, цветки все трубчатые,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пурпурные</a:t>
            </a:r>
            <a:r>
              <a:rPr lang="ru-RU" dirty="0">
                <a:latin typeface="Book Antiqua" panose="02040602050305030304" pitchFamily="18" charset="0"/>
              </a:rPr>
              <a:t> или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лилово-малиновые</a:t>
            </a:r>
            <a:r>
              <a:rPr lang="ru-RU" dirty="0">
                <a:latin typeface="Book Antiqua" panose="02040602050305030304" pitchFamily="18" charset="0"/>
              </a:rPr>
              <a:t>; листочки обертки оканчиваются желтыми длинными колючками.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416F1F-6E79-D442-E477-D3EA412C4B63}"/>
              </a:ext>
            </a:extLst>
          </p:cNvPr>
          <p:cNvSpPr txBox="1"/>
          <p:nvPr/>
        </p:nvSpPr>
        <p:spPr>
          <a:xfrm>
            <a:off x="310257" y="5147578"/>
            <a:ext cx="33247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Плод - семянка с хохолком.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2C05F-BD57-60A9-461D-C3AB336B4293}"/>
              </a:ext>
            </a:extLst>
          </p:cNvPr>
          <p:cNvSpPr txBox="1"/>
          <p:nvPr/>
        </p:nvSpPr>
        <p:spPr>
          <a:xfrm>
            <a:off x="324900" y="5683575"/>
            <a:ext cx="8773944" cy="646331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Цветет с июля до поздней осени, плоды созревают неравномерно в сентябре-октябре.</a:t>
            </a:r>
          </a:p>
        </p:txBody>
      </p:sp>
    </p:spTree>
    <p:extLst>
      <p:ext uri="{BB962C8B-B14F-4D97-AF65-F5344CB8AC3E}">
        <p14:creationId xmlns:p14="http://schemas.microsoft.com/office/powerpoint/2010/main" val="2267860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59957-9A3D-CBF2-F34D-4DB3CD572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DB62A-835D-10A7-668A-93CBC0A0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9201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Плоды расторопши пятнистой - </a:t>
            </a:r>
            <a:r>
              <a:rPr lang="en-US" sz="2000" b="1" i="1" dirty="0">
                <a:latin typeface="Book Antiqua" panose="02040602050305030304" pitchFamily="18" charset="0"/>
              </a:rPr>
              <a:t>Fructus </a:t>
            </a:r>
            <a:r>
              <a:rPr lang="en-US" sz="2000" b="1" i="1" dirty="0" err="1">
                <a:latin typeface="Book Antiqua" panose="02040602050305030304" pitchFamily="18" charset="0"/>
              </a:rPr>
              <a:t>Silybi</a:t>
            </a:r>
            <a:r>
              <a:rPr lang="en-US" sz="2000" b="1" i="1" dirty="0"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latin typeface="Book Antiqua" panose="02040602050305030304" pitchFamily="18" charset="0"/>
              </a:rPr>
              <a:t>mariani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Расторопша пятнистая (остро-пестро) - </a:t>
            </a:r>
            <a:r>
              <a:rPr lang="en-US" sz="2000" i="1" dirty="0">
                <a:latin typeface="Book Antiqua" panose="02040602050305030304" pitchFamily="18" charset="0"/>
              </a:rPr>
              <a:t>Silybum marianum 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астровые (сложноцветные) - </a:t>
            </a:r>
            <a:r>
              <a:rPr lang="en-US" sz="2000" i="1" dirty="0">
                <a:latin typeface="Book Antiqua" panose="02040602050305030304" pitchFamily="18" charset="0"/>
              </a:rPr>
              <a:t>Asteraceae (</a:t>
            </a:r>
            <a:r>
              <a:rPr lang="en-US" sz="2000" i="1" dirty="0" err="1">
                <a:latin typeface="Book Antiqua" panose="02040602050305030304" pitchFamily="18" charset="0"/>
              </a:rPr>
              <a:t>Compositae</a:t>
            </a:r>
            <a:r>
              <a:rPr lang="en-US" sz="2000" i="1" dirty="0">
                <a:latin typeface="Book Antiqua" panose="02040602050305030304" pitchFamily="18" charset="0"/>
              </a:rPr>
              <a:t>).</a:t>
            </a:r>
            <a:br>
              <a:rPr lang="en-US" sz="2000" dirty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A13D0B-F533-94CE-8863-5174E8416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36" y="2685931"/>
            <a:ext cx="6779163" cy="4412215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Географическое распространение.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Южные районы европейской части СНГ, Кавказ, юг Западной Сибири и Средняя Азия.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Местообитание.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На сухих местах, вдоль дорог, как сорное и рудеральное растение.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Заготовка.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Сырье заготавливают </a:t>
            </a:r>
            <a:r>
              <a:rPr lang="ru-RU" sz="20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в конце августа - сентябре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, в период </a:t>
            </a:r>
            <a:r>
              <a:rPr lang="ru-RU" sz="20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засыхания оберток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на большинстве боковых корзинок. Надземную часть скашивают, полученную массу подсушивают на току и обмолачивают, при этом </a:t>
            </a:r>
            <a:r>
              <a:rPr lang="ru-RU" sz="2000" u="sng" dirty="0">
                <a:solidFill>
                  <a:schemeClr val="tx1"/>
                </a:solidFill>
                <a:latin typeface="Book Antiqua" panose="02040602050305030304" pitchFamily="18" charset="0"/>
              </a:rPr>
              <a:t>хохолок на семянках легко обламывается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Сушка.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Плоды отделяют от примесей и досушивают в сушилках при температуре </a:t>
            </a:r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40-50 °С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34915-8D36-CF37-A891-B50E8E7F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3FF456-235F-202A-DE54-864C212084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272" y="2194299"/>
            <a:ext cx="4465538" cy="320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707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48A251-0FA8-D5C8-9770-3A32F2872109}"/>
              </a:ext>
            </a:extLst>
          </p:cNvPr>
          <p:cNvSpPr/>
          <p:nvPr/>
        </p:nvSpPr>
        <p:spPr>
          <a:xfrm>
            <a:off x="389281" y="5475112"/>
            <a:ext cx="7223091" cy="1050248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65727-1C41-4201-A5AE-85E34615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9201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Плоды расторопши пятнистой - </a:t>
            </a:r>
            <a:r>
              <a:rPr lang="en-US" sz="2000" b="1" i="1" dirty="0">
                <a:latin typeface="Book Antiqua" panose="02040602050305030304" pitchFamily="18" charset="0"/>
              </a:rPr>
              <a:t>Fructus </a:t>
            </a:r>
            <a:r>
              <a:rPr lang="en-US" sz="2000" b="1" i="1" dirty="0" err="1">
                <a:latin typeface="Book Antiqua" panose="02040602050305030304" pitchFamily="18" charset="0"/>
              </a:rPr>
              <a:t>Silybi</a:t>
            </a:r>
            <a:r>
              <a:rPr lang="en-US" sz="2000" b="1" i="1" dirty="0"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latin typeface="Book Antiqua" panose="02040602050305030304" pitchFamily="18" charset="0"/>
              </a:rPr>
              <a:t>mariani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Расторопша пятнистая (остро-пестро) - </a:t>
            </a:r>
            <a:r>
              <a:rPr lang="en-US" sz="2000" i="1" dirty="0">
                <a:latin typeface="Book Antiqua" panose="02040602050305030304" pitchFamily="18" charset="0"/>
              </a:rPr>
              <a:t>Silybum marianum 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астровые (сложноцветные) - </a:t>
            </a:r>
            <a:r>
              <a:rPr lang="en-US" sz="2000" i="1" dirty="0">
                <a:latin typeface="Book Antiqua" panose="02040602050305030304" pitchFamily="18" charset="0"/>
              </a:rPr>
              <a:t>Asteraceae (</a:t>
            </a:r>
            <a:r>
              <a:rPr lang="en-US" sz="2000" i="1" dirty="0" err="1">
                <a:latin typeface="Book Antiqua" panose="02040602050305030304" pitchFamily="18" charset="0"/>
              </a:rPr>
              <a:t>Compositae</a:t>
            </a:r>
            <a:r>
              <a:rPr lang="en-US" sz="2000" i="1" dirty="0">
                <a:latin typeface="Book Antiqua" panose="02040602050305030304" pitchFamily="18" charset="0"/>
              </a:rPr>
              <a:t>).</a:t>
            </a:r>
            <a:br>
              <a:rPr lang="en-US" sz="2000" dirty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CED06-307F-4670-8C3E-D82ADAD4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81" y="2419400"/>
            <a:ext cx="7223091" cy="4961467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Внешние признаки сырья. </a:t>
            </a:r>
            <a:r>
              <a:rPr lang="ru-RU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Семянки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без хохолка, яйцевидной формы, слегка сдавленные с боков. Верхушка </a:t>
            </a:r>
            <a:r>
              <a:rPr lang="ru-RU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косоусеченная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, основание тупое. Поверхность гладкая, иногда продольно-морщинистая. Цвет - от черного до </a:t>
            </a:r>
            <a:r>
              <a:rPr lang="ru-RU" sz="2000" b="1" dirty="0">
                <a:solidFill>
                  <a:srgbClr val="663300"/>
                </a:solidFill>
                <a:latin typeface="Book Antiqua" panose="02040602050305030304" pitchFamily="18" charset="0"/>
              </a:rPr>
              <a:t>светло-коричневого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, иногда с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сиреневым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оттенком, часто плоды пятнистые. Запах отсутствует, вкус слегка горьковатый.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Хранение.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В сухих, хорошо проветриваемых помещениях, в специальной кладовой для плодов и семян.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Химический состав. </a:t>
            </a:r>
            <a:r>
              <a:rPr lang="ru-RU" sz="20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Флаволигнаны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– </a:t>
            </a:r>
            <a:r>
              <a:rPr lang="ru-RU" sz="2000" b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силибин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и др., жирное масло, смолы.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D1EE2A-EC67-45B2-A169-04C7CC8D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26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12F9A2-F496-5030-F31D-C507148466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972" y="2204912"/>
            <a:ext cx="4088747" cy="327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030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92871-7E2D-C9E9-59A4-77BA261B1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49194-BAB5-0F94-937F-1B09DD7A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97561"/>
            <a:ext cx="11029616" cy="10138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Book Antiqua" panose="02040602050305030304" pitchFamily="18" charset="0"/>
              </a:rPr>
              <a:t>Плоды расторопши пятнистой - </a:t>
            </a:r>
            <a:r>
              <a:rPr lang="en-US" sz="1800" b="1" i="1" dirty="0">
                <a:latin typeface="Book Antiqua" panose="02040602050305030304" pitchFamily="18" charset="0"/>
              </a:rPr>
              <a:t>Fructus </a:t>
            </a:r>
            <a:r>
              <a:rPr lang="en-US" sz="1800" b="1" i="1" dirty="0" err="1">
                <a:latin typeface="Book Antiqua" panose="02040602050305030304" pitchFamily="18" charset="0"/>
              </a:rPr>
              <a:t>Silybi</a:t>
            </a:r>
            <a:r>
              <a:rPr lang="en-US" sz="1800" b="1" i="1" dirty="0">
                <a:latin typeface="Book Antiqua" panose="02040602050305030304" pitchFamily="18" charset="0"/>
              </a:rPr>
              <a:t> </a:t>
            </a:r>
            <a:r>
              <a:rPr lang="en-US" sz="1800" b="1" i="1" dirty="0" err="1">
                <a:latin typeface="Book Antiqua" panose="02040602050305030304" pitchFamily="18" charset="0"/>
              </a:rPr>
              <a:t>mariani</a:t>
            </a:r>
            <a:br>
              <a:rPr lang="en-US" sz="1800" dirty="0">
                <a:latin typeface="Book Antiqua" panose="02040602050305030304" pitchFamily="18" charset="0"/>
              </a:rPr>
            </a:br>
            <a:r>
              <a:rPr lang="ru-RU" sz="1800" dirty="0">
                <a:latin typeface="Book Antiqua" panose="02040602050305030304" pitchFamily="18" charset="0"/>
              </a:rPr>
              <a:t>Расторопша пятнистая (остро-пестро) - </a:t>
            </a:r>
            <a:r>
              <a:rPr lang="en-US" sz="1800" i="1" dirty="0">
                <a:latin typeface="Book Antiqua" panose="02040602050305030304" pitchFamily="18" charset="0"/>
              </a:rPr>
              <a:t>Silybum marianum </a:t>
            </a:r>
            <a:br>
              <a:rPr lang="en-US" sz="1800" dirty="0">
                <a:latin typeface="Book Antiqua" panose="02040602050305030304" pitchFamily="18" charset="0"/>
              </a:rPr>
            </a:br>
            <a:r>
              <a:rPr lang="ru-RU" sz="1800" dirty="0">
                <a:latin typeface="Book Antiqua" panose="02040602050305030304" pitchFamily="18" charset="0"/>
              </a:rPr>
              <a:t>Семейство астровые (сложноцветные) - </a:t>
            </a:r>
            <a:r>
              <a:rPr lang="en-US" sz="1800" i="1" dirty="0">
                <a:latin typeface="Book Antiqua" panose="02040602050305030304" pitchFamily="18" charset="0"/>
              </a:rPr>
              <a:t>Asteraceae (</a:t>
            </a:r>
            <a:r>
              <a:rPr lang="en-US" sz="1800" i="1" dirty="0" err="1">
                <a:latin typeface="Book Antiqua" panose="02040602050305030304" pitchFamily="18" charset="0"/>
              </a:rPr>
              <a:t>Compositae</a:t>
            </a:r>
            <a:r>
              <a:rPr lang="en-US" sz="1800" i="1" dirty="0">
                <a:latin typeface="Book Antiqua" panose="02040602050305030304" pitchFamily="18" charset="0"/>
              </a:rPr>
              <a:t>).</a:t>
            </a:r>
            <a:br>
              <a:rPr lang="en-US" sz="1800" dirty="0">
                <a:latin typeface="Book Antiqua" panose="02040602050305030304" pitchFamily="18" charset="0"/>
              </a:rPr>
            </a:br>
            <a:endParaRPr lang="ru-RU" sz="18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B4606-25DF-D334-C804-FE32E85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38" y="2493205"/>
            <a:ext cx="6779163" cy="4703589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Применение, лекарственные препараты.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Плоды используют для производства препаратов, оказывающих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гепатозащитное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, желчегонное, противовоспалительное действие и назначаются при различных формах гепатита и цирроза печени.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Сухой экстракт плодов расторопши пятнистой содержится в капсулах </a:t>
            </a:r>
            <a:r>
              <a:rPr lang="ru-RU" b="1" i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гепабене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, которые обладают желчегонным действием и применяются в комплексной терапии ДЖВП, при хронических гепатитах и хронических токсических поражениях печени.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Плоды расторопши используются также в гомеопатии. Плоды, масло и экстракты из плодов входят в состав БАД, поддерживающих функции органов пищеварения.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Побочные эффекты.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Диарея, тошнота, зуд, метеоризм, диспепсия, сыпь.</a:t>
            </a:r>
          </a:p>
          <a:p>
            <a:pPr algn="just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C1BB55-F199-BB4C-E954-1709AC3F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27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52C87-5235-51B5-A4C5-F6CF65ED73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2053" y="305002"/>
            <a:ext cx="1913091" cy="24415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582C3-1990-3970-AA81-5CB79605A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9605" y="2709849"/>
            <a:ext cx="1997985" cy="23586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72BA1B-0F3E-5790-BDED-F8621C2D42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698" y="5042904"/>
            <a:ext cx="3374599" cy="16481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1936F6-F31B-CA68-5D08-957A25EFBE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720" y="2568462"/>
            <a:ext cx="2378313" cy="18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74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B1F84-2321-9800-49D9-E0262F4C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67FBE0-7868-4079-2A84-E6EB29C26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971AEC-D290-163A-DA18-71696363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28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283722-5136-660B-FEC6-40057948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4A5D00-1603-DAAC-C0D4-D958124800A3}"/>
              </a:ext>
            </a:extLst>
          </p:cNvPr>
          <p:cNvSpPr txBox="1"/>
          <p:nvPr/>
        </p:nvSpPr>
        <p:spPr>
          <a:xfrm>
            <a:off x="3397956" y="2631308"/>
            <a:ext cx="21691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Чистотел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большой</a:t>
            </a:r>
          </a:p>
        </p:txBody>
      </p:sp>
    </p:spTree>
    <p:extLst>
      <p:ext uri="{BB962C8B-B14F-4D97-AF65-F5344CB8AC3E}">
        <p14:creationId xmlns:p14="http://schemas.microsoft.com/office/powerpoint/2010/main" val="984212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28FB1-AB26-497C-9C20-7CC53161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9201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Трава чистотела - </a:t>
            </a:r>
            <a:r>
              <a:rPr lang="en-US" sz="2000" b="1" i="1" dirty="0" err="1">
                <a:latin typeface="Book Antiqua" panose="02040602050305030304" pitchFamily="18" charset="0"/>
              </a:rPr>
              <a:t>Herba</a:t>
            </a:r>
            <a:r>
              <a:rPr lang="en-US" sz="2000" b="1" i="1" dirty="0"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latin typeface="Book Antiqua" panose="02040602050305030304" pitchFamily="18" charset="0"/>
              </a:rPr>
              <a:t>Chelidonii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Чистотел большой - </a:t>
            </a:r>
            <a:r>
              <a:rPr lang="en-US" sz="2000" i="1" dirty="0">
                <a:latin typeface="Book Antiqua" panose="02040602050305030304" pitchFamily="18" charset="0"/>
              </a:rPr>
              <a:t>Chelidonium majus </a:t>
            </a:r>
            <a:r>
              <a:rPr lang="en-US" sz="2000" dirty="0">
                <a:latin typeface="Book Antiqua" panose="02040602050305030304" pitchFamily="18" charset="0"/>
              </a:rPr>
              <a:t>L. </a:t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маковые - </a:t>
            </a:r>
            <a:r>
              <a:rPr lang="en-US" sz="2000" i="1" dirty="0" err="1">
                <a:latin typeface="Book Antiqua" panose="02040602050305030304" pitchFamily="18" charset="0"/>
              </a:rPr>
              <a:t>Papaveraceae</a:t>
            </a:r>
            <a:r>
              <a:rPr lang="en-US" sz="2000" i="1" dirty="0">
                <a:latin typeface="Book Antiqua" panose="02040602050305030304" pitchFamily="18" charset="0"/>
              </a:rPr>
              <a:t>.</a:t>
            </a:r>
            <a:br>
              <a:rPr lang="en-US" sz="2000" dirty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67F4F4-5BFF-407F-895F-A521AC44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29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8695E-D6C0-09C5-E91E-C6225B9837EE}"/>
              </a:ext>
            </a:extLst>
          </p:cNvPr>
          <p:cNvSpPr txBox="1"/>
          <p:nvPr/>
        </p:nvSpPr>
        <p:spPr>
          <a:xfrm>
            <a:off x="454846" y="2060520"/>
            <a:ext cx="40676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Многолетнее травянистое растение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C2891-9C5D-86D2-55EC-0955A5F87461}"/>
              </a:ext>
            </a:extLst>
          </p:cNvPr>
          <p:cNvSpPr txBox="1"/>
          <p:nvPr/>
        </p:nvSpPr>
        <p:spPr>
          <a:xfrm>
            <a:off x="470440" y="2587469"/>
            <a:ext cx="6096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Побеги прямостоячие, ветвистые, высотой до 80 см.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E06645-385C-400D-8BC9-FE31FBE8229D}"/>
              </a:ext>
            </a:extLst>
          </p:cNvPr>
          <p:cNvSpPr txBox="1"/>
          <p:nvPr/>
        </p:nvSpPr>
        <p:spPr>
          <a:xfrm>
            <a:off x="472079" y="3102786"/>
            <a:ext cx="802517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Прикорневые и нижние стеблевые листья черешковые; верхние стеблевые - сидячие.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D5337-108C-7058-C561-3DE295C5F488}"/>
              </a:ext>
            </a:extLst>
          </p:cNvPr>
          <p:cNvSpPr txBox="1"/>
          <p:nvPr/>
        </p:nvSpPr>
        <p:spPr>
          <a:xfrm>
            <a:off x="472079" y="3880731"/>
            <a:ext cx="802517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Листья перисто-рассечённые, лировидные. Сегменты округлые, с неравномерно городчатым краем.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C91445-721E-8FA7-533E-4B007DCF147B}"/>
              </a:ext>
            </a:extLst>
          </p:cNvPr>
          <p:cNvSpPr txBox="1"/>
          <p:nvPr/>
        </p:nvSpPr>
        <p:spPr>
          <a:xfrm>
            <a:off x="470440" y="4622538"/>
            <a:ext cx="810419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Цветки правильные, четырехчленные, собранные на концах стеблей в зонтиковидное соцветие.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A25FC-7C2E-5E9C-D121-BB778FEEF8CB}"/>
              </a:ext>
            </a:extLst>
          </p:cNvPr>
          <p:cNvSpPr txBox="1"/>
          <p:nvPr/>
        </p:nvSpPr>
        <p:spPr>
          <a:xfrm>
            <a:off x="470440" y="5438126"/>
            <a:ext cx="40676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Плод - стручковидная коробочка.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0C8738-CD03-3353-9DDC-DDEA4A5D3D44}"/>
              </a:ext>
            </a:extLst>
          </p:cNvPr>
          <p:cNvSpPr txBox="1"/>
          <p:nvPr/>
        </p:nvSpPr>
        <p:spPr>
          <a:xfrm>
            <a:off x="396335" y="6070685"/>
            <a:ext cx="6096000" cy="369332"/>
          </a:xfrm>
          <a:prstGeom prst="rect">
            <a:avLst/>
          </a:prstGeom>
          <a:solidFill>
            <a:srgbClr val="F7A809"/>
          </a:solidFill>
          <a:ln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Все части растения содержат оранжевый млечный сок.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C5B786-8AEB-26EF-A539-8C087C9FBD1B}"/>
              </a:ext>
            </a:extLst>
          </p:cNvPr>
          <p:cNvSpPr txBox="1"/>
          <p:nvPr/>
        </p:nvSpPr>
        <p:spPr>
          <a:xfrm>
            <a:off x="4711161" y="5354781"/>
            <a:ext cx="3863477" cy="646331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Цветет с мая до осени. Плоды созревают с июля.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FAA07B3-BD62-CFB4-D1EA-3C7870D5AB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666" y="2013001"/>
            <a:ext cx="3155594" cy="444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34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F4D81-EE28-EC97-70F4-5783D4D27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7AE72B1-3390-348B-2778-3F97B381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1239671"/>
            <a:ext cx="11029616" cy="988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Желчевыделительная система предназначена для выведения в кишечник секрета печени - </a:t>
            </a:r>
            <a:r>
              <a:rPr lang="ru-RU" i="1" dirty="0">
                <a:latin typeface="Book Antiqua" panose="02040602050305030304" pitchFamily="18" charset="0"/>
              </a:rPr>
              <a:t>желчи</a:t>
            </a:r>
            <a:r>
              <a:rPr lang="ru-RU" dirty="0">
                <a:latin typeface="Book Antiqua" panose="02040602050305030304" pitchFamily="18" charset="0"/>
              </a:rPr>
              <a:t>, которая участвует:</a:t>
            </a:r>
            <a:br>
              <a:rPr lang="ru-RU" dirty="0">
                <a:latin typeface="Book Antiqua" panose="0204060205030503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75BC3-916D-BFC0-DD7B-2AFD3BFB1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818" y="2688215"/>
            <a:ext cx="5634182" cy="3633047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в переваривании и всасывании жиров,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усвоении жирорастворимых витаминов,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подавлении гнилостной микрофлоры в кишечнике. </a:t>
            </a:r>
          </a:p>
          <a:p>
            <a:pPr marL="0" indent="0" algn="just">
              <a:buNone/>
            </a:pPr>
            <a:r>
              <a:rPr lang="ru-RU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Желчный пузырь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– небольшой полый орган, служащий для накопления и концентрации желчи в </a:t>
            </a:r>
            <a:r>
              <a:rPr lang="ru-RU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межпищеварительный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период.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После приема пищи желчный пузырь сокращается, сфинктеры расслабляются и желчь по общему желчному протоку поступает в ДПК для участия в процессах пищеварения.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481139-D705-A6F2-8112-EC166B55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24160C-69F6-EDC4-5D6B-486C69DF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794" y="2137716"/>
            <a:ext cx="5029388" cy="390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1404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978B1-ADE8-3E60-1EDB-85618838A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65608-D7D1-E31D-95D5-6B3250ADF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9201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Трава чистотела - </a:t>
            </a:r>
            <a:r>
              <a:rPr lang="en-US" sz="2000" b="1" i="1" dirty="0" err="1">
                <a:latin typeface="Book Antiqua" panose="02040602050305030304" pitchFamily="18" charset="0"/>
              </a:rPr>
              <a:t>Herba</a:t>
            </a:r>
            <a:r>
              <a:rPr lang="en-US" sz="2000" b="1" i="1" dirty="0"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latin typeface="Book Antiqua" panose="02040602050305030304" pitchFamily="18" charset="0"/>
              </a:rPr>
              <a:t>Chelidonii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Чистотел большой - </a:t>
            </a:r>
            <a:r>
              <a:rPr lang="en-US" sz="2000" i="1" dirty="0">
                <a:latin typeface="Book Antiqua" panose="02040602050305030304" pitchFamily="18" charset="0"/>
              </a:rPr>
              <a:t>Chelidonium majus </a:t>
            </a:r>
            <a:r>
              <a:rPr lang="en-US" sz="2000" dirty="0">
                <a:latin typeface="Book Antiqua" panose="02040602050305030304" pitchFamily="18" charset="0"/>
              </a:rPr>
              <a:t>L. </a:t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маковые - </a:t>
            </a:r>
            <a:r>
              <a:rPr lang="en-US" sz="2000" i="1" dirty="0" err="1">
                <a:latin typeface="Book Antiqua" panose="02040602050305030304" pitchFamily="18" charset="0"/>
              </a:rPr>
              <a:t>Papaveraceae</a:t>
            </a:r>
            <a:r>
              <a:rPr lang="en-US" sz="2000" i="1" dirty="0">
                <a:latin typeface="Book Antiqua" panose="02040602050305030304" pitchFamily="18" charset="0"/>
              </a:rPr>
              <a:t>.</a:t>
            </a:r>
            <a:br>
              <a:rPr lang="en-US" sz="2000" dirty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6E9F4D-C4E4-48ED-3808-3776B78B6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69" y="2237741"/>
            <a:ext cx="5760189" cy="2922339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Географическое распространение.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Во всех районах европейской части СНГ, в Сибири (кроме Крайнего Севера), на Кавказе.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Местообитание.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Встречается как сорно-рудеральное растение близ жилья, в огородах, садах, на пустырях.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Заготовка.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Заготавливают </a:t>
            </a:r>
            <a:r>
              <a:rPr lang="ru-RU" u="sng" dirty="0">
                <a:solidFill>
                  <a:schemeClr val="tx1"/>
                </a:solidFill>
                <a:latin typeface="Book Antiqua" panose="02040602050305030304" pitchFamily="18" charset="0"/>
              </a:rPr>
              <a:t>в фазу цветения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, срезая или скашивая цветущие верхушки без грубых нижних частей стеблей.</a:t>
            </a:r>
          </a:p>
          <a:p>
            <a:pPr algn="just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D30129-C87A-41FC-4215-51F2495E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30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2E4D24-7EBA-D37D-C720-4060C925AC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958" y="1976001"/>
            <a:ext cx="5605119" cy="286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462984-2C69-B90F-34BD-658174175372}"/>
              </a:ext>
            </a:extLst>
          </p:cNvPr>
          <p:cNvSpPr txBox="1"/>
          <p:nvPr/>
        </p:nvSpPr>
        <p:spPr>
          <a:xfrm>
            <a:off x="489528" y="4990803"/>
            <a:ext cx="1111855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latin typeface="Book Antiqua" panose="02040602050305030304" pitchFamily="18" charset="0"/>
              </a:rPr>
              <a:t>Сушка. </a:t>
            </a:r>
            <a:r>
              <a:rPr lang="ru-RU" sz="1700" dirty="0">
                <a:latin typeface="Book Antiqua" panose="02040602050305030304" pitchFamily="18" charset="0"/>
              </a:rPr>
              <a:t>В сушилках при температуре </a:t>
            </a:r>
            <a:r>
              <a:rPr lang="ru-RU" sz="1700" b="1" dirty="0">
                <a:latin typeface="Book Antiqua" panose="02040602050305030304" pitchFamily="18" charset="0"/>
              </a:rPr>
              <a:t>50-60 °С</a:t>
            </a:r>
            <a:r>
              <a:rPr lang="ru-RU" sz="1700" dirty="0">
                <a:latin typeface="Book Antiqua" panose="02040602050305030304" pitchFamily="18" charset="0"/>
              </a:rPr>
              <a:t>, на чердаках или под навесом с хорошей вентиляцией, разложив рыхло тонким слоем. </a:t>
            </a:r>
          </a:p>
          <a:p>
            <a:pPr algn="just"/>
            <a:r>
              <a:rPr lang="ru-RU" sz="1700" dirty="0">
                <a:latin typeface="Book Antiqua" panose="02040602050305030304" pitchFamily="18" charset="0"/>
              </a:rPr>
              <a:t>При медленной сушке и в тех случаях, когда трава разложена толстым слоем, она буреет и загнивает. </a:t>
            </a:r>
          </a:p>
          <a:p>
            <a:pPr algn="just"/>
            <a:r>
              <a:rPr lang="ru-RU" sz="1700" dirty="0">
                <a:latin typeface="Book Antiqua" panose="02040602050305030304" pitchFamily="18" charset="0"/>
              </a:rPr>
              <a:t>При упаковке высохшего чистотела следует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соблюдать меры предосторожности </a:t>
            </a:r>
            <a:r>
              <a:rPr lang="ru-RU" sz="1700" dirty="0">
                <a:latin typeface="Book Antiqua" panose="02040602050305030304" pitchFamily="18" charset="0"/>
              </a:rPr>
              <a:t>– надевать на лицо влажные марлевые маски, так как пыль от сырья может вызвать сильное раздражение слизистой оболочки полости носа.</a:t>
            </a:r>
          </a:p>
        </p:txBody>
      </p:sp>
    </p:spTree>
    <p:extLst>
      <p:ext uri="{BB962C8B-B14F-4D97-AF65-F5344CB8AC3E}">
        <p14:creationId xmlns:p14="http://schemas.microsoft.com/office/powerpoint/2010/main" val="3907794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28FB1-AB26-497C-9C20-7CC53161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9201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Трава чистотела - </a:t>
            </a:r>
            <a:r>
              <a:rPr lang="en-US" sz="2000" b="1" i="1" dirty="0" err="1">
                <a:latin typeface="Book Antiqua" panose="02040602050305030304" pitchFamily="18" charset="0"/>
              </a:rPr>
              <a:t>Herba</a:t>
            </a:r>
            <a:r>
              <a:rPr lang="en-US" sz="2000" b="1" i="1" dirty="0"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latin typeface="Book Antiqua" panose="02040602050305030304" pitchFamily="18" charset="0"/>
              </a:rPr>
              <a:t>Chelidonii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Чистотел большой - </a:t>
            </a:r>
            <a:r>
              <a:rPr lang="en-US" sz="2000" i="1" dirty="0">
                <a:latin typeface="Book Antiqua" panose="02040602050305030304" pitchFamily="18" charset="0"/>
              </a:rPr>
              <a:t>Chelidonium majus </a:t>
            </a:r>
            <a:r>
              <a:rPr lang="en-US" sz="2000" dirty="0">
                <a:latin typeface="Book Antiqua" panose="02040602050305030304" pitchFamily="18" charset="0"/>
              </a:rPr>
              <a:t>L. </a:t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маковые - </a:t>
            </a:r>
            <a:r>
              <a:rPr lang="en-US" sz="2000" i="1" dirty="0" err="1">
                <a:latin typeface="Book Antiqua" panose="02040602050305030304" pitchFamily="18" charset="0"/>
              </a:rPr>
              <a:t>Papaveraceae</a:t>
            </a:r>
            <a:r>
              <a:rPr lang="en-US" sz="2000" i="1" dirty="0">
                <a:latin typeface="Book Antiqua" panose="02040602050305030304" pitchFamily="18" charset="0"/>
              </a:rPr>
              <a:t>.</a:t>
            </a:r>
            <a:br>
              <a:rPr lang="en-US" sz="2000" dirty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3A29F-7B08-432A-92C5-D60F40DA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27" y="1988069"/>
            <a:ext cx="6325546" cy="4333193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Внешние признаки сырья.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Цельные или частично измельченные облиственные стебли с бутонами, цветками и плодами, а также кусочки стеблей и листьев.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Стебли ребристые.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Листья перисто-рассеченные с 3-4 парами сегментов.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Венчик из четырех обратнояйцевидных лепестков, тычинок много.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Плод – продолговатая коробочка.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Цвет стеблей светло-зеленый, листьев - с одной стороны зеленый, с другой - сизоватый, венчика – ярко-желтый, плодов - серовато-зеленый.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Запах своеобразный. Вкус не определяется.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67F4F4-5BFF-407F-895F-A521AC44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31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18D047-3585-21D4-7A29-06CCF4B01B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245" y="2217925"/>
            <a:ext cx="4986273" cy="353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235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E5F91F-F53A-3AC1-3B65-EADBFB410D7F}"/>
              </a:ext>
            </a:extLst>
          </p:cNvPr>
          <p:cNvSpPr/>
          <p:nvPr/>
        </p:nvSpPr>
        <p:spPr>
          <a:xfrm>
            <a:off x="539281" y="2447002"/>
            <a:ext cx="6795910" cy="1013800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28FB1-AB26-497C-9C20-7CC53161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9201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/>
              <a:t>Трава чистотела - </a:t>
            </a:r>
            <a:r>
              <a:rPr lang="en-US" sz="2000" b="1" i="1" dirty="0" err="1"/>
              <a:t>Herba</a:t>
            </a:r>
            <a:r>
              <a:rPr lang="en-US" sz="2000" b="1" i="1" dirty="0"/>
              <a:t> </a:t>
            </a:r>
            <a:r>
              <a:rPr lang="en-US" sz="2000" b="1" i="1" dirty="0" err="1"/>
              <a:t>Chelidonii</a:t>
            </a:r>
            <a:br>
              <a:rPr lang="en-US" sz="2000" dirty="0"/>
            </a:br>
            <a:r>
              <a:rPr lang="ru-RU" sz="2000" dirty="0"/>
              <a:t>Чистотел большой - </a:t>
            </a:r>
            <a:r>
              <a:rPr lang="en-US" sz="2000" i="1" dirty="0"/>
              <a:t>Chelidonium majus </a:t>
            </a:r>
            <a:r>
              <a:rPr lang="en-US" sz="2000" dirty="0"/>
              <a:t>L. </a:t>
            </a:r>
            <a:br>
              <a:rPr lang="ru-RU" sz="2000" dirty="0"/>
            </a:br>
            <a:r>
              <a:rPr lang="ru-RU" sz="2000" dirty="0"/>
              <a:t>Семейство маковые - </a:t>
            </a:r>
            <a:r>
              <a:rPr lang="en-US" sz="2000" i="1" dirty="0" err="1"/>
              <a:t>Papaveraceae</a:t>
            </a:r>
            <a:r>
              <a:rPr lang="en-US" sz="2000" i="1" dirty="0"/>
              <a:t>.</a:t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3A29F-7B08-432A-92C5-D60F40DA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81" y="1898947"/>
            <a:ext cx="6795910" cy="47413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Хранение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по правилам хранения сильнодействующего сырья.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Химический состав. </a:t>
            </a:r>
            <a:r>
              <a:rPr lang="ru-RU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Изохинолиновые</a:t>
            </a:r>
            <a:r>
              <a:rPr lang="ru-RU" i="1" dirty="0">
                <a:solidFill>
                  <a:schemeClr val="tx1"/>
                </a:solidFill>
                <a:latin typeface="Book Antiqua" panose="02040602050305030304" pitchFamily="18" charset="0"/>
              </a:rPr>
              <a:t> алкалоиды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; флавоноиды; дубильные вещества; сапонины. Накапливает ряд микроэлементов.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Применение, лекарственные препараты.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Настой - желчегонное и бактерицидное средство при заболеваниях печени и желчного пузыря, а также как наружное противовоспалительное средство. 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Применяется только по назначению врача!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В народной медицине - популярное наружное средство для избавления от бородавок и папиллом.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Побочные эффекты.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Угнетение ЦНС, тошнота, рвота, диарея.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Противопоказания.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Избыточная выработка желчи, эпилепсия, бронхиальная астма, стенокардия.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67F4F4-5BFF-407F-895F-A521AC44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32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18A742-2CAB-4B0C-BBEA-4764F992D4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133" y="2013001"/>
            <a:ext cx="3618089" cy="36180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D5166D-7BB4-4F97-8C37-8B6FFADE1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14" y="2745614"/>
            <a:ext cx="1809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70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79D0F-6C2F-8296-C29E-06E3EA48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 Antiqua" panose="02040602050305030304" pitchFamily="18" charset="0"/>
              </a:rPr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448A48-9922-3EF2-D620-842985A22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17511"/>
            <a:ext cx="11029615" cy="4503751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функции желчи.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Перечислите лекарственное растительное сырье, обладающее желчегонным действием.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ботаническое описание, правила заготовки и химический состав бессмертника песчаного.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латинские названия сырья, производящего растения и семейства пижмы обыкновенной, ее ботаническое описание.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химический состав, применение сырья пижмы обыкновенной и лекарственные препараты, получаемые из названного растения.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латинские названия сырья, производящего растения и семейства кукурузы обыкновенной, ее ботаническое описание.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латинские названия сырья, производящего растения и семейства расторопши пятнистой, ее ботаническое описание.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заготовку, сушку и хранение сырья расторопши пятнистой.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kern="1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химический состав, применение сырья расторопши пятнистой и лекарственные препараты, получаемые из названного растения.</a:t>
            </a:r>
          </a:p>
          <a:p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63442D-3D3B-51E0-E714-DAEA8D7E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9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7C34A8-5300-4275-A7BD-795CE85C3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783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■ хорошая работа печеночных клеток, в которых желчь синтезируется и «выталкивается» в желчные канальцы;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■ достаточные концентрационная и сократительная функции желчного пузыря;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■ отсутствие препятствий по пути тока желчи (спазмы сфинктеров, стенозы, сдавливание протоков другими органами, особенно поджелудочной железой), нормальное давление в полости двенадцатиперстной кишки.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8EC64D-944E-4F22-9277-31466DE6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4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2EF6A-B07E-BD77-FA4E-FE45DB6063AC}"/>
              </a:ext>
            </a:extLst>
          </p:cNvPr>
          <p:cNvSpPr txBox="1"/>
          <p:nvPr/>
        </p:nvSpPr>
        <p:spPr>
          <a:xfrm>
            <a:off x="935842" y="768823"/>
            <a:ext cx="10148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Для нормального функционирования желчевыделительной системы необходимы следующие условия:</a:t>
            </a:r>
          </a:p>
        </p:txBody>
      </p:sp>
    </p:spTree>
    <p:extLst>
      <p:ext uri="{BB962C8B-B14F-4D97-AF65-F5344CB8AC3E}">
        <p14:creationId xmlns:p14="http://schemas.microsoft.com/office/powerpoint/2010/main" val="3032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640764-CDF4-4C5C-A162-4B4D791E1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681530"/>
            <a:ext cx="11029615" cy="46397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3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  <a:latin typeface="Book Antiqua" panose="02040602050305030304" pitchFamily="18" charset="0"/>
              </a:rPr>
              <a:t>Препараты представляют собой сумму </a:t>
            </a:r>
            <a:r>
              <a:rPr lang="ru-RU" sz="2300" b="1" i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флаволигнанов</a:t>
            </a:r>
            <a:r>
              <a:rPr lang="ru-RU" sz="2300" dirty="0">
                <a:solidFill>
                  <a:schemeClr val="tx1"/>
                </a:solidFill>
                <a:latin typeface="Book Antiqua" panose="02040602050305030304" pitchFamily="18" charset="0"/>
              </a:rPr>
              <a:t>, которые: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Book Antiqua" panose="02040602050305030304" pitchFamily="18" charset="0"/>
              </a:rPr>
              <a:t>взаимодействуют со свободными радикалами в печени и переводят их в менее токсичные соединения, прерывая процесс перекисного окисления липидов;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Book Antiqua" panose="02040602050305030304" pitchFamily="18" charset="0"/>
              </a:rPr>
              <a:t>препятствуют дальнейшему разрушению клеточных структур;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Book Antiqua" panose="02040602050305030304" pitchFamily="18" charset="0"/>
              </a:rPr>
              <a:t>в поврежденных гепатоцитах стимулируют синтез структурных и функциональных белков и фосфолипидов,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Book Antiqua" panose="02040602050305030304" pitchFamily="18" charset="0"/>
              </a:rPr>
              <a:t>стабилизируют клеточные мембраны,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Book Antiqua" panose="02040602050305030304" pitchFamily="18" charset="0"/>
              </a:rPr>
              <a:t>предотвращают потерю компонентов клетки,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Book Antiqua" panose="02040602050305030304" pitchFamily="18" charset="0"/>
              </a:rPr>
              <a:t>ускоряют регенерацию клеток печени;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Book Antiqua" panose="02040602050305030304" pitchFamily="18" charset="0"/>
              </a:rPr>
              <a:t>тормозят проникновение в клетку некоторых </a:t>
            </a:r>
            <a:r>
              <a:rPr lang="ru-RU" sz="23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гепатотоксичных</a:t>
            </a:r>
            <a:r>
              <a:rPr lang="ru-RU" sz="2300" dirty="0">
                <a:solidFill>
                  <a:schemeClr val="tx1"/>
                </a:solidFill>
                <a:latin typeface="Book Antiqua" panose="02040602050305030304" pitchFamily="18" charset="0"/>
              </a:rPr>
              <a:t> веществ.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140DEE-BA53-4B2A-880E-643074C0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24B55-7DDB-8E11-C2F2-D2320ED2AD1E}"/>
              </a:ext>
            </a:extLst>
          </p:cNvPr>
          <p:cNvSpPr txBox="1"/>
          <p:nvPr/>
        </p:nvSpPr>
        <p:spPr>
          <a:xfrm>
            <a:off x="1038577" y="604312"/>
            <a:ext cx="97874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Одна из широко применяемых групп препаратов, защищающих печень, - </a:t>
            </a:r>
            <a:r>
              <a:rPr lang="ru-RU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гепатопротекторы</a:t>
            </a:r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, получаемые из сырья расторопши пятнистой: </a:t>
            </a:r>
          </a:p>
          <a:p>
            <a:pPr algn="ctr"/>
            <a:r>
              <a:rPr lang="ru-RU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карсил</a:t>
            </a:r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легалон</a:t>
            </a:r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187569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5CAD8-0A3B-5CE6-5653-A54E43D2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CC799-2B0D-488A-5A7F-BD2E7644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9" y="778933"/>
            <a:ext cx="11029616" cy="122127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Улучшается общее состояние  </a:t>
            </a:r>
            <a:r>
              <a:rPr lang="ru-RU" sz="2000" dirty="0">
                <a:latin typeface="Book Antiqua" panose="02040602050305030304" pitchFamily="18" charset="0"/>
              </a:rPr>
              <a:t>больных с заболеваниями печени, </a:t>
            </a:r>
            <a:r>
              <a:rPr lang="ru-RU" sz="2000" b="1" dirty="0">
                <a:latin typeface="Book Antiqua" panose="02040602050305030304" pitchFamily="18" charset="0"/>
              </a:rPr>
              <a:t>уменьшаются субъективные жалобы</a:t>
            </a:r>
            <a:r>
              <a:rPr lang="ru-RU" sz="2000" dirty="0">
                <a:latin typeface="Book Antiqua" panose="02040602050305030304" pitchFamily="18" charset="0"/>
              </a:rPr>
              <a:t>, </a:t>
            </a:r>
            <a:r>
              <a:rPr lang="ru-RU" sz="2000" b="1" dirty="0">
                <a:latin typeface="Book Antiqua" panose="02040602050305030304" pitchFamily="18" charset="0"/>
              </a:rPr>
              <a:t>улучшаются лабораторные показатели</a:t>
            </a:r>
            <a:r>
              <a:rPr lang="ru-RU" sz="2000" dirty="0">
                <a:latin typeface="Book Antiqua" panose="02040602050305030304" pitchFamily="18" charset="0"/>
              </a:rPr>
              <a:t>. </a:t>
            </a:r>
            <a:br>
              <a:rPr lang="ru-RU" sz="2000" dirty="0">
                <a:latin typeface="Book Antiqua" panose="0204060205030503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C62D3-9F40-2014-CF9D-744435CDF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726" y="2165743"/>
            <a:ext cx="5422390" cy="36330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Показания: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токсические повреждения печени и их профилактика,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хронический гепатит,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цирроз печени (в составе комплексной терапии)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37CACEC-CB5F-3969-6677-B915DA2D44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Противопоказание </a:t>
            </a:r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–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гиперчувствительность. 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К </a:t>
            </a:r>
            <a:r>
              <a:rPr lang="ru-RU" sz="2800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побочным</a:t>
            </a:r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реакциям относят аллергические реакции, редко - послабляющее действие.</a:t>
            </a:r>
          </a:p>
          <a:p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562D5D-C791-2BC6-60BC-7038FA81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8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85C2A-EF6B-4C68-BAB3-99029F80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33065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Желчегонные препараты </a:t>
            </a:r>
            <a:r>
              <a:rPr lang="ru-RU" sz="2000" dirty="0">
                <a:latin typeface="Book Antiqua" panose="02040602050305030304" pitchFamily="18" charset="0"/>
              </a:rPr>
              <a:t>- лекарственные препараты, активизирующие внешнесекреторную функцию печени и увеличивающие выделение желчи в ДПК. </a:t>
            </a:r>
            <a:br>
              <a:rPr lang="ru-RU" sz="2000" dirty="0">
                <a:latin typeface="Book Antiqua" panose="0204060205030503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4B819C-476E-47F0-A522-7BB40CDFE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717234"/>
            <a:ext cx="11029615" cy="414076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Желчегонное действие ЛРП обусловлено такими группами БАВ, как алкалоиды, флавоны, витамины и эфирное масло, содержащимися в сырье </a:t>
            </a:r>
          </a:p>
          <a:p>
            <a:pPr algn="just"/>
            <a:r>
              <a:rPr lang="ru-RU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барбариса обыкновенного, </a:t>
            </a:r>
          </a:p>
          <a:p>
            <a:pPr algn="just"/>
            <a:r>
              <a:rPr lang="ru-RU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чистотела большого, </a:t>
            </a:r>
          </a:p>
          <a:p>
            <a:pPr algn="just"/>
            <a:r>
              <a:rPr lang="ru-RU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бессмертника песчаного, </a:t>
            </a:r>
          </a:p>
          <a:p>
            <a:pPr algn="just"/>
            <a:r>
              <a:rPr lang="ru-RU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кукурузы, </a:t>
            </a:r>
          </a:p>
          <a:p>
            <a:pPr algn="just"/>
            <a:r>
              <a:rPr lang="ru-RU" sz="24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пижмы обыкновенной</a:t>
            </a:r>
            <a:r>
              <a:rPr lang="ru-RU" sz="2400" i="1" dirty="0">
                <a:solidFill>
                  <a:schemeClr val="tx1"/>
                </a:solidFill>
                <a:latin typeface="Book Antiqua" panose="02040602050305030304" pitchFamily="18" charset="0"/>
              </a:rPr>
              <a:t>. </a:t>
            </a:r>
          </a:p>
          <a:p>
            <a:pPr algn="just"/>
            <a:r>
              <a:rPr lang="ru-RU" sz="2400" i="1" dirty="0">
                <a:solidFill>
                  <a:schemeClr val="tx1"/>
                </a:solidFill>
                <a:latin typeface="Book Antiqua" panose="02040602050305030304" pitchFamily="18" charset="0"/>
              </a:rPr>
              <a:t>Противопоказаны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при острой форме гепатита (во избежание перегрузки печеночных клеток) и при закупорке желчных протоков.</a:t>
            </a:r>
          </a:p>
          <a:p>
            <a:pPr algn="just"/>
            <a:endParaRPr lang="ru-RU" sz="24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C6B268-4A14-40C8-A006-CCE4B050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9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AF3BC-5F35-5272-6DBE-37D99EA9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A7B9C-70AB-9B70-A283-882A38AA3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97880F-6017-1BA8-10A2-9FEC1DFC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41B861C-614A-5C01-E4FF-ACA2B0366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95"/>
          <a:stretch/>
        </p:blipFill>
        <p:spPr bwMode="auto">
          <a:xfrm>
            <a:off x="0" y="-338666"/>
            <a:ext cx="12192000" cy="719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60141-BCB3-4D87-B8F4-9D63CF457D02}"/>
              </a:ext>
            </a:extLst>
          </p:cNvPr>
          <p:cNvSpPr txBox="1"/>
          <p:nvPr/>
        </p:nvSpPr>
        <p:spPr>
          <a:xfrm>
            <a:off x="6095999" y="1226016"/>
            <a:ext cx="36728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Book Antiqua" panose="02040602050305030304" pitchFamily="18" charset="0"/>
              </a:rPr>
              <a:t>Бессмертник </a:t>
            </a:r>
          </a:p>
          <a:p>
            <a:pPr algn="ctr"/>
            <a:r>
              <a:rPr lang="ru-RU" sz="3200" b="1" dirty="0">
                <a:latin typeface="Book Antiqua" panose="02040602050305030304" pitchFamily="18" charset="0"/>
              </a:rPr>
              <a:t>(цмин) песчаный</a:t>
            </a:r>
          </a:p>
        </p:txBody>
      </p:sp>
    </p:spTree>
    <p:extLst>
      <p:ext uri="{BB962C8B-B14F-4D97-AF65-F5344CB8AC3E}">
        <p14:creationId xmlns:p14="http://schemas.microsoft.com/office/powerpoint/2010/main" val="263031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41762-F1C1-43DA-83F2-EB29C0FA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9201"/>
            <a:ext cx="11029616" cy="10138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 Antiqua" panose="02040602050305030304" pitchFamily="18" charset="0"/>
              </a:rPr>
              <a:t>Цветки бессмертника песчаного - </a:t>
            </a:r>
            <a:r>
              <a:rPr lang="en-US" sz="2000" b="1" i="1" dirty="0">
                <a:latin typeface="Book Antiqua" panose="02040602050305030304" pitchFamily="18" charset="0"/>
              </a:rPr>
              <a:t>Flores </a:t>
            </a:r>
            <a:r>
              <a:rPr lang="en-US" sz="2000" b="1" i="1" dirty="0" err="1">
                <a:latin typeface="Book Antiqua" panose="02040602050305030304" pitchFamily="18" charset="0"/>
              </a:rPr>
              <a:t>Helichrysi</a:t>
            </a:r>
            <a:r>
              <a:rPr lang="en-US" sz="2000" b="1" i="1" dirty="0"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latin typeface="Book Antiqua" panose="02040602050305030304" pitchFamily="18" charset="0"/>
              </a:rPr>
              <a:t>arenarii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Бессмертник песчаный - </a:t>
            </a:r>
            <a:r>
              <a:rPr lang="en-US" sz="2000" i="1" dirty="0">
                <a:latin typeface="Book Antiqua" panose="02040602050305030304" pitchFamily="18" charset="0"/>
              </a:rPr>
              <a:t>Helichrysum </a:t>
            </a:r>
            <a:r>
              <a:rPr lang="en-US" sz="2000" i="1" dirty="0" err="1">
                <a:latin typeface="Book Antiqua" panose="02040602050305030304" pitchFamily="18" charset="0"/>
              </a:rPr>
              <a:t>arenarium</a:t>
            </a:r>
            <a:r>
              <a:rPr lang="en-US" sz="2000" i="1" dirty="0">
                <a:latin typeface="Book Antiqua" panose="02040602050305030304" pitchFamily="18" charset="0"/>
              </a:rPr>
              <a:t> </a:t>
            </a:r>
            <a:br>
              <a:rPr lang="ru-RU" sz="2000" i="1" dirty="0">
                <a:latin typeface="Book Antiqua" panose="02040602050305030304" pitchFamily="18" charset="0"/>
              </a:rPr>
            </a:br>
            <a:r>
              <a:rPr lang="ru-RU" sz="2000" dirty="0">
                <a:latin typeface="Book Antiqua" panose="02040602050305030304" pitchFamily="18" charset="0"/>
              </a:rPr>
              <a:t>Семейство астровые (сложноцветные) - </a:t>
            </a:r>
            <a:r>
              <a:rPr lang="en-US" sz="2000" i="1" dirty="0">
                <a:latin typeface="Book Antiqua" panose="02040602050305030304" pitchFamily="18" charset="0"/>
              </a:rPr>
              <a:t>Asteraceae </a:t>
            </a:r>
            <a:br>
              <a:rPr lang="en-US" sz="2000" dirty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23817-9AC9-4DEB-AE16-6E17727D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5663-A91B-4C0E-9DFD-3CC51FEBBAB0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90C11B-F97D-4836-92D3-44135F18BD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192" y="1992354"/>
            <a:ext cx="2685338" cy="4328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C53575-C88D-0D4C-9402-6DBF259EF6C5}"/>
              </a:ext>
            </a:extLst>
          </p:cNvPr>
          <p:cNvSpPr txBox="1"/>
          <p:nvPr/>
        </p:nvSpPr>
        <p:spPr>
          <a:xfrm>
            <a:off x="581192" y="2043911"/>
            <a:ext cx="640663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Невысокий травянистый многолетник высотой 15-40 см.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6CF39-1DE2-4187-0640-1E22C17963AA}"/>
              </a:ext>
            </a:extLst>
          </p:cNvPr>
          <p:cNvSpPr txBox="1"/>
          <p:nvPr/>
        </p:nvSpPr>
        <p:spPr>
          <a:xfrm>
            <a:off x="581192" y="2646123"/>
            <a:ext cx="45326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Стебли прямые, беловато-войлочные.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E49ED-F82E-D02E-64BF-15052FE2E09A}"/>
              </a:ext>
            </a:extLst>
          </p:cNvPr>
          <p:cNvSpPr txBox="1"/>
          <p:nvPr/>
        </p:nvSpPr>
        <p:spPr>
          <a:xfrm>
            <a:off x="581190" y="3186912"/>
            <a:ext cx="80886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Прикорневые листья продолговатые, с закругленной верхушкой и коротким черешком, собраны в розетку.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5DDCB-9DFD-71F7-D859-11218F4F41A8}"/>
              </a:ext>
            </a:extLst>
          </p:cNvPr>
          <p:cNvSpPr txBox="1"/>
          <p:nvPr/>
        </p:nvSpPr>
        <p:spPr>
          <a:xfrm>
            <a:off x="581190" y="4004700"/>
            <a:ext cx="80886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Стеблевые листья очередные, продолговатые. Все листья густоопушенные.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8F7285-34AE-9487-5E60-05A5EB3F9289}"/>
              </a:ext>
            </a:extLst>
          </p:cNvPr>
          <p:cNvSpPr txBox="1"/>
          <p:nvPr/>
        </p:nvSpPr>
        <p:spPr>
          <a:xfrm>
            <a:off x="581191" y="4757156"/>
            <a:ext cx="808867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Многочисленные корзинки собраны в щитковидные соцветия, обертка лимонно-желтая, цветки </a:t>
            </a:r>
            <a:r>
              <a:rPr lang="ru-RU" b="1" dirty="0">
                <a:solidFill>
                  <a:srgbClr val="FFFF00"/>
                </a:solidFill>
                <a:latin typeface="Book Antiqua" panose="02040602050305030304" pitchFamily="18" charset="0"/>
              </a:rPr>
              <a:t>желтые</a:t>
            </a:r>
            <a:r>
              <a:rPr lang="ru-RU" dirty="0">
                <a:latin typeface="Book Antiqua" panose="02040602050305030304" pitchFamily="18" charset="0"/>
              </a:rPr>
              <a:t> или </a:t>
            </a:r>
            <a:r>
              <a:rPr lang="ru-RU" b="1" dirty="0">
                <a:solidFill>
                  <a:srgbClr val="F7A809"/>
                </a:solidFill>
                <a:latin typeface="Book Antiqua" panose="02040602050305030304" pitchFamily="18" charset="0"/>
              </a:rPr>
              <a:t>оранжевые</a:t>
            </a:r>
            <a:r>
              <a:rPr lang="ru-RU" dirty="0">
                <a:latin typeface="Book Antiqua" panose="02040602050305030304" pitchFamily="18" charset="0"/>
              </a:rPr>
              <a:t>, трубчатые.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6C385E-F45B-FA3A-3247-2BC2E824AF80}"/>
              </a:ext>
            </a:extLst>
          </p:cNvPr>
          <p:cNvSpPr txBox="1"/>
          <p:nvPr/>
        </p:nvSpPr>
        <p:spPr>
          <a:xfrm>
            <a:off x="581189" y="5509612"/>
            <a:ext cx="33566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Плод - семянка с хохолком.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3C0F98-7B62-4C8C-B384-414AE9E798EB}"/>
              </a:ext>
            </a:extLst>
          </p:cNvPr>
          <p:cNvSpPr txBox="1"/>
          <p:nvPr/>
        </p:nvSpPr>
        <p:spPr>
          <a:xfrm>
            <a:off x="581189" y="5963030"/>
            <a:ext cx="791934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Цветет с конца июня до сентября. Плоды созревают в августе-сентябре.</a:t>
            </a:r>
          </a:p>
        </p:txBody>
      </p:sp>
    </p:spTree>
    <p:extLst>
      <p:ext uri="{BB962C8B-B14F-4D97-AF65-F5344CB8AC3E}">
        <p14:creationId xmlns:p14="http://schemas.microsoft.com/office/powerpoint/2010/main" val="2275182219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304</TotalTime>
  <Words>2872</Words>
  <Application>Microsoft Office PowerPoint</Application>
  <PresentationFormat>Широкоэкранный</PresentationFormat>
  <Paragraphs>220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Book Antiqua</vt:lpstr>
      <vt:lpstr>Calibri</vt:lpstr>
      <vt:lpstr>Corbel</vt:lpstr>
      <vt:lpstr>Gill Sans MT</vt:lpstr>
      <vt:lpstr>Wingdings 2</vt:lpstr>
      <vt:lpstr>Дивиденд</vt:lpstr>
      <vt:lpstr>5.4.5. Характеристика лекарственного растительного сырья желчегонного действия</vt:lpstr>
      <vt:lpstr>Печень </vt:lpstr>
      <vt:lpstr>Желчевыделительная система предназначена для выведения в кишечник секрета печени - желчи, которая участвует: </vt:lpstr>
      <vt:lpstr>Презентация PowerPoint</vt:lpstr>
      <vt:lpstr>Презентация PowerPoint</vt:lpstr>
      <vt:lpstr>Улучшается общее состояние  больных с заболеваниями печени, уменьшаются субъективные жалобы, улучшаются лабораторные показатели.  </vt:lpstr>
      <vt:lpstr>Желчегонные препараты - лекарственные препараты, активизирующие внешнесекреторную функцию печени и увеличивающие выделение желчи в ДПК.  </vt:lpstr>
      <vt:lpstr>Презентация PowerPoint</vt:lpstr>
      <vt:lpstr>Цветки бессмертника песчаного - Flores Helichrysi arenarii Бессмертник песчаный - Helichrysum arenarium  Семейство астровые (сложноцветные) - Asteraceae  </vt:lpstr>
      <vt:lpstr>Цветки бессмертника песчаного - Flores Helichrysi arenarii Бессмертник песчаный - Helichrysum arenarium  Семейство астровые (сложноцветные) - Asteraceae  </vt:lpstr>
      <vt:lpstr>Цветки бессмертника песчаного - Flores Helichrysi arenarii Бессмертник песчаный - Helichrysum arenarium  Семейство астровые (сложноцветные) - Asteraceae</vt:lpstr>
      <vt:lpstr>Цветки бессмертника песчаного - Flores Helichrysi arenarii Бессмертник песчаный - Helichrysum arenarium  Семейство астровые (сложноцветные) - Asteraceae</vt:lpstr>
      <vt:lpstr>Презентация PowerPoint</vt:lpstr>
      <vt:lpstr>Столбики с рыльцами кукурузы (кукурузные рыльца) - Styli cum stigmatis Zeae maydis Кукуруза - Zea mays L. Семейство мятликовые (злаки) - Poaceae (Gramineae). </vt:lpstr>
      <vt:lpstr>Столбики с рыльцами кукурузы (кукурузные рыльца) - Styli cum stigmatis Zeae maydis Кукуруза - Zea mays L. Семейство мятликовые (злаки) - Poaceae (Gramineae). </vt:lpstr>
      <vt:lpstr>Столбики с рыльцами кукурузы (кукурузные рыльца) - Styli cum stigmatis Zeae maydis Кукуруза - Zea mays L. Семейство мятликовые (злаки) - Poaceae (Gramineae). </vt:lpstr>
      <vt:lpstr>Столбики с рыльцами кукурузы (кукурузные рыльца) - Styli cum stigmatis Zeae maydis Кукуруза - Zea mays L. Семейство мятликовые (злаки) - Poaceae (Gramineae). </vt:lpstr>
      <vt:lpstr>Презентация PowerPoint</vt:lpstr>
      <vt:lpstr>Цветки пижмы - Flores Tanaceti Пижма обыкновенная - Tanacetum vulgare L. Семейство астровые (сложноцветные) - Asteraceae (Compositae). </vt:lpstr>
      <vt:lpstr>Цветки пижмы - Flores Tanaceti Пижма обыкновенная - Tanacetum vulgare L. Семейство астровые (сложноцветные) - Asteraceae (Compositae). </vt:lpstr>
      <vt:lpstr>Цветки пижмы - Flores Tanaceti Пижма обыкновенная - Tanacetum vulgare L. Семейство астровые (сложноцветные) - Asteraceae (Compositae). </vt:lpstr>
      <vt:lpstr>Цветки пижмы - Flores Tanaceti Пижма обыкновенная - Tanacetum vulgare L. Семейство астровые (сложноцветные) - Asteraceae (Compositae). </vt:lpstr>
      <vt:lpstr>Презентация PowerPoint</vt:lpstr>
      <vt:lpstr>Плоды расторопши пятнистой - Fructus Silybi mariani Расторопша пятнистая (остро-пестро) - Silybum marianum  Семейство астровые (сложноцветные) - Asteraceae (Compositae). </vt:lpstr>
      <vt:lpstr>Плоды расторопши пятнистой - Fructus Silybi mariani Расторопша пятнистая (остро-пестро) - Silybum marianum  Семейство астровые (сложноцветные) - Asteraceae (Compositae). </vt:lpstr>
      <vt:lpstr>Плоды расторопши пятнистой - Fructus Silybi mariani Расторопша пятнистая (остро-пестро) - Silybum marianum  Семейство астровые (сложноцветные) - Asteraceae (Compositae). </vt:lpstr>
      <vt:lpstr>Плоды расторопши пятнистой - Fructus Silybi mariani Расторопша пятнистая (остро-пестро) - Silybum marianum  Семейство астровые (сложноцветные) - Asteraceae (Compositae). </vt:lpstr>
      <vt:lpstr>Презентация PowerPoint</vt:lpstr>
      <vt:lpstr>Трава чистотела - Herba Chelidonii Чистотел большой - Chelidonium majus L.  Семейство маковые - Papaveraceae. </vt:lpstr>
      <vt:lpstr>Трава чистотела - Herba Chelidonii Чистотел большой - Chelidonium majus L.  Семейство маковые - Papaveraceae. </vt:lpstr>
      <vt:lpstr>Трава чистотела - Herba Chelidonii Чистотел большой - Chelidonium majus L.  Семейство маковые - Papaveraceae. </vt:lpstr>
      <vt:lpstr>Трава чистотела - Herba Chelidonii Чистотел большой - Chelidonium majus L.  Семейство маковые - Papaveraceae. 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Лекарственное растительное сырье, влияющее на функции пищеварения</dc:title>
  <dc:creator>Olga</dc:creator>
  <cp:lastModifiedBy>Ольга Калинина</cp:lastModifiedBy>
  <cp:revision>27</cp:revision>
  <dcterms:created xsi:type="dcterms:W3CDTF">2021-09-26T15:39:24Z</dcterms:created>
  <dcterms:modified xsi:type="dcterms:W3CDTF">2025-09-17T04:41:55Z</dcterms:modified>
</cp:coreProperties>
</file>