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2" r:id="rId20"/>
    <p:sldId id="283" r:id="rId21"/>
    <p:sldId id="284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5" r:id="rId30"/>
    <p:sldId id="286" r:id="rId31"/>
    <p:sldId id="287" r:id="rId32"/>
    <p:sldId id="288" r:id="rId33"/>
    <p:sldId id="289" r:id="rId34"/>
    <p:sldId id="281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B2F3"/>
    <a:srgbClr val="FDA3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69" d="100"/>
          <a:sy n="69" d="100"/>
        </p:scale>
        <p:origin x="536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9E8CD-8E1D-4A0D-AEF4-107A4884DD96}" type="datetimeFigureOut">
              <a:rPr lang="ru-RU" smtClean="0"/>
              <a:t>03.09.2025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7A63A-BA6D-4F36-B2DB-E6A7CE77D30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6A2C8-6D12-4DD1-BFEA-D67EBBDC5C92}" type="datetime1">
              <a:rPr lang="ru-RU" smtClean="0"/>
              <a:t>03.09.2025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0BB6-D09F-4E64-9ED5-07CBB33B8285}" type="datetime1">
              <a:rPr lang="ru-RU" smtClean="0"/>
              <a:t>03.09.2025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0F4D-33CF-4146-8D80-B13B66239902}" type="datetime1">
              <a:rPr lang="ru-RU" smtClean="0"/>
              <a:t>03.09.2025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0EF6-D080-4641-936C-A80039CB6D04}" type="datetime1">
              <a:rPr lang="ru-RU" smtClean="0"/>
              <a:t>03.09.2025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8C78B-CEF6-4FD1-9EB7-2C52547387DA}" type="datetime1">
              <a:rPr lang="ru-RU" smtClean="0"/>
              <a:t>03.09.2025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E56F8-D4A4-4DA1-9B4B-F0E0688B78A5}" type="datetime1">
              <a:rPr lang="ru-RU" smtClean="0"/>
              <a:t>03.09.2025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4BEF9-DD89-42F9-8F93-5419748DCA41}" type="datetime1">
              <a:rPr lang="ru-RU" smtClean="0"/>
              <a:t>03.09.2025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69C9-12F9-451D-A36A-F588481FCA0F}" type="datetime1">
              <a:rPr lang="ru-RU" smtClean="0"/>
              <a:t>03.09.2025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D9A6-78CF-4883-BDAA-F78D9ACF654D}" type="datetime1">
              <a:rPr lang="ru-RU" smtClean="0"/>
              <a:t>03.09.2025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F633D-6603-4556-AAFF-00FB3158CB9E}" type="datetime1">
              <a:rPr lang="ru-RU" smtClean="0"/>
              <a:t>03.09.2025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C4285-EE4C-40DE-AE3B-FC94B13FB6B8}" type="datetime1">
              <a:rPr lang="ru-RU" smtClean="0"/>
              <a:t>03.09.2025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B2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A898A-3C5C-4CDE-BF9E-11ABB122BB77}" type="datetime1">
              <a:rPr lang="ru-RU" smtClean="0"/>
              <a:t>03.09.2025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2465C-F20D-4EF0-8169-69BA38B7BF8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-23824"/>
            <a:ext cx="7772400" cy="5904656"/>
          </a:xfrm>
        </p:spPr>
        <p:txBody>
          <a:bodyPr>
            <a:noAutofit/>
          </a:bodyPr>
          <a:lstStyle/>
          <a:p>
            <a:r>
              <a:rPr lang="ru-RU" sz="2200" dirty="0" smtClean="0"/>
              <a:t>ФГБОУ ВО Казанский государственный университет</a:t>
            </a:r>
            <a:br>
              <a:rPr lang="ru-RU" sz="2200" dirty="0" smtClean="0"/>
            </a:br>
            <a:r>
              <a:rPr lang="ru-RU" sz="2200" dirty="0" smtClean="0"/>
              <a:t> Минздрава России</a:t>
            </a:r>
            <a:br>
              <a:rPr lang="ru-RU" sz="2200" dirty="0" smtClean="0"/>
            </a:br>
            <a:r>
              <a:rPr lang="ru-RU" sz="2200" dirty="0" smtClean="0"/>
              <a:t>Институт Фармации</a:t>
            </a:r>
            <a:br>
              <a:rPr lang="ru-RU" sz="2200" dirty="0" smtClean="0"/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800" b="1" dirty="0" smtClean="0"/>
              <a:t>Раздел 1.1.Основные задачи фармацевтической химии. Фармацевтический анализ</a:t>
            </a:r>
            <a:r>
              <a:rPr lang="ru-RU" sz="2800" dirty="0" smtClean="0"/>
              <a:t>.</a:t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1400" dirty="0" smtClean="0"/>
              <a:t>Дисциплина: Фармацевтическая  химия</a:t>
            </a:r>
            <a:br>
              <a:rPr lang="ru-RU" sz="1400" dirty="0" smtClean="0"/>
            </a:br>
            <a:r>
              <a:rPr lang="ru-RU" sz="1400" dirty="0" smtClean="0"/>
              <a:t>Специальность: 33.08.03 Фармацевтическая химия и фармакогнозия</a:t>
            </a:r>
            <a:br>
              <a:rPr lang="ru-RU" sz="1400" dirty="0" smtClean="0"/>
            </a:br>
            <a:r>
              <a:rPr lang="ru-RU" sz="1400" dirty="0" smtClean="0"/>
              <a:t>Преподаватель: доц. </a:t>
            </a:r>
            <a:r>
              <a:rPr lang="ru-RU" sz="1400" dirty="0" err="1" smtClean="0"/>
              <a:t>Тимергалиева</a:t>
            </a:r>
            <a:r>
              <a:rPr lang="ru-RU" sz="1400" dirty="0" smtClean="0"/>
              <a:t> В.Р.</a:t>
            </a:r>
            <a:endParaRPr lang="ru-RU" sz="14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3. Анализ ЛФ индивидуального изготовления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7500"/>
          </a:bodyPr>
          <a:lstStyle/>
          <a:p>
            <a:pPr marL="0" indent="0">
              <a:buNone/>
            </a:pPr>
            <a:r>
              <a:rPr lang="ru-RU" b="1" dirty="0" smtClean="0"/>
              <a:t>Контроль качества ЛФ индивидуального изготовления регламентируются следующими документами:</a:t>
            </a:r>
          </a:p>
          <a:p>
            <a:r>
              <a:rPr lang="ru-RU" b="1" dirty="0"/>
              <a:t>Приказ Минздрава России от 22.05.2023 N 249н "Об утверждении правил изготовления и отпуска лекарственных препаратов для медицинского применения аптечными организациями, имеющими лицензию на фармацевтическую деятельность" (Зарегистрировано в Минюсте России 29.05.2023 N 73564)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контроля качества: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приемочный контроль;</a:t>
            </a:r>
            <a:endParaRPr lang="ru-RU" dirty="0"/>
          </a:p>
          <a:p>
            <a:r>
              <a:rPr lang="ru-RU" dirty="0" smtClean="0"/>
              <a:t>письменный контроль;</a:t>
            </a:r>
            <a:endParaRPr lang="ru-RU" dirty="0"/>
          </a:p>
          <a:p>
            <a:r>
              <a:rPr lang="ru-RU" dirty="0" smtClean="0"/>
              <a:t>опросный контроль;</a:t>
            </a:r>
            <a:endParaRPr lang="ru-RU" dirty="0"/>
          </a:p>
          <a:p>
            <a:r>
              <a:rPr lang="ru-RU" dirty="0" smtClean="0"/>
              <a:t>органолептический контроль;</a:t>
            </a:r>
            <a:endParaRPr lang="ru-RU" dirty="0"/>
          </a:p>
          <a:p>
            <a:r>
              <a:rPr lang="ru-RU" dirty="0" smtClean="0"/>
              <a:t>физический контроль;</a:t>
            </a:r>
            <a:endParaRPr lang="ru-RU" dirty="0"/>
          </a:p>
          <a:p>
            <a:r>
              <a:rPr lang="ru-RU" dirty="0" smtClean="0"/>
              <a:t>химический контроль;</a:t>
            </a:r>
            <a:endParaRPr lang="ru-RU" dirty="0"/>
          </a:p>
          <a:p>
            <a:r>
              <a:rPr lang="ru-RU" dirty="0" smtClean="0"/>
              <a:t>контроль </a:t>
            </a:r>
            <a:r>
              <a:rPr lang="ru-RU" dirty="0"/>
              <a:t>при отпуске лекарственных препаратов.</a:t>
            </a:r>
          </a:p>
          <a:p>
            <a:pPr marL="0" indent="0">
              <a:buNone/>
            </a:pPr>
            <a:r>
              <a:rPr lang="ru-RU" dirty="0"/>
              <a:t>Все изготовленные лекарственные препараты подлежат обязательному письменному, </a:t>
            </a:r>
            <a:r>
              <a:rPr lang="ru-RU" dirty="0" smtClean="0"/>
              <a:t>органолептическому, </a:t>
            </a:r>
            <a:r>
              <a:rPr lang="ru-RU" dirty="0"/>
              <a:t>контролю при отпуске.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11</a:t>
            </a:fld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Приемочный </a:t>
            </a:r>
            <a:r>
              <a:rPr lang="ru-RU" b="1" dirty="0" smtClean="0"/>
              <a:t>контроль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i="1" dirty="0" smtClean="0"/>
              <a:t>Цель приемочного контроля </a:t>
            </a:r>
            <a:r>
              <a:rPr lang="ru-RU" dirty="0" smtClean="0"/>
              <a:t>-  предупреждение </a:t>
            </a:r>
            <a:r>
              <a:rPr lang="ru-RU" dirty="0"/>
              <a:t>поступления в аптечную организацию, к индивидуальному предпринимателю, недоброкачественных лекарственных средств, используемых для изготовления лекарственных препаратов, а также некачественных упаковочных </a:t>
            </a:r>
            <a:r>
              <a:rPr lang="ru-RU" dirty="0" smtClean="0"/>
              <a:t>материалов.</a:t>
            </a:r>
          </a:p>
          <a:p>
            <a:r>
              <a:rPr lang="ru-RU" dirty="0" smtClean="0"/>
              <a:t>Осуществляется проверка по показателям</a:t>
            </a:r>
            <a:r>
              <a:rPr lang="ru-RU" dirty="0"/>
              <a:t>: </a:t>
            </a:r>
            <a:r>
              <a:rPr lang="ru-RU" i="1" dirty="0"/>
              <a:t>«Описание», «Упаковка», «Маркировка», </a:t>
            </a:r>
            <a:r>
              <a:rPr lang="ru-RU" dirty="0"/>
              <a:t>а также в проверке правильности оформления сопроводительных документов, включая документы, подтверждающие качество лекарственных средств.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Письменный </a:t>
            </a:r>
            <a:r>
              <a:rPr lang="ru-RU" b="1" dirty="0" smtClean="0"/>
              <a:t>контроль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3500" dirty="0"/>
              <a:t>При изготовлении лекарственных препаратов, в том числе по рецептам и требованиям, а также в виде внутриаптечной заготовки, заполняется паспорт письменного контроля, в котором указываются:</a:t>
            </a:r>
          </a:p>
          <a:p>
            <a:pPr marL="0" indent="0">
              <a:buNone/>
            </a:pPr>
            <a:r>
              <a:rPr lang="ru-RU" sz="3500" dirty="0"/>
              <a:t>а) дата изготовления лекарственного препарата;</a:t>
            </a:r>
          </a:p>
          <a:p>
            <a:pPr marL="0" indent="0">
              <a:buNone/>
            </a:pPr>
            <a:r>
              <a:rPr lang="ru-RU" sz="3500" dirty="0"/>
              <a:t>б) номер рецепта или требования;</a:t>
            </a:r>
          </a:p>
          <a:p>
            <a:pPr marL="0" indent="0">
              <a:buNone/>
            </a:pPr>
            <a:r>
              <a:rPr lang="ru-RU" sz="3500" dirty="0"/>
              <a:t>в) наименование медицинской организации, название отделения (при наличии); номер серии, количество в серии - для лекарственных препаратов в виде внутриаптечной заготовки;</a:t>
            </a:r>
          </a:p>
          <a:p>
            <a:pPr marL="0" indent="0">
              <a:buNone/>
            </a:pPr>
            <a:r>
              <a:rPr lang="ru-RU" sz="3500" dirty="0"/>
              <a:t>г) наименования взятых лекарственных средств и их количества, степень взятых гомеопатических разведений или гомеопатических субстанций, число доз, подписи лиц, изготовившего, расфасовавшего и проверившего лекарственную форму</a:t>
            </a:r>
            <a:r>
              <a:rPr lang="ru-RU" sz="3500" dirty="0" smtClean="0"/>
              <a:t>.</a:t>
            </a:r>
          </a:p>
          <a:p>
            <a:pPr marL="0" indent="0">
              <a:buNone/>
            </a:pPr>
            <a:endParaRPr lang="ru-RU" sz="3500" dirty="0"/>
          </a:p>
          <a:p>
            <a:pPr marL="0" indent="0">
              <a:buNone/>
            </a:pPr>
            <a:r>
              <a:rPr lang="ru-RU" sz="3500" dirty="0"/>
              <a:t>Паспорта письменного контроля хранятся в течение двух месяцев со дня изготовления лекарственных препаратов</a:t>
            </a:r>
            <a:r>
              <a:rPr lang="ru-RU" sz="3500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Опросный </a:t>
            </a:r>
            <a:r>
              <a:rPr lang="ru-RU" b="1" dirty="0" smtClean="0"/>
              <a:t>контроль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Опросный контроль осуществляется выборочно и проводится после изготовления фармацевтом (провизором) не более пяти лекарственных форм.</a:t>
            </a:r>
          </a:p>
          <a:p>
            <a:pPr marL="0" indent="0">
              <a:buNone/>
            </a:pPr>
            <a:r>
              <a:rPr lang="ru-RU" dirty="0"/>
              <a:t>При проведении опросного контроля провизором, осуществляющим контрольную функцию, называется первое входящее в состав лекарственного препарата лекарственное средство, а в лекарственных препаратах сложного состава указывается также его количество, после чего фармацевтом (провизором) указываются все иные используемые лекарственные средства и их количества. При использовании концентрированных растворов фармацевтом (провизором) указывается также их состав и концентрация.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14</a:t>
            </a:fld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Органолептический </a:t>
            </a:r>
            <a:r>
              <a:rPr lang="ru-RU" b="1" dirty="0" smtClean="0"/>
              <a:t>контроль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Является </a:t>
            </a:r>
            <a:r>
              <a:rPr lang="ru-RU" dirty="0"/>
              <a:t>обязательным видом контроля и заключается в проверке лекарственного препарата по внешнему виду, запаху, однородности смешивания, отсутствию механических включений в жидких лекарственных формах. На вкус проверяются выборочно лекарственные формы, предназначенные для детей</a:t>
            </a:r>
            <a:r>
              <a:rPr lang="ru-RU" dirty="0" smtClean="0"/>
              <a:t>.</a:t>
            </a:r>
          </a:p>
          <a:p>
            <a:r>
              <a:rPr lang="ru-RU" sz="2000" dirty="0" smtClean="0"/>
              <a:t>Результаты органолептического контроля регистрируются в журнале регистрации результатов органолептического, физического и химического контроля лекарственных препаратов, изготовленных по рецептам на лекарственные препараты, требованиям медицинских организаций и в виде внутриаптечной заготовки, концентрированных растворов, </a:t>
            </a:r>
            <a:r>
              <a:rPr lang="ru-RU" sz="2000" dirty="0" err="1" smtClean="0"/>
              <a:t>тритураций</a:t>
            </a:r>
            <a:r>
              <a:rPr lang="ru-RU" sz="2000" dirty="0" smtClean="0"/>
              <a:t>, спирта этилового и фасовки лекарственных средств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15</a:t>
            </a:fld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Физический </a:t>
            </a:r>
            <a:r>
              <a:rPr lang="ru-RU" b="1" dirty="0" smtClean="0"/>
              <a:t>контроль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Заключается </a:t>
            </a:r>
            <a:r>
              <a:rPr lang="ru-RU" dirty="0"/>
              <a:t>в проверке общей массы или объема лекарственного препарата, количества и массы отдельных доз (не менее трех доз), входящих в лекарственный препарат, количества гранул в одном грамме гомеопатических гранул, </a:t>
            </a:r>
            <a:r>
              <a:rPr lang="ru-RU" dirty="0" err="1"/>
              <a:t>распадаемости</a:t>
            </a:r>
            <a:r>
              <a:rPr lang="ru-RU" dirty="0"/>
              <a:t> гомеопатических гранул</a:t>
            </a:r>
            <a:r>
              <a:rPr lang="ru-RU" dirty="0" smtClean="0"/>
              <a:t>.</a:t>
            </a:r>
          </a:p>
          <a:p>
            <a:r>
              <a:rPr lang="ru-RU" dirty="0"/>
              <a:t>В рамках физического контроля проверяется также качество укупорки изготовленного лекарственного препарата.</a:t>
            </a:r>
          </a:p>
          <a:p>
            <a:r>
              <a:rPr lang="ru-RU" dirty="0"/>
              <a:t>Лекарственные препараты, изготовленные по рецептам, требованиям, подлежат физическому контролю выборочно в течение рабочего дня с учетом всех видов изготовленных лекарственных форм, но не менее 3% от их количества за день.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16</a:t>
            </a:fld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Химический </a:t>
            </a:r>
            <a:r>
              <a:rPr lang="ru-RU" b="1" dirty="0" smtClean="0"/>
              <a:t>контроль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Химический контроль заключается в оценке качества изготовления лекарственных препаратов по показателям:</a:t>
            </a:r>
          </a:p>
          <a:p>
            <a:r>
              <a:rPr lang="ru-RU" dirty="0"/>
              <a:t>качественный анализ: подлинность лекарственных средств;</a:t>
            </a:r>
          </a:p>
          <a:p>
            <a:r>
              <a:rPr lang="ru-RU" dirty="0"/>
              <a:t>количественный анализ: количественное определение лекарственных средств.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17</a:t>
            </a:fld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Качественному анализу в обязательном порядке </a:t>
            </a:r>
            <a:r>
              <a:rPr lang="ru-RU" sz="3200" dirty="0" smtClean="0"/>
              <a:t>подвергаются: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очищенная </a:t>
            </a:r>
            <a:r>
              <a:rPr lang="ru-RU" dirty="0"/>
              <a:t>вода и вода для </a:t>
            </a:r>
            <a:r>
              <a:rPr lang="ru-RU" dirty="0" smtClean="0"/>
              <a:t>инъекций; </a:t>
            </a:r>
          </a:p>
          <a:p>
            <a:r>
              <a:rPr lang="ru-RU" dirty="0" smtClean="0"/>
              <a:t>все </a:t>
            </a:r>
            <a:r>
              <a:rPr lang="ru-RU" dirty="0"/>
              <a:t>лекарственные средства и концентрированные растворы поступающие из помещений для хранения в помещения для изготовления лекарственных </a:t>
            </a:r>
            <a:r>
              <a:rPr lang="ru-RU" dirty="0" smtClean="0"/>
              <a:t>препаратов;</a:t>
            </a:r>
          </a:p>
          <a:p>
            <a:r>
              <a:rPr lang="ru-RU" dirty="0"/>
              <a:t>лекарственные средства, </a:t>
            </a:r>
            <a:r>
              <a:rPr lang="ru-RU" dirty="0" smtClean="0"/>
              <a:t>в </a:t>
            </a:r>
            <a:r>
              <a:rPr lang="ru-RU" dirty="0"/>
              <a:t>случае возникновения сомнения в их </a:t>
            </a:r>
            <a:r>
              <a:rPr lang="ru-RU" dirty="0" smtClean="0"/>
              <a:t>качестве;</a:t>
            </a:r>
          </a:p>
          <a:p>
            <a:r>
              <a:rPr lang="ru-RU" dirty="0"/>
              <a:t>концентрированные растворы, жидкие лекарственные средства в </a:t>
            </a:r>
            <a:r>
              <a:rPr lang="ru-RU" dirty="0" err="1"/>
              <a:t>бюреточной</a:t>
            </a:r>
            <a:r>
              <a:rPr lang="ru-RU" dirty="0"/>
              <a:t> установке и в </a:t>
            </a:r>
            <a:r>
              <a:rPr lang="ru-RU" dirty="0" err="1"/>
              <a:t>штангласах</a:t>
            </a:r>
            <a:r>
              <a:rPr lang="ru-RU" dirty="0"/>
              <a:t> с пипетками, находящиеся в помещении изготовления лекарственных препаратов, при их </a:t>
            </a:r>
            <a:r>
              <a:rPr lang="ru-RU" dirty="0" smtClean="0"/>
              <a:t>заполнении;</a:t>
            </a:r>
          </a:p>
          <a:p>
            <a:r>
              <a:rPr lang="ru-RU" dirty="0"/>
              <a:t>расфасованные лекарственные средства промышленного </a:t>
            </a:r>
            <a:r>
              <a:rPr lang="ru-RU" dirty="0" smtClean="0"/>
              <a:t>производства;</a:t>
            </a:r>
          </a:p>
          <a:p>
            <a:r>
              <a:rPr lang="ru-RU" dirty="0" smtClean="0"/>
              <a:t>гомеопатические </a:t>
            </a:r>
            <a:r>
              <a:rPr lang="ru-RU" dirty="0"/>
              <a:t>лекарственные препараты в виде внутриаптечной </a:t>
            </a:r>
            <a:r>
              <a:rPr lang="ru-RU" dirty="0" smtClean="0"/>
              <a:t>заготовки.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18</a:t>
            </a:fld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Качественному и количественному анализу (полный химический контроль) подвергаются в обязательном порядке: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все </a:t>
            </a:r>
            <a:r>
              <a:rPr lang="ru-RU" dirty="0"/>
              <a:t>растворы для инъекций и </a:t>
            </a:r>
            <a:r>
              <a:rPr lang="ru-RU" dirty="0" err="1"/>
              <a:t>инфузий</a:t>
            </a:r>
            <a:r>
              <a:rPr lang="ru-RU" dirty="0"/>
              <a:t> до стерилизации, включая определение значения рН, </a:t>
            </a:r>
            <a:r>
              <a:rPr lang="ru-RU" dirty="0" err="1"/>
              <a:t>изотонирующих</a:t>
            </a:r>
            <a:r>
              <a:rPr lang="ru-RU" dirty="0"/>
              <a:t> и стабилизирующих веществ. Растворы для инъекций и </a:t>
            </a:r>
            <a:r>
              <a:rPr lang="ru-RU" dirty="0" err="1"/>
              <a:t>инфузий</a:t>
            </a:r>
            <a:r>
              <a:rPr lang="ru-RU" dirty="0"/>
              <a:t> после стерилизации проверяются по значению рН, подлинности и количественному содержанию действующих веществ; стабилизаторы после стерилизации проверяются лишь в случае, предусмотренном документом в области контроля качества.</a:t>
            </a:r>
          </a:p>
          <a:p>
            <a:r>
              <a:rPr lang="ru-RU" dirty="0" smtClean="0"/>
              <a:t>стерильные </a:t>
            </a:r>
            <a:r>
              <a:rPr lang="ru-RU" dirty="0"/>
              <a:t>растворы для наружного применения (офтальмологические растворы для орошений, растворы для лечения ожоговых поверхностей и открытых ран, для </a:t>
            </a:r>
            <a:r>
              <a:rPr lang="ru-RU" dirty="0" err="1"/>
              <a:t>интравагинального</a:t>
            </a:r>
            <a:r>
              <a:rPr lang="ru-RU" dirty="0"/>
              <a:t> введения и иные стерильные растворы);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19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Виды фармацевтического анализа: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1. Фармакопейный анализ; </a:t>
            </a:r>
          </a:p>
          <a:p>
            <a:pPr marL="0" indent="0">
              <a:buNone/>
            </a:pPr>
            <a:r>
              <a:rPr lang="ru-RU" dirty="0" smtClean="0"/>
              <a:t>2. </a:t>
            </a:r>
            <a:r>
              <a:rPr lang="ru-RU" dirty="0" err="1" smtClean="0"/>
              <a:t>Постадийный</a:t>
            </a:r>
            <a:r>
              <a:rPr lang="ru-RU" dirty="0" smtClean="0"/>
              <a:t> </a:t>
            </a:r>
            <a:r>
              <a:rPr lang="ru-RU" dirty="0"/>
              <a:t>контроль производства </a:t>
            </a:r>
            <a:r>
              <a:rPr lang="ru-RU" dirty="0" smtClean="0"/>
              <a:t>лекарственных средств (ЛС); </a:t>
            </a:r>
          </a:p>
          <a:p>
            <a:pPr marL="0" indent="0">
              <a:buNone/>
            </a:pPr>
            <a:r>
              <a:rPr lang="ru-RU" dirty="0" smtClean="0"/>
              <a:t>3. Анализ лекарственных форм (ЛФ) </a:t>
            </a:r>
            <a:r>
              <a:rPr lang="ru-RU" dirty="0"/>
              <a:t>индивидуального </a:t>
            </a:r>
            <a:r>
              <a:rPr lang="ru-RU" dirty="0" smtClean="0"/>
              <a:t>изготовления;</a:t>
            </a:r>
          </a:p>
          <a:p>
            <a:pPr marL="0" indent="0">
              <a:buNone/>
            </a:pPr>
            <a:r>
              <a:rPr lang="ru-RU" dirty="0" smtClean="0"/>
              <a:t>4. Экспресс- </a:t>
            </a:r>
            <a:r>
              <a:rPr lang="ru-RU" dirty="0"/>
              <a:t>анализ в условиях </a:t>
            </a:r>
            <a:r>
              <a:rPr lang="ru-RU" dirty="0" smtClean="0"/>
              <a:t>аптеки;</a:t>
            </a:r>
          </a:p>
          <a:p>
            <a:pPr marL="0" indent="0">
              <a:buNone/>
            </a:pPr>
            <a:r>
              <a:rPr lang="ru-RU" dirty="0" smtClean="0"/>
              <a:t>5. Биофармацевтический </a:t>
            </a:r>
            <a:r>
              <a:rPr lang="ru-RU" dirty="0"/>
              <a:t>анализ. 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z="1400" b="1" smtClean="0"/>
              <a:t>2</a:t>
            </a:fld>
            <a:endParaRPr lang="ru-RU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300" dirty="0" smtClean="0"/>
              <a:t/>
            </a:r>
            <a:br>
              <a:rPr lang="ru-RU" sz="3300" dirty="0" smtClean="0"/>
            </a:br>
            <a:r>
              <a:rPr lang="ru-RU" sz="3300" dirty="0" smtClean="0"/>
              <a:t>Качественному и количественному анализу (полный химический контроль) подвергаются в обязательном порядке: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3700" dirty="0" smtClean="0"/>
              <a:t>глазные </a:t>
            </a:r>
            <a:r>
              <a:rPr lang="ru-RU" sz="3700" dirty="0"/>
              <a:t>капли и мази, содержащие наркотические средства, психотропные, сильнодействующие вещества. При анализе глазных капель содержание в них </a:t>
            </a:r>
            <a:r>
              <a:rPr lang="ru-RU" sz="3700" dirty="0" err="1"/>
              <a:t>изотонирующих</a:t>
            </a:r>
            <a:r>
              <a:rPr lang="ru-RU" sz="3700" dirty="0"/>
              <a:t> и стабилизирующих веществ определяется до стерилизации;</a:t>
            </a:r>
          </a:p>
          <a:p>
            <a:r>
              <a:rPr lang="ru-RU" sz="3700" dirty="0" smtClean="0"/>
              <a:t>все </a:t>
            </a:r>
            <a:r>
              <a:rPr lang="ru-RU" sz="3700" dirty="0"/>
              <a:t>лекарственные формы, предназначенные для лечения новорожденных детей и детей до 1 года;</a:t>
            </a:r>
          </a:p>
          <a:p>
            <a:r>
              <a:rPr lang="ru-RU" sz="3700" dirty="0" smtClean="0"/>
              <a:t>растворы </a:t>
            </a:r>
            <a:r>
              <a:rPr lang="ru-RU" sz="3700" dirty="0"/>
              <a:t>атропина сульфата и кислоты хлористоводородной (для внутреннего применения), растворы серебра нитрата;</a:t>
            </a:r>
          </a:p>
          <a:p>
            <a:r>
              <a:rPr lang="ru-RU" sz="3700" dirty="0" smtClean="0"/>
              <a:t>все </a:t>
            </a:r>
            <a:r>
              <a:rPr lang="ru-RU" sz="3700" dirty="0"/>
              <a:t>концентрированные растворы, </a:t>
            </a:r>
            <a:r>
              <a:rPr lang="ru-RU" sz="3700" dirty="0" err="1"/>
              <a:t>тритурации</a:t>
            </a:r>
            <a:r>
              <a:rPr lang="ru-RU" sz="3700" dirty="0"/>
              <a:t>, кроме гомеопатических </a:t>
            </a:r>
            <a:r>
              <a:rPr lang="ru-RU" sz="3700" dirty="0" err="1"/>
              <a:t>тритураций</a:t>
            </a:r>
            <a:r>
              <a:rPr lang="ru-RU" sz="3700" dirty="0"/>
              <a:t>;</a:t>
            </a:r>
          </a:p>
          <a:p>
            <a:r>
              <a:rPr lang="ru-RU" sz="3700" dirty="0" smtClean="0"/>
              <a:t>лекарственные </a:t>
            </a:r>
            <a:r>
              <a:rPr lang="ru-RU" sz="3700" dirty="0"/>
              <a:t>препараты в виде внутриаптечной заготовки каждой серии, кроме гомеопатических лекарственных препаратов;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20</a:t>
            </a:fld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300" dirty="0" smtClean="0"/>
              <a:t/>
            </a:r>
            <a:br>
              <a:rPr lang="ru-RU" sz="3300" dirty="0" smtClean="0"/>
            </a:br>
            <a:r>
              <a:rPr lang="ru-RU" sz="3300" dirty="0" smtClean="0"/>
              <a:t>Качественному и количественному анализу (полный химический контроль) подвергаются в обязательном порядке: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стабилизаторы</a:t>
            </a:r>
            <a:r>
              <a:rPr lang="ru-RU" dirty="0"/>
              <a:t>, применяемые при изготовлении растворов для инъекций и </a:t>
            </a:r>
            <a:r>
              <a:rPr lang="ru-RU" dirty="0" err="1"/>
              <a:t>инфузий</a:t>
            </a:r>
            <a:r>
              <a:rPr lang="ru-RU" dirty="0"/>
              <a:t>, буферные растворы, применяемые при изготовлении глазных капель;</a:t>
            </a:r>
          </a:p>
          <a:p>
            <a:r>
              <a:rPr lang="ru-RU" dirty="0" smtClean="0"/>
              <a:t>концентрация </a:t>
            </a:r>
            <a:r>
              <a:rPr lang="ru-RU" dirty="0"/>
              <a:t>спирта этилового при разведении, а также в случае возникновения сомнений в качестве спирта этилового при его поступлении в аптечную организацию, к индивидуальному предпринимателю;</a:t>
            </a:r>
          </a:p>
          <a:p>
            <a:r>
              <a:rPr lang="ru-RU" dirty="0" smtClean="0"/>
              <a:t>инъекционные </a:t>
            </a:r>
            <a:r>
              <a:rPr lang="ru-RU" dirty="0"/>
              <a:t>гомеопатические растворы;</a:t>
            </a:r>
          </a:p>
          <a:p>
            <a:r>
              <a:rPr lang="ru-RU" dirty="0" smtClean="0"/>
              <a:t>лекарственные </a:t>
            </a:r>
            <a:r>
              <a:rPr lang="ru-RU" dirty="0"/>
              <a:t>формы, изготовленные по рецептам и требованиям, в количестве не менее трех лекарственных форм при работе в одну смену с учетом различных видов лекарственных форм. Особое внимание должно обращаться на лекарственные формы для детей, применяемые в офтальмологической практике, содержащие наркотические и ядовитые средства, растворы для лечебных клизм.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21</a:t>
            </a:fld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Контроль при отпуске лекарственных </a:t>
            </a:r>
            <a:r>
              <a:rPr lang="ru-RU" b="1" dirty="0" smtClean="0"/>
              <a:t>препаратов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Подвергаются </a:t>
            </a:r>
            <a:r>
              <a:rPr lang="ru-RU" dirty="0"/>
              <a:t>все изготовленные лекарственные препараты, в рамках которого проверяется соответствие:</a:t>
            </a:r>
          </a:p>
          <a:p>
            <a:pPr marL="0" indent="0">
              <a:buNone/>
            </a:pPr>
            <a:r>
              <a:rPr lang="ru-RU" dirty="0"/>
              <a:t>а) упаковки лекарственного препарата физико-химическим свойствам, входящих в него лекарственных средств;</a:t>
            </a:r>
          </a:p>
          <a:p>
            <a:pPr marL="0" indent="0">
              <a:buNone/>
            </a:pPr>
            <a:r>
              <a:rPr lang="ru-RU" dirty="0"/>
              <a:t>б) указанных в рецепте или требовании доз наркотических средств, психотропных, сильнодействующих веществ возрасту пациента;</a:t>
            </a:r>
          </a:p>
          <a:p>
            <a:pPr marL="0" indent="0">
              <a:buNone/>
            </a:pPr>
            <a:r>
              <a:rPr lang="ru-RU" dirty="0"/>
              <a:t>в) реквизитов рецепта, требования сведениям, указанным на упаковке изготовленного лекарственного препарата;</a:t>
            </a:r>
          </a:p>
          <a:p>
            <a:pPr marL="0" indent="0">
              <a:buNone/>
            </a:pPr>
            <a:r>
              <a:rPr lang="ru-RU" dirty="0"/>
              <a:t>г) маркировки лекарственного препарата </a:t>
            </a:r>
            <a:r>
              <a:rPr lang="ru-RU" dirty="0" smtClean="0"/>
              <a:t>требованиям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22</a:t>
            </a:fld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4. Экспресс-анализ в условиях аптеки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Основные требования, предъявляемые к </a:t>
            </a:r>
            <a:r>
              <a:rPr lang="ru-RU" dirty="0" smtClean="0"/>
              <a:t>экспресс-анализу</a:t>
            </a:r>
            <a:r>
              <a:rPr lang="ru-RU" dirty="0"/>
              <a:t>:</a:t>
            </a:r>
          </a:p>
          <a:p>
            <a:r>
              <a:rPr lang="ru-RU" dirty="0"/>
              <a:t>расход минимальных количеств лекарственных средств </a:t>
            </a:r>
            <a:r>
              <a:rPr lang="ru-RU" dirty="0" smtClean="0"/>
              <a:t>при достаточной </a:t>
            </a:r>
            <a:r>
              <a:rPr lang="ru-RU" dirty="0"/>
              <a:t>точности и </a:t>
            </a:r>
            <a:r>
              <a:rPr lang="ru-RU" dirty="0" smtClean="0"/>
              <a:t>чувствительности</a:t>
            </a:r>
            <a:r>
              <a:rPr lang="ru-RU" dirty="0"/>
              <a:t>;</a:t>
            </a:r>
            <a:endParaRPr lang="ru-RU" dirty="0" smtClean="0"/>
          </a:p>
          <a:p>
            <a:r>
              <a:rPr lang="ru-RU" dirty="0" smtClean="0"/>
              <a:t>простота </a:t>
            </a:r>
            <a:r>
              <a:rPr lang="ru-RU" dirty="0"/>
              <a:t>и </a:t>
            </a:r>
            <a:r>
              <a:rPr lang="ru-RU" dirty="0" smtClean="0"/>
              <a:t>быстрота выполнения </a:t>
            </a:r>
            <a:r>
              <a:rPr lang="ru-RU" dirty="0"/>
              <a:t>(по возможности без разделения ингредиентов</a:t>
            </a:r>
            <a:r>
              <a:rPr lang="ru-RU" dirty="0" smtClean="0"/>
              <a:t>);</a:t>
            </a:r>
            <a:endParaRPr lang="ru-RU" dirty="0"/>
          </a:p>
          <a:p>
            <a:r>
              <a:rPr lang="ru-RU" dirty="0"/>
              <a:t>возможность проведения анализа без изъятия </a:t>
            </a:r>
            <a:r>
              <a:rPr lang="ru-RU" dirty="0" smtClean="0"/>
              <a:t>приготовленного лекарственного </a:t>
            </a:r>
            <a:r>
              <a:rPr lang="ru-RU" dirty="0"/>
              <a:t>препарата.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23</a:t>
            </a:fld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/>
              <a:t>Особенности определения подлинности экспресс-методом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300" dirty="0"/>
              <a:t>Основное отличие определения подлинности </a:t>
            </a:r>
            <a:r>
              <a:rPr lang="ru-RU" sz="2300" dirty="0" smtClean="0"/>
              <a:t>экспресс-методом от </a:t>
            </a:r>
            <a:r>
              <a:rPr lang="ru-RU" sz="2300" dirty="0" err="1"/>
              <a:t>макроанализа</a:t>
            </a:r>
            <a:r>
              <a:rPr lang="ru-RU" sz="2300" dirty="0"/>
              <a:t> заключается в использовании </a:t>
            </a:r>
            <a:r>
              <a:rPr lang="ru-RU" sz="2300" i="1" dirty="0"/>
              <a:t>малых</a:t>
            </a:r>
            <a:r>
              <a:rPr lang="ru-RU" sz="2300" dirty="0"/>
              <a:t> </a:t>
            </a:r>
            <a:r>
              <a:rPr lang="ru-RU" sz="2300" dirty="0" smtClean="0"/>
              <a:t>количеств исследуемых </a:t>
            </a:r>
            <a:r>
              <a:rPr lang="ru-RU" sz="2300" dirty="0"/>
              <a:t>смесей без их разделения.</a:t>
            </a:r>
          </a:p>
          <a:p>
            <a:r>
              <a:rPr lang="ru-RU" sz="2300" dirty="0"/>
              <a:t>Анализ выполняют капельным методом в </a:t>
            </a:r>
            <a:r>
              <a:rPr lang="ru-RU" sz="2300" dirty="0" err="1" smtClean="0"/>
              <a:t>микропробирках</a:t>
            </a:r>
            <a:r>
              <a:rPr lang="ru-RU" sz="2300" dirty="0" smtClean="0"/>
              <a:t>, фарфоровых </a:t>
            </a:r>
            <a:r>
              <a:rPr lang="ru-RU" sz="2300" dirty="0"/>
              <a:t>чашках, на часовых стеклах, при этом расходуется </a:t>
            </a:r>
            <a:r>
              <a:rPr lang="ru-RU" sz="2300" dirty="0" smtClean="0"/>
              <a:t>от 0,001 </a:t>
            </a:r>
            <a:r>
              <a:rPr lang="ru-RU" sz="2300" dirty="0"/>
              <a:t>до 0,01 г порошка или </a:t>
            </a:r>
            <a:r>
              <a:rPr lang="ru-RU" sz="2300" dirty="0" smtClean="0"/>
              <a:t>1-5 </a:t>
            </a:r>
            <a:r>
              <a:rPr lang="ru-RU" sz="2300" dirty="0"/>
              <a:t>капель исследуемой жидкости.</a:t>
            </a:r>
          </a:p>
          <a:p>
            <a:r>
              <a:rPr lang="ru-RU" sz="2300" dirty="0"/>
              <a:t>Для упрощения анализа достаточно проведения одной </a:t>
            </a:r>
            <a:r>
              <a:rPr lang="ru-RU" sz="2300" dirty="0" smtClean="0"/>
              <a:t>реакции для </a:t>
            </a:r>
            <a:r>
              <a:rPr lang="ru-RU" sz="2300" dirty="0"/>
              <a:t>вещества, причем наиболее простой, например для </a:t>
            </a:r>
            <a:r>
              <a:rPr lang="ru-RU" sz="2300" dirty="0" smtClean="0"/>
              <a:t>атропина сульфата </a:t>
            </a:r>
            <a:r>
              <a:rPr lang="ru-RU" sz="2300" dirty="0"/>
              <a:t>достаточно подтвердить наличие сульфат-иона, </a:t>
            </a:r>
            <a:r>
              <a:rPr lang="ru-RU" sz="2300" dirty="0" smtClean="0"/>
              <a:t>для папаверина </a:t>
            </a:r>
            <a:r>
              <a:rPr lang="ru-RU" sz="2300" dirty="0"/>
              <a:t>гидрохлорида – хлорид-иона классическими методами.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24</a:t>
            </a:fld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Особенности количественного экспресс-анализа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Титриметрический экспресс-анализ отличается от </a:t>
            </a:r>
            <a:r>
              <a:rPr lang="ru-RU" dirty="0" err="1" smtClean="0"/>
              <a:t>макрометодов</a:t>
            </a:r>
            <a:r>
              <a:rPr lang="ru-RU" dirty="0" smtClean="0"/>
              <a:t> расходом </a:t>
            </a:r>
            <a:r>
              <a:rPr lang="ru-RU" dirty="0"/>
              <a:t>меньших </a:t>
            </a:r>
            <a:r>
              <a:rPr lang="ru-RU" dirty="0" smtClean="0"/>
              <a:t>количеств </a:t>
            </a:r>
            <a:r>
              <a:rPr lang="ru-RU" dirty="0"/>
              <a:t>анализируемых препаратов: </a:t>
            </a:r>
            <a:r>
              <a:rPr lang="ru-RU" dirty="0" smtClean="0"/>
              <a:t>0,05-0,1 г порошка </a:t>
            </a:r>
            <a:r>
              <a:rPr lang="ru-RU" dirty="0"/>
              <a:t>или </a:t>
            </a:r>
            <a:r>
              <a:rPr lang="ru-RU" dirty="0" smtClean="0"/>
              <a:t>0,5-2 </a:t>
            </a:r>
            <a:r>
              <a:rPr lang="ru-RU" dirty="0"/>
              <a:t>мл раствора, причем точную массу </a:t>
            </a:r>
            <a:r>
              <a:rPr lang="ru-RU" dirty="0" smtClean="0"/>
              <a:t>порошка можно </a:t>
            </a:r>
            <a:r>
              <a:rPr lang="ru-RU" dirty="0"/>
              <a:t>отвешивать на ручных весах; для повышения точности </a:t>
            </a:r>
            <a:r>
              <a:rPr lang="ru-RU" dirty="0" smtClean="0"/>
              <a:t>можно использовать </a:t>
            </a:r>
            <a:r>
              <a:rPr lang="ru-RU" dirty="0"/>
              <a:t>разбавленные растворы </a:t>
            </a:r>
            <a:r>
              <a:rPr lang="ru-RU" dirty="0" err="1" smtClean="0"/>
              <a:t>титрантов</a:t>
            </a:r>
            <a:r>
              <a:rPr lang="ru-RU" dirty="0" smtClean="0"/>
              <a:t>: 0,01-0,02 </a:t>
            </a:r>
            <a:r>
              <a:rPr lang="ru-RU" dirty="0"/>
              <a:t>моль/л</a:t>
            </a:r>
            <a:r>
              <a:rPr lang="ru-RU" dirty="0" smtClean="0"/>
              <a:t>.</a:t>
            </a:r>
          </a:p>
          <a:p>
            <a:r>
              <a:rPr lang="ru-RU" dirty="0"/>
              <a:t>Навеску порошка или объем жидкой лекарственной </a:t>
            </a:r>
            <a:r>
              <a:rPr lang="ru-RU" dirty="0" smtClean="0"/>
              <a:t>формы берут </a:t>
            </a:r>
            <a:r>
              <a:rPr lang="ru-RU" dirty="0"/>
              <a:t>с таким расчетом, чтобы на определение расходовалось </a:t>
            </a:r>
            <a:r>
              <a:rPr lang="ru-RU" dirty="0" smtClean="0"/>
              <a:t>1-3 мл раствора </a:t>
            </a:r>
            <a:r>
              <a:rPr lang="ru-RU" dirty="0" err="1"/>
              <a:t>титранта</a:t>
            </a:r>
            <a:r>
              <a:rPr lang="ru-RU" dirty="0"/>
              <a:t>.</a:t>
            </a:r>
          </a:p>
          <a:p>
            <a:r>
              <a:rPr lang="ru-RU" dirty="0"/>
              <a:t>Из физико-химических методов в аптечной практике </a:t>
            </a:r>
            <a:r>
              <a:rPr lang="ru-RU" dirty="0" smtClean="0"/>
              <a:t>широко используется </a:t>
            </a:r>
            <a:r>
              <a:rPr lang="ru-RU" dirty="0"/>
              <a:t>экономичный метод рефрактометрии при </a:t>
            </a:r>
            <a:r>
              <a:rPr lang="ru-RU" dirty="0" smtClean="0"/>
              <a:t>анализе концентратов</a:t>
            </a:r>
            <a:r>
              <a:rPr lang="ru-RU" dirty="0"/>
              <a:t>, полуфабрикатов и других лекарственных форм.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25</a:t>
            </a:fld>
            <a:endParaRPr lang="ru-R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5. Биофармацевтический анализ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Задачей биофармацевтического анализа является разработка способов выделения, очистки, идентификации и количественного определения ЛВ и их метаболитов в таких биологических жидкостях, как моча, слюна, кровь, плазма или сыворотка крови и </a:t>
            </a:r>
            <a:r>
              <a:rPr lang="ru-RU" dirty="0" smtClean="0"/>
              <a:t>др.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26</a:t>
            </a:fld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Особенности биофармацевтического анализа: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.         Объекты исследования представляют собой многокомпонентные смеси соединений.</a:t>
            </a:r>
          </a:p>
          <a:p>
            <a:pPr marL="0" indent="0">
              <a:buNone/>
            </a:pPr>
            <a:r>
              <a:rPr lang="ru-RU" dirty="0"/>
              <a:t>2.         Количества определяемых веществ, как правило, исчисляются микрограммами и даже нанограммами.</a:t>
            </a:r>
          </a:p>
          <a:p>
            <a:pPr marL="0" indent="0">
              <a:buNone/>
            </a:pPr>
            <a:r>
              <a:rPr lang="ru-RU" dirty="0"/>
              <a:t>3.         Исследуемые ЛВ и их метаболиты находятся в среде, состоящей из большого числа природных соединений (белков, ферментов и др.).</a:t>
            </a:r>
          </a:p>
          <a:p>
            <a:pPr marL="0" indent="0">
              <a:buNone/>
            </a:pPr>
            <a:r>
              <a:rPr lang="ru-RU" dirty="0"/>
              <a:t>4.         Условия выделения, очистки и анализа исследуемых веществ зависят от вида биологической жидкости, </a:t>
            </a:r>
            <a:r>
              <a:rPr lang="ru-RU" dirty="0" smtClean="0"/>
              <a:t>подвергаемой исследованию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27</a:t>
            </a:fld>
            <a:endParaRPr lang="ru-RU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Помимо теоретического значения, которое имеют исследования в области биофармацевтического анализа для изучения вновь создаваемых ЛВ, несомненна и практическая роль этой отрасли знаний.</a:t>
            </a:r>
          </a:p>
          <a:p>
            <a:pPr marL="0" indent="0">
              <a:buNone/>
            </a:pPr>
            <a:r>
              <a:rPr lang="ru-RU" dirty="0"/>
              <a:t>Следовательно, биофармацевтический анализ представляет собой своеобразный инструмент, необходимый для проведения не только </a:t>
            </a:r>
            <a:r>
              <a:rPr lang="ru-RU" i="1" dirty="0"/>
              <a:t>биофармацевтических</a:t>
            </a:r>
            <a:r>
              <a:rPr lang="ru-RU" dirty="0"/>
              <a:t>, но и </a:t>
            </a:r>
            <a:r>
              <a:rPr lang="ru-RU" i="1" dirty="0"/>
              <a:t>фармакокинетических </a:t>
            </a:r>
            <a:r>
              <a:rPr lang="ru-RU" dirty="0"/>
              <a:t>исследований.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28</a:t>
            </a:fld>
            <a:endParaRPr 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Основные направления создания новых лекарственных веществ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dirty="0"/>
              <a:t>Выделение и изучение биологически активных веществ (алкалоидов, гормонов, терпенов, гликозидов, сапонинов, кумаринов). Это один из важнейших принципов получения ЛВ, имеющий уже вековую историю. Так были получены кокаин, морфин, хинин, пилокарпин, </a:t>
            </a:r>
            <a:r>
              <a:rPr lang="ru-RU" dirty="0" err="1"/>
              <a:t>платифиллин</a:t>
            </a:r>
            <a:r>
              <a:rPr lang="ru-RU" dirty="0"/>
              <a:t> и др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Химическая модификация структуры известных синтетических и природных ЛB. Сущность ее заключается в изменении химического строения известного ЛВ с целью получения нового, более активного. Примером может служить модификация структуры природных пенициллинов или цефалоспоринов с целью получения более активных синтетических аналогов. Используется также прием получения структурных аналогов с новой направленностью фармакологического действия. Например, в результате исследования побочного диуретического действия у сульфаниламидов, создан целый ряд диуретических средств, производных </a:t>
            </a:r>
            <a:r>
              <a:rPr lang="ru-RU" dirty="0" err="1"/>
              <a:t>сульфонилмочевины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512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 Фармацевтический </a:t>
            </a:r>
            <a:r>
              <a:rPr lang="ru-RU" dirty="0"/>
              <a:t>анализ. Его содержание и особенности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Фармацевтический анализ</a:t>
            </a:r>
            <a:r>
              <a:rPr lang="ru-RU" dirty="0"/>
              <a:t> – это комплекс приемов и методов, позволяющих провести оценку качества ЛС. Это один из важнейших разделов </a:t>
            </a:r>
            <a:r>
              <a:rPr lang="ru-RU" dirty="0" err="1"/>
              <a:t>фармхимии</a:t>
            </a:r>
            <a:r>
              <a:rPr lang="ru-RU" dirty="0"/>
              <a:t>, а проведение его является основным содержанием работы провизора-аналитика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/>
              <a:t>Воспроизведение биогенных физиологически активных веществ. Получение витаминов, гормонов, ферментов, аминокислот из растительного и животного сырья </a:t>
            </a:r>
            <a:r>
              <a:rPr lang="ru-RU" dirty="0" smtClean="0"/>
              <a:t> </a:t>
            </a:r>
            <a:r>
              <a:rPr lang="ru-RU" dirty="0"/>
              <a:t>сопряжено с рядом трудностей. Основной из них является малое их содержание и сложность выделения. Поэтому более эффективным является разработка способов синтеза этих веществ химическим, микробиологическим, </a:t>
            </a:r>
            <a:r>
              <a:rPr lang="ru-RU" dirty="0" err="1"/>
              <a:t>генноинженерным</a:t>
            </a:r>
            <a:r>
              <a:rPr lang="ru-RU" dirty="0"/>
              <a:t> путем. Так </a:t>
            </a:r>
            <a:r>
              <a:rPr lang="ru-RU" dirty="0" smtClean="0"/>
              <a:t>получают введение </a:t>
            </a:r>
            <a:r>
              <a:rPr lang="ru-RU" dirty="0" err="1"/>
              <a:t>фармакофора</a:t>
            </a:r>
            <a:r>
              <a:rPr lang="ru-RU" dirty="0"/>
              <a:t> известного </a:t>
            </a:r>
            <a:r>
              <a:rPr lang="ru-RU" dirty="0" smtClean="0"/>
              <a:t>в </a:t>
            </a:r>
            <a:r>
              <a:rPr lang="ru-RU" dirty="0"/>
              <a:t>молекулу нового органического соединения. </a:t>
            </a:r>
            <a:r>
              <a:rPr lang="ru-RU" dirty="0" err="1"/>
              <a:t>Фармакофором</a:t>
            </a:r>
            <a:r>
              <a:rPr lang="ru-RU" dirty="0"/>
              <a:t> называют фрагмент молекулы, обусловливающий фармакологическую активность ЛВ. Так, например, получение многочисленных противоопухолевых ЛВ было осуществлено путем введения в молекулу </a:t>
            </a:r>
            <a:r>
              <a:rPr lang="ru-RU" dirty="0" err="1"/>
              <a:t>дихлорэтиламинового</a:t>
            </a:r>
            <a:r>
              <a:rPr lang="ru-RU" dirty="0"/>
              <a:t> фрагмента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ru-RU" dirty="0" smtClean="0"/>
          </a:p>
          <a:p>
            <a:pPr algn="just"/>
            <a:r>
              <a:rPr lang="ru-RU" dirty="0"/>
              <a:t>Принцип молекулярного моделирования, сущность которого состоит в предварительном установлении стереохимических особенностей молекулы ЛВ и </a:t>
            </a:r>
            <a:r>
              <a:rPr lang="ru-RU" dirty="0" err="1"/>
              <a:t>биорецептора</a:t>
            </a:r>
            <a:r>
              <a:rPr lang="ru-RU" dirty="0"/>
              <a:t>. Например, измерение с помощью рентгеноструктурного анализа расстояний между атомами или зарядами у стероидных соединений и синтез на этой основе аналогов с заданными на молекулярном уровне параметрами. На основе этого принципа созданы синтетические аналоги эстрогенных гормонов, не имеющие стероидной структуры.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9731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Создание ЛВ на основе естественных метаболитов используется в различных направлениях. Способность возмещать необходимое физиологически активное вещество при недостатке его поступления или образования в организме открывает большие возможности заместительной терапии. Вместе с тем, полученное на основе естественного метаболита ЛВ может оказывать при наличии определенного патологического состояния выраженный фармакологический </a:t>
            </a:r>
            <a:r>
              <a:rPr lang="ru-RU" dirty="0" smtClean="0"/>
              <a:t>эффект</a:t>
            </a:r>
          </a:p>
          <a:p>
            <a:pPr algn="just"/>
            <a:r>
              <a:rPr lang="ru-RU" dirty="0"/>
              <a:t>Это позволило создать на основе метаболитов ЛВ — антидепрессанты, антиконвульсанты, </a:t>
            </a:r>
            <a:r>
              <a:rPr lang="ru-RU" dirty="0" err="1"/>
              <a:t>антиаритмики</a:t>
            </a:r>
            <a:r>
              <a:rPr lang="ru-RU" dirty="0"/>
              <a:t>, анальгетики, иммуномодуляторы, </a:t>
            </a:r>
            <a:r>
              <a:rPr lang="ru-RU" dirty="0" err="1"/>
              <a:t>ноотропы</a:t>
            </a:r>
            <a:r>
              <a:rPr lang="ru-RU" dirty="0"/>
              <a:t> и др.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0390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/>
              <a:t>Использование антиметаболитов основано на создании синтетического ЛВ, сходного по химической структуре с метаболитов. При применении такого антиметаболита происходит процесс подмены метаболита в естественных биологических реакциях. Возникает нарушение (торможение) функции ферментных систем имитаторами метаболита. Этот принцип лежит в основе действия сульфаниламидных, многих противоопухолевых и противовирусных </a:t>
            </a:r>
            <a:r>
              <a:rPr lang="ru-RU" dirty="0" smtClean="0"/>
              <a:t>средств</a:t>
            </a:r>
          </a:p>
          <a:p>
            <a:pPr marL="0" indent="0" algn="just">
              <a:buNone/>
            </a:pPr>
            <a:endParaRPr lang="ru-RU" dirty="0" smtClean="0"/>
          </a:p>
          <a:p>
            <a:pPr algn="just"/>
            <a:r>
              <a:rPr lang="ru-RU" dirty="0" smtClean="0"/>
              <a:t>Использование </a:t>
            </a:r>
            <a:r>
              <a:rPr lang="ru-RU" dirty="0"/>
              <a:t>комбинаторной химии, сущность которой состоит в совмещении химических и биологических методов. Создана эта методология в 1990-х годах и </a:t>
            </a:r>
            <a:r>
              <a:rPr lang="ru-RU"/>
              <a:t>основана </a:t>
            </a:r>
            <a:r>
              <a:rPr lang="ru-RU" smtClean="0"/>
              <a:t> </a:t>
            </a:r>
            <a:r>
              <a:rPr lang="ru-RU" dirty="0"/>
              <a:t>на параллельном синтезе и биологических испытаниях большого числа новых соединений в очень малых количествах. На твердых подложках в миниатюрных реакционных ячейках получают до нескольких тысяч соединений в день и тут же тестируют их в виде смесей или после выделения индивидуальных веществ.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2727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Ферментация как метод получения природных лекарственных веществ (антибиотики, аминокислоты, превращения в стероидных соединениях). </a:t>
            </a:r>
            <a:endParaRPr lang="ru-RU" dirty="0" smtClean="0"/>
          </a:p>
          <a:p>
            <a:pPr algn="just"/>
            <a:r>
              <a:rPr lang="ru-RU" dirty="0" smtClean="0"/>
              <a:t>Микробиологические </a:t>
            </a:r>
            <a:r>
              <a:rPr lang="ru-RU" dirty="0"/>
              <a:t>методы и генная инженерия как новое направление в получении органических кислот, витаминов, нуклеотидов, полипептидов. </a:t>
            </a:r>
            <a:endParaRPr lang="ru-RU" dirty="0" smtClean="0"/>
          </a:p>
          <a:p>
            <a:pPr algn="just"/>
            <a:r>
              <a:rPr lang="ru-RU" dirty="0" smtClean="0"/>
              <a:t>Тонкий </a:t>
            </a:r>
            <a:r>
              <a:rPr lang="ru-RU" dirty="0"/>
              <a:t>органический синтез и перспективы его развития. Наиболее важные группы природных веществ, получаемые путем полного органического синтеза (кофеин, атропин, папаверин, адреналин, левомицетин и др.).</a:t>
            </a: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9632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1628800"/>
            <a:ext cx="8229600" cy="1143000"/>
          </a:xfrm>
        </p:spPr>
        <p:txBody>
          <a:bodyPr/>
          <a:lstStyle/>
          <a:p>
            <a:r>
              <a:rPr lang="ru-RU" dirty="0" smtClean="0"/>
              <a:t>Благодарю за внимание!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34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 smtClean="0"/>
              <a:t>В зависимости от поставленных задач при проведении фармацевтического анализа осуществляются различные </a:t>
            </a:r>
            <a:r>
              <a:rPr lang="ru-RU" sz="2700" b="1" dirty="0" smtClean="0"/>
              <a:t>виды деятельности: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u="sng" dirty="0" smtClean="0"/>
              <a:t>Фармакопейный </a:t>
            </a:r>
            <a:r>
              <a:rPr lang="ru-RU" u="sng" dirty="0"/>
              <a:t>анализ</a:t>
            </a:r>
            <a:r>
              <a:rPr lang="ru-RU" dirty="0"/>
              <a:t> – это анализ ЛС и изготовленных из них лекарственных форм по фармакопейной статье (ФС, ФПС, ВФС). Итогом является вывод о возможности или невозможности использования в медицине исследуемого объекта.</a:t>
            </a:r>
          </a:p>
          <a:p>
            <a:pPr lvl="0"/>
            <a:r>
              <a:rPr lang="ru-RU" u="sng" dirty="0" err="1"/>
              <a:t>Постадийный</a:t>
            </a:r>
            <a:r>
              <a:rPr lang="ru-RU" u="sng" dirty="0"/>
              <a:t> контроль производства ЛС:</a:t>
            </a:r>
            <a:r>
              <a:rPr lang="ru-RU" dirty="0"/>
              <a:t> от контроля исходного сырья до контроля качества полученного ЛС, анализ по технологическому регламенту, спецификации.</a:t>
            </a:r>
          </a:p>
          <a:p>
            <a:pPr lvl="0"/>
            <a:r>
              <a:rPr lang="ru-RU" u="sng" dirty="0"/>
              <a:t>Анализ лекарственных форм индивидуального изготовления</a:t>
            </a:r>
            <a:r>
              <a:rPr lang="ru-RU" dirty="0"/>
              <a:t> – это внутриаптечный контроль качества лекарственных форм, приготовленных по индивидуальным рецептам (экспресс-анализ). Анализ проводят по ГФ, инструкциям и методическим рекомендациям.</a:t>
            </a:r>
          </a:p>
          <a:p>
            <a:pPr lvl="0"/>
            <a:r>
              <a:rPr lang="ru-RU" u="sng" dirty="0"/>
              <a:t>Биофармацевтический анализ</a:t>
            </a:r>
            <a:r>
              <a:rPr lang="ru-RU" dirty="0"/>
              <a:t> – это анализ ЛС в биологических жидкостях (кровь, моча, ткани и т.д.). Анализ проводят по экспериментальным методикам.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Фармакопейный анализ. Основные составляющие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Подлинность</a:t>
            </a:r>
          </a:p>
          <a:p>
            <a:r>
              <a:rPr lang="ru-RU" dirty="0" smtClean="0"/>
              <a:t>Доброкачественность</a:t>
            </a:r>
          </a:p>
          <a:p>
            <a:r>
              <a:rPr lang="ru-RU" dirty="0" smtClean="0"/>
              <a:t>Определение физических констант (</a:t>
            </a:r>
            <a:r>
              <a:rPr lang="ru-RU" dirty="0"/>
              <a:t>температура плавления, удельный показатель поглощения, удельное </a:t>
            </a:r>
            <a:r>
              <a:rPr lang="ru-RU" dirty="0" smtClean="0"/>
              <a:t>вращение)</a:t>
            </a:r>
          </a:p>
          <a:p>
            <a:r>
              <a:rPr lang="ru-RU" dirty="0" smtClean="0"/>
              <a:t>Количественное определение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Особенности методов фармакопейного анализа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набор методов должен делать возможным анализ веществ самой различной природы в самых различных концентрациях</a:t>
            </a:r>
          </a:p>
          <a:p>
            <a:pPr lvl="0"/>
            <a:r>
              <a:rPr lang="ru-RU" dirty="0"/>
              <a:t>должен делать возможным анализ как чистых компонентов (индивидуальных веществ), так и сложных многокомпонентных лекарственных смесей</a:t>
            </a:r>
          </a:p>
          <a:p>
            <a:pPr lvl="0"/>
            <a:r>
              <a:rPr lang="ru-RU" dirty="0"/>
              <a:t>арсенал ЛС постоянно пополняется новыми препаратами, поэтому постоянно совершенствуется и набор методов анализа</a:t>
            </a:r>
          </a:p>
          <a:p>
            <a:pPr lvl="0"/>
            <a:r>
              <a:rPr lang="ru-RU" dirty="0"/>
              <a:t>к постоянному развитию и применению более точных и чувствительных методов анализа обязывает и то, что объект исследования провизора-аналитика это ЛВ, от качества которого зависят жизни и здоровье человека.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76672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В связи с этим предъявляются </a:t>
            </a:r>
            <a:r>
              <a:rPr lang="ru-RU" dirty="0"/>
              <a:t>высокие требования к методам, разрешенным для анализа ЛС (то есть фармакопейным): </a:t>
            </a:r>
            <a:endParaRPr lang="ru-RU" dirty="0" smtClean="0"/>
          </a:p>
          <a:p>
            <a:r>
              <a:rPr lang="ru-RU" dirty="0" smtClean="0"/>
              <a:t>специфичность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чувствительность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точность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экономичность </a:t>
            </a:r>
            <a:r>
              <a:rPr lang="ru-RU" dirty="0"/>
              <a:t>(малый расход исследуемого вещества, реагентов и времени)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2. </a:t>
            </a:r>
            <a:r>
              <a:rPr lang="ru-RU" sz="3600" dirty="0" err="1" smtClean="0"/>
              <a:t>Постадийный</a:t>
            </a:r>
            <a:r>
              <a:rPr lang="ru-RU" sz="3600" dirty="0" smtClean="0"/>
              <a:t> контроль производства ЛВ (согласно ОСТ 42-510-98)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1. С </a:t>
            </a:r>
            <a:r>
              <a:rPr lang="ru-RU" dirty="0"/>
              <a:t>целью предотвращения выпуска готового продукта, не соответствующего требованиям </a:t>
            </a:r>
            <a:r>
              <a:rPr lang="ru-RU" dirty="0" smtClean="0"/>
              <a:t>нормативной </a:t>
            </a:r>
            <a:r>
              <a:rPr lang="ru-RU" dirty="0"/>
              <a:t>документации, должен проводиться </a:t>
            </a:r>
            <a:r>
              <a:rPr lang="ru-RU" dirty="0" err="1"/>
              <a:t>постадийный</a:t>
            </a:r>
            <a:r>
              <a:rPr lang="ru-RU" dirty="0"/>
              <a:t> </a:t>
            </a:r>
            <a:r>
              <a:rPr lang="ru-RU" dirty="0" smtClean="0"/>
              <a:t>контроль </a:t>
            </a:r>
            <a:r>
              <a:rPr lang="ru-RU" dirty="0"/>
              <a:t>процесса производства, </a:t>
            </a:r>
            <a:r>
              <a:rPr lang="ru-RU" dirty="0" smtClean="0"/>
              <a:t>который </a:t>
            </a:r>
            <a:r>
              <a:rPr lang="ru-RU" dirty="0"/>
              <a:t>осуществляется сотрудниками цеховой лаборатории (регулярно) и отдела контроля качества </a:t>
            </a:r>
            <a:r>
              <a:rPr lang="ru-RU" dirty="0" smtClean="0"/>
              <a:t>(</a:t>
            </a:r>
            <a:r>
              <a:rPr lang="ru-RU" dirty="0"/>
              <a:t>периодически) в соответствии с действующими отраслевыми документами, </a:t>
            </a:r>
            <a:r>
              <a:rPr lang="ru-RU" dirty="0" smtClean="0"/>
              <a:t>технологическими регламентами </a:t>
            </a:r>
            <a:r>
              <a:rPr lang="ru-RU" dirty="0"/>
              <a:t>и письменными инструкциями. Периодичность проверок определяется руководством предприятия и отдела контроля качества применительно к данному продукту и процессу </a:t>
            </a:r>
          </a:p>
          <a:p>
            <a:pPr marL="0" indent="0" algn="just">
              <a:buNone/>
            </a:pPr>
            <a:r>
              <a:rPr lang="ru-RU" dirty="0"/>
              <a:t>производства.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 err="1" smtClean="0"/>
              <a:t>Постадийный</a:t>
            </a:r>
            <a:r>
              <a:rPr lang="ru-RU" sz="2800" dirty="0" smtClean="0"/>
              <a:t> контроль производства ЛВ (согласно ОСТ 42-510-98)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2</a:t>
            </a:r>
            <a:r>
              <a:rPr lang="ru-RU" sz="2400" dirty="0"/>
              <a:t>. В ходе </a:t>
            </a:r>
            <a:r>
              <a:rPr lang="ru-RU" sz="2400" dirty="0" err="1"/>
              <a:t>постадийного</a:t>
            </a:r>
            <a:r>
              <a:rPr lang="ru-RU" sz="2400" dirty="0"/>
              <a:t> контроля проверяется: </a:t>
            </a:r>
          </a:p>
          <a:p>
            <a:pPr marL="0" indent="0">
              <a:buNone/>
            </a:pPr>
            <a:r>
              <a:rPr lang="ru-RU" sz="2400" dirty="0"/>
              <a:t>- соответствие используемых сырья, вспомогательных, упаковочных и маркировочных </a:t>
            </a:r>
            <a:r>
              <a:rPr lang="ru-RU" sz="2400" dirty="0" smtClean="0"/>
              <a:t>материалов </a:t>
            </a:r>
            <a:r>
              <a:rPr lang="ru-RU" sz="2400" dirty="0"/>
              <a:t>и полупродуктов требованиям нормативной документации; </a:t>
            </a:r>
          </a:p>
          <a:p>
            <a:pPr marL="0" indent="0">
              <a:buNone/>
            </a:pPr>
            <a:r>
              <a:rPr lang="ru-RU" sz="2400" dirty="0"/>
              <a:t>- санитарное состояние цехов, рабочих мест и оборудования; </a:t>
            </a:r>
          </a:p>
          <a:p>
            <a:pPr marL="0" indent="0">
              <a:buNone/>
            </a:pPr>
            <a:r>
              <a:rPr lang="ru-RU" sz="2400" dirty="0"/>
              <a:t>- выполнение регламентированных технологических операций и соблюдение </a:t>
            </a:r>
            <a:r>
              <a:rPr lang="ru-RU" sz="2400" dirty="0" smtClean="0"/>
              <a:t>технологических режимов </a:t>
            </a:r>
            <a:r>
              <a:rPr lang="ru-RU" sz="2400" dirty="0"/>
              <a:t>работы. </a:t>
            </a:r>
          </a:p>
          <a:p>
            <a:pPr marL="0" indent="0">
              <a:buNone/>
            </a:pPr>
            <a:r>
              <a:rPr lang="ru-RU" sz="2400" dirty="0"/>
              <a:t>Результаты </a:t>
            </a:r>
            <a:r>
              <a:rPr lang="ru-RU" sz="2400" dirty="0" err="1"/>
              <a:t>постадийного</a:t>
            </a:r>
            <a:r>
              <a:rPr lang="ru-RU" sz="2400" dirty="0"/>
              <a:t> контроля отражаются в соответствующих журналах и в досье </a:t>
            </a:r>
            <a:r>
              <a:rPr lang="ru-RU" sz="2400" dirty="0" smtClean="0"/>
              <a:t>на препарат</a:t>
            </a:r>
            <a:r>
              <a:rPr lang="ru-RU" sz="2400" dirty="0"/>
              <a:t>. При обнаружении отклонений от режимов и норм технологического процесса должны </a:t>
            </a:r>
            <a:r>
              <a:rPr lang="ru-RU" sz="2400" dirty="0" smtClean="0"/>
              <a:t>быть </a:t>
            </a:r>
            <a:r>
              <a:rPr lang="ru-RU" sz="2400" dirty="0"/>
              <a:t>выявлены причины и приняты меры по их ликвидации, что должно быть документально </a:t>
            </a:r>
            <a:r>
              <a:rPr lang="ru-RU" sz="2400" dirty="0" smtClean="0"/>
              <a:t>оформлено </a:t>
            </a:r>
            <a:r>
              <a:rPr lang="ru-RU" sz="2400" dirty="0"/>
              <a:t>и внесено в досье.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465C-F20D-4EF0-8169-69BA38B7BF83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D9969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</TotalTime>
  <Words>2233</Words>
  <Application>Microsoft Office PowerPoint</Application>
  <PresentationFormat>Экран (4:3)</PresentationFormat>
  <Paragraphs>174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7" baseType="lpstr">
      <vt:lpstr>Arial</vt:lpstr>
      <vt:lpstr>Calibri</vt:lpstr>
      <vt:lpstr>Тема Office</vt:lpstr>
      <vt:lpstr>ФГБОУ ВО Казанский государственный университет  Минздрава России Институт Фармации   Раздел 1.1.Основные задачи фармацевтической химии. Фармацевтический анализ.   Дисциплина: Фармацевтическая  химия Специальность: 33.08.03 Фармацевтическая химия и фармакогнозия Преподаватель: доц. Тимергалиева В.Р.</vt:lpstr>
      <vt:lpstr>Основные вопросы:</vt:lpstr>
      <vt:lpstr>1. Фармацевтический анализ. Его содержание и особенности</vt:lpstr>
      <vt:lpstr>  В зависимости от поставленных задач при проведении фармацевтического анализа осуществляются различные виды деятельности: </vt:lpstr>
      <vt:lpstr>Фармакопейный анализ. Основные составляющие</vt:lpstr>
      <vt:lpstr>Особенности методов фармакопейного анализа</vt:lpstr>
      <vt:lpstr>Презентация PowerPoint</vt:lpstr>
      <vt:lpstr>2. Постадийный контроль производства ЛВ (согласно ОСТ 42-510-98)</vt:lpstr>
      <vt:lpstr>Постадийный контроль производства ЛВ (согласно ОСТ 42-510-98)</vt:lpstr>
      <vt:lpstr>3. Анализ ЛФ индивидуального изготовления</vt:lpstr>
      <vt:lpstr>Виды контроля качества:</vt:lpstr>
      <vt:lpstr>Приемочный контроль</vt:lpstr>
      <vt:lpstr>Письменный контроль</vt:lpstr>
      <vt:lpstr>Опросный контроль</vt:lpstr>
      <vt:lpstr>Органолептический контроль</vt:lpstr>
      <vt:lpstr>Физический контроль</vt:lpstr>
      <vt:lpstr>Химический контроль</vt:lpstr>
      <vt:lpstr>Качественному анализу в обязательном порядке подвергаются:</vt:lpstr>
      <vt:lpstr> Качественному и количественному анализу (полный химический контроль) подвергаются в обязательном порядке: </vt:lpstr>
      <vt:lpstr> Качественному и количественному анализу (полный химический контроль) подвергаются в обязательном порядке: </vt:lpstr>
      <vt:lpstr> Качественному и количественному анализу (полный химический контроль) подвергаются в обязательном порядке: </vt:lpstr>
      <vt:lpstr>Контроль при отпуске лекарственных препаратов</vt:lpstr>
      <vt:lpstr>4. Экспресс-анализ в условиях аптеки</vt:lpstr>
      <vt:lpstr>Особенности определения подлинности экспресс-методом</vt:lpstr>
      <vt:lpstr>Особенности количественного экспресс-анализа</vt:lpstr>
      <vt:lpstr>5. Биофармацевтический анализ</vt:lpstr>
      <vt:lpstr> Особенности биофармацевтического анализа: </vt:lpstr>
      <vt:lpstr>Презентация PowerPoint</vt:lpstr>
      <vt:lpstr>Основные направления создания новых лекарственных веществ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ФГБОУ ВО Казанский государственный университет  Минздрава России Институт Фармации      Раздел 1.2.    Современное состояние и пути дальнейшего развития методов стандартизации и контроля качества  лекарственных средств. Тема  1.2. Современные   методы стандартизации и контроля качества  лекарственных средств</dc:title>
  <dc:creator>1</dc:creator>
  <cp:lastModifiedBy>Венера</cp:lastModifiedBy>
  <cp:revision>24</cp:revision>
  <dcterms:created xsi:type="dcterms:W3CDTF">2018-10-10T07:50:00Z</dcterms:created>
  <dcterms:modified xsi:type="dcterms:W3CDTF">2025-09-03T08:34:03Z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1049-11.2.0.10223</vt:lpwstr>
  </property>
</Properties>
</file>