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3DB33-D730-4D9B-852F-9D8E8195C0CF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606B5-5762-4F1B-8B0D-5570AC0F02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3DB33-D730-4D9B-852F-9D8E8195C0CF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606B5-5762-4F1B-8B0D-5570AC0F02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3DB33-D730-4D9B-852F-9D8E8195C0CF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606B5-5762-4F1B-8B0D-5570AC0F02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3DB33-D730-4D9B-852F-9D8E8195C0CF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606B5-5762-4F1B-8B0D-5570AC0F02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3DB33-D730-4D9B-852F-9D8E8195C0CF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606B5-5762-4F1B-8B0D-5570AC0F02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3DB33-D730-4D9B-852F-9D8E8195C0CF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606B5-5762-4F1B-8B0D-5570AC0F02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3DB33-D730-4D9B-852F-9D8E8195C0CF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606B5-5762-4F1B-8B0D-5570AC0F02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3DB33-D730-4D9B-852F-9D8E8195C0CF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606B5-5762-4F1B-8B0D-5570AC0F02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3DB33-D730-4D9B-852F-9D8E8195C0CF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606B5-5762-4F1B-8B0D-5570AC0F02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3DB33-D730-4D9B-852F-9D8E8195C0CF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606B5-5762-4F1B-8B0D-5570AC0F02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3DB33-D730-4D9B-852F-9D8E8195C0CF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606B5-5762-4F1B-8B0D-5570AC0F02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23DB33-D730-4D9B-852F-9D8E8195C0CF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D606B5-5762-4F1B-8B0D-5570AC0F020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/>
              <a:t>Тема 1.3.</a:t>
            </a:r>
            <a:r>
              <a:rPr lang="ru-RU" dirty="0"/>
              <a:t> Порядок проведения стандартизации и </a:t>
            </a:r>
            <a:r>
              <a:rPr lang="ru-RU" dirty="0" smtClean="0"/>
              <a:t>экспертизы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Эксперт не вправе: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1</a:t>
            </a:r>
            <a:r>
              <a:rPr lang="ru-RU" dirty="0"/>
              <a:t>) проводить экспертизу лекарственного средства по </a:t>
            </a:r>
            <a:r>
              <a:rPr lang="ru-RU" dirty="0" smtClean="0"/>
              <a:t>обращению непосредственно </a:t>
            </a:r>
            <a:r>
              <a:rPr lang="ru-RU" dirty="0"/>
              <a:t>к нему организаций или физических лиц;</a:t>
            </a:r>
          </a:p>
          <a:p>
            <a:pPr>
              <a:buNone/>
            </a:pPr>
            <a:r>
              <a:rPr lang="ru-RU" dirty="0"/>
              <a:t>2) самостоятельно собирать материалы для проведения </a:t>
            </a:r>
            <a:r>
              <a:rPr lang="ru-RU" dirty="0" smtClean="0"/>
              <a:t>экспертизы лекарственного </a:t>
            </a:r>
            <a:r>
              <a:rPr lang="ru-RU" dirty="0"/>
              <a:t>средства;</a:t>
            </a:r>
          </a:p>
          <a:p>
            <a:pPr>
              <a:buNone/>
            </a:pPr>
            <a:r>
              <a:rPr lang="ru-RU" dirty="0"/>
              <a:t>3) проводить экспертизу лекарственного средства в </a:t>
            </a:r>
            <a:r>
              <a:rPr lang="ru-RU" dirty="0" smtClean="0"/>
              <a:t>качестве негосударственного </a:t>
            </a:r>
            <a:r>
              <a:rPr lang="ru-RU" dirty="0"/>
              <a:t>эксперта.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При проведении экспертизы лекарственных средств не </a:t>
            </a:r>
            <a:r>
              <a:rPr lang="ru-RU" dirty="0" smtClean="0"/>
              <a:t>допускается истребовать </a:t>
            </a:r>
            <a:r>
              <a:rPr lang="ru-RU" dirty="0"/>
              <a:t>у лица, по заявлению которого Министерством выдано </a:t>
            </a:r>
            <a:r>
              <a:rPr lang="ru-RU" dirty="0" smtClean="0"/>
              <a:t>задание на </a:t>
            </a:r>
            <a:r>
              <a:rPr lang="ru-RU" dirty="0"/>
              <a:t>проведение экспертизы лекарственных средств, либо иных </a:t>
            </a:r>
            <a:r>
              <a:rPr lang="ru-RU" dirty="0" smtClean="0"/>
              <a:t>лиц материалы</a:t>
            </a:r>
            <a:r>
              <a:rPr lang="ru-RU" dirty="0"/>
              <a:t>, необходимые для проведения экспертизы.</a:t>
            </a:r>
          </a:p>
          <a:p>
            <a:r>
              <a:rPr lang="ru-RU" dirty="0"/>
              <a:t>В случае недостаточности представленных для дачи </a:t>
            </a:r>
            <a:r>
              <a:rPr lang="ru-RU" dirty="0" smtClean="0"/>
              <a:t>заключения материалов </a:t>
            </a:r>
            <a:r>
              <a:rPr lang="ru-RU" dirty="0"/>
              <a:t>эксперт ставит вопрос о представлении ему </a:t>
            </a:r>
            <a:r>
              <a:rPr lang="ru-RU" dirty="0" smtClean="0"/>
              <a:t>необходимых материалов </a:t>
            </a:r>
            <a:r>
              <a:rPr lang="ru-RU" dirty="0"/>
              <a:t>перед руководителем экспертного учреждения, </a:t>
            </a:r>
            <a:r>
              <a:rPr lang="ru-RU" dirty="0" smtClean="0"/>
              <a:t>который обращается </a:t>
            </a:r>
            <a:r>
              <a:rPr lang="ru-RU" dirty="0"/>
              <a:t>с соответствующим запросом в </a:t>
            </a:r>
            <a:r>
              <a:rPr lang="ru-RU" dirty="0" smtClean="0"/>
              <a:t>Министерство.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В случае необходимости эксперт вправе ходатайствовать в </a:t>
            </a:r>
            <a:r>
              <a:rPr lang="ru-RU" dirty="0" smtClean="0"/>
              <a:t>письменной форме </a:t>
            </a:r>
            <a:r>
              <a:rPr lang="ru-RU" dirty="0"/>
              <a:t>перед руководителем экспертного учреждения о привлечении </a:t>
            </a:r>
            <a:r>
              <a:rPr lang="ru-RU" dirty="0" smtClean="0"/>
              <a:t>к проведению </a:t>
            </a:r>
            <a:r>
              <a:rPr lang="ru-RU" dirty="0"/>
              <a:t>экспертизы лекарственного средства других экспертов.</a:t>
            </a:r>
          </a:p>
          <a:p>
            <a:r>
              <a:rPr lang="ru-RU" dirty="0" smtClean="0"/>
              <a:t>Каждый </a:t>
            </a:r>
            <a:r>
              <a:rPr lang="ru-RU" dirty="0"/>
              <a:t>эксперт, входящий в состав комиссии экспертов, </a:t>
            </a:r>
            <a:r>
              <a:rPr lang="ru-RU" dirty="0" smtClean="0"/>
              <a:t>которой поручено </a:t>
            </a:r>
            <a:r>
              <a:rPr lang="ru-RU" dirty="0"/>
              <a:t>проведение экспертизы лекарственного средства, независимо </a:t>
            </a:r>
            <a:r>
              <a:rPr lang="ru-RU" dirty="0" smtClean="0"/>
              <a:t>и самостоятельно </a:t>
            </a:r>
            <a:r>
              <a:rPr lang="ru-RU" dirty="0"/>
              <a:t>проводит </a:t>
            </a:r>
            <a:r>
              <a:rPr lang="ru-RU" dirty="0" smtClean="0"/>
              <a:t>исследования</a:t>
            </a:r>
            <a:r>
              <a:rPr lang="ru-RU" dirty="0"/>
              <a:t>, оценивает результаты, </a:t>
            </a:r>
            <a:r>
              <a:rPr lang="ru-RU" dirty="0" smtClean="0"/>
              <a:t>полученные им </a:t>
            </a:r>
            <a:r>
              <a:rPr lang="ru-RU" dirty="0"/>
              <a:t>лично и другими экспертами, и формулирует выводы </a:t>
            </a:r>
            <a:r>
              <a:rPr lang="ru-RU" dirty="0" smtClean="0"/>
              <a:t>относительно поставленных </a:t>
            </a:r>
            <a:r>
              <a:rPr lang="ru-RU" dirty="0"/>
              <a:t>вопросов в пределах своих специальных знаний.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200" b="1" dirty="0"/>
              <a:t>II. Экспертиза документов, представленных для</a:t>
            </a:r>
            <a:br>
              <a:rPr lang="ru-RU" sz="2200" b="1" dirty="0"/>
            </a:br>
            <a:r>
              <a:rPr lang="ru-RU" sz="2200" b="1" dirty="0"/>
              <a:t>определения возможности рассматривать</a:t>
            </a:r>
            <a:br>
              <a:rPr lang="ru-RU" sz="2200" b="1" dirty="0"/>
            </a:br>
            <a:r>
              <a:rPr lang="ru-RU" sz="2200" b="1" dirty="0"/>
              <a:t>лекарственный препарат в качестве </a:t>
            </a:r>
            <a:r>
              <a:rPr lang="ru-RU" sz="2200" b="1" dirty="0" err="1"/>
              <a:t>орфанного</a:t>
            </a:r>
            <a:r>
              <a:rPr lang="ru-RU" sz="2200" b="1" dirty="0"/>
              <a:t/>
            </a:r>
            <a:br>
              <a:rPr lang="ru-RU" sz="2200" b="1" dirty="0"/>
            </a:br>
            <a:r>
              <a:rPr lang="ru-RU" sz="2200" b="1" dirty="0"/>
              <a:t>лекарственного препарата</a:t>
            </a:r>
            <a:endParaRPr lang="ru-RU" sz="2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Экспертиза документов, представленных для </a:t>
            </a:r>
            <a:r>
              <a:rPr lang="ru-RU" dirty="0" smtClean="0"/>
              <a:t>определения возможности </a:t>
            </a:r>
            <a:r>
              <a:rPr lang="ru-RU" dirty="0"/>
              <a:t>рассматривать лекарственный препарат в качестве </a:t>
            </a:r>
            <a:r>
              <a:rPr lang="ru-RU" dirty="0" err="1" smtClean="0"/>
              <a:t>орфанного</a:t>
            </a:r>
            <a:r>
              <a:rPr lang="ru-RU" dirty="0" smtClean="0"/>
              <a:t> лекарственного </a:t>
            </a:r>
            <a:r>
              <a:rPr lang="ru-RU" dirty="0"/>
              <a:t>препарата, составление комиссией экспертов заключения </a:t>
            </a:r>
            <a:r>
              <a:rPr lang="ru-RU" dirty="0" smtClean="0"/>
              <a:t>о возможности </a:t>
            </a:r>
            <a:r>
              <a:rPr lang="ru-RU" dirty="0"/>
              <a:t>или невозможности рассматривать лекарственный препарат </a:t>
            </a:r>
            <a:r>
              <a:rPr lang="ru-RU" dirty="0" smtClean="0"/>
              <a:t>в качестве </a:t>
            </a:r>
            <a:r>
              <a:rPr lang="ru-RU" dirty="0" err="1"/>
              <a:t>орфанного</a:t>
            </a:r>
            <a:r>
              <a:rPr lang="ru-RU" dirty="0"/>
              <a:t> лекарственного препарата и направление </a:t>
            </a:r>
            <a:r>
              <a:rPr lang="ru-RU" dirty="0" smtClean="0"/>
              <a:t>данного заключения </a:t>
            </a:r>
            <a:r>
              <a:rPr lang="ru-RU" dirty="0"/>
              <a:t>в Министерство осуществляются в срок, не </a:t>
            </a:r>
            <a:r>
              <a:rPr lang="ru-RU" dirty="0" smtClean="0"/>
              <a:t>превышающий тридцати </a:t>
            </a:r>
            <a:r>
              <a:rPr lang="ru-RU" dirty="0"/>
              <a:t>рабочих дней со дня получения экспертным </a:t>
            </a:r>
            <a:r>
              <a:rPr lang="ru-RU" dirty="0" smtClean="0"/>
              <a:t>учреждением задания Министерства </a:t>
            </a:r>
            <a:r>
              <a:rPr lang="ru-RU" dirty="0"/>
              <a:t>и в электронной форме или на бумажных носителях </a:t>
            </a:r>
            <a:r>
              <a:rPr lang="ru-RU" dirty="0" smtClean="0"/>
              <a:t>следующих документов</a:t>
            </a:r>
            <a:r>
              <a:rPr lang="ru-RU" dirty="0"/>
              <a:t>: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b="1" dirty="0" smtClean="0"/>
              <a:t>II. Экспертиза документов, представленных для</a:t>
            </a:r>
            <a:br>
              <a:rPr lang="ru-RU" sz="2000" b="1" dirty="0" smtClean="0"/>
            </a:br>
            <a:r>
              <a:rPr lang="ru-RU" sz="2000" b="1" dirty="0" smtClean="0"/>
              <a:t>определения возможности рассматривать</a:t>
            </a:r>
            <a:br>
              <a:rPr lang="ru-RU" sz="2000" b="1" dirty="0" smtClean="0"/>
            </a:br>
            <a:r>
              <a:rPr lang="ru-RU" sz="2000" b="1" dirty="0" smtClean="0"/>
              <a:t>лекарственный препарат в качестве </a:t>
            </a:r>
            <a:r>
              <a:rPr lang="ru-RU" sz="2000" b="1" dirty="0" err="1" smtClean="0"/>
              <a:t>орфанного</a:t>
            </a: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>лекарственного препарата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dirty="0"/>
              <a:t>1) заявления о государственной регистрации лекарственного препарата в</a:t>
            </a:r>
          </a:p>
          <a:p>
            <a:pPr>
              <a:buNone/>
            </a:pPr>
            <a:r>
              <a:rPr lang="ru-RU" dirty="0"/>
              <a:t>электронной форме и на бумажном носителе;</a:t>
            </a:r>
          </a:p>
          <a:p>
            <a:pPr>
              <a:buNone/>
            </a:pPr>
            <a:r>
              <a:rPr lang="ru-RU" dirty="0"/>
              <a:t>2) копии документа на русском языке, заверенной в </a:t>
            </a:r>
            <a:r>
              <a:rPr lang="ru-RU" dirty="0" smtClean="0"/>
              <a:t>порядке, установленном </a:t>
            </a:r>
            <a:r>
              <a:rPr lang="ru-RU" dirty="0"/>
              <a:t>законодательством Российской Федерации, </a:t>
            </a:r>
            <a:r>
              <a:rPr lang="ru-RU" dirty="0" smtClean="0"/>
              <a:t>подтверждающего правомочность </a:t>
            </a:r>
            <a:r>
              <a:rPr lang="ru-RU" dirty="0"/>
              <a:t>заявителя подавать заявление о государственной регистрации</a:t>
            </a:r>
          </a:p>
          <a:p>
            <a:pPr>
              <a:buNone/>
            </a:pPr>
            <a:r>
              <a:rPr lang="ru-RU" dirty="0"/>
              <a:t>лекарственного препарата (доверенность);</a:t>
            </a:r>
          </a:p>
          <a:p>
            <a:pPr>
              <a:buNone/>
            </a:pPr>
            <a:r>
              <a:rPr lang="ru-RU" dirty="0"/>
              <a:t>3) проекта инструкции по медицинскому применению </a:t>
            </a:r>
            <a:r>
              <a:rPr lang="ru-RU" dirty="0" smtClean="0"/>
              <a:t>лекарственного препарата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4</a:t>
            </a:r>
            <a:r>
              <a:rPr lang="ru-RU" dirty="0"/>
              <a:t>) инструкции по медицинскому применению или краткой характеристики</a:t>
            </a:r>
          </a:p>
          <a:p>
            <a:pPr>
              <a:buNone/>
            </a:pPr>
            <a:r>
              <a:rPr lang="ru-RU" dirty="0"/>
              <a:t>лекарственного препарата, утвержденных в стране производителя;</a:t>
            </a:r>
          </a:p>
          <a:p>
            <a:pPr>
              <a:buNone/>
            </a:pPr>
            <a:r>
              <a:rPr lang="ru-RU" dirty="0"/>
              <a:t>5) копии документов, заверенных в порядке, </a:t>
            </a:r>
            <a:r>
              <a:rPr lang="ru-RU" dirty="0" smtClean="0"/>
              <a:t>установленном законодательством </a:t>
            </a:r>
            <a:r>
              <a:rPr lang="ru-RU" dirty="0"/>
              <a:t>Российской Федерации, подтверждающих </a:t>
            </a:r>
            <a:r>
              <a:rPr lang="ru-RU" dirty="0" smtClean="0"/>
              <a:t>факт регистрации </a:t>
            </a:r>
            <a:r>
              <a:rPr lang="ru-RU" dirty="0"/>
              <a:t>лекарственного препарата в иностранных государствах </a:t>
            </a:r>
            <a:r>
              <a:rPr lang="ru-RU" dirty="0" smtClean="0"/>
              <a:t>в качестве </a:t>
            </a:r>
            <a:r>
              <a:rPr lang="ru-RU" dirty="0" err="1"/>
              <a:t>орфанного</a:t>
            </a:r>
            <a:r>
              <a:rPr lang="ru-RU" dirty="0"/>
              <a:t> лекарственного препарата;</a:t>
            </a:r>
          </a:p>
          <a:p>
            <a:pPr>
              <a:buNone/>
            </a:pPr>
            <a:r>
              <a:rPr lang="ru-RU" dirty="0"/>
              <a:t>6) отчетов о результатах клинических исследований </a:t>
            </a:r>
            <a:r>
              <a:rPr lang="ru-RU" dirty="0" smtClean="0"/>
              <a:t>лекарственного препарата </a:t>
            </a:r>
            <a:r>
              <a:rPr lang="ru-RU" dirty="0"/>
              <a:t>для медицинского применения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5911873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При проведении экспертизы документов, представленных </a:t>
            </a:r>
            <a:r>
              <a:rPr lang="ru-RU" dirty="0" smtClean="0"/>
              <a:t>для определения </a:t>
            </a:r>
            <a:r>
              <a:rPr lang="ru-RU" dirty="0"/>
              <a:t>возможности рассматривать </a:t>
            </a:r>
            <a:r>
              <a:rPr lang="ru-RU" dirty="0" smtClean="0"/>
              <a:t>лекарственный </a:t>
            </a:r>
            <a:r>
              <a:rPr lang="ru-RU" dirty="0"/>
              <a:t>препарат в </a:t>
            </a:r>
            <a:r>
              <a:rPr lang="ru-RU" dirty="0" smtClean="0"/>
              <a:t>качестве </a:t>
            </a:r>
            <a:r>
              <a:rPr lang="ru-RU" dirty="0" err="1" smtClean="0"/>
              <a:t>орфанного</a:t>
            </a:r>
            <a:r>
              <a:rPr lang="ru-RU" dirty="0" smtClean="0"/>
              <a:t> </a:t>
            </a:r>
            <a:r>
              <a:rPr lang="ru-RU" dirty="0"/>
              <a:t>лекарственного препарата, экспертная оценка документов </a:t>
            </a:r>
            <a:r>
              <a:rPr lang="ru-RU" dirty="0" smtClean="0"/>
              <a:t>и формулирование </a:t>
            </a:r>
            <a:r>
              <a:rPr lang="ru-RU" dirty="0"/>
              <a:t>выводов осуществляются </a:t>
            </a:r>
            <a:r>
              <a:rPr lang="ru-RU" b="1" i="1" dirty="0"/>
              <a:t>с учетом следующих критериев</a:t>
            </a:r>
            <a:r>
              <a:rPr lang="ru-RU" dirty="0" smtClean="0"/>
              <a:t>:</a:t>
            </a:r>
          </a:p>
          <a:p>
            <a:r>
              <a:rPr lang="ru-RU" dirty="0"/>
              <a:t>1) наличие заболевания, при котором планируется </a:t>
            </a:r>
            <a:r>
              <a:rPr lang="ru-RU" dirty="0" smtClean="0"/>
              <a:t>применять рассматриваемый </a:t>
            </a:r>
            <a:r>
              <a:rPr lang="ru-RU" dirty="0"/>
              <a:t>лекарственный препарат, в перечне </a:t>
            </a:r>
            <a:r>
              <a:rPr lang="ru-RU" dirty="0" err="1"/>
              <a:t>жизнеугрожающих</a:t>
            </a:r>
            <a:r>
              <a:rPr lang="ru-RU" dirty="0"/>
              <a:t> </a:t>
            </a:r>
            <a:r>
              <a:rPr lang="ru-RU" dirty="0" smtClean="0"/>
              <a:t>и хронических </a:t>
            </a:r>
            <a:r>
              <a:rPr lang="ru-RU" dirty="0"/>
              <a:t>прогрессирующих редких (</a:t>
            </a:r>
            <a:r>
              <a:rPr lang="ru-RU" dirty="0" err="1"/>
              <a:t>орфанных</a:t>
            </a:r>
            <a:r>
              <a:rPr lang="ru-RU" dirty="0"/>
              <a:t>) заболеваний, приводящих </a:t>
            </a:r>
            <a:r>
              <a:rPr lang="ru-RU" dirty="0" smtClean="0"/>
              <a:t>к сокращению </a:t>
            </a:r>
            <a:r>
              <a:rPr lang="ru-RU" dirty="0"/>
              <a:t>продолжительности жизни граждан или их инвалидности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/>
              <a:t>2) областью применения лекарственного препарата являются </a:t>
            </a:r>
            <a:r>
              <a:rPr lang="ru-RU" dirty="0" smtClean="0"/>
              <a:t>диагностика и </a:t>
            </a:r>
            <a:r>
              <a:rPr lang="ru-RU" dirty="0"/>
              <a:t>(или) лечение </a:t>
            </a:r>
            <a:r>
              <a:rPr lang="ru-RU" dirty="0" err="1"/>
              <a:t>жизнеугрожающего</a:t>
            </a:r>
            <a:r>
              <a:rPr lang="ru-RU" dirty="0"/>
              <a:t> или хронического </a:t>
            </a:r>
            <a:r>
              <a:rPr lang="ru-RU" dirty="0" smtClean="0"/>
              <a:t>прогрессирующего редкого </a:t>
            </a:r>
            <a:r>
              <a:rPr lang="ru-RU" dirty="0"/>
              <a:t>(</a:t>
            </a:r>
            <a:r>
              <a:rPr lang="ru-RU" dirty="0" err="1"/>
              <a:t>орфанного</a:t>
            </a:r>
            <a:r>
              <a:rPr lang="ru-RU" dirty="0"/>
              <a:t>) заболевания;</a:t>
            </a:r>
          </a:p>
          <a:p>
            <a:pPr>
              <a:buNone/>
            </a:pPr>
            <a:r>
              <a:rPr lang="ru-RU" dirty="0"/>
              <a:t>3) обоснование программы клинических исследований </a:t>
            </a:r>
            <a:r>
              <a:rPr lang="ru-RU" dirty="0" smtClean="0"/>
              <a:t>лекарственного препарата</a:t>
            </a:r>
            <a:r>
              <a:rPr lang="ru-RU" dirty="0"/>
              <a:t>, включая проводящиеся и (или) планируемые </a:t>
            </a:r>
            <a:r>
              <a:rPr lang="ru-RU" dirty="0" smtClean="0"/>
              <a:t>клинические исследования </a:t>
            </a:r>
            <a:r>
              <a:rPr lang="ru-RU" dirty="0"/>
              <a:t>лекарственного препарата в качестве </a:t>
            </a:r>
            <a:r>
              <a:rPr lang="ru-RU" dirty="0" err="1" smtClean="0"/>
              <a:t>орфанного</a:t>
            </a:r>
            <a:r>
              <a:rPr lang="ru-RU" dirty="0" smtClean="0"/>
              <a:t> лекарственного </a:t>
            </a:r>
            <a:r>
              <a:rPr lang="ru-RU" dirty="0"/>
              <a:t>препарата;</a:t>
            </a:r>
          </a:p>
          <a:p>
            <a:pPr>
              <a:buNone/>
            </a:pPr>
            <a:r>
              <a:rPr lang="ru-RU" dirty="0"/>
              <a:t>4) наличие результатов клинических исследований </a:t>
            </a:r>
            <a:r>
              <a:rPr lang="ru-RU" dirty="0" smtClean="0"/>
              <a:t>лекарственных препаратов</a:t>
            </a:r>
            <a:r>
              <a:rPr lang="ru-RU" dirty="0"/>
              <a:t>, выполненных за пределами Российской Федерации </a:t>
            </a:r>
            <a:r>
              <a:rPr lang="ru-RU" dirty="0" smtClean="0"/>
              <a:t>и соответствующих </a:t>
            </a:r>
            <a:r>
              <a:rPr lang="ru-RU" dirty="0"/>
              <a:t>правилам надлежащей клинической практики , в </a:t>
            </a:r>
            <a:r>
              <a:rPr lang="ru-RU" dirty="0" smtClean="0"/>
              <a:t>случае, если </a:t>
            </a:r>
            <a:r>
              <a:rPr lang="ru-RU" dirty="0"/>
              <a:t>производство лекарственного препарата </a:t>
            </a:r>
            <a:r>
              <a:rPr lang="ru-RU" dirty="0" smtClean="0"/>
              <a:t>осуществляется </a:t>
            </a:r>
            <a:r>
              <a:rPr lang="ru-RU" dirty="0"/>
              <a:t>за </a:t>
            </a:r>
            <a:r>
              <a:rPr lang="ru-RU" dirty="0" smtClean="0"/>
              <a:t>пределами Российской </a:t>
            </a:r>
            <a:r>
              <a:rPr lang="ru-RU" dirty="0"/>
              <a:t>Федерации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/>
              <a:t>5) наличие регистрации (разрешения применения) лекарственного</a:t>
            </a:r>
          </a:p>
          <a:p>
            <a:pPr>
              <a:buNone/>
            </a:pPr>
            <a:r>
              <a:rPr lang="ru-RU" dirty="0"/>
              <a:t>препарата в иностранных государствах в качестве </a:t>
            </a:r>
            <a:r>
              <a:rPr lang="ru-RU" dirty="0" err="1"/>
              <a:t>орфанного</a:t>
            </a:r>
            <a:r>
              <a:rPr lang="ru-RU" dirty="0"/>
              <a:t> </a:t>
            </a:r>
            <a:r>
              <a:rPr lang="ru-RU" dirty="0" smtClean="0"/>
              <a:t>лекарственного препарата</a:t>
            </a:r>
            <a:r>
              <a:rPr lang="ru-RU" dirty="0"/>
              <a:t>;</a:t>
            </a:r>
          </a:p>
          <a:p>
            <a:pPr>
              <a:buNone/>
            </a:pPr>
            <a:r>
              <a:rPr lang="ru-RU" dirty="0"/>
              <a:t>6) обоснование решения заявителя о представлении заявления </a:t>
            </a:r>
            <a:r>
              <a:rPr lang="ru-RU" dirty="0" smtClean="0"/>
              <a:t>о возможности </a:t>
            </a:r>
            <a:r>
              <a:rPr lang="ru-RU" dirty="0"/>
              <a:t>рассматривать лекарственный препарат в качестве </a:t>
            </a:r>
            <a:r>
              <a:rPr lang="ru-RU" dirty="0" err="1" smtClean="0"/>
              <a:t>орфанного</a:t>
            </a:r>
            <a:r>
              <a:rPr lang="ru-RU" dirty="0" smtClean="0"/>
              <a:t> лекарственного </a:t>
            </a:r>
            <a:r>
              <a:rPr lang="ru-RU" dirty="0"/>
              <a:t>препарата.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b="1" dirty="0" smtClean="0"/>
              <a:t>III</a:t>
            </a:r>
            <a:r>
              <a:rPr lang="ru-RU" sz="2000" b="1" dirty="0"/>
              <a:t>. Экспертиза качества лекарственного средства и</a:t>
            </a:r>
            <a:br>
              <a:rPr lang="ru-RU" sz="2000" b="1" dirty="0"/>
            </a:br>
            <a:r>
              <a:rPr lang="ru-RU" sz="2000" b="1" dirty="0"/>
              <a:t>экспертиза отношения ожидаемой пользы к возможному</a:t>
            </a:r>
            <a:br>
              <a:rPr lang="ru-RU" sz="2000" b="1" dirty="0"/>
            </a:br>
            <a:r>
              <a:rPr lang="ru-RU" sz="2000" b="1" dirty="0"/>
              <a:t>риску применения лекарственного препарата для</a:t>
            </a:r>
            <a:br>
              <a:rPr lang="ru-RU" sz="2000" b="1" dirty="0"/>
            </a:br>
            <a:r>
              <a:rPr lang="ru-RU" sz="2000" b="1" dirty="0"/>
              <a:t>медицинского применения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Экспертиза качества лекарственного средства и экспертиза </a:t>
            </a:r>
            <a:r>
              <a:rPr lang="ru-RU" dirty="0" smtClean="0"/>
              <a:t>отношения ожидаемой </a:t>
            </a:r>
            <a:r>
              <a:rPr lang="ru-RU" dirty="0"/>
              <a:t>пользы к возможному риску применения лекарственного </a:t>
            </a:r>
            <a:r>
              <a:rPr lang="ru-RU" dirty="0" smtClean="0"/>
              <a:t>препарата для </a:t>
            </a:r>
            <a:r>
              <a:rPr lang="ru-RU" dirty="0"/>
              <a:t>медицинского применения, составление комиссиями </a:t>
            </a:r>
            <a:r>
              <a:rPr lang="ru-RU" dirty="0" smtClean="0"/>
              <a:t>экспертов заключений </a:t>
            </a:r>
            <a:r>
              <a:rPr lang="ru-RU" dirty="0"/>
              <a:t>по результатам проведенных экспертиз и направление </a:t>
            </a:r>
            <a:r>
              <a:rPr lang="ru-RU" dirty="0" smtClean="0"/>
              <a:t>этих заключений </a:t>
            </a:r>
            <a:r>
              <a:rPr lang="ru-RU" dirty="0"/>
              <a:t>в Министерство осуществляются </a:t>
            </a:r>
            <a:r>
              <a:rPr lang="ru-RU" b="1" i="1" dirty="0"/>
              <a:t>в срок, не </a:t>
            </a:r>
            <a:r>
              <a:rPr lang="ru-RU" b="1" i="1" dirty="0" smtClean="0"/>
              <a:t>превышающий ста десяти </a:t>
            </a:r>
            <a:r>
              <a:rPr lang="ru-RU" b="1" i="1" dirty="0"/>
              <a:t>рабочих дней </a:t>
            </a:r>
            <a:r>
              <a:rPr lang="ru-RU" dirty="0"/>
              <a:t>со дня получения экспертным учреждением </a:t>
            </a:r>
            <a:r>
              <a:rPr lang="ru-RU" dirty="0" smtClean="0"/>
              <a:t>задания Министерства </a:t>
            </a:r>
            <a:r>
              <a:rPr lang="ru-RU" dirty="0"/>
              <a:t>и документов, составляющих </a:t>
            </a:r>
            <a:r>
              <a:rPr lang="ru-RU" dirty="0" smtClean="0"/>
              <a:t>регистрационное </a:t>
            </a:r>
            <a:r>
              <a:rPr lang="ru-RU" dirty="0"/>
              <a:t>досье </a:t>
            </a:r>
            <a:r>
              <a:rPr lang="ru-RU" dirty="0" smtClean="0"/>
              <a:t>на лекарственный </a:t>
            </a:r>
            <a:r>
              <a:rPr lang="ru-RU" dirty="0"/>
              <a:t>препарат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fontScale="92500"/>
          </a:bodyPr>
          <a:lstStyle/>
          <a:p>
            <a:r>
              <a:rPr lang="ru-RU" dirty="0"/>
              <a:t>Экспертиза лекарственных средств в части экспертизы </a:t>
            </a:r>
            <a:r>
              <a:rPr lang="ru-RU" dirty="0" smtClean="0"/>
              <a:t>качества лекарственного </a:t>
            </a:r>
            <a:r>
              <a:rPr lang="ru-RU" dirty="0"/>
              <a:t>средства и (или) экспертизы отношения ожидаемой пользы </a:t>
            </a:r>
            <a:r>
              <a:rPr lang="ru-RU" dirty="0" smtClean="0"/>
              <a:t>к возможному </a:t>
            </a:r>
            <a:r>
              <a:rPr lang="ru-RU" dirty="0"/>
              <a:t>риску применения лекарственного препарата проводится </a:t>
            </a:r>
            <a:r>
              <a:rPr lang="ru-RU" b="1" i="1" dirty="0"/>
              <a:t>в </a:t>
            </a:r>
            <a:r>
              <a:rPr lang="ru-RU" b="1" i="1" dirty="0" smtClean="0"/>
              <a:t>случае внесения </a:t>
            </a:r>
            <a:r>
              <a:rPr lang="ru-RU" b="1" i="1" dirty="0"/>
              <a:t>изменений в документы</a:t>
            </a:r>
            <a:r>
              <a:rPr lang="ru-RU" dirty="0"/>
              <a:t>, содержащиеся в регистрационном досье </a:t>
            </a:r>
            <a:r>
              <a:rPr lang="ru-RU" dirty="0" smtClean="0"/>
              <a:t>на зарегистрированный </a:t>
            </a:r>
            <a:r>
              <a:rPr lang="ru-RU" dirty="0"/>
              <a:t>лекарственный препарат, в отношении:</a:t>
            </a:r>
          </a:p>
          <a:p>
            <a:r>
              <a:rPr lang="ru-RU" dirty="0"/>
              <a:t>1) сведений, указанных в инструкции по медицинскому </a:t>
            </a:r>
            <a:r>
              <a:rPr lang="ru-RU" dirty="0" smtClean="0"/>
              <a:t>применению лекарственного </a:t>
            </a:r>
            <a:r>
              <a:rPr lang="ru-RU" dirty="0"/>
              <a:t>препарата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/>
              <a:t>2) состава лекарственного препарата для медицинского применения;</a:t>
            </a:r>
          </a:p>
          <a:p>
            <a:pPr>
              <a:buNone/>
            </a:pPr>
            <a:r>
              <a:rPr lang="ru-RU" dirty="0"/>
              <a:t>3) изменения места производства лекарственного препарата </a:t>
            </a:r>
            <a:r>
              <a:rPr lang="ru-RU" dirty="0" smtClean="0"/>
              <a:t>для медицинского </a:t>
            </a:r>
            <a:r>
              <a:rPr lang="ru-RU" dirty="0"/>
              <a:t>применения;</a:t>
            </a:r>
          </a:p>
          <a:p>
            <a:pPr>
              <a:buNone/>
            </a:pPr>
            <a:r>
              <a:rPr lang="ru-RU" dirty="0"/>
              <a:t>4) изменения показателей качества лекарственного препарата </a:t>
            </a:r>
            <a:r>
              <a:rPr lang="ru-RU" dirty="0" smtClean="0"/>
              <a:t>для медицинского </a:t>
            </a:r>
            <a:r>
              <a:rPr lang="ru-RU" dirty="0"/>
              <a:t>применения и (или) методов контроля качества </a:t>
            </a:r>
            <a:r>
              <a:rPr lang="ru-RU" dirty="0" smtClean="0"/>
              <a:t>лекарственного препарата </a:t>
            </a:r>
            <a:r>
              <a:rPr lang="ru-RU" dirty="0"/>
              <a:t>для медицинского применения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/>
              <a:t>5) изменения срока годности лекарственного препарата для </a:t>
            </a:r>
            <a:r>
              <a:rPr lang="ru-RU" dirty="0" smtClean="0"/>
              <a:t>медицинского применения</a:t>
            </a:r>
            <a:r>
              <a:rPr lang="ru-RU" dirty="0"/>
              <a:t>;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ПРИКАЗ от 24 августа 2017 года </a:t>
            </a:r>
            <a:br>
              <a:rPr lang="ru-RU" dirty="0" smtClean="0"/>
            </a:br>
            <a:r>
              <a:rPr lang="ru-RU" dirty="0" smtClean="0"/>
              <a:t>N 558н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Об </a:t>
            </a:r>
            <a:r>
              <a:rPr lang="ru-RU" dirty="0"/>
              <a:t>утверждении Правил проведения экспертизы лекарственных средств </a:t>
            </a:r>
            <a:r>
              <a:rPr lang="ru-RU" dirty="0" smtClean="0"/>
              <a:t>для медицинского </a:t>
            </a:r>
            <a:r>
              <a:rPr lang="ru-RU" dirty="0"/>
              <a:t>применения и особенности экспертизы отдельных </a:t>
            </a:r>
            <a:r>
              <a:rPr lang="ru-RU" dirty="0" smtClean="0"/>
              <a:t>видов лекарственных </a:t>
            </a:r>
            <a:r>
              <a:rPr lang="ru-RU" dirty="0"/>
              <a:t>препаратов для медицинского применения (</a:t>
            </a:r>
            <a:r>
              <a:rPr lang="ru-RU" dirty="0" err="1" smtClean="0"/>
              <a:t>референтных</a:t>
            </a:r>
            <a:r>
              <a:rPr lang="ru-RU" dirty="0" smtClean="0"/>
              <a:t> лекарственных </a:t>
            </a:r>
            <a:r>
              <a:rPr lang="ru-RU" dirty="0"/>
              <a:t>препаратов, воспроизведенных лекарственных </a:t>
            </a:r>
            <a:r>
              <a:rPr lang="ru-RU" dirty="0" smtClean="0"/>
              <a:t>препаратов, биологических </a:t>
            </a:r>
            <a:r>
              <a:rPr lang="ru-RU" dirty="0"/>
              <a:t>лекарственных препаратов, </a:t>
            </a:r>
            <a:r>
              <a:rPr lang="ru-RU" dirty="0" err="1"/>
              <a:t>биоаналоговых</a:t>
            </a:r>
            <a:r>
              <a:rPr lang="ru-RU" dirty="0"/>
              <a:t> (</a:t>
            </a:r>
            <a:r>
              <a:rPr lang="ru-RU" dirty="0" err="1" smtClean="0"/>
              <a:t>биоподобных</a:t>
            </a:r>
            <a:r>
              <a:rPr lang="ru-RU" dirty="0" smtClean="0"/>
              <a:t>) лекарственных </a:t>
            </a:r>
            <a:r>
              <a:rPr lang="ru-RU" dirty="0"/>
              <a:t>препаратов (</a:t>
            </a:r>
            <a:r>
              <a:rPr lang="ru-RU" dirty="0" err="1"/>
              <a:t>биоаналогов</a:t>
            </a:r>
            <a:r>
              <a:rPr lang="ru-RU" dirty="0"/>
              <a:t>), гомеопатических </a:t>
            </a:r>
            <a:r>
              <a:rPr lang="ru-RU" dirty="0" smtClean="0"/>
              <a:t>лекарственных препаратов</a:t>
            </a:r>
            <a:r>
              <a:rPr lang="ru-RU" dirty="0"/>
              <a:t>, лекарственных растительных препаратов, </a:t>
            </a:r>
            <a:r>
              <a:rPr lang="ru-RU" dirty="0" smtClean="0"/>
              <a:t>комбинаций лекарственных </a:t>
            </a:r>
            <a:r>
              <a:rPr lang="ru-RU" dirty="0"/>
              <a:t>препаратов), форм заключений комиссии экспертов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/>
              <a:t>6) сведений о необходимости внесения иных изменений в инструкцию </a:t>
            </a:r>
            <a:r>
              <a:rPr lang="ru-RU" dirty="0" smtClean="0"/>
              <a:t>по медицинскому применению </a:t>
            </a:r>
            <a:r>
              <a:rPr lang="ru-RU" dirty="0"/>
              <a:t>лекарственного препарата, а также в </a:t>
            </a:r>
            <a:r>
              <a:rPr lang="ru-RU" dirty="0" smtClean="0"/>
              <a:t>иные документы</a:t>
            </a:r>
            <a:r>
              <a:rPr lang="ru-RU" dirty="0"/>
              <a:t>, содержащиеся в регистрационном досье на </a:t>
            </a:r>
            <a:r>
              <a:rPr lang="ru-RU" dirty="0" smtClean="0"/>
              <a:t>зарегистрированный лекарственный </a:t>
            </a:r>
            <a:r>
              <a:rPr lang="ru-RU" dirty="0"/>
              <a:t>препарат, в соответствии с утвержденной </a:t>
            </a:r>
            <a:r>
              <a:rPr lang="ru-RU" dirty="0" smtClean="0"/>
              <a:t>Министерством классификацией </a:t>
            </a:r>
            <a:r>
              <a:rPr lang="ru-RU" dirty="0"/>
              <a:t>изменений, вносимых в документы, содержащиеся </a:t>
            </a:r>
            <a:r>
              <a:rPr lang="ru-RU" dirty="0" smtClean="0"/>
              <a:t>в регистрационном </a:t>
            </a:r>
            <a:r>
              <a:rPr lang="ru-RU" dirty="0"/>
              <a:t>досье на зарегистрированный лекарственный препарат </a:t>
            </a:r>
            <a:r>
              <a:rPr lang="ru-RU" dirty="0" smtClean="0"/>
              <a:t>для медицинского </a:t>
            </a:r>
            <a:r>
              <a:rPr lang="ru-RU" dirty="0" smtClean="0"/>
              <a:t>применения.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200" b="1" dirty="0"/>
              <a:t>IV. Экспертиза качества фармацевтической субстанции,</a:t>
            </a:r>
            <a:br>
              <a:rPr lang="ru-RU" sz="2200" b="1" dirty="0"/>
            </a:br>
            <a:r>
              <a:rPr lang="ru-RU" sz="2200" b="1" dirty="0"/>
              <a:t>произведенной для реализации</a:t>
            </a:r>
            <a:endParaRPr lang="ru-RU" sz="2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sz="2200" dirty="0"/>
              <a:t>Экспертиза качества фармацевтической субстанции, </a:t>
            </a:r>
            <a:r>
              <a:rPr lang="ru-RU" sz="2200" dirty="0" smtClean="0"/>
              <a:t>произведенной для </a:t>
            </a:r>
            <a:r>
              <a:rPr lang="ru-RU" sz="2200" dirty="0"/>
              <a:t>реализации, составление комиссией экспертов заключения </a:t>
            </a:r>
            <a:r>
              <a:rPr lang="ru-RU" sz="2200" dirty="0" smtClean="0"/>
              <a:t>по </a:t>
            </a:r>
            <a:r>
              <a:rPr lang="ru-RU" sz="2200" dirty="0"/>
              <a:t>результатам </a:t>
            </a:r>
            <a:r>
              <a:rPr lang="ru-RU" sz="2200" dirty="0" smtClean="0"/>
              <a:t>этой экспертизы </a:t>
            </a:r>
            <a:r>
              <a:rPr lang="ru-RU" sz="2200" dirty="0"/>
              <a:t>и его направление в Министерство осуществляются в срок, </a:t>
            </a:r>
            <a:r>
              <a:rPr lang="ru-RU" sz="2200" dirty="0" smtClean="0"/>
              <a:t>не превышающий </a:t>
            </a:r>
            <a:r>
              <a:rPr lang="ru-RU" sz="2200" dirty="0"/>
              <a:t>шестидесяти рабочих дней со дня получения </a:t>
            </a:r>
            <a:r>
              <a:rPr lang="ru-RU" sz="2200" dirty="0" smtClean="0"/>
              <a:t>экспертным учреждением </a:t>
            </a:r>
            <a:r>
              <a:rPr lang="ru-RU" sz="2200" dirty="0"/>
              <a:t>задания Министерства и следующих документов</a:t>
            </a:r>
            <a:r>
              <a:rPr lang="ru-RU" sz="2200" dirty="0" smtClean="0"/>
              <a:t>:</a:t>
            </a:r>
          </a:p>
          <a:p>
            <a:r>
              <a:rPr lang="ru-RU" sz="2400" dirty="0"/>
              <a:t>1) копии лицензии на производство лекарственных средств или </a:t>
            </a:r>
            <a:r>
              <a:rPr lang="ru-RU" sz="2400" dirty="0" smtClean="0"/>
              <a:t>копии заключения </a:t>
            </a:r>
            <a:r>
              <a:rPr lang="ru-RU" sz="2400" dirty="0"/>
              <a:t>о соответствии производителя лекарственных </a:t>
            </a:r>
            <a:r>
              <a:rPr lang="ru-RU" sz="2400" dirty="0" smtClean="0"/>
              <a:t>средств требованиям </a:t>
            </a:r>
            <a:r>
              <a:rPr lang="ru-RU" sz="2400" dirty="0"/>
              <a:t>правил надлежащей производственной практики , </a:t>
            </a:r>
            <a:r>
              <a:rPr lang="ru-RU" sz="2400" dirty="0" smtClean="0"/>
              <a:t>выданные Министерством </a:t>
            </a:r>
            <a:r>
              <a:rPr lang="ru-RU" sz="2400" dirty="0"/>
              <a:t>промышленности и торговли Российской Федерации, в </a:t>
            </a:r>
            <a:r>
              <a:rPr lang="ru-RU" sz="2400" dirty="0" smtClean="0"/>
              <a:t>случае</a:t>
            </a:r>
            <a:r>
              <a:rPr lang="ru-RU" sz="2400" dirty="0" smtClean="0"/>
              <a:t>, если </a:t>
            </a:r>
            <a:r>
              <a:rPr lang="ru-RU" sz="2400" dirty="0"/>
              <a:t>производство лекарственного препарата осуществляется в </a:t>
            </a:r>
            <a:r>
              <a:rPr lang="ru-RU" sz="2400" dirty="0" smtClean="0"/>
              <a:t>Российской Федерации</a:t>
            </a:r>
            <a:r>
              <a:rPr lang="ru-RU" sz="2400" dirty="0"/>
              <a:t>;</a:t>
            </a:r>
            <a:endParaRPr lang="ru-RU" sz="22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5911873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2) копии выданной уполномоченным органом страны </a:t>
            </a:r>
            <a:r>
              <a:rPr lang="ru-RU" dirty="0" smtClean="0"/>
              <a:t>производителя лицензии </a:t>
            </a:r>
            <a:r>
              <a:rPr lang="ru-RU" dirty="0"/>
              <a:t>на производство лекарственного средства и ее перевода на </a:t>
            </a:r>
            <a:r>
              <a:rPr lang="ru-RU" dirty="0" smtClean="0"/>
              <a:t>русский язык</a:t>
            </a:r>
            <a:r>
              <a:rPr lang="ru-RU" dirty="0"/>
              <a:t>, заверенных в порядке, установленном законодательством </a:t>
            </a:r>
            <a:r>
              <a:rPr lang="ru-RU" dirty="0" smtClean="0"/>
              <a:t>Российской Федерации</a:t>
            </a:r>
            <a:r>
              <a:rPr lang="ru-RU" dirty="0"/>
              <a:t>, и копии заключения о соответствии </a:t>
            </a:r>
            <a:r>
              <a:rPr lang="ru-RU" dirty="0" smtClean="0"/>
              <a:t>производителя лекарственных </a:t>
            </a:r>
            <a:r>
              <a:rPr lang="ru-RU" dirty="0"/>
              <a:t>средств требованиям правил надлежащей </a:t>
            </a:r>
            <a:r>
              <a:rPr lang="ru-RU" dirty="0" smtClean="0"/>
              <a:t>производственной практики </a:t>
            </a:r>
            <a:r>
              <a:rPr lang="ru-RU" dirty="0"/>
              <a:t>, выданного Министерством промышленности и </a:t>
            </a:r>
            <a:r>
              <a:rPr lang="ru-RU" dirty="0" smtClean="0"/>
              <a:t>торговли Российской </a:t>
            </a:r>
            <a:r>
              <a:rPr lang="ru-RU" dirty="0"/>
              <a:t>Федерации, в случае, если </a:t>
            </a:r>
            <a:r>
              <a:rPr lang="ru-RU" dirty="0" smtClean="0"/>
              <a:t>производство лекарственного средства </a:t>
            </a:r>
            <a:r>
              <a:rPr lang="ru-RU" dirty="0"/>
              <a:t>осуществляется за пределами Российской </a:t>
            </a:r>
            <a:r>
              <a:rPr lang="ru-RU" dirty="0" smtClean="0"/>
              <a:t>Федерации</a:t>
            </a:r>
          </a:p>
          <a:p>
            <a:r>
              <a:rPr lang="ru-RU" dirty="0"/>
              <a:t>3) документа, содержащего сведения о фармацевтической субстанции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200" b="1" dirty="0"/>
              <a:t>V. Экспертиза документов для получения разрешения</a:t>
            </a:r>
            <a:br>
              <a:rPr lang="ru-RU" sz="2200" b="1" dirty="0"/>
            </a:br>
            <a:r>
              <a:rPr lang="ru-RU" sz="2200" b="1" dirty="0"/>
              <a:t>на проведение клинического исследования</a:t>
            </a:r>
            <a:br>
              <a:rPr lang="ru-RU" sz="2200" b="1" dirty="0"/>
            </a:br>
            <a:r>
              <a:rPr lang="ru-RU" sz="2200" b="1" dirty="0"/>
              <a:t>лекарственного препарата для медицинского</a:t>
            </a:r>
            <a:br>
              <a:rPr lang="ru-RU" sz="2200" b="1" dirty="0"/>
            </a:br>
            <a:r>
              <a:rPr lang="ru-RU" sz="2200" b="1" dirty="0"/>
              <a:t>применения</a:t>
            </a:r>
            <a:endParaRPr lang="ru-RU" sz="2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>
              <a:buNone/>
            </a:pPr>
            <a:r>
              <a:rPr lang="ru-RU" dirty="0"/>
              <a:t>Проведение экспертизы документов для получения разрешения на</a:t>
            </a:r>
          </a:p>
          <a:p>
            <a:pPr algn="just">
              <a:buNone/>
            </a:pPr>
            <a:r>
              <a:rPr lang="ru-RU" dirty="0"/>
              <a:t>проведение клинического исследования лекарственного препарата, в том</a:t>
            </a:r>
          </a:p>
          <a:p>
            <a:pPr algn="just">
              <a:buNone/>
            </a:pPr>
            <a:r>
              <a:rPr lang="ru-RU" dirty="0"/>
              <a:t>числе международного многоцентрового, </a:t>
            </a:r>
            <a:r>
              <a:rPr lang="ru-RU" dirty="0" smtClean="0"/>
              <a:t>многоцентрового,</a:t>
            </a:r>
          </a:p>
          <a:p>
            <a:pPr algn="just">
              <a:buNone/>
            </a:pPr>
            <a:r>
              <a:rPr lang="ru-RU" dirty="0" err="1" smtClean="0"/>
              <a:t>пострегистрационного</a:t>
            </a:r>
            <a:r>
              <a:rPr lang="ru-RU" dirty="0" smtClean="0"/>
              <a:t>, составление комиссией экспертов заключения о</a:t>
            </a:r>
          </a:p>
          <a:p>
            <a:pPr algn="just">
              <a:buNone/>
            </a:pPr>
            <a:r>
              <a:rPr lang="ru-RU" dirty="0" smtClean="0"/>
              <a:t>возможности </a:t>
            </a:r>
            <a:r>
              <a:rPr lang="ru-RU" dirty="0"/>
              <a:t>или невозможности проведения такого клинического</a:t>
            </a:r>
          </a:p>
          <a:p>
            <a:pPr algn="just">
              <a:buNone/>
            </a:pPr>
            <a:r>
              <a:rPr lang="ru-RU" dirty="0"/>
              <a:t>исследования по форме согласно приложению N 5 к настоящему приказу и</a:t>
            </a:r>
          </a:p>
          <a:p>
            <a:pPr algn="just">
              <a:buNone/>
            </a:pPr>
            <a:r>
              <a:rPr lang="ru-RU" dirty="0"/>
              <a:t>направление этого заключения в Министерство осуществляются в срок, не</a:t>
            </a:r>
          </a:p>
          <a:p>
            <a:pPr algn="just">
              <a:buNone/>
            </a:pPr>
            <a:r>
              <a:rPr lang="ru-RU" dirty="0"/>
              <a:t>превышающий тридцати рабочих дней со дня получения экспертным</a:t>
            </a:r>
          </a:p>
          <a:p>
            <a:pPr algn="just">
              <a:buNone/>
            </a:pPr>
            <a:r>
              <a:rPr lang="ru-RU" dirty="0"/>
              <a:t>учреждением задания Министерства с приложением следующих документов:</a:t>
            </a:r>
          </a:p>
          <a:p>
            <a:pPr>
              <a:buNone/>
            </a:pPr>
            <a:r>
              <a:rPr lang="ru-RU" dirty="0"/>
              <a:t>1) протокола клинического исследования лекарственного препарата;</a:t>
            </a:r>
          </a:p>
          <a:p>
            <a:pPr>
              <a:buNone/>
            </a:pPr>
            <a:r>
              <a:rPr lang="ru-RU" dirty="0"/>
              <a:t>2) брошюры исследователя;</a:t>
            </a:r>
          </a:p>
          <a:p>
            <a:pPr>
              <a:buNone/>
            </a:pPr>
            <a:r>
              <a:rPr lang="ru-RU" dirty="0"/>
              <a:t>3) информации о составе лекарственного препарата;</a:t>
            </a:r>
          </a:p>
          <a:p>
            <a:pPr>
              <a:buNone/>
            </a:pPr>
            <a:r>
              <a:rPr lang="ru-RU" dirty="0"/>
              <a:t>4) документа, составленного производителем лекарственного препарата и</a:t>
            </a:r>
          </a:p>
          <a:p>
            <a:pPr>
              <a:buNone/>
            </a:pPr>
            <a:r>
              <a:rPr lang="ru-RU" dirty="0"/>
              <a:t>содержащего показатели (характеристики), а также сведения о лекарственном</a:t>
            </a:r>
          </a:p>
          <a:p>
            <a:pPr>
              <a:buNone/>
            </a:pPr>
            <a:r>
              <a:rPr lang="ru-RU" dirty="0"/>
              <a:t>препарате, произведенном для проведения клинических исследований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200" b="1" dirty="0"/>
              <a:t>VI. Особенности экспертизы отдельных видов</a:t>
            </a:r>
            <a:br>
              <a:rPr lang="ru-RU" sz="2200" b="1" dirty="0"/>
            </a:br>
            <a:r>
              <a:rPr lang="ru-RU" sz="2200" b="1" dirty="0"/>
              <a:t>лекарственных препаратов</a:t>
            </a:r>
            <a:endParaRPr lang="ru-RU" sz="2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200" dirty="0"/>
              <a:t>При проведении экспертизы отношения ожидаемой пользы </a:t>
            </a:r>
            <a:r>
              <a:rPr lang="ru-RU" sz="2200" dirty="0" smtClean="0"/>
              <a:t>к возможному </a:t>
            </a:r>
            <a:r>
              <a:rPr lang="ru-RU" sz="2200" dirty="0"/>
              <a:t>риску применения воспроизведенного и </a:t>
            </a:r>
            <a:r>
              <a:rPr lang="ru-RU" sz="2200" dirty="0" err="1" smtClean="0"/>
              <a:t>биоаналогового</a:t>
            </a:r>
            <a:r>
              <a:rPr lang="ru-RU" sz="2200" dirty="0" smtClean="0"/>
              <a:t> (</a:t>
            </a:r>
            <a:r>
              <a:rPr lang="ru-RU" sz="2200" dirty="0" err="1" smtClean="0"/>
              <a:t>биоподобного</a:t>
            </a:r>
            <a:r>
              <a:rPr lang="ru-RU" sz="2200" dirty="0"/>
              <a:t>) лекарственного препарата осуществляется </a:t>
            </a:r>
            <a:r>
              <a:rPr lang="ru-RU" sz="2200" dirty="0" smtClean="0"/>
              <a:t>сравнение инструкции </a:t>
            </a:r>
            <a:r>
              <a:rPr lang="ru-RU" sz="2200" dirty="0"/>
              <a:t>по применению воспроизведенного и </a:t>
            </a:r>
            <a:r>
              <a:rPr lang="ru-RU" sz="2200" dirty="0" err="1" smtClean="0"/>
              <a:t>биоаналогового</a:t>
            </a:r>
            <a:r>
              <a:rPr lang="ru-RU" sz="2200" dirty="0" smtClean="0"/>
              <a:t> (</a:t>
            </a:r>
            <a:r>
              <a:rPr lang="ru-RU" sz="2200" dirty="0" err="1" smtClean="0"/>
              <a:t>биоподобного</a:t>
            </a:r>
            <a:r>
              <a:rPr lang="ru-RU" sz="2200" dirty="0"/>
              <a:t>) лекарственного препарата с инструкцией по </a:t>
            </a:r>
            <a:r>
              <a:rPr lang="ru-RU" sz="2200" dirty="0" smtClean="0"/>
              <a:t>применению </a:t>
            </a:r>
            <a:r>
              <a:rPr lang="ru-RU" sz="2200" dirty="0" err="1" smtClean="0"/>
              <a:t>референтного</a:t>
            </a:r>
            <a:r>
              <a:rPr lang="ru-RU" sz="2200" dirty="0" smtClean="0"/>
              <a:t> </a:t>
            </a:r>
            <a:r>
              <a:rPr lang="ru-RU" sz="2200" dirty="0"/>
              <a:t>лекарственного препарата</a:t>
            </a:r>
            <a:r>
              <a:rPr lang="ru-RU" sz="2200" dirty="0" smtClean="0"/>
              <a:t>.</a:t>
            </a:r>
          </a:p>
          <a:p>
            <a:r>
              <a:rPr lang="ru-RU" sz="2400" dirty="0"/>
              <a:t>При проведении экспертизы качества биологического </a:t>
            </a:r>
            <a:r>
              <a:rPr lang="ru-RU" sz="2400" dirty="0" smtClean="0"/>
              <a:t>лекарственного препарата</a:t>
            </a:r>
            <a:r>
              <a:rPr lang="ru-RU" sz="2400" dirty="0"/>
              <a:t>, полученного из крови, плазмы крови человека, </a:t>
            </a:r>
            <a:r>
              <a:rPr lang="ru-RU" sz="2400" dirty="0" smtClean="0"/>
              <a:t>учитываются следующие </a:t>
            </a:r>
            <a:r>
              <a:rPr lang="ru-RU" sz="2400" dirty="0"/>
              <a:t>данные:</a:t>
            </a:r>
            <a:endParaRPr lang="ru-RU" sz="22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fontScale="55000" lnSpcReduction="20000"/>
          </a:bodyPr>
          <a:lstStyle/>
          <a:p>
            <a:pPr marL="514350" indent="-514350">
              <a:buNone/>
            </a:pPr>
            <a:r>
              <a:rPr lang="ru-RU" dirty="0" smtClean="0"/>
              <a:t>1) о </a:t>
            </a:r>
            <a:r>
              <a:rPr lang="ru-RU" dirty="0"/>
              <a:t>субъектах обращения донорской крови и (или) ее компонентов, о </a:t>
            </a:r>
            <a:r>
              <a:rPr lang="ru-RU" dirty="0" smtClean="0"/>
              <a:t>том, где </a:t>
            </a:r>
            <a:r>
              <a:rPr lang="ru-RU" dirty="0"/>
              <a:t>была осуществлена </a:t>
            </a:r>
            <a:r>
              <a:rPr lang="ru-RU" dirty="0" err="1"/>
              <a:t>донация</a:t>
            </a:r>
            <a:r>
              <a:rPr lang="ru-RU" dirty="0"/>
              <a:t> (крови и (или) плазмы крови), а также </a:t>
            </a:r>
            <a:r>
              <a:rPr lang="ru-RU" dirty="0" smtClean="0"/>
              <a:t>о сообщенных </a:t>
            </a:r>
            <a:r>
              <a:rPr lang="ru-RU" dirty="0"/>
              <a:t>донором информации о перенесенных им </a:t>
            </a:r>
            <a:r>
              <a:rPr lang="ru-RU" dirty="0" smtClean="0"/>
              <a:t>инфекционных заболеваниях</a:t>
            </a:r>
            <a:r>
              <a:rPr lang="ru-RU" dirty="0"/>
              <a:t>, нахождении в контакте с инфекционными </a:t>
            </a:r>
            <a:r>
              <a:rPr lang="ru-RU" dirty="0" smtClean="0"/>
              <a:t>больными, пребывании </a:t>
            </a:r>
            <a:r>
              <a:rPr lang="ru-RU" dirty="0"/>
              <a:t>на территориях, на которых существует угроза возникновения </a:t>
            </a:r>
            <a:r>
              <a:rPr lang="ru-RU" dirty="0" smtClean="0"/>
              <a:t>и (или</a:t>
            </a:r>
            <a:r>
              <a:rPr lang="ru-RU" dirty="0"/>
              <a:t>) распространения массовых инфекционных заболеваний или </a:t>
            </a:r>
            <a:r>
              <a:rPr lang="ru-RU" dirty="0" smtClean="0"/>
              <a:t>эпидемий, об </a:t>
            </a:r>
            <a:r>
              <a:rPr lang="ru-RU" dirty="0"/>
              <a:t>употреблении наркотических средств, психотропных веществ, о работе </a:t>
            </a:r>
            <a:r>
              <a:rPr lang="ru-RU" dirty="0" smtClean="0"/>
              <a:t>с вредными </a:t>
            </a:r>
            <a:r>
              <a:rPr lang="ru-RU" dirty="0"/>
              <a:t>и (или) опасными условиями труда, а также вакцинациях </a:t>
            </a:r>
            <a:r>
              <a:rPr lang="ru-RU" dirty="0" smtClean="0"/>
              <a:t>и хирургических </a:t>
            </a:r>
            <a:r>
              <a:rPr lang="ru-RU" dirty="0"/>
              <a:t>вмешательствах, выполненных в течение года до даты </a:t>
            </a:r>
            <a:r>
              <a:rPr lang="ru-RU" dirty="0" smtClean="0"/>
              <a:t>сдачи крови </a:t>
            </a:r>
            <a:r>
              <a:rPr lang="ru-RU" dirty="0"/>
              <a:t>и (или) ее компонентов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/>
              <a:t>2) критерии и способы отбора, транспортирования и хранения донорской</a:t>
            </a:r>
          </a:p>
          <a:p>
            <a:pPr>
              <a:buNone/>
            </a:pPr>
            <a:r>
              <a:rPr lang="ru-RU" dirty="0"/>
              <a:t>крови и (или) ее компонентов;</a:t>
            </a:r>
          </a:p>
          <a:p>
            <a:pPr>
              <a:buNone/>
            </a:pPr>
            <a:r>
              <a:rPr lang="ru-RU" dirty="0"/>
              <a:t>3) результаты исследований отобранных донорской крови и (или) плазмы</a:t>
            </a:r>
          </a:p>
          <a:p>
            <a:pPr>
              <a:buNone/>
            </a:pPr>
            <a:r>
              <a:rPr lang="ru-RU" dirty="0"/>
              <a:t>крови на наличие возбудителей инфекций, включая информацию об</a:t>
            </a:r>
          </a:p>
          <a:p>
            <a:pPr>
              <a:buNone/>
            </a:pPr>
            <a:r>
              <a:rPr lang="ru-RU" dirty="0"/>
              <a:t>использованных методиках исследований и в случае исследования плазмы</a:t>
            </a:r>
          </a:p>
          <a:p>
            <a:pPr>
              <a:buNone/>
            </a:pPr>
            <a:r>
              <a:rPr lang="ru-RU" dirty="0"/>
              <a:t>крови результаты документального подтверждения (</a:t>
            </a:r>
            <a:r>
              <a:rPr lang="ru-RU" dirty="0" err="1"/>
              <a:t>валидации</a:t>
            </a:r>
            <a:r>
              <a:rPr lang="ru-RU" dirty="0"/>
              <a:t>)</a:t>
            </a:r>
          </a:p>
          <a:p>
            <a:pPr>
              <a:buNone/>
            </a:pPr>
            <a:r>
              <a:rPr lang="ru-RU" dirty="0"/>
              <a:t>использованных методик;</a:t>
            </a:r>
          </a:p>
          <a:p>
            <a:pPr>
              <a:buNone/>
            </a:pPr>
            <a:r>
              <a:rPr lang="ru-RU" dirty="0"/>
              <a:t>4) технические характеристики упаковки донорской крови и (или) плазмы</a:t>
            </a:r>
          </a:p>
          <a:p>
            <a:pPr>
              <a:buNone/>
            </a:pPr>
            <a:r>
              <a:rPr lang="ru-RU" dirty="0"/>
              <a:t>крови, включая информацию об использованных растворах антикоагулянтов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При проведении экспертизы отношения ожидаемой пользы </a:t>
            </a:r>
            <a:r>
              <a:rPr lang="ru-RU" dirty="0" smtClean="0"/>
              <a:t>к возможному </a:t>
            </a:r>
            <a:r>
              <a:rPr lang="ru-RU" dirty="0"/>
              <a:t>риску применения комбинаций ранее </a:t>
            </a:r>
            <a:r>
              <a:rPr lang="ru-RU" dirty="0" smtClean="0"/>
              <a:t>зарегистрированных лекарственных </a:t>
            </a:r>
            <a:r>
              <a:rPr lang="ru-RU" dirty="0"/>
              <a:t>препаратов в части оценки результатов </a:t>
            </a:r>
            <a:r>
              <a:rPr lang="ru-RU" dirty="0" smtClean="0"/>
              <a:t>доклинических исследований </a:t>
            </a:r>
            <a:r>
              <a:rPr lang="ru-RU" dirty="0"/>
              <a:t>лекарственных средств, учитываются:</a:t>
            </a:r>
          </a:p>
          <a:p>
            <a:r>
              <a:rPr lang="ru-RU" dirty="0"/>
              <a:t>1) результаты собственных доклинических исследований или </a:t>
            </a:r>
            <a:r>
              <a:rPr lang="ru-RU" dirty="0" smtClean="0"/>
              <a:t>данные обзора </a:t>
            </a:r>
            <a:r>
              <a:rPr lang="ru-RU" dirty="0"/>
              <a:t>научных работ о результатах доклинических </a:t>
            </a:r>
            <a:r>
              <a:rPr lang="ru-RU" dirty="0" smtClean="0"/>
              <a:t>исследований </a:t>
            </a:r>
            <a:r>
              <a:rPr lang="ru-RU" dirty="0" err="1" smtClean="0"/>
              <a:t>референтных</a:t>
            </a:r>
            <a:r>
              <a:rPr lang="ru-RU" dirty="0" smtClean="0"/>
              <a:t> </a:t>
            </a:r>
            <a:r>
              <a:rPr lang="ru-RU" dirty="0"/>
              <a:t>лекарственных препаратов, входящих в состав </a:t>
            </a:r>
            <a:r>
              <a:rPr lang="ru-RU" dirty="0" smtClean="0"/>
              <a:t>комбинации лекарственных </a:t>
            </a:r>
            <a:r>
              <a:rPr lang="ru-RU" dirty="0"/>
              <a:t>препаратов;</a:t>
            </a:r>
          </a:p>
          <a:p>
            <a:r>
              <a:rPr lang="ru-RU" dirty="0"/>
              <a:t>2) отсутствие взаимодействия в одной лекарственной </a:t>
            </a:r>
            <a:r>
              <a:rPr lang="ru-RU" dirty="0" smtClean="0"/>
              <a:t>форме лекарственных </a:t>
            </a:r>
            <a:r>
              <a:rPr lang="ru-RU" dirty="0"/>
              <a:t>препаратов, входящих в состав комбинации </a:t>
            </a:r>
            <a:r>
              <a:rPr lang="ru-RU" dirty="0" smtClean="0"/>
              <a:t>лекарственных препаратов</a:t>
            </a:r>
            <a:r>
              <a:rPr lang="ru-RU" dirty="0"/>
              <a:t>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/>
          </a:bodyPr>
          <a:lstStyle/>
          <a:p>
            <a:r>
              <a:rPr lang="ru-RU" sz="2000" dirty="0"/>
              <a:t>Экспертиза отношения ожидаемой пользы к возможному </a:t>
            </a:r>
            <a:r>
              <a:rPr lang="ru-RU" sz="2000" dirty="0" smtClean="0"/>
              <a:t>риску применения гомеопатических </a:t>
            </a:r>
            <a:r>
              <a:rPr lang="ru-RU" sz="2000" dirty="0"/>
              <a:t>лекарственных препаратов для </a:t>
            </a:r>
            <a:r>
              <a:rPr lang="ru-RU" sz="2000" dirty="0" smtClean="0"/>
              <a:t>медицинского применения </a:t>
            </a:r>
            <a:r>
              <a:rPr lang="ru-RU" sz="2000" dirty="0"/>
              <a:t>проводится с учетом отсутствия необходимости </a:t>
            </a:r>
            <a:r>
              <a:rPr lang="ru-RU" sz="2000" dirty="0" smtClean="0"/>
              <a:t>представления разработчиками </a:t>
            </a:r>
            <a:r>
              <a:rPr lang="ru-RU" sz="2000" dirty="0"/>
              <a:t>лекарственных средств информации о </a:t>
            </a:r>
            <a:r>
              <a:rPr lang="ru-RU" sz="2000" dirty="0" smtClean="0"/>
              <a:t>проведенных фармакокинетических </a:t>
            </a:r>
            <a:r>
              <a:rPr lang="ru-RU" sz="2000" dirty="0"/>
              <a:t>и фармакодинамических исследованиях </a:t>
            </a:r>
            <a:r>
              <a:rPr lang="ru-RU" sz="2000" dirty="0" smtClean="0"/>
              <a:t>таких лекарственных препаратов.</a:t>
            </a:r>
          </a:p>
          <a:p>
            <a:r>
              <a:rPr lang="ru-RU" sz="2000" dirty="0"/>
              <a:t>Экспертиза отношения ожидаемой пользы к возможному </a:t>
            </a:r>
            <a:r>
              <a:rPr lang="ru-RU" sz="2000" dirty="0" smtClean="0"/>
              <a:t>риску применения </a:t>
            </a:r>
            <a:r>
              <a:rPr lang="ru-RU" sz="2000" dirty="0"/>
              <a:t>лекарственных растительных препаратов </a:t>
            </a:r>
            <a:r>
              <a:rPr lang="ru-RU" sz="2000" dirty="0" smtClean="0"/>
              <a:t>проводится посредством </a:t>
            </a:r>
            <a:r>
              <a:rPr lang="ru-RU" sz="2000" dirty="0"/>
              <a:t>оценки качества лекарственного растительного сырья и </a:t>
            </a:r>
            <a:r>
              <a:rPr lang="ru-RU" sz="2000" dirty="0" smtClean="0"/>
              <a:t>образца лекарственного </a:t>
            </a:r>
            <a:r>
              <a:rPr lang="ru-RU" sz="2000" dirty="0"/>
              <a:t>препарата, а также информации о </a:t>
            </a:r>
            <a:r>
              <a:rPr lang="ru-RU" sz="2000" dirty="0" smtClean="0"/>
              <a:t>проведенных фармакокинетических </a:t>
            </a:r>
            <a:r>
              <a:rPr lang="ru-RU" sz="2000" dirty="0"/>
              <a:t>исследованиях растительных </a:t>
            </a:r>
            <a:r>
              <a:rPr lang="ru-RU" sz="2000" dirty="0" smtClean="0"/>
              <a:t>лекарственных препаратов </a:t>
            </a:r>
            <a:r>
              <a:rPr lang="ru-RU" sz="2000" dirty="0"/>
              <a:t>(в случае представления такой информации).</a:t>
            </a:r>
            <a:endParaRPr lang="ru-RU" sz="20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I. </a:t>
            </a:r>
            <a:r>
              <a:rPr lang="ru-RU" dirty="0" smtClean="0"/>
              <a:t>Общие положения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Кем проводится экспертиза?</a:t>
            </a:r>
          </a:p>
          <a:p>
            <a:pPr>
              <a:buNone/>
            </a:pPr>
            <a:r>
              <a:rPr lang="ru-RU" dirty="0" smtClean="0"/>
              <a:t>Что включает в себя экспертиза ЛС?</a:t>
            </a:r>
          </a:p>
          <a:p>
            <a:pPr>
              <a:buNone/>
            </a:pPr>
            <a:r>
              <a:rPr lang="ru-RU" dirty="0" smtClean="0"/>
              <a:t>Обязанности председателя комиссии экспертов?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Кем проводится экспертиза?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/>
              <a:t>Экспертиза лекарственных средств проводится </a:t>
            </a:r>
            <a:r>
              <a:rPr lang="ru-RU" dirty="0" smtClean="0"/>
              <a:t>федеральным государственным </a:t>
            </a:r>
            <a:r>
              <a:rPr lang="ru-RU" dirty="0"/>
              <a:t>бюджетным учреждением "Научный центр </a:t>
            </a:r>
            <a:r>
              <a:rPr lang="ru-RU" dirty="0" smtClean="0"/>
              <a:t>экспертизы средств </a:t>
            </a:r>
            <a:r>
              <a:rPr lang="ru-RU" dirty="0"/>
              <a:t>медицинского применения" Министерства </a:t>
            </a:r>
            <a:r>
              <a:rPr lang="ru-RU" dirty="0" smtClean="0"/>
              <a:t>здравоохранения Российской Федерации</a:t>
            </a:r>
          </a:p>
          <a:p>
            <a:r>
              <a:rPr lang="ru-RU" dirty="0"/>
              <a:t>Экспертиза лекарственных средств проводится в соответствии </a:t>
            </a:r>
            <a:r>
              <a:rPr lang="ru-RU" dirty="0" smtClean="0"/>
              <a:t>с выданным </a:t>
            </a:r>
            <a:r>
              <a:rPr lang="ru-RU" dirty="0"/>
              <a:t>Министерством заданием комиссией экспертов, состоящей из </a:t>
            </a:r>
            <a:r>
              <a:rPr lang="ru-RU" dirty="0" smtClean="0"/>
              <a:t>трех и </a:t>
            </a:r>
            <a:r>
              <a:rPr lang="ru-RU" dirty="0"/>
              <a:t>более экспертов, назначенных руководителем экспертного </a:t>
            </a:r>
            <a:r>
              <a:rPr lang="ru-RU" dirty="0" smtClean="0"/>
              <a:t>учреждения (далее </a:t>
            </a:r>
            <a:r>
              <a:rPr lang="ru-RU" dirty="0"/>
              <a:t>- комиссия экспертов).</a:t>
            </a:r>
          </a:p>
          <a:p>
            <a:r>
              <a:rPr lang="ru-RU" dirty="0"/>
              <a:t>В состав комиссии экспертов по решению руководителя </a:t>
            </a:r>
            <a:r>
              <a:rPr lang="ru-RU" dirty="0" smtClean="0"/>
              <a:t>экспертного учреждения </a:t>
            </a:r>
            <a:r>
              <a:rPr lang="ru-RU" dirty="0"/>
              <a:t>могут быть включены в качестве экспертов лица, не </a:t>
            </a:r>
            <a:r>
              <a:rPr lang="ru-RU" dirty="0" smtClean="0"/>
              <a:t>работающие в </a:t>
            </a:r>
            <a:r>
              <a:rPr lang="ru-RU" dirty="0"/>
              <a:t>экспертном учреждении, если их специальные знания необходимы </a:t>
            </a:r>
            <a:r>
              <a:rPr lang="ru-RU" dirty="0" smtClean="0"/>
              <a:t>для проведения </a:t>
            </a:r>
            <a:r>
              <a:rPr lang="ru-RU" dirty="0"/>
              <a:t>экспертизы и такие эксперты отсутствуют в данном </a:t>
            </a:r>
            <a:r>
              <a:rPr lang="ru-RU" dirty="0" smtClean="0"/>
              <a:t>экспертном Учреждении. Руководитель </a:t>
            </a:r>
            <a:r>
              <a:rPr lang="ru-RU" dirty="0"/>
              <a:t>экспертного учреждения обеспечивает </a:t>
            </a:r>
            <a:r>
              <a:rPr lang="ru-RU" dirty="0" smtClean="0"/>
              <a:t>проведение экспертизы </a:t>
            </a:r>
            <a:r>
              <a:rPr lang="ru-RU" dirty="0"/>
              <a:t>лекарственных средств в соответствии с </a:t>
            </a:r>
            <a:r>
              <a:rPr lang="ru-RU" dirty="0" smtClean="0"/>
              <a:t>выданным Министерством </a:t>
            </a:r>
            <a:r>
              <a:rPr lang="ru-RU" dirty="0"/>
              <a:t>заданием.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Что включает в себя экспертиза ЛС?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/>
              <a:t>Экспертиза лекарственных средств включает в себя:</a:t>
            </a:r>
          </a:p>
          <a:p>
            <a:pPr>
              <a:buNone/>
            </a:pPr>
            <a:r>
              <a:rPr lang="ru-RU" dirty="0"/>
              <a:t>1) экспертизу документов, представленных для определения </a:t>
            </a:r>
            <a:r>
              <a:rPr lang="ru-RU" dirty="0" smtClean="0"/>
              <a:t>возможности рассматривать </a:t>
            </a:r>
            <a:r>
              <a:rPr lang="ru-RU" dirty="0"/>
              <a:t>лекарственный препарат для медицинского применения </a:t>
            </a:r>
            <a:r>
              <a:rPr lang="ru-RU" dirty="0" smtClean="0"/>
              <a:t>при осуществлении </a:t>
            </a:r>
            <a:r>
              <a:rPr lang="ru-RU" dirty="0"/>
              <a:t>государственной регистрации в качестве </a:t>
            </a:r>
            <a:r>
              <a:rPr lang="ru-RU" dirty="0" err="1" smtClean="0"/>
              <a:t>орфанного</a:t>
            </a:r>
            <a:r>
              <a:rPr lang="ru-RU" dirty="0" smtClean="0"/>
              <a:t> лекарственного </a:t>
            </a:r>
            <a:r>
              <a:rPr lang="ru-RU" dirty="0"/>
              <a:t>препарата;</a:t>
            </a:r>
          </a:p>
          <a:p>
            <a:pPr>
              <a:buNone/>
            </a:pPr>
            <a:r>
              <a:rPr lang="ru-RU" dirty="0"/>
              <a:t>2) экспертизу предложенных методов контроля качества </a:t>
            </a:r>
            <a:r>
              <a:rPr lang="ru-RU" dirty="0" smtClean="0"/>
              <a:t>лекарственного средства </a:t>
            </a:r>
            <a:r>
              <a:rPr lang="ru-RU" dirty="0"/>
              <a:t>и качества представленных образцов лекарственного средства </a:t>
            </a:r>
            <a:r>
              <a:rPr lang="ru-RU" dirty="0" smtClean="0"/>
              <a:t>с использованием </a:t>
            </a:r>
            <a:r>
              <a:rPr lang="ru-RU" dirty="0"/>
              <a:t>этих методов (далее - экспертиза качества </a:t>
            </a:r>
            <a:r>
              <a:rPr lang="ru-RU" dirty="0" smtClean="0"/>
              <a:t>лекарственного средства</a:t>
            </a:r>
            <a:r>
              <a:rPr lang="ru-RU" dirty="0"/>
              <a:t>);</a:t>
            </a:r>
          </a:p>
          <a:p>
            <a:pPr>
              <a:buNone/>
            </a:pPr>
            <a:r>
              <a:rPr lang="ru-RU" dirty="0"/>
              <a:t>3) экспертизу отношения ожидаемой пользы к возможному риску</a:t>
            </a:r>
          </a:p>
          <a:p>
            <a:pPr>
              <a:buNone/>
            </a:pPr>
            <a:r>
              <a:rPr lang="ru-RU" dirty="0"/>
              <a:t>применения лекарственного препарата.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Перед началом проведения экспертизы лекарственных средств проводится организационное заседание комиссии экспертов, которое оформляется протоколом, подписываемым всеми экспертами, и на котором эксперты:</a:t>
            </a:r>
          </a:p>
          <a:p>
            <a:pPr>
              <a:buNone/>
            </a:pPr>
            <a:r>
              <a:rPr lang="ru-RU" dirty="0" smtClean="0"/>
              <a:t>1</a:t>
            </a:r>
            <a:r>
              <a:rPr lang="ru-RU" dirty="0"/>
              <a:t>) избирают председателя комиссии экспертов и ее ответственного</a:t>
            </a:r>
          </a:p>
          <a:p>
            <a:pPr>
              <a:buNone/>
            </a:pPr>
            <a:r>
              <a:rPr lang="ru-RU" dirty="0"/>
              <a:t>секретаря;</a:t>
            </a:r>
          </a:p>
          <a:p>
            <a:pPr>
              <a:buNone/>
            </a:pPr>
            <a:r>
              <a:rPr lang="ru-RU" dirty="0"/>
              <a:t>2) определяют порядок работы комиссии экспертов и принятия ею</a:t>
            </a:r>
          </a:p>
          <a:p>
            <a:pPr>
              <a:buNone/>
            </a:pPr>
            <a:r>
              <a:rPr lang="ru-RU" dirty="0"/>
              <a:t>решений;</a:t>
            </a:r>
          </a:p>
          <a:p>
            <a:pPr>
              <a:buNone/>
            </a:pPr>
            <a:r>
              <a:rPr lang="ru-RU" dirty="0"/>
              <a:t>3) определяют основные направления работы экспертов, а также порядок </a:t>
            </a:r>
            <a:r>
              <a:rPr lang="ru-RU" dirty="0" smtClean="0"/>
              <a:t>и условия </a:t>
            </a:r>
            <a:r>
              <a:rPr lang="ru-RU" dirty="0"/>
              <a:t>организации работы экспертов;</a:t>
            </a:r>
          </a:p>
          <a:p>
            <a:pPr>
              <a:buNone/>
            </a:pPr>
            <a:r>
              <a:rPr lang="ru-RU" dirty="0"/>
              <a:t>4) утверждают календарный план работы комиссии экспертов исходя </a:t>
            </a:r>
            <a:r>
              <a:rPr lang="ru-RU" dirty="0" smtClean="0"/>
              <a:t>из срока </a:t>
            </a:r>
            <a:r>
              <a:rPr lang="ru-RU" dirty="0"/>
              <a:t>проведения экспертизы лекарственного средства.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Председатель комиссии экспертов: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1</a:t>
            </a:r>
            <a:r>
              <a:rPr lang="ru-RU" dirty="0"/>
              <a:t>) проводит заседания комиссии экспертов и подписывает </a:t>
            </a:r>
            <a:r>
              <a:rPr lang="ru-RU" dirty="0" smtClean="0"/>
              <a:t>протоколы данных </a:t>
            </a:r>
            <a:r>
              <a:rPr lang="ru-RU" dirty="0"/>
              <a:t>заседаний;</a:t>
            </a:r>
          </a:p>
          <a:p>
            <a:pPr>
              <a:buNone/>
            </a:pPr>
            <a:r>
              <a:rPr lang="ru-RU" dirty="0"/>
              <a:t>2) контролирует выполнение экспертами, входящими в состав </a:t>
            </a:r>
            <a:r>
              <a:rPr lang="ru-RU" dirty="0" err="1" smtClean="0"/>
              <a:t>комиссии,плана</a:t>
            </a:r>
            <a:r>
              <a:rPr lang="ru-RU" dirty="0" smtClean="0"/>
              <a:t> </a:t>
            </a:r>
            <a:r>
              <a:rPr lang="ru-RU" dirty="0"/>
              <a:t>работы комиссии экспертов и принимает решения о внесении в </a:t>
            </a:r>
            <a:r>
              <a:rPr lang="ru-RU" dirty="0" smtClean="0"/>
              <a:t>него изменений </a:t>
            </a:r>
            <a:r>
              <a:rPr lang="ru-RU" dirty="0"/>
              <a:t>исходя из срока проведения экспертизы лекарственного средства;</a:t>
            </a:r>
          </a:p>
          <a:p>
            <a:pPr>
              <a:buNone/>
            </a:pPr>
            <a:r>
              <a:rPr lang="ru-RU" dirty="0"/>
              <a:t>3) формирует, при необходимости, экспертные группы в составе </a:t>
            </a:r>
            <a:r>
              <a:rPr lang="ru-RU" dirty="0" smtClean="0"/>
              <a:t>комиссии экспертов </a:t>
            </a:r>
            <a:r>
              <a:rPr lang="ru-RU" dirty="0"/>
              <a:t>по основным направлениям экспертизы лекарственного средства;</a:t>
            </a:r>
          </a:p>
          <a:p>
            <a:pPr>
              <a:buNone/>
            </a:pPr>
            <a:r>
              <a:rPr lang="ru-RU" dirty="0"/>
              <a:t>4) представляет руководителю экспертного учреждения утвержденные </a:t>
            </a:r>
            <a:r>
              <a:rPr lang="ru-RU" dirty="0" smtClean="0"/>
              <a:t>на заседаниях </a:t>
            </a:r>
            <a:r>
              <a:rPr lang="ru-RU" dirty="0"/>
              <a:t>комиссии экспертов предложения об изменении ее </a:t>
            </a:r>
            <a:r>
              <a:rPr lang="ru-RU" dirty="0" smtClean="0"/>
              <a:t>состава, порядка </a:t>
            </a:r>
            <a:r>
              <a:rPr lang="ru-RU" dirty="0"/>
              <a:t>работы комиссии экспертов и принятия ею решений.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Ответственный секретарь комиссии экспертов: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1</a:t>
            </a:r>
            <a:r>
              <a:rPr lang="ru-RU" dirty="0"/>
              <a:t>) организует проведение заседаний комиссии экспертов и </a:t>
            </a:r>
            <a:r>
              <a:rPr lang="ru-RU" dirty="0" smtClean="0"/>
              <a:t>оформляет протоколы </a:t>
            </a:r>
            <a:r>
              <a:rPr lang="ru-RU" dirty="0"/>
              <a:t>данных заседаний;</a:t>
            </a:r>
          </a:p>
          <a:p>
            <a:pPr>
              <a:buNone/>
            </a:pPr>
            <a:r>
              <a:rPr lang="ru-RU" dirty="0"/>
              <a:t>2) подготавливает для рассмотрения на заседаниях комиссии </a:t>
            </a:r>
            <a:r>
              <a:rPr lang="ru-RU" dirty="0" smtClean="0"/>
              <a:t>экспертов поступившие </a:t>
            </a:r>
            <a:r>
              <a:rPr lang="ru-RU" dirty="0"/>
              <a:t>предложения об изменении ее состава, порядка </a:t>
            </a:r>
            <a:r>
              <a:rPr lang="ru-RU" dirty="0" smtClean="0"/>
              <a:t>работы комиссии </a:t>
            </a:r>
            <a:r>
              <a:rPr lang="ru-RU" dirty="0"/>
              <a:t>экспертов и принятия ею решений;</a:t>
            </a:r>
          </a:p>
          <a:p>
            <a:pPr>
              <a:buNone/>
            </a:pPr>
            <a:r>
              <a:rPr lang="ru-RU" dirty="0"/>
              <a:t>3) обобщает мнения и выводы экспертов по результатам </a:t>
            </a:r>
            <a:r>
              <a:rPr lang="ru-RU" dirty="0" smtClean="0"/>
              <a:t>экспертизы лекарственного </a:t>
            </a:r>
            <a:r>
              <a:rPr lang="ru-RU" dirty="0"/>
              <a:t>средства и обеспечивает подготовку заключения </a:t>
            </a:r>
            <a:r>
              <a:rPr lang="ru-RU" dirty="0" smtClean="0"/>
              <a:t>комиссии экспертов</a:t>
            </a:r>
            <a:r>
              <a:rPr lang="ru-RU" dirty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Эксперт при проведении порученной ему руководителем экспертного учреждения экспертизы лекарственного средства обязан: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ru-RU" sz="1600" dirty="0" smtClean="0"/>
              <a:t>1)провести </a:t>
            </a:r>
            <a:r>
              <a:rPr lang="ru-RU" sz="1600" dirty="0"/>
              <a:t>полное исследование представленных ему объектов</a:t>
            </a:r>
            <a:r>
              <a:rPr lang="ru-RU" sz="1600" dirty="0" smtClean="0"/>
              <a:t>,  материалов</a:t>
            </a:r>
            <a:r>
              <a:rPr lang="ru-RU" sz="1600" dirty="0"/>
              <a:t>, дать обоснованное и объективное заключение по </a:t>
            </a:r>
            <a:r>
              <a:rPr lang="ru-RU" sz="1600" dirty="0" smtClean="0"/>
              <a:t>поставленным перед </a:t>
            </a:r>
            <a:r>
              <a:rPr lang="ru-RU" sz="1600" dirty="0"/>
              <a:t>ним вопросам или мотивированное заключение о </a:t>
            </a:r>
            <a:r>
              <a:rPr lang="ru-RU" sz="1600" dirty="0" smtClean="0"/>
              <a:t>невозможности проведения </a:t>
            </a:r>
            <a:r>
              <a:rPr lang="ru-RU" sz="1600" dirty="0"/>
              <a:t>им экспертизы лекарственного средства, если </a:t>
            </a:r>
            <a:r>
              <a:rPr lang="ru-RU" sz="1600" dirty="0" smtClean="0"/>
              <a:t>поставленные вопросы </a:t>
            </a:r>
            <a:r>
              <a:rPr lang="ru-RU" sz="1600" dirty="0"/>
              <a:t>выходят за пределы специальных знаний эксперта, </a:t>
            </a:r>
            <a:r>
              <a:rPr lang="ru-RU" sz="1600" dirty="0" smtClean="0"/>
              <a:t>объекты исследований </a:t>
            </a:r>
            <a:r>
              <a:rPr lang="ru-RU" sz="1600" dirty="0"/>
              <a:t>и материалы непригодны или недостаточны для </a:t>
            </a:r>
            <a:r>
              <a:rPr lang="ru-RU" sz="1600" dirty="0" smtClean="0"/>
              <a:t>проведения исследований </a:t>
            </a:r>
            <a:r>
              <a:rPr lang="ru-RU" sz="1600" dirty="0"/>
              <a:t>и дачи заключения либо современный уровень развития </a:t>
            </a:r>
            <a:r>
              <a:rPr lang="ru-RU" sz="1600" dirty="0" smtClean="0"/>
              <a:t>науки не </a:t>
            </a:r>
            <a:r>
              <a:rPr lang="ru-RU" sz="1600" dirty="0"/>
              <a:t>позволяет ответить на поставленные вопросы;</a:t>
            </a:r>
          </a:p>
          <a:p>
            <a:pPr>
              <a:buNone/>
            </a:pPr>
            <a:r>
              <a:rPr lang="ru-RU" sz="1600" dirty="0"/>
              <a:t>2) самостоятельно оценивать результаты исследований, полученные им</a:t>
            </a:r>
          </a:p>
          <a:p>
            <a:pPr>
              <a:buNone/>
            </a:pPr>
            <a:r>
              <a:rPr lang="ru-RU" sz="1600" dirty="0"/>
              <a:t>лично и другими экспертами, ответственно и точно формулировать выводы в</a:t>
            </a:r>
          </a:p>
          <a:p>
            <a:pPr>
              <a:buNone/>
            </a:pPr>
            <a:r>
              <a:rPr lang="ru-RU" sz="1600" dirty="0"/>
              <a:t>пределах своей компетенции;</a:t>
            </a:r>
          </a:p>
          <a:p>
            <a:pPr>
              <a:buNone/>
            </a:pPr>
            <a:r>
              <a:rPr lang="ru-RU" sz="1600" dirty="0"/>
              <a:t>3) не разглашать сведения, которые стали ему известны в связи с</a:t>
            </a:r>
          </a:p>
          <a:p>
            <a:pPr>
              <a:buNone/>
            </a:pPr>
            <a:r>
              <a:rPr lang="ru-RU" sz="1600" dirty="0"/>
              <a:t>проведением экспертизы лекарственного средства, а также сведения,</a:t>
            </a:r>
          </a:p>
          <a:p>
            <a:pPr>
              <a:buNone/>
            </a:pPr>
            <a:r>
              <a:rPr lang="ru-RU" sz="1600" dirty="0"/>
              <a:t>составляющие государственную, коммерческую или иную охраняемую законом</a:t>
            </a:r>
          </a:p>
          <a:p>
            <a:pPr>
              <a:buNone/>
            </a:pPr>
            <a:r>
              <a:rPr lang="ru-RU" sz="1600" dirty="0"/>
              <a:t>тайну;</a:t>
            </a:r>
          </a:p>
          <a:p>
            <a:pPr>
              <a:buNone/>
            </a:pPr>
            <a:r>
              <a:rPr lang="ru-RU" sz="1600" dirty="0"/>
              <a:t>4) соблюдать установленные сроки и порядок проведения экспертизы;</a:t>
            </a:r>
          </a:p>
          <a:p>
            <a:pPr>
              <a:buNone/>
            </a:pPr>
            <a:r>
              <a:rPr lang="ru-RU" sz="1600" dirty="0"/>
              <a:t>5) обеспечить сохранность представленных объектов исследований и</a:t>
            </a:r>
          </a:p>
          <a:p>
            <a:pPr>
              <a:buNone/>
            </a:pPr>
            <a:r>
              <a:rPr lang="ru-RU" sz="1600" dirty="0"/>
              <a:t>материалов.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2097</Words>
  <Application>Microsoft Office PowerPoint</Application>
  <PresentationFormat>Экран (4:3)</PresentationFormat>
  <Paragraphs>121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Тема Office</vt:lpstr>
      <vt:lpstr>Тема 1.3. Порядок проведения стандартизации и экспертизы</vt:lpstr>
      <vt:lpstr>  ПРИКАЗ от 24 августа 2017 года  N 558н  </vt:lpstr>
      <vt:lpstr>I. Общие положения</vt:lpstr>
      <vt:lpstr>Кем проводится экспертиза?</vt:lpstr>
      <vt:lpstr> Что включает в себя экспертиза ЛС? </vt:lpstr>
      <vt:lpstr>Слайд 6</vt:lpstr>
      <vt:lpstr> Председатель комиссии экспертов: </vt:lpstr>
      <vt:lpstr> Ответственный секретарь комиссии экспертов: </vt:lpstr>
      <vt:lpstr> Эксперт при проведении порученной ему руководителем экспертного учреждения экспертизы лекарственного средства обязан: </vt:lpstr>
      <vt:lpstr>Эксперт не вправе:</vt:lpstr>
      <vt:lpstr>Слайд 11</vt:lpstr>
      <vt:lpstr>Слайд 12</vt:lpstr>
      <vt:lpstr>II. Экспертиза документов, представленных для определения возможности рассматривать лекарственный препарат в качестве орфанного лекарственного препарата</vt:lpstr>
      <vt:lpstr>II. Экспертиза документов, представленных для определения возможности рассматривать лекарственный препарат в качестве орфанного лекарственного препарата</vt:lpstr>
      <vt:lpstr>Слайд 15</vt:lpstr>
      <vt:lpstr>Слайд 16</vt:lpstr>
      <vt:lpstr>III. Экспертиза качества лекарственного средства и экспертиза отношения ожидаемой пользы к возможному риску применения лекарственного препарата для медицинского применения</vt:lpstr>
      <vt:lpstr>Слайд 18</vt:lpstr>
      <vt:lpstr>Слайд 19</vt:lpstr>
      <vt:lpstr>Слайд 20</vt:lpstr>
      <vt:lpstr>IV. Экспертиза качества фармацевтической субстанции, произведенной для реализации</vt:lpstr>
      <vt:lpstr>Слайд 22</vt:lpstr>
      <vt:lpstr>V. Экспертиза документов для получения разрешения на проведение клинического исследования лекарственного препарата для медицинского применения</vt:lpstr>
      <vt:lpstr>VI. Особенности экспертизы отдельных видов лекарственных препаратов</vt:lpstr>
      <vt:lpstr>Слайд 25</vt:lpstr>
      <vt:lpstr>Слайд 26</vt:lpstr>
      <vt:lpstr>Слайд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1.3. Порядок проведения стандартизации и экспертизы</dc:title>
  <dc:creator>Кафедра</dc:creator>
  <cp:lastModifiedBy>Кафедра</cp:lastModifiedBy>
  <cp:revision>48</cp:revision>
  <dcterms:created xsi:type="dcterms:W3CDTF">2019-11-21T11:06:43Z</dcterms:created>
  <dcterms:modified xsi:type="dcterms:W3CDTF">2019-12-06T13:03:45Z</dcterms:modified>
</cp:coreProperties>
</file>