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091" autoAdjust="0"/>
  </p:normalViewPr>
  <p:slideViewPr>
    <p:cSldViewPr snapToGrid="0" showGuides="1">
      <p:cViewPr varScale="1">
        <p:scale>
          <a:sx n="60" d="100"/>
          <a:sy n="60" d="100"/>
        </p:scale>
        <p:origin x="1056" y="72"/>
      </p:cViewPr>
      <p:guideLst>
        <p:guide orient="horz" pos="2183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94ECA-29A2-459F-A396-41113A0D9A3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6CDEF-602A-4D11-8EBE-6DE0FCFDEEC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4692" y="819790"/>
            <a:ext cx="9144000" cy="3001584"/>
          </a:xfrm>
        </p:spPr>
        <p:txBody>
          <a:bodyPr/>
          <a:lstStyle/>
          <a:p>
            <a:r>
              <a:rPr lang="ru-RU" dirty="0" smtClean="0"/>
              <a:t>Оценка  подлинности и доброкачественности  лекарственных средств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8490"/>
            <a:ext cx="10515600" cy="5808473"/>
          </a:xfrm>
        </p:spPr>
        <p:txBody>
          <a:bodyPr/>
          <a:lstStyle/>
          <a:p>
            <a:r>
              <a:rPr lang="ru-RU" dirty="0"/>
              <a:t>Таблица 1 </a:t>
            </a:r>
            <a:r>
              <a:rPr lang="ru-RU" dirty="0" smtClean="0"/>
              <a:t> </a:t>
            </a:r>
            <a:r>
              <a:rPr lang="ru-RU" dirty="0"/>
              <a:t>Пределы контроля, идентификации и квалификации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родственных примесей в фармацевтических </a:t>
            </a:r>
            <a:r>
              <a:rPr lang="ru-RU" dirty="0" smtClean="0"/>
              <a:t>субстанциях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"/>
          <a:srcRect l="10386" t="20849" r="31923" b="52845"/>
          <a:stretch>
            <a:fillRect/>
          </a:stretch>
        </p:blipFill>
        <p:spPr>
          <a:xfrm>
            <a:off x="838200" y="1504665"/>
            <a:ext cx="10391274" cy="266394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1"/>
          <a:srcRect l="10700" t="71222" r="30150" b="14419"/>
          <a:stretch>
            <a:fillRect/>
          </a:stretch>
        </p:blipFill>
        <p:spPr>
          <a:xfrm>
            <a:off x="648328" y="4168611"/>
            <a:ext cx="11272303" cy="153848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9864" y="349750"/>
            <a:ext cx="10515600" cy="6067091"/>
          </a:xfrm>
        </p:spPr>
        <p:txBody>
          <a:bodyPr/>
          <a:lstStyle/>
          <a:p>
            <a:r>
              <a:rPr lang="ru-RU" dirty="0"/>
              <a:t>Таблица 2 </a:t>
            </a:r>
            <a:r>
              <a:rPr lang="ru-RU" dirty="0" smtClean="0"/>
              <a:t> </a:t>
            </a:r>
            <a:r>
              <a:rPr lang="ru-RU" dirty="0"/>
              <a:t>Пределы контроля, идентификации и квалификации </a:t>
            </a:r>
            <a:r>
              <a:rPr lang="ru-RU" dirty="0" smtClean="0"/>
              <a:t>родственных примесей </a:t>
            </a:r>
            <a:r>
              <a:rPr lang="ru-RU" dirty="0"/>
              <a:t>в пептидах, полученных синтетическим </a:t>
            </a:r>
            <a:r>
              <a:rPr lang="ru-RU" dirty="0" smtClean="0"/>
              <a:t>путём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"/>
          <a:srcRect l="10423" t="36678" r="31629" b="45340"/>
          <a:stretch>
            <a:fillRect/>
          </a:stretch>
        </p:blipFill>
        <p:spPr>
          <a:xfrm>
            <a:off x="404771" y="1780674"/>
            <a:ext cx="11125786" cy="194109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04771" y="3952364"/>
            <a:ext cx="111257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NewRomanPSMT"/>
              </a:rPr>
              <a:t>Для контроля родственных соединений обычно используют</a:t>
            </a:r>
            <a:endParaRPr lang="ru-RU" dirty="0">
              <a:latin typeface="TimesNewRomanPSMT"/>
            </a:endParaRPr>
          </a:p>
          <a:p>
            <a:pPr algn="just"/>
            <a:r>
              <a:rPr lang="ru-RU" dirty="0" err="1">
                <a:latin typeface="TimesNewRomanPSMT"/>
              </a:rPr>
              <a:t>хроматографические</a:t>
            </a:r>
            <a:r>
              <a:rPr lang="ru-RU" dirty="0">
                <a:latin typeface="TimesNewRomanPSMT"/>
              </a:rPr>
              <a:t> и, реже, спектроскопические методы. Обязательно</a:t>
            </a:r>
            <a:endParaRPr lang="ru-RU" dirty="0">
              <a:latin typeface="TimesNewRomanPSMT"/>
            </a:endParaRPr>
          </a:p>
          <a:p>
            <a:pPr algn="just"/>
            <a:r>
              <a:rPr lang="ru-RU" dirty="0">
                <a:latin typeface="TimesNewRomanPSMT"/>
              </a:rPr>
              <a:t>вводится идентификация и количественное определение токсичных примесей</a:t>
            </a:r>
            <a:endParaRPr lang="ru-RU" dirty="0">
              <a:latin typeface="TimesNewRomanPSMT"/>
            </a:endParaRPr>
          </a:p>
          <a:p>
            <a:pPr algn="just"/>
            <a:r>
              <a:rPr lang="ru-RU" dirty="0">
                <a:latin typeface="TimesNewRomanPSMT"/>
              </a:rPr>
              <a:t>с использованием стандартных образцов</a:t>
            </a:r>
            <a:r>
              <a:rPr lang="ru-RU" b="1" dirty="0">
                <a:latin typeface="TimesNewRomanPS-BoldMT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Потеря в массе при высушивании или Вода.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Испытание </a:t>
            </a:r>
            <a:r>
              <a:rPr lang="ru-RU" dirty="0"/>
              <a:t>вводят </a:t>
            </a:r>
            <a:r>
              <a:rPr lang="ru-RU" dirty="0" smtClean="0"/>
              <a:t>для контроля </a:t>
            </a:r>
            <a:r>
              <a:rPr lang="ru-RU" dirty="0"/>
              <a:t>содержания летучих веществ и/или влаги в субстанции. </a:t>
            </a:r>
            <a:r>
              <a:rPr lang="ru-RU" dirty="0" smtClean="0"/>
              <a:t>Введение одного </a:t>
            </a:r>
            <a:r>
              <a:rPr lang="ru-RU" dirty="0"/>
              <a:t>из этих испытаний, как правило, обязательно. Отсутствие их </a:t>
            </a:r>
            <a:r>
              <a:rPr lang="ru-RU" dirty="0" smtClean="0"/>
              <a:t>должно быть </a:t>
            </a:r>
            <a:r>
              <a:rPr lang="ru-RU" dirty="0"/>
              <a:t>обосновано. Если нет других указаний в фармакопейной статье </a:t>
            </a:r>
            <a:r>
              <a:rPr lang="ru-RU" dirty="0" smtClean="0"/>
              <a:t>и субстанция </a:t>
            </a:r>
            <a:r>
              <a:rPr lang="ru-RU" dirty="0"/>
              <a:t>не является кристаллогидратом (</a:t>
            </a:r>
            <a:r>
              <a:rPr lang="ru-RU" dirty="0" err="1"/>
              <a:t>кристаллосольватом</a:t>
            </a:r>
            <a:r>
              <a:rPr lang="ru-RU" dirty="0"/>
              <a:t>), потеря </a:t>
            </a:r>
            <a:r>
              <a:rPr lang="ru-RU" dirty="0" smtClean="0"/>
              <a:t>в массе </a:t>
            </a:r>
            <a:r>
              <a:rPr lang="ru-RU" dirty="0"/>
              <a:t>при </a:t>
            </a:r>
            <a:r>
              <a:rPr lang="ru-RU" dirty="0" smtClean="0"/>
              <a:t>высушивании </a:t>
            </a:r>
            <a:r>
              <a:rPr lang="ru-RU" dirty="0"/>
              <a:t>или содержание воды, как правило, не </a:t>
            </a:r>
            <a:r>
              <a:rPr lang="ru-RU" dirty="0" smtClean="0"/>
              <a:t>должно превышать </a:t>
            </a:r>
            <a:r>
              <a:rPr lang="ru-RU" dirty="0"/>
              <a:t>0,5 %. Результаты определения по этим </a:t>
            </a:r>
            <a:r>
              <a:rPr lang="ru-RU" dirty="0" smtClean="0"/>
              <a:t>показателям учитывают при </a:t>
            </a:r>
            <a:r>
              <a:rPr lang="ru-RU" dirty="0"/>
              <a:t>оценке результатов количественного определения.</a:t>
            </a:r>
            <a:endParaRPr lang="ru-RU" dirty="0"/>
          </a:p>
          <a:p>
            <a:pPr algn="just"/>
            <a:r>
              <a:rPr lang="ru-RU" dirty="0"/>
              <a:t>Если субстанция является кристаллогидратом (</a:t>
            </a:r>
            <a:r>
              <a:rPr lang="ru-RU" dirty="0" err="1"/>
              <a:t>кристаллосольватом</a:t>
            </a:r>
            <a:r>
              <a:rPr lang="ru-RU" dirty="0" smtClean="0"/>
              <a:t>), регламентируют </a:t>
            </a:r>
            <a:r>
              <a:rPr lang="ru-RU" dirty="0"/>
              <a:t>верхний и нижний пределы.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Остаточные органические растворители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Определяют остаточные количества </a:t>
            </a:r>
            <a:r>
              <a:rPr lang="ru-RU" dirty="0"/>
              <a:t>органических растворителей 1 и 2 класса токсичности при </a:t>
            </a:r>
            <a:r>
              <a:rPr lang="ru-RU" dirty="0" smtClean="0"/>
              <a:t>их использовании </a:t>
            </a:r>
            <a:r>
              <a:rPr lang="ru-RU" dirty="0"/>
              <a:t>на любой стадии производства, органических </a:t>
            </a:r>
            <a:r>
              <a:rPr lang="ru-RU" dirty="0" smtClean="0"/>
              <a:t>растворителей 3 </a:t>
            </a:r>
            <a:r>
              <a:rPr lang="ru-RU" dirty="0"/>
              <a:t>класса – при использовании на последней стадии (как правило, </a:t>
            </a:r>
            <a:r>
              <a:rPr lang="ru-RU" dirty="0" smtClean="0"/>
              <a:t>стадии очистки</a:t>
            </a:r>
            <a:r>
              <a:rPr lang="ru-RU" dirty="0"/>
              <a:t>). Результаты определения по этому показателю учитывают </a:t>
            </a:r>
            <a:r>
              <a:rPr lang="ru-RU" dirty="0" smtClean="0"/>
              <a:t>при расчете </a:t>
            </a:r>
            <a:r>
              <a:rPr lang="ru-RU" dirty="0"/>
              <a:t>результатов количественного определения.</a:t>
            </a:r>
            <a:endParaRPr lang="ru-RU" dirty="0"/>
          </a:p>
          <a:p>
            <a:r>
              <a:rPr lang="ru-RU" dirty="0"/>
              <a:t>Испытания на бактериальные эндотоксины, </a:t>
            </a:r>
            <a:r>
              <a:rPr lang="ru-RU" dirty="0" err="1"/>
              <a:t>пирогенность</a:t>
            </a:r>
            <a:r>
              <a:rPr lang="ru-RU" dirty="0"/>
              <a:t>, </a:t>
            </a:r>
            <a:r>
              <a:rPr lang="ru-RU" dirty="0" smtClean="0"/>
              <a:t>аномальную токсичность</a:t>
            </a:r>
            <a:r>
              <a:rPr lang="ru-RU" dirty="0"/>
              <a:t>, гистамин и/или депрессорные вещества не распространяются </a:t>
            </a:r>
            <a:r>
              <a:rPr lang="ru-RU" dirty="0" smtClean="0"/>
              <a:t>на вспомогательные </a:t>
            </a:r>
            <a:r>
              <a:rPr lang="ru-RU" dirty="0"/>
              <a:t>вещества.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Бактериальные эндотоксины или </a:t>
            </a:r>
            <a:r>
              <a:rPr lang="ru-RU" b="1" dirty="0" err="1" smtClean="0"/>
              <a:t>Пирогенность</a:t>
            </a:r>
            <a:r>
              <a:rPr lang="ru-RU" b="1" dirty="0" smtClean="0"/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Данные испытания проводят </a:t>
            </a:r>
            <a:r>
              <a:rPr lang="ru-RU" dirty="0"/>
              <a:t>для субстанций, предназначенных для </a:t>
            </a:r>
            <a:r>
              <a:rPr lang="ru-RU" dirty="0" smtClean="0"/>
              <a:t>приготовления лекарственных </a:t>
            </a:r>
            <a:r>
              <a:rPr lang="ru-RU" dirty="0"/>
              <a:t>форм </a:t>
            </a:r>
            <a:r>
              <a:rPr lang="ru-RU" dirty="0">
                <a:solidFill>
                  <a:srgbClr val="FF0000"/>
                </a:solidFill>
              </a:rPr>
              <a:t>для парентерального </a:t>
            </a:r>
            <a:r>
              <a:rPr lang="ru-RU" dirty="0"/>
              <a:t>применения. Субстанции </a:t>
            </a:r>
            <a:r>
              <a:rPr lang="ru-RU" dirty="0" smtClean="0"/>
              <a:t>должны выдерживать </a:t>
            </a:r>
            <a:r>
              <a:rPr lang="ru-RU" dirty="0"/>
              <a:t>тест на бактериальные эндотоксины или </a:t>
            </a:r>
            <a:r>
              <a:rPr lang="ru-RU" dirty="0" err="1"/>
              <a:t>пирогенность</a:t>
            </a:r>
            <a:r>
              <a:rPr lang="ru-RU" dirty="0"/>
              <a:t> </a:t>
            </a:r>
            <a:r>
              <a:rPr lang="ru-RU" dirty="0" smtClean="0"/>
              <a:t>без проведения </a:t>
            </a:r>
            <a:r>
              <a:rPr lang="ru-RU" dirty="0"/>
              <a:t>предварительной стерилизации.</a:t>
            </a:r>
            <a:endParaRPr lang="ru-RU" dirty="0"/>
          </a:p>
          <a:p>
            <a:r>
              <a:rPr lang="ru-RU" dirty="0"/>
              <a:t>Если доказано, что субстанция не обладает пирогенными свойствами </a:t>
            </a:r>
            <a:r>
              <a:rPr lang="ru-RU" dirty="0" smtClean="0"/>
              <a:t>и в </a:t>
            </a:r>
            <a:r>
              <a:rPr lang="ru-RU" dirty="0"/>
              <a:t>процессе производства не может быть загрязнена пирогенными </a:t>
            </a:r>
            <a:r>
              <a:rPr lang="ru-RU" dirty="0" smtClean="0"/>
              <a:t>примесями не </a:t>
            </a:r>
            <a:r>
              <a:rPr lang="ru-RU" dirty="0"/>
              <a:t>бактериальной природы, то следует проводить испытание </a:t>
            </a:r>
            <a:r>
              <a:rPr lang="ru-RU" dirty="0" smtClean="0"/>
              <a:t>на «Бактериальные </a:t>
            </a:r>
            <a:r>
              <a:rPr lang="ru-RU" dirty="0"/>
              <a:t>эндотоксины».</a:t>
            </a:r>
            <a:endParaRPr lang="ru-RU" dirty="0"/>
          </a:p>
          <a:p>
            <a:r>
              <a:rPr lang="ru-RU" dirty="0"/>
              <a:t>Включение показателей «</a:t>
            </a:r>
            <a:r>
              <a:rPr lang="ru-RU" dirty="0" err="1"/>
              <a:t>Пирогенность</a:t>
            </a:r>
            <a:r>
              <a:rPr lang="ru-RU" dirty="0"/>
              <a:t>» и «</a:t>
            </a:r>
            <a:r>
              <a:rPr lang="ru-RU" dirty="0" smtClean="0"/>
              <a:t>Бактериальные эндотоксины</a:t>
            </a:r>
            <a:r>
              <a:rPr lang="ru-RU" dirty="0"/>
              <a:t>» на альтернативной основе нецелесообразно ввиду </a:t>
            </a:r>
            <a:r>
              <a:rPr lang="ru-RU" dirty="0" smtClean="0"/>
              <a:t>различной чувствительности </a:t>
            </a:r>
            <a:r>
              <a:rPr lang="ru-RU" dirty="0"/>
              <a:t>методов.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b="1" dirty="0" smtClean="0"/>
            </a:br>
            <a:r>
              <a:rPr lang="ru-RU" b="1" dirty="0" smtClean="0"/>
              <a:t>Аномальная токсичность. Гистамин и/или Депрессорные вещества</a:t>
            </a:r>
            <a:br>
              <a:rPr lang="ru-RU" b="1" dirty="0" smtClean="0"/>
            </a:b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Испытанию </a:t>
            </a:r>
            <a:r>
              <a:rPr lang="ru-RU" dirty="0"/>
              <a:t>на аномальную токсичность подлежат </a:t>
            </a:r>
            <a:r>
              <a:rPr lang="ru-RU" dirty="0" smtClean="0"/>
              <a:t>субстанции, получаемые </a:t>
            </a:r>
            <a:r>
              <a:rPr lang="ru-RU" dirty="0"/>
              <a:t>из крови, органов, тканей человека или </a:t>
            </a:r>
            <a:r>
              <a:rPr lang="ru-RU" dirty="0" smtClean="0"/>
              <a:t>животного, растительного </a:t>
            </a:r>
            <a:r>
              <a:rPr lang="ru-RU" dirty="0"/>
              <a:t>сырья, микроорганизмов и продуктов </a:t>
            </a:r>
            <a:r>
              <a:rPr lang="ru-RU" dirty="0" smtClean="0"/>
              <a:t>их жизнедеятельности, предназначенные </a:t>
            </a:r>
            <a:r>
              <a:rPr lang="ru-RU" dirty="0"/>
              <a:t>для производства лекарственных препаратов </a:t>
            </a:r>
            <a:r>
              <a:rPr lang="ru-RU" dirty="0" smtClean="0"/>
              <a:t>для парентерального </a:t>
            </a:r>
            <a:r>
              <a:rPr lang="ru-RU" dirty="0"/>
              <a:t>применения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/>
              <a:t>Гистамин и/или Депрессорные вещества</a:t>
            </a:r>
            <a:endParaRPr lang="ru-RU" b="1" dirty="0"/>
          </a:p>
          <a:p>
            <a:pPr algn="just"/>
            <a:r>
              <a:rPr lang="ru-RU" dirty="0"/>
              <a:t>Испытанию на гистамин и депрессорные вещества </a:t>
            </a:r>
            <a:r>
              <a:rPr lang="ru-RU" dirty="0" smtClean="0"/>
              <a:t>подлежат субстанции</a:t>
            </a:r>
            <a:r>
              <a:rPr lang="ru-RU" dirty="0"/>
              <a:t>, которые используются для приготовления </a:t>
            </a:r>
            <a:r>
              <a:rPr lang="ru-RU" dirty="0" smtClean="0"/>
              <a:t>лекарственных препаратов</a:t>
            </a:r>
            <a:r>
              <a:rPr lang="ru-RU" dirty="0"/>
              <a:t>, предназначенных только для внутрисосудистого введения, </a:t>
            </a:r>
            <a:r>
              <a:rPr lang="ru-RU" dirty="0" smtClean="0"/>
              <a:t>и если </a:t>
            </a:r>
            <a:r>
              <a:rPr lang="ru-RU" dirty="0"/>
              <a:t>в их составе могут быть изначально или приобретаются в </a:t>
            </a:r>
            <a:r>
              <a:rPr lang="ru-RU" dirty="0" smtClean="0"/>
              <a:t>процессе производства </a:t>
            </a:r>
            <a:r>
              <a:rPr lang="ru-RU" dirty="0"/>
              <a:t>примеси, обладающие депрессорным действием (</a:t>
            </a:r>
            <a:r>
              <a:rPr lang="ru-RU" dirty="0" smtClean="0"/>
              <a:t>субстанции микробиологического </a:t>
            </a:r>
            <a:r>
              <a:rPr lang="ru-RU" dirty="0"/>
              <a:t>или животного происхождения).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3137"/>
            <a:ext cx="10515600" cy="5743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Микробиологическая чистота. 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Уровень микробиологической чистоты </a:t>
            </a:r>
            <a:r>
              <a:rPr lang="ru-RU" dirty="0"/>
              <a:t>субстанции должен обеспечивать уровень </a:t>
            </a:r>
            <a:r>
              <a:rPr lang="ru-RU" dirty="0" smtClean="0"/>
              <a:t>чистоты лекарственного </a:t>
            </a:r>
            <a:r>
              <a:rPr lang="ru-RU" dirty="0"/>
              <a:t>препарата при его производстве/изготовлении из </a:t>
            </a:r>
            <a:r>
              <a:rPr lang="ru-RU" dirty="0" smtClean="0"/>
              <a:t>этой субстанции</a:t>
            </a:r>
            <a:r>
              <a:rPr lang="ru-RU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Стерильность. 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Данное </a:t>
            </a:r>
            <a:r>
              <a:rPr lang="ru-RU" dirty="0"/>
              <a:t>испытание вводят для </a:t>
            </a:r>
            <a:r>
              <a:rPr lang="ru-RU" dirty="0" smtClean="0"/>
              <a:t>субстанций, используемых </a:t>
            </a:r>
            <a:r>
              <a:rPr lang="ru-RU" dirty="0"/>
              <a:t>в производстве готовых стерильных лекарственных </a:t>
            </a:r>
            <a:r>
              <a:rPr lang="ru-RU" dirty="0" smtClean="0"/>
              <a:t>средств, которые </a:t>
            </a:r>
            <a:r>
              <a:rPr lang="ru-RU" dirty="0"/>
              <a:t>не подвергаются процедуре стерилизации.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dirty="0" smtClean="0"/>
              <a:t>ОФС необходимые при проведении оценки подлинности и доброкачественности фармацевтических субстанций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6536" y="2146467"/>
            <a:ext cx="10515600" cy="4351338"/>
          </a:xfrm>
        </p:spPr>
        <p:txBody>
          <a:bodyPr>
            <a:normAutofit/>
          </a:bodyPr>
          <a:lstStyle/>
          <a:p>
            <a:r>
              <a:rPr lang="ru-RU" sz="1500" dirty="0" smtClean="0"/>
              <a:t>ОФС.1.1.0001.15 </a:t>
            </a:r>
            <a:r>
              <a:rPr lang="ru-RU" sz="1500" dirty="0" smtClean="0"/>
              <a:t>Правила пользования фармакопейными статьями</a:t>
            </a:r>
            <a:endParaRPr lang="ru-RU" sz="1500" dirty="0" smtClean="0"/>
          </a:p>
          <a:p>
            <a:r>
              <a:rPr lang="ru-RU" sz="1500" dirty="0" smtClean="0"/>
              <a:t>ОФС.1.1.0006.15 </a:t>
            </a:r>
            <a:r>
              <a:rPr lang="ru-RU" sz="1500" dirty="0" smtClean="0"/>
              <a:t>Фармацевтические субстанции</a:t>
            </a:r>
            <a:endParaRPr lang="ru-RU" sz="1500" dirty="0" smtClean="0"/>
          </a:p>
          <a:p>
            <a:r>
              <a:rPr lang="ru-RU" sz="1500" dirty="0" smtClean="0"/>
              <a:t>ОФС Общие реакции на подлинность</a:t>
            </a:r>
            <a:endParaRPr lang="ru-RU" sz="1500" dirty="0" smtClean="0"/>
          </a:p>
          <a:p>
            <a:r>
              <a:rPr lang="ru-RU" sz="1500" dirty="0" smtClean="0"/>
              <a:t>ОФС Плотность</a:t>
            </a:r>
            <a:endParaRPr lang="ru-RU" sz="1500" dirty="0" smtClean="0"/>
          </a:p>
          <a:p>
            <a:r>
              <a:rPr lang="ru-RU" sz="1500" dirty="0" smtClean="0"/>
              <a:t>ОФС Температура плавления</a:t>
            </a:r>
            <a:endParaRPr lang="ru-RU" sz="1500" dirty="0" smtClean="0"/>
          </a:p>
          <a:p>
            <a:r>
              <a:rPr lang="ru-RU" sz="1500" dirty="0" smtClean="0"/>
              <a:t>ОФС Зола общая </a:t>
            </a:r>
            <a:endParaRPr lang="ru-RU" sz="1500" dirty="0" smtClean="0"/>
          </a:p>
          <a:p>
            <a:r>
              <a:rPr lang="ru-RU" sz="1500" dirty="0" smtClean="0"/>
              <a:t>ОФС на примеси (кальций, мышьяк, сульфаты, хлориды, цинк, тяжелые металлы)</a:t>
            </a:r>
            <a:endParaRPr lang="ru-RU" sz="1500" dirty="0" smtClean="0"/>
          </a:p>
          <a:p>
            <a:r>
              <a:rPr lang="ru-RU" sz="1500" dirty="0" smtClean="0"/>
              <a:t>ОФС.1.2.4.0004.15 </a:t>
            </a:r>
            <a:r>
              <a:rPr lang="ru-RU" sz="1500" dirty="0" smtClean="0"/>
              <a:t>Аномальная </a:t>
            </a:r>
            <a:r>
              <a:rPr lang="ru-RU" sz="1500" dirty="0"/>
              <a:t>токсичность </a:t>
            </a:r>
            <a:endParaRPr lang="ru-RU" sz="1500" dirty="0" smtClean="0"/>
          </a:p>
          <a:p>
            <a:r>
              <a:rPr lang="ru-RU" sz="1500" dirty="0" smtClean="0"/>
              <a:t>ОФС.1.4.2.0005.15 </a:t>
            </a:r>
            <a:r>
              <a:rPr lang="ru-RU" sz="1500" dirty="0" smtClean="0"/>
              <a:t>Видимые </a:t>
            </a:r>
            <a:r>
              <a:rPr lang="ru-RU" sz="1500" dirty="0"/>
              <a:t>механические включения </a:t>
            </a:r>
            <a:r>
              <a:rPr lang="ru-RU" sz="1500" dirty="0" smtClean="0"/>
              <a:t>в </a:t>
            </a:r>
            <a:r>
              <a:rPr lang="ru-RU" sz="1500" dirty="0"/>
              <a:t>лекарственных </a:t>
            </a:r>
            <a:r>
              <a:rPr lang="ru-RU" sz="1500" dirty="0" smtClean="0"/>
              <a:t>формах для </a:t>
            </a:r>
            <a:r>
              <a:rPr lang="ru-RU" sz="1500" dirty="0"/>
              <a:t>парентерального </a:t>
            </a:r>
            <a:r>
              <a:rPr lang="ru-RU" sz="1500" dirty="0" smtClean="0"/>
              <a:t>применения и </a:t>
            </a:r>
            <a:r>
              <a:rPr lang="ru-RU" sz="1500" dirty="0"/>
              <a:t>глазных лекарственных </a:t>
            </a:r>
            <a:r>
              <a:rPr lang="ru-RU" sz="1500" dirty="0" smtClean="0"/>
              <a:t>формах</a:t>
            </a:r>
            <a:endParaRPr lang="ru-RU" sz="1500" dirty="0" smtClean="0"/>
          </a:p>
          <a:p>
            <a:r>
              <a:rPr lang="ru-RU" sz="1500" dirty="0" smtClean="0"/>
              <a:t>ОФС.1.4.2.0006.15 </a:t>
            </a:r>
            <a:r>
              <a:rPr lang="ru-RU" sz="1500" dirty="0" smtClean="0"/>
              <a:t>Невидимые </a:t>
            </a:r>
            <a:r>
              <a:rPr lang="ru-RU" sz="1500" dirty="0"/>
              <a:t>механические </a:t>
            </a:r>
            <a:r>
              <a:rPr lang="ru-RU" sz="1500" dirty="0" smtClean="0"/>
              <a:t>включения </a:t>
            </a:r>
            <a:r>
              <a:rPr lang="ru-RU" sz="1500" dirty="0"/>
              <a:t>в </a:t>
            </a:r>
            <a:r>
              <a:rPr lang="ru-RU" sz="1500" dirty="0" smtClean="0"/>
              <a:t>лекарственных формах </a:t>
            </a:r>
            <a:r>
              <a:rPr lang="ru-RU" sz="1500" dirty="0"/>
              <a:t>для </a:t>
            </a:r>
            <a:r>
              <a:rPr lang="ru-RU" sz="1500" dirty="0" smtClean="0"/>
              <a:t>парентерального применения</a:t>
            </a:r>
            <a:endParaRPr lang="ru-RU" sz="1500" dirty="0" smtClean="0"/>
          </a:p>
          <a:p>
            <a:r>
              <a:rPr lang="ru-RU" sz="1500" dirty="0" smtClean="0"/>
              <a:t>ОФС.1.4.2.0003.15 </a:t>
            </a:r>
            <a:r>
              <a:rPr lang="ru-RU" sz="1500" dirty="0" smtClean="0"/>
              <a:t>Извлекаемый </a:t>
            </a:r>
            <a:r>
              <a:rPr lang="ru-RU" sz="1500" dirty="0"/>
              <a:t>объём </a:t>
            </a:r>
            <a:r>
              <a:rPr lang="ru-RU" sz="1500" dirty="0" smtClean="0"/>
              <a:t>лекарственных форм для </a:t>
            </a:r>
            <a:r>
              <a:rPr lang="ru-RU" sz="1500" dirty="0"/>
              <a:t>парентерального применения</a:t>
            </a:r>
            <a:endParaRPr lang="ru-RU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Указывают характеристики физического состояния и цвет лекарственного средства; если необходимо, приводят информацию о запахе и гигроскопичности. </a:t>
            </a:r>
            <a:endParaRPr lang="ru-RU" dirty="0" smtClean="0"/>
          </a:p>
          <a:p>
            <a:pPr algn="just"/>
            <a:r>
              <a:rPr lang="ru-RU" dirty="0" smtClean="0"/>
              <a:t>Твердые субстанции могут быть крупнокристаллическими, кристаллическими, мелкокристаллическими или аморфными. </a:t>
            </a:r>
            <a:r>
              <a:rPr lang="ru-RU" b="1" dirty="0" smtClean="0"/>
              <a:t>Крупнокристаллический порошок. </a:t>
            </a:r>
            <a:r>
              <a:rPr lang="ru-RU" dirty="0" smtClean="0"/>
              <a:t>Не более 40 % частиц порошка должно быть размером менее 0,4 мм. </a:t>
            </a:r>
            <a:endParaRPr lang="ru-RU" dirty="0" smtClean="0"/>
          </a:p>
          <a:p>
            <a:pPr algn="just"/>
            <a:r>
              <a:rPr lang="ru-RU" b="1" dirty="0" smtClean="0"/>
              <a:t>Кристаллический порошок. </a:t>
            </a:r>
            <a:r>
              <a:rPr lang="ru-RU" dirty="0" smtClean="0"/>
              <a:t>Не менее 95 % частиц порошка должно быть размером менее 0,4 мм и не более 40 % – размером менее 0,2 мм. </a:t>
            </a:r>
            <a:endParaRPr lang="ru-RU" dirty="0" smtClean="0"/>
          </a:p>
          <a:p>
            <a:pPr algn="just"/>
            <a:r>
              <a:rPr lang="ru-RU" b="1" dirty="0" smtClean="0"/>
              <a:t>Мелкокристаллический порошок. </a:t>
            </a:r>
            <a:r>
              <a:rPr lang="ru-RU" dirty="0" smtClean="0"/>
              <a:t>Не менее 95 % частиц порошка должно быть размером менее 0,2 мм.</a:t>
            </a:r>
            <a:endParaRPr lang="ru-RU" dirty="0" smtClean="0"/>
          </a:p>
          <a:p>
            <a:pPr algn="just"/>
            <a:r>
              <a:rPr lang="ru-RU" dirty="0" smtClean="0"/>
              <a:t> </a:t>
            </a:r>
            <a:r>
              <a:rPr lang="ru-RU" b="1" dirty="0" smtClean="0"/>
              <a:t>Аморфный порошок </a:t>
            </a:r>
            <a:r>
              <a:rPr lang="ru-RU" dirty="0" smtClean="0"/>
              <a:t>– это порошок, не имеющий признаков кристаллического строения. </a:t>
            </a:r>
            <a:endParaRPr lang="ru-RU" dirty="0" smtClean="0"/>
          </a:p>
          <a:p>
            <a:pPr algn="just"/>
            <a:r>
              <a:rPr lang="ru-RU" dirty="0" smtClean="0"/>
              <a:t>Субстанции жидкой консистенции могут быть охарактеризованы  такими терминами, как вязкие, подвижные, легколетучие и т.д. Газообразные субстанции характеризуют по цвету и запаху.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41194"/>
            <a:ext cx="10515600" cy="583576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 smtClean="0"/>
              <a:t>Цвет </a:t>
            </a:r>
            <a:r>
              <a:rPr lang="ru-RU" dirty="0" smtClean="0"/>
              <a:t>лекарственного средства следует характеризовать названиями: белый, синий, зеленый, желтый, оранжевый, красный и т.п. При оттеночных цветах на первом месте указывают тот цвет, который содержится в меньшей доле, а затем через дефис – преобладающий цвет (например, </a:t>
            </a:r>
            <a:r>
              <a:rPr lang="ru-RU" dirty="0" err="1" smtClean="0"/>
              <a:t>краснокоричневый</a:t>
            </a:r>
            <a:r>
              <a:rPr lang="ru-RU" dirty="0" smtClean="0"/>
              <a:t>). Слабоокрашенные образцы имеют оттенок цвета, название которого характеризуют суффиксом «-</a:t>
            </a:r>
            <a:r>
              <a:rPr lang="ru-RU" dirty="0" err="1" smtClean="0"/>
              <a:t>оват</a:t>
            </a:r>
            <a:r>
              <a:rPr lang="ru-RU" dirty="0" smtClean="0"/>
              <a:t>» (например, «желтоватый») или добавляют приставку «светло-» (например, «светло-желтый»).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Цвет </a:t>
            </a:r>
            <a:r>
              <a:rPr lang="ru-RU" dirty="0" smtClean="0"/>
              <a:t>твердых веществ следует определять на матово-белом фоне (белая плотная или фильтровальная бумага) при рассеянном дневном свете в условиях минимального проявления тени. Небольшое количество вещества (0,5 – 2,0 г) помещают на белую бумагу и без нажима равномерно распределяют по поверхности бумаги (осторожно разравнивают шпателем или другим приспособлением) так, чтобы поверхность оставалась плоской.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1319"/>
            <a:ext cx="10515600" cy="5685644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Запах. 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Запах следует характеризовать терминами: «без запаха», «с характерным запахом», «со слабым характерным запахом». Если запах не охарактеризован, то подразумевается его отсутствие у анализируемого лекарственного средства. Испытание проводят сразу после вскрытия упаковки. 0,5 – 2,0 г лекарственного средства равномерно распределяют на часовом стекле диаметром 6 – 8 см; через 15 мин определяют запах на расстоянии 4 – 6 см или делают вывод о его отсутствии. В случае легко летучих жидких лекарственных средств наносят 0,5 мл испытуемого образца на фильтровальную бумагу и запах определяют сразу же после нанесения, если нет других указаний.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8490"/>
            <a:ext cx="10515600" cy="58084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/>
              <a:t>Растворимость. </a:t>
            </a:r>
            <a:r>
              <a:rPr lang="ru-RU" dirty="0"/>
              <a:t>Для определения растворимости </a:t>
            </a:r>
            <a:r>
              <a:rPr lang="ru-RU" dirty="0" smtClean="0"/>
              <a:t>следует использовать </a:t>
            </a:r>
            <a:r>
              <a:rPr lang="ru-RU" dirty="0"/>
              <a:t>растворители, охватывающие широкую шкалу </a:t>
            </a:r>
            <a:r>
              <a:rPr lang="ru-RU" dirty="0" smtClean="0"/>
              <a:t>полярности, например</a:t>
            </a:r>
            <a:r>
              <a:rPr lang="ru-RU" dirty="0"/>
              <a:t>: вода, спирт 96 %, </a:t>
            </a:r>
            <a:r>
              <a:rPr lang="ru-RU" dirty="0" err="1"/>
              <a:t>гексан</a:t>
            </a:r>
            <a:r>
              <a:rPr lang="ru-RU" dirty="0"/>
              <a:t> и др. Не рекомендуется </a:t>
            </a:r>
            <a:r>
              <a:rPr lang="ru-RU" dirty="0" smtClean="0"/>
              <a:t>использование легкокипящих </a:t>
            </a:r>
            <a:r>
              <a:rPr lang="ru-RU" dirty="0"/>
              <a:t>и легковоспламеняющихся (например, </a:t>
            </a:r>
            <a:r>
              <a:rPr lang="ru-RU" dirty="0" err="1"/>
              <a:t>диэтиловый</a:t>
            </a:r>
            <a:r>
              <a:rPr lang="ru-RU" dirty="0"/>
              <a:t> эфир) </a:t>
            </a:r>
            <a:r>
              <a:rPr lang="ru-RU" dirty="0" smtClean="0"/>
              <a:t>или очень </a:t>
            </a:r>
            <a:r>
              <a:rPr lang="ru-RU" dirty="0"/>
              <a:t>токсичных (например, бензол) растворителей.</a:t>
            </a:r>
            <a:endParaRPr lang="ru-RU" dirty="0"/>
          </a:p>
          <a:p>
            <a:pPr marL="0" indent="0" algn="just">
              <a:buNone/>
            </a:pPr>
            <a:r>
              <a:rPr lang="ru-RU" b="1" dirty="0"/>
              <a:t>Подлинность</a:t>
            </a:r>
            <a:r>
              <a:rPr lang="ru-RU" dirty="0"/>
              <a:t>. Для установления подлинности </a:t>
            </a:r>
            <a:r>
              <a:rPr lang="ru-RU" dirty="0" smtClean="0"/>
              <a:t>субстанции рекомендуются </a:t>
            </a:r>
            <a:r>
              <a:rPr lang="ru-RU" dirty="0"/>
              <a:t>физико-химические и химические методы – </a:t>
            </a:r>
            <a:r>
              <a:rPr lang="ru-RU" dirty="0" smtClean="0"/>
              <a:t>инфракрасная спектрометрия</a:t>
            </a:r>
            <a:r>
              <a:rPr lang="ru-RU" dirty="0"/>
              <a:t>, абсорбционная </a:t>
            </a:r>
            <a:r>
              <a:rPr lang="ru-RU" dirty="0" err="1"/>
              <a:t>спектрофотометрия</a:t>
            </a:r>
            <a:r>
              <a:rPr lang="ru-RU" dirty="0"/>
              <a:t>, ЯМР-спектроскопия</a:t>
            </a:r>
            <a:r>
              <a:rPr lang="ru-RU" dirty="0" smtClean="0"/>
              <a:t>, тонкослойная</a:t>
            </a:r>
            <a:r>
              <a:rPr lang="ru-RU" dirty="0"/>
              <a:t>, газовая и высокоэффективная жидкостная </a:t>
            </a:r>
            <a:r>
              <a:rPr lang="ru-RU" dirty="0" smtClean="0"/>
              <a:t>хроматография (ТСХ</a:t>
            </a:r>
            <a:r>
              <a:rPr lang="ru-RU" dirty="0"/>
              <a:t>, ГХ и ВЭЖХ) и качественные (в первую очередь </a:t>
            </a:r>
            <a:r>
              <a:rPr lang="ru-RU" dirty="0" smtClean="0"/>
              <a:t>специфические) химические </a:t>
            </a:r>
            <a:r>
              <a:rPr lang="ru-RU" dirty="0"/>
              <a:t>реакции. Метод ИК-спектрометрии является приоритетным </a:t>
            </a:r>
            <a:r>
              <a:rPr lang="ru-RU" dirty="0" smtClean="0"/>
              <a:t>при идентификации </a:t>
            </a:r>
            <a:r>
              <a:rPr lang="ru-RU" dirty="0"/>
              <a:t>субстанций.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313899"/>
            <a:ext cx="10848833" cy="5863064"/>
          </a:xfrm>
        </p:spPr>
        <p:txBody>
          <a:bodyPr>
            <a:normAutofit fontScale="77500" lnSpcReduction="20000"/>
          </a:bodyPr>
          <a:lstStyle/>
          <a:p>
            <a:pPr algn="just">
              <a:tabLst>
                <a:tab pos="4216400" algn="l"/>
              </a:tabLst>
            </a:pPr>
            <a:r>
              <a:rPr lang="ru-RU" b="1" dirty="0"/>
              <a:t>Температура плавления</a:t>
            </a:r>
            <a:r>
              <a:rPr lang="ru-RU" dirty="0"/>
              <a:t>. Испытание обычно применяют </a:t>
            </a:r>
            <a:r>
              <a:rPr lang="ru-RU" dirty="0" smtClean="0"/>
              <a:t>для характеристики </a:t>
            </a:r>
            <a:r>
              <a:rPr lang="ru-RU" dirty="0"/>
              <a:t>твердых веществ.</a:t>
            </a:r>
            <a:endParaRPr lang="ru-RU" dirty="0"/>
          </a:p>
          <a:p>
            <a:pPr algn="just"/>
            <a:r>
              <a:rPr lang="ru-RU" b="1" dirty="0"/>
              <a:t>Температура затвердевания, Температура </a:t>
            </a:r>
            <a:r>
              <a:rPr lang="ru-RU" b="1" dirty="0" smtClean="0"/>
              <a:t>кипения </a:t>
            </a:r>
            <a:r>
              <a:rPr lang="ru-RU" b="1" dirty="0"/>
              <a:t>(</a:t>
            </a:r>
            <a:r>
              <a:rPr lang="ru-RU" b="1" dirty="0" smtClean="0"/>
              <a:t>температурные пределы </a:t>
            </a:r>
            <a:r>
              <a:rPr lang="ru-RU" b="1" dirty="0"/>
              <a:t>перегонки), Плотность, Вязкость, Показатель </a:t>
            </a:r>
            <a:r>
              <a:rPr lang="ru-RU" b="1" dirty="0" smtClean="0"/>
              <a:t>преломления. </a:t>
            </a:r>
            <a:r>
              <a:rPr lang="ru-RU" dirty="0" smtClean="0"/>
              <a:t>Данные </a:t>
            </a:r>
            <a:r>
              <a:rPr lang="ru-RU" dirty="0"/>
              <a:t>испытания вводят для характеристики жидких субстанций.</a:t>
            </a:r>
            <a:endParaRPr lang="ru-RU" dirty="0"/>
          </a:p>
          <a:p>
            <a:pPr algn="just"/>
            <a:r>
              <a:rPr lang="ru-RU" b="1" dirty="0"/>
              <a:t>Удельное вращение. </a:t>
            </a:r>
            <a:r>
              <a:rPr lang="ru-RU" dirty="0"/>
              <a:t>Вводят для характеристики </a:t>
            </a:r>
            <a:r>
              <a:rPr lang="ru-RU" dirty="0" smtClean="0"/>
              <a:t>оптически активных </a:t>
            </a:r>
            <a:r>
              <a:rPr lang="ru-RU" dirty="0"/>
              <a:t>веществ.</a:t>
            </a:r>
            <a:endParaRPr lang="ru-RU" dirty="0"/>
          </a:p>
          <a:p>
            <a:pPr algn="just"/>
            <a:r>
              <a:rPr lang="ru-RU" b="1" dirty="0"/>
              <a:t>Удельный показатель поглощения. </a:t>
            </a:r>
            <a:r>
              <a:rPr lang="ru-RU" dirty="0"/>
              <a:t>Данный показатель </a:t>
            </a:r>
            <a:r>
              <a:rPr lang="ru-RU" dirty="0" smtClean="0"/>
              <a:t>может являться </a:t>
            </a:r>
            <a:r>
              <a:rPr lang="ru-RU" dirty="0"/>
              <a:t>дополнительной характеристикой подлинности и </a:t>
            </a:r>
            <a:r>
              <a:rPr lang="ru-RU" dirty="0" smtClean="0"/>
              <a:t>чистоты субстанции</a:t>
            </a:r>
            <a:r>
              <a:rPr lang="ru-RU" dirty="0"/>
              <a:t>.</a:t>
            </a:r>
            <a:endParaRPr lang="ru-RU" dirty="0"/>
          </a:p>
          <a:p>
            <a:pPr algn="just"/>
            <a:r>
              <a:rPr lang="ru-RU" b="1" dirty="0"/>
              <a:t>Прозрачность раствора, Цветность раствора. </a:t>
            </a:r>
            <a:r>
              <a:rPr lang="ru-RU" dirty="0"/>
              <a:t>Данные </a:t>
            </a:r>
            <a:r>
              <a:rPr lang="ru-RU" dirty="0" smtClean="0"/>
              <a:t>испытания обязательно </a:t>
            </a:r>
            <a:r>
              <a:rPr lang="ru-RU" dirty="0"/>
              <a:t>вводят для субстанций, используемых для </a:t>
            </a:r>
            <a:r>
              <a:rPr lang="ru-RU" dirty="0" smtClean="0"/>
              <a:t>приготовления парентеральных</a:t>
            </a:r>
            <a:r>
              <a:rPr lang="ru-RU" dirty="0"/>
              <a:t>, глазных, назальных и ушных лекарственных </a:t>
            </a:r>
            <a:r>
              <a:rPr lang="ru-RU" dirty="0" smtClean="0"/>
              <a:t>средств. </a:t>
            </a:r>
            <a:endParaRPr lang="ru-RU" dirty="0" smtClean="0"/>
          </a:p>
          <a:p>
            <a:pPr algn="just"/>
            <a:r>
              <a:rPr lang="ru-RU" dirty="0" smtClean="0"/>
              <a:t>Испытание </a:t>
            </a:r>
            <a:r>
              <a:rPr lang="ru-RU" dirty="0"/>
              <a:t>обычно проводят в водных растворах субстанции, но </a:t>
            </a:r>
            <a:r>
              <a:rPr lang="ru-RU" dirty="0" smtClean="0"/>
              <a:t>возможно использование </a:t>
            </a:r>
            <a:r>
              <a:rPr lang="ru-RU" dirty="0"/>
              <a:t>органических и смешанных растворителей. </a:t>
            </a:r>
            <a:r>
              <a:rPr lang="ru-RU" dirty="0" smtClean="0"/>
              <a:t>Концентрация испытуемых </a:t>
            </a:r>
            <a:r>
              <a:rPr lang="ru-RU" dirty="0"/>
              <a:t>растворов должна быть приближена к </a:t>
            </a:r>
            <a:r>
              <a:rPr lang="ru-RU" dirty="0" smtClean="0"/>
              <a:t>концентрации производимого/изготавливаемого </a:t>
            </a:r>
            <a:r>
              <a:rPr lang="ru-RU" dirty="0"/>
              <a:t>из этой субстанции </a:t>
            </a:r>
            <a:r>
              <a:rPr lang="ru-RU" dirty="0" smtClean="0"/>
              <a:t>лекарственного препарата</a:t>
            </a:r>
            <a:r>
              <a:rPr lang="ru-RU" dirty="0"/>
              <a:t>.</a:t>
            </a:r>
            <a:endParaRPr lang="ru-RU" dirty="0"/>
          </a:p>
          <a:p>
            <a:pPr algn="just"/>
            <a:r>
              <a:rPr lang="ru-RU" dirty="0"/>
              <a:t>Определение цветности раствора особенно важно для оценки </a:t>
            </a:r>
            <a:r>
              <a:rPr lang="ru-RU" dirty="0" smtClean="0"/>
              <a:t>качества белых</a:t>
            </a:r>
            <a:r>
              <a:rPr lang="ru-RU" dirty="0"/>
              <a:t>, почти белых или белых с оттенком </a:t>
            </a:r>
            <a:r>
              <a:rPr lang="ru-RU" dirty="0" smtClean="0"/>
              <a:t>субстанций. Если </a:t>
            </a:r>
            <a:r>
              <a:rPr lang="ru-RU" dirty="0"/>
              <a:t>субстанция окрашена, показатель «Цветность раствора» </a:t>
            </a:r>
            <a:r>
              <a:rPr lang="ru-RU" dirty="0" smtClean="0"/>
              <a:t>в </a:t>
            </a:r>
            <a:r>
              <a:rPr lang="ru-RU" dirty="0"/>
              <a:t>нормативную документацию включать не следует. Это испытание, </a:t>
            </a:r>
            <a:r>
              <a:rPr lang="ru-RU" dirty="0" smtClean="0"/>
              <a:t>если необходимо</a:t>
            </a:r>
            <a:r>
              <a:rPr lang="ru-RU" dirty="0"/>
              <a:t>, можно заменить регламентацией оптической плотности </a:t>
            </a:r>
            <a:r>
              <a:rPr lang="ru-RU" dirty="0" smtClean="0"/>
              <a:t>при определенных </a:t>
            </a:r>
            <a:r>
              <a:rPr lang="ru-RU" dirty="0"/>
              <a:t>длинах волн.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9558"/>
            <a:ext cx="10515600" cy="5617405"/>
          </a:xfrm>
        </p:spPr>
        <p:txBody>
          <a:bodyPr>
            <a:normAutofit/>
          </a:bodyPr>
          <a:lstStyle/>
          <a:p>
            <a:r>
              <a:rPr lang="ru-RU" b="1" dirty="0"/>
              <a:t>рН и Кислотность или Щелочность. </a:t>
            </a:r>
            <a:r>
              <a:rPr lang="ru-RU" dirty="0"/>
              <a:t>Для проведения </a:t>
            </a:r>
            <a:r>
              <a:rPr lang="ru-RU" dirty="0" smtClean="0"/>
              <a:t>данного испытания </a:t>
            </a:r>
            <a:r>
              <a:rPr lang="ru-RU" dirty="0"/>
              <a:t>могут использоваться два подхода: измерение рН или </a:t>
            </a:r>
            <a:r>
              <a:rPr lang="ru-RU" dirty="0" smtClean="0"/>
              <a:t>кислотно- основное </a:t>
            </a:r>
            <a:r>
              <a:rPr lang="ru-RU" dirty="0"/>
              <a:t>индикаторное титрование (кислотность или щелочность).</a:t>
            </a:r>
            <a:endParaRPr lang="ru-RU" dirty="0"/>
          </a:p>
          <a:p>
            <a:r>
              <a:rPr lang="ru-RU" dirty="0"/>
              <a:t>Испытание обычно проводят в водных растворах субстанции, но </a:t>
            </a:r>
            <a:r>
              <a:rPr lang="ru-RU" dirty="0" smtClean="0"/>
              <a:t>в отдельных </a:t>
            </a:r>
            <a:r>
              <a:rPr lang="ru-RU" dirty="0"/>
              <a:t>случаях возможно использование и смешанных </a:t>
            </a:r>
            <a:r>
              <a:rPr lang="ru-RU" dirty="0" smtClean="0"/>
              <a:t>растворителей. Допустимый </a:t>
            </a:r>
            <a:r>
              <a:rPr lang="ru-RU" dirty="0"/>
              <a:t>интервал рН обычно должен быть не более </a:t>
            </a:r>
            <a:r>
              <a:rPr lang="ru-RU" dirty="0" smtClean="0"/>
              <a:t>2. Концентрация </a:t>
            </a:r>
            <a:r>
              <a:rPr lang="ru-RU" dirty="0"/>
              <a:t>испытуемого раствора при определении рН должна </a:t>
            </a:r>
            <a:r>
              <a:rPr lang="ru-RU" dirty="0" smtClean="0"/>
              <a:t>быть приближена </a:t>
            </a:r>
            <a:r>
              <a:rPr lang="ru-RU" dirty="0"/>
              <a:t>к концентрации изготавливаемого из субстанции </a:t>
            </a:r>
            <a:r>
              <a:rPr lang="ru-RU" dirty="0" smtClean="0"/>
              <a:t>лекарственного препарата</a:t>
            </a:r>
            <a:r>
              <a:rPr lang="ru-RU" dirty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Родственные примеси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4651"/>
            <a:ext cx="10515600" cy="4962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Данное </a:t>
            </a:r>
            <a:r>
              <a:rPr lang="ru-RU" dirty="0"/>
              <a:t>испытание контролирует продукты </a:t>
            </a:r>
            <a:r>
              <a:rPr lang="ru-RU" dirty="0" smtClean="0"/>
              <a:t>деструкции фармацевтической </a:t>
            </a:r>
            <a:r>
              <a:rPr lang="ru-RU" dirty="0"/>
              <a:t>субстанции и технологические примеси, </a:t>
            </a:r>
            <a:r>
              <a:rPr lang="ru-RU" dirty="0" smtClean="0"/>
              <a:t>обусловленные технологией </a:t>
            </a:r>
            <a:r>
              <a:rPr lang="ru-RU" dirty="0"/>
              <a:t>производства. Примеси могут быть </a:t>
            </a:r>
            <a:r>
              <a:rPr lang="ru-RU" dirty="0" smtClean="0"/>
              <a:t>идентифицированные (соединения </a:t>
            </a:r>
            <a:r>
              <a:rPr lang="ru-RU" dirty="0"/>
              <a:t>с установленным химическим строением) и </a:t>
            </a:r>
            <a:r>
              <a:rPr lang="ru-RU" dirty="0" err="1" smtClean="0"/>
              <a:t>неидентифицированные</a:t>
            </a:r>
            <a:r>
              <a:rPr lang="ru-RU" dirty="0" smtClean="0"/>
              <a:t> </a:t>
            </a:r>
            <a:r>
              <a:rPr lang="ru-RU" dirty="0"/>
              <a:t>(соединения, строение которых не установлено). </a:t>
            </a:r>
            <a:r>
              <a:rPr lang="ru-RU" dirty="0" smtClean="0"/>
              <a:t>Пределы содержания </a:t>
            </a:r>
            <a:r>
              <a:rPr lang="ru-RU" dirty="0"/>
              <a:t>родственных примесей в фармацевтических </a:t>
            </a:r>
            <a:r>
              <a:rPr lang="ru-RU" dirty="0" smtClean="0"/>
              <a:t>субстанциях приводят </a:t>
            </a:r>
            <a:r>
              <a:rPr lang="ru-RU" dirty="0"/>
              <a:t>с учетом параметров их безопасности. Пределы </a:t>
            </a:r>
            <a:r>
              <a:rPr lang="ru-RU" dirty="0" smtClean="0"/>
              <a:t>контроля, идентификации </a:t>
            </a:r>
            <a:r>
              <a:rPr lang="ru-RU" dirty="0"/>
              <a:t>и квалификации родственных примесей </a:t>
            </a:r>
            <a:r>
              <a:rPr lang="ru-RU" dirty="0" smtClean="0"/>
              <a:t>для фармацевтических </a:t>
            </a:r>
            <a:r>
              <a:rPr lang="ru-RU" dirty="0"/>
              <a:t>субстанций (в зависимости от максимальной </a:t>
            </a:r>
            <a:r>
              <a:rPr lang="ru-RU" dirty="0" smtClean="0"/>
              <a:t>суточной дозы </a:t>
            </a:r>
            <a:r>
              <a:rPr lang="ru-RU" dirty="0"/>
              <a:t>лекарственного препарата) приведены в табл. 1 и 2.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9713</Words>
  <Application>WPS Presentation</Application>
  <PresentationFormat>Широкоэкранный</PresentationFormat>
  <Paragraphs>89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SimSun</vt:lpstr>
      <vt:lpstr>Wingdings</vt:lpstr>
      <vt:lpstr>TimesNewRomanPSMT</vt:lpstr>
      <vt:lpstr>Times New Roman</vt:lpstr>
      <vt:lpstr>TimesNewRomanPS-BoldMT</vt:lpstr>
      <vt:lpstr>Calibri Light</vt:lpstr>
      <vt:lpstr>Calibri</vt:lpstr>
      <vt:lpstr>Microsoft YaHei</vt:lpstr>
      <vt:lpstr>Arial Unicode MS</vt:lpstr>
      <vt:lpstr>Segoe Print</vt:lpstr>
      <vt:lpstr>Тема Office</vt:lpstr>
      <vt:lpstr>Оценка  подлинности и доброкачественности  лекарственных средств</vt:lpstr>
      <vt:lpstr>ОФС необходимые при проведении оценки подлинности и доброкачественности фармацевтических субстанций</vt:lpstr>
      <vt:lpstr>Описание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Родственные примеси </vt:lpstr>
      <vt:lpstr>PowerPoint 演示文稿</vt:lpstr>
      <vt:lpstr>PowerPoint 演示文稿</vt:lpstr>
      <vt:lpstr>Потеря в массе при высушивании или Вода. </vt:lpstr>
      <vt:lpstr>Остаточные органические растворители</vt:lpstr>
      <vt:lpstr>Бактериальные эндотоксины или Пирогенность. </vt:lpstr>
      <vt:lpstr> Аномальная токсичность. Гистамин и/или Депрессорные вещества 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 подлинности лекарственных средств</dc:title>
  <dc:creator>User</dc:creator>
  <cp:lastModifiedBy>Венера</cp:lastModifiedBy>
  <cp:revision>9</cp:revision>
  <dcterms:created xsi:type="dcterms:W3CDTF">2021-09-17T11:16:00Z</dcterms:created>
  <dcterms:modified xsi:type="dcterms:W3CDTF">2021-09-20T06:23:08Z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1049-11.2.0.10223</vt:lpwstr>
  </property>
</Properties>
</file>