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7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20.09.2025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20.09.2025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20.09.2025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20.09.2025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snauka.ru/2022/03/4804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zdrav.gov.ru/poleznye-resursy/natsionalnye-proekty-rossii-prodolzhitelnaya-i-aktivnaya-zhizn-novye-tehnologii-sberezheniya-zdorovy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2851BF-6A75-43DF-A04B-8B37759D13E4}"/>
              </a:ext>
            </a:extLst>
          </p:cNvPr>
          <p:cNvSpPr txBox="1"/>
          <p:nvPr/>
        </p:nvSpPr>
        <p:spPr>
          <a:xfrm>
            <a:off x="6379535" y="3107607"/>
            <a:ext cx="54367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strike="noStrike" baseline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Реализация национальных программ в охране здоровья населения 	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4B7661-15C0-4383-BB8F-7209789D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1" y="878812"/>
            <a:ext cx="7322288" cy="56566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НАЦИОНАЛЬНЫЙ ПРОЕКТ «НОВЫЕ ТЕХНОЛОГИИ СБЕРЕЖЕНИЯ ЗДОРОВЬЯ»</a:t>
            </a:r>
          </a:p>
          <a:p>
            <a:pPr marL="0" indent="0">
              <a:buNone/>
            </a:pPr>
            <a:r>
              <a:rPr lang="ru-RU" b="1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Целью национального проекта является 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комплекс мер, направленных на повышение эффективности и результативности медицинских исследований и разработок и создания условий для внедрения их результатов, включая превентивную медицину и технологии долголетия, а также обеспечение технологического суверенитета в области производства (изготовления) лекарственных препаратов, биомедицинских клеточных продуктов, продуктов тканевой инженерии и медицинских изделий.</a:t>
            </a: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ru-RU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Национальный проект «Новые технологии сбережения здоровья» состоит из 5 федеральных проектов: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«Управление медицинской наукой»,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«Технологии медицинских разработок»,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«Биомедицинские и когнитивные технологии будущего»,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 - «Регенеративная биомедицина, технологии превентивной медицины, обеспечение активного и здорового долголетия»,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«Развитие производства наиболее востребованных лекарственных препаратов и медицинских изделий».</a:t>
            </a:r>
          </a:p>
        </p:txBody>
      </p:sp>
      <p:pic>
        <p:nvPicPr>
          <p:cNvPr id="7172" name="Picture 4" descr="Национальный проект «Современные технологии для сбережения здоровья  2025-2030»">
            <a:extLst>
              <a:ext uri="{FF2B5EF4-FFF2-40B4-BE49-F238E27FC236}">
                <a16:creationId xmlns:a16="http://schemas.microsoft.com/office/drawing/2014/main" id="{BAAF0538-6AC9-43A5-A65E-E8787337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7" y="878812"/>
            <a:ext cx="4357969" cy="42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3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FFF4A0-91E3-4D49-AC8D-E8BB23726B60}"/>
              </a:ext>
            </a:extLst>
          </p:cNvPr>
          <p:cNvSpPr txBox="1"/>
          <p:nvPr/>
        </p:nvSpPr>
        <p:spPr>
          <a:xfrm>
            <a:off x="453657" y="1212249"/>
            <a:ext cx="64787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1D35"/>
                </a:solidFill>
                <a:effectLst/>
                <a:latin typeface="Google Sans"/>
              </a:rPr>
              <a:t>Реализация национальных программ в сфере охраны здоровья населения</a:t>
            </a:r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 в России осуществляется через национальные проекты, такие как "Здравоохранение", направленные на снижение смертности и увеличение продолжительности жизни населения.</a:t>
            </a:r>
          </a:p>
          <a:p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ru-RU" sz="2000" b="1" i="1" dirty="0">
                <a:solidFill>
                  <a:srgbClr val="001D35"/>
                </a:solidFill>
                <a:effectLst/>
                <a:latin typeface="Google Sans"/>
              </a:rPr>
              <a:t>В рамках этих проектов </a:t>
            </a:r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проводятся реконструкция медицинских учреждений, переоснащение оборудованием, развитие первичного звена и санитарной авиации, внедрение новых технологий в диагностике и лечении, а также привлечение квалифицированных кадров. </a:t>
            </a:r>
          </a:p>
          <a:p>
            <a:endParaRPr lang="ru-RU" sz="2000" dirty="0">
              <a:solidFill>
                <a:srgbClr val="001D35"/>
              </a:solidFill>
              <a:latin typeface="Google Sans"/>
            </a:endParaRPr>
          </a:p>
          <a:p>
            <a:r>
              <a:rPr lang="ru-RU" sz="2000" b="1" i="1" dirty="0">
                <a:solidFill>
                  <a:srgbClr val="C00000"/>
                </a:solidFill>
                <a:effectLst/>
                <a:latin typeface="Google Sans"/>
              </a:rPr>
              <a:t>Целью является </a:t>
            </a:r>
            <a:r>
              <a:rPr lang="ru-RU" sz="2000" b="0" i="0" dirty="0">
                <a:solidFill>
                  <a:srgbClr val="001D35"/>
                </a:solidFill>
                <a:effectLst/>
                <a:latin typeface="Google Sans"/>
              </a:rPr>
              <a:t>повышение доступности и качества медицинской помощи, развитие профилактики и укрепление здоровья граждан. </a:t>
            </a:r>
            <a:endParaRPr lang="ru-RU" sz="2000" dirty="0"/>
          </a:p>
        </p:txBody>
      </p:sp>
      <p:pic>
        <p:nvPicPr>
          <p:cNvPr id="1026" name="Picture 2" descr="Департамент здравоохранения, труда и социальной защиты населения Ненецкого  автономного округа | Национальный проект &quot;Продолжительная и активная жизнь&quot;">
            <a:extLst>
              <a:ext uri="{FF2B5EF4-FFF2-40B4-BE49-F238E27FC236}">
                <a16:creationId xmlns:a16="http://schemas.microsoft.com/office/drawing/2014/main" id="{BEC3DCDE-5D09-4157-9E29-DC4368BF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29" y="1368057"/>
            <a:ext cx="4437319" cy="39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8C607-E1A5-4D55-B179-79728788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C00000"/>
                </a:solidFill>
                <a:effectLst/>
                <a:latin typeface="Google Sans"/>
              </a:rPr>
              <a:t>Ключевые аспекты реализации национальных программ в здравоохранении: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3556D-3613-446D-BD0B-7BF935AD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Снижение смертности: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Главные цели — снижение смертности от сердечно-сосудистых и онкологических заболеваний, а также младенческой смертности.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Увеличение продолжительности жизни: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Проект нацелен на достижение показателей продолжительности жизни до 78 лет к 2030 году и до 81 года к 2036 году.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Развитие инфраструктуры: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Включает строительство новых и модернизацию существующих медицинских учреждений, таких как онкологические диспансеры, сосудистые центры, фельдшерско-акушерские пункты (ФАП) и выездные медицинские комплексы. </a:t>
            </a:r>
          </a:p>
        </p:txBody>
      </p:sp>
    </p:spTree>
    <p:extLst>
      <p:ext uri="{BB962C8B-B14F-4D97-AF65-F5344CB8AC3E}">
        <p14:creationId xmlns:p14="http://schemas.microsoft.com/office/powerpoint/2010/main" val="200555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D3F68-9607-4B45-A1D5-9A8F1160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0">
                <a:solidFill>
                  <a:srgbClr val="C00000"/>
                </a:solidFill>
                <a:effectLst/>
                <a:latin typeface="Google Sans"/>
              </a:rPr>
              <a:t>Ключевые аспекты реализации национальных программ в здравоохранении: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4E083-7C31-421D-BFF9-BAB82CDD8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Кадровое обеспечение: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Привлечение большего количества квалифицированных медицинских специалистов в первичные звенья здравоохранения.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Технологическое развитие: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Цифровизация здравоохранения, использование новых подходов в диагностике и лечении хронических заболеваний.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Профилактика: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Упор на развитие профилактической направленности здравоохранения и укрепление здоровья населения.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Доступность экстренной помощи: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Улучшение системы экстренной медицинской помощи и развитие санитарной авиации для доставки пациентов. </a:t>
            </a:r>
          </a:p>
        </p:txBody>
      </p:sp>
    </p:spTree>
    <p:extLst>
      <p:ext uri="{BB962C8B-B14F-4D97-AF65-F5344CB8AC3E}">
        <p14:creationId xmlns:p14="http://schemas.microsoft.com/office/powerpoint/2010/main" val="376770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DD97B-F879-4144-9AF4-53F07E5E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712175"/>
            <a:ext cx="10515600" cy="724773"/>
          </a:xfrm>
        </p:spPr>
        <p:txBody>
          <a:bodyPr>
            <a:normAutofit/>
          </a:bodyPr>
          <a:lstStyle/>
          <a:p>
            <a:r>
              <a:rPr lang="ru-RU" sz="2800" b="1" i="0">
                <a:solidFill>
                  <a:srgbClr val="C00000"/>
                </a:solidFill>
                <a:effectLst/>
                <a:latin typeface="Google Sans"/>
              </a:rPr>
              <a:t>Текущие и предыдущие национальные проекты:</a:t>
            </a:r>
            <a:endParaRPr lang="ru-RU" sz="2800" b="1" i="0" dirty="0">
              <a:solidFill>
                <a:srgbClr val="C00000"/>
              </a:solidFill>
              <a:effectLst/>
              <a:latin typeface="Google San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B8EF0-3CF2-4E99-A407-530AEC17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" y="1540747"/>
            <a:ext cx="5904613" cy="435133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Национальный проект "Здравоохранение" (2019-2024 гг.):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 fontAlgn="ctr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Начал работу в 2019 году и является продолжением предыдущих инициатив. </a:t>
            </a:r>
            <a:endParaRPr lang="ru-RU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Приоритетные национальные проекты (2006-2018 гг.):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Проект "Здоровье" был одним из четырёх приоритетных национальных проектов, стартовавших в 2006 году с целью улучшения качества медицинской помощи. </a:t>
            </a:r>
          </a:p>
        </p:txBody>
      </p:sp>
      <p:pic>
        <p:nvPicPr>
          <p:cNvPr id="2052" name="Picture 4" descr="Национальный проект «Здравоохранение» — Википедия">
            <a:extLst>
              <a:ext uri="{FF2B5EF4-FFF2-40B4-BE49-F238E27FC236}">
                <a16:creationId xmlns:a16="http://schemas.microsoft.com/office/drawing/2014/main" id="{5F5A2277-D78B-4A4D-B7D0-BF544EC6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6" y="2119865"/>
            <a:ext cx="5100531" cy="35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4130D387-247D-45DF-8F45-2F3ACA630B7F}"/>
              </a:ext>
            </a:extLst>
          </p:cNvPr>
          <p:cNvSpPr txBox="1"/>
          <p:nvPr/>
        </p:nvSpPr>
        <p:spPr>
          <a:xfrm>
            <a:off x="744279" y="61458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</a:t>
            </a:r>
            <a:r>
              <a:rPr lang="ru-RU" dirty="0">
                <a:hlinkClick r:id="rId3"/>
              </a:rPr>
              <a:t>Национальный проект Здравоохранение</a:t>
            </a:r>
            <a:r>
              <a:rPr lang="ru-RU" dirty="0"/>
              <a:t>.snauka.ru/2022/03/48049</a:t>
            </a:r>
          </a:p>
        </p:txBody>
      </p:sp>
    </p:spTree>
    <p:extLst>
      <p:ext uri="{BB962C8B-B14F-4D97-AF65-F5344CB8AC3E}">
        <p14:creationId xmlns:p14="http://schemas.microsoft.com/office/powerpoint/2010/main" val="395930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циональный проект &quot;Здравоохранение&quot; 2018-2024: паспорт, цели и задачи">
            <a:extLst>
              <a:ext uri="{FF2B5EF4-FFF2-40B4-BE49-F238E27FC236}">
                <a16:creationId xmlns:a16="http://schemas.microsoft.com/office/drawing/2014/main" id="{303D7BE8-570C-4072-9F2D-199F5F12D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0" y="822251"/>
            <a:ext cx="9299944" cy="56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8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C0E3D86-B67F-46CA-AA94-8DE0040C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3" y="1145142"/>
            <a:ext cx="6207641" cy="5361984"/>
          </a:xfrm>
        </p:spPr>
        <p:txBody>
          <a:bodyPr>
            <a:norm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Национальные проекты — один из основных инструментов достижения утвержденных Президентом национальных целей развития и реализации программы социально-экономического развития России до 2030 года. Они содержат ключевые решения, направленные на укрепление экономики страны, обеспечение технологического суверенитета и улучшение жизни граждан.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Open Sans" panose="020B0604020202020204" pitchFamily="34" charset="0"/>
              </a:rPr>
              <a:t>В 2025 году в Российской Федерации началась реализация новых национальных проектов, с системой здравоохранения связаны три национальных проекта «Продолжительная и активная жизнь», «Семья» и «Новые технологии сбережения здоровья».</a:t>
            </a:r>
          </a:p>
          <a:p>
            <a:pPr marL="0" indent="0" algn="l">
              <a:buNone/>
            </a:pPr>
            <a:endParaRPr lang="ru-RU" sz="2000" b="0" i="0" dirty="0">
              <a:solidFill>
                <a:srgbClr val="000000"/>
              </a:solidFill>
              <a:effectLst/>
              <a:latin typeface="Open Sans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F57046A8-1E6E-41BA-9538-270AA1CA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698" y="1680386"/>
            <a:ext cx="4167961" cy="36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5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1A34E0-0793-4F98-8A34-762CDCC3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03" y="1034903"/>
            <a:ext cx="10515600" cy="524838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НАЦИОНАЛЬНЫЙ ПРОЕКТ «ПРОДОЛЖИТЕЛЬНАЯ И АКТИВНАЯ ЖИЗНЬ»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Цель национального проекта: Увеличение ожидаемой продолжительности жизни до 78 лет к 2030 году и до 81 года к 2036 году, в том числе опережающий рост показателей ожидаемой продолжительности здоровой жизни.</a:t>
            </a:r>
          </a:p>
          <a:p>
            <a:pPr marL="0" indent="0" algn="just">
              <a:buNone/>
            </a:pPr>
            <a:r>
              <a:rPr lang="ru-RU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Национальный проект «Продолжительная и активная жизнь» состоит из 11 федеральных проектов: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«Модернизация первичного звена здравоохранения Российской Федерации»,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«Борьба с сахарным диабетом»,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«Совершенствование экстренной медицинской помощи»,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 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«Оптимальная для восстановления здоровья медицинская реабилитация»,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 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«Здоровье для каждого»,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«Борьба с онкологическими заболеваниями»,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«Борьба с сердечно-сосудистыми заболеваниями»,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 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«Развитие федеральных медицинских организаций, включая развитие сети национальных исследовательских центров»,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«Борьба с гепатитом С и минимизация рисков распространения данного заболевания»,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«Медицинские кадры»,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«Национальная цифровая платформа «Здоровье».</a:t>
            </a:r>
          </a:p>
        </p:txBody>
      </p:sp>
    </p:spTree>
    <p:extLst>
      <p:ext uri="{BB962C8B-B14F-4D97-AF65-F5344CB8AC3E}">
        <p14:creationId xmlns:p14="http://schemas.microsoft.com/office/powerpoint/2010/main" val="180593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A9F12C-FDB1-49FD-9D5B-ACA208AD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12" y="840157"/>
            <a:ext cx="5761074" cy="517768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НАЦИОНАЛЬНЫЙ ПРОЕКТ «СЕМЬЯ»</a:t>
            </a:r>
          </a:p>
          <a:p>
            <a:pPr marL="0" indent="0" algn="just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Цель национального проекта: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Увеличение числа семей с детьми, в том числе многодетных, укрепление семейных ценностей.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Национальный проект «Семья» состоит из 5 федеральных проектов: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«Поддержка семьи»,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«Многодетная семья»,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«Охрана материнства и детства»,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«Старшее поколение»,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-«Семейные ценности и инфраструктура культуры».</a:t>
            </a:r>
          </a:p>
        </p:txBody>
      </p:sp>
      <p:pic>
        <p:nvPicPr>
          <p:cNvPr id="6146" name="Picture 2" descr="В Росси запустили нацпроект &quot;Семья&quot; - инфографика">
            <a:extLst>
              <a:ext uri="{FF2B5EF4-FFF2-40B4-BE49-F238E27FC236}">
                <a16:creationId xmlns:a16="http://schemas.microsoft.com/office/drawing/2014/main" id="{668F5B0A-355A-4963-BB5B-8F1D16B3D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31" y="1298943"/>
            <a:ext cx="4529470" cy="42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F9B954-1B80-4A87-AA8A-0FEB6DB6B571}"/>
              </a:ext>
            </a:extLst>
          </p:cNvPr>
          <p:cNvSpPr txBox="1"/>
          <p:nvPr/>
        </p:nvSpPr>
        <p:spPr>
          <a:xfrm>
            <a:off x="358848" y="5747749"/>
            <a:ext cx="8324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https://minzdrav.gov.ru/poleznye-resursy</a:t>
            </a:r>
            <a:r>
              <a:rPr lang="ru-RU" dirty="0">
                <a:hlinkClick r:id="rId3"/>
              </a:rPr>
              <a:t>Национальные проекты МЗРФ </a:t>
            </a:r>
            <a:r>
              <a:rPr lang="ru-RU" dirty="0"/>
              <a:t>natsionalnye-proekty-rossii-prodolzhitelnaya-i-aktivnaya-zhizn-novye-tehnologii-sberezheniya-zdorovya</a:t>
            </a:r>
          </a:p>
        </p:txBody>
      </p:sp>
    </p:spTree>
    <p:extLst>
      <p:ext uri="{BB962C8B-B14F-4D97-AF65-F5344CB8AC3E}">
        <p14:creationId xmlns:p14="http://schemas.microsoft.com/office/powerpoint/2010/main" val="1997190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742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Blogger Sans</vt:lpstr>
      <vt:lpstr>Blogger Sans Light</vt:lpstr>
      <vt:lpstr>Book Antiqua</vt:lpstr>
      <vt:lpstr>Calibri</vt:lpstr>
      <vt:lpstr>Google Sans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Ключевые аспекты реализации национальных программ в здравоохранении:</vt:lpstr>
      <vt:lpstr>Ключевые аспекты реализации национальных программ в здравоохранении:</vt:lpstr>
      <vt:lpstr>Текущие и предыдущие национальные проекты: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</cp:lastModifiedBy>
  <cp:revision>20</cp:revision>
  <dcterms:created xsi:type="dcterms:W3CDTF">2020-04-23T06:28:02Z</dcterms:created>
  <dcterms:modified xsi:type="dcterms:W3CDTF">2025-09-20T13:43:08Z</dcterms:modified>
</cp:coreProperties>
</file>