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628" r:id="rId2"/>
    <p:sldId id="1192" r:id="rId3"/>
    <p:sldId id="1193" r:id="rId4"/>
    <p:sldId id="1194" r:id="rId5"/>
    <p:sldId id="1195" r:id="rId6"/>
    <p:sldId id="1196" r:id="rId7"/>
    <p:sldId id="1197" r:id="rId8"/>
    <p:sldId id="1198" r:id="rId9"/>
    <p:sldId id="1199" r:id="rId10"/>
    <p:sldId id="1200" r:id="rId11"/>
    <p:sldId id="1009" r:id="rId12"/>
    <p:sldId id="1011" r:id="rId13"/>
    <p:sldId id="1012" r:id="rId14"/>
    <p:sldId id="1013" r:id="rId15"/>
    <p:sldId id="1191" r:id="rId16"/>
    <p:sldId id="1014" r:id="rId17"/>
    <p:sldId id="1021" r:id="rId18"/>
    <p:sldId id="1020" r:id="rId19"/>
    <p:sldId id="1022" r:id="rId20"/>
    <p:sldId id="1024" r:id="rId21"/>
    <p:sldId id="1023" r:id="rId22"/>
    <p:sldId id="1030" r:id="rId23"/>
    <p:sldId id="1032" r:id="rId24"/>
    <p:sldId id="1033" r:id="rId25"/>
    <p:sldId id="1034" r:id="rId26"/>
    <p:sldId id="1035" r:id="rId27"/>
    <p:sldId id="1036" r:id="rId28"/>
    <p:sldId id="1203" r:id="rId29"/>
    <p:sldId id="1038" r:id="rId30"/>
    <p:sldId id="1045" r:id="rId31"/>
    <p:sldId id="1039" r:id="rId32"/>
    <p:sldId id="1204" r:id="rId33"/>
    <p:sldId id="1027" r:id="rId34"/>
    <p:sldId id="1028" r:id="rId35"/>
    <p:sldId id="1205" r:id="rId36"/>
    <p:sldId id="1040" r:id="rId37"/>
    <p:sldId id="1102" r:id="rId38"/>
    <p:sldId id="1101" r:id="rId39"/>
    <p:sldId id="1106" r:id="rId40"/>
    <p:sldId id="1107" r:id="rId41"/>
    <p:sldId id="1108" r:id="rId42"/>
    <p:sldId id="1115" r:id="rId43"/>
    <p:sldId id="1119" r:id="rId44"/>
    <p:sldId id="1117" r:id="rId45"/>
    <p:sldId id="1112" r:id="rId46"/>
    <p:sldId id="1121" r:id="rId47"/>
    <p:sldId id="1152" r:id="rId48"/>
    <p:sldId id="1153" r:id="rId49"/>
    <p:sldId id="1154" r:id="rId50"/>
    <p:sldId id="1155" r:id="rId51"/>
    <p:sldId id="1156" r:id="rId52"/>
    <p:sldId id="1160" r:id="rId53"/>
  </p:sldIdLst>
  <p:sldSz cx="9144000" cy="6858000" type="screen4x3"/>
  <p:notesSz cx="6858000" cy="9144000"/>
  <p:custDataLst>
    <p:tags r:id="rId5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0000"/>
    <a:srgbClr val="1C1C1C"/>
    <a:srgbClr val="3A5276"/>
    <a:srgbClr val="111111"/>
    <a:srgbClr val="0072C3"/>
    <a:srgbClr val="EEEEEE"/>
    <a:srgbClr val="E8E2F1"/>
    <a:srgbClr val="0054A5"/>
    <a:srgbClr val="3C7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98" autoAdjust="0"/>
    <p:restoredTop sz="63746" autoAdjust="0"/>
  </p:normalViewPr>
  <p:slideViewPr>
    <p:cSldViewPr>
      <p:cViewPr varScale="1">
        <p:scale>
          <a:sx n="56" d="100"/>
          <a:sy n="56" d="100"/>
        </p:scale>
        <p:origin x="1738" y="82"/>
      </p:cViewPr>
      <p:guideLst>
        <p:guide orient="horz" pos="2160"/>
        <p:guide pos="31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1F41B-5C57-436C-90E6-D46C969112ED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B4C3B-A507-4AC6-8C55-FDBC06173C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946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baseline="0" dirty="0" smtClean="0"/>
              <a:t>Разберем основные понятия темы.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baseline="0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3636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/>
              <a:t>Процесс удовлетворения потребности называется </a:t>
            </a:r>
            <a:r>
              <a:rPr lang="ru-RU" sz="12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потреблением. Не путайте, пожалуйста, два понятия ПОТРЕБНОСТЬ – это (нужда в чем либо, а ПОТРЕБЛЕНИЕ –процесс удовлетворения этой</a:t>
            </a:r>
            <a:r>
              <a:rPr lang="ru-RU" sz="1200" i="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потребности</a:t>
            </a:r>
            <a:endParaRPr lang="ru-RU" sz="1200" i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8430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i="0" dirty="0" smtClean="0">
                <a:solidFill>
                  <a:srgbClr val="0000CC"/>
                </a:solidFill>
              </a:rPr>
              <a:t>Для</a:t>
            </a:r>
            <a:r>
              <a:rPr lang="ru-RU" sz="1400" i="0" baseline="0" dirty="0" smtClean="0">
                <a:solidFill>
                  <a:srgbClr val="0000CC"/>
                </a:solidFill>
              </a:rPr>
              <a:t> анализа потребления ЛП и прогнозирования потребности в них применяются разные методы</a:t>
            </a:r>
            <a:endParaRPr lang="ru-RU" sz="1400" i="0" dirty="0" smtClean="0">
              <a:solidFill>
                <a:srgbClr val="0000CC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7081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i="0" dirty="0" smtClean="0">
                <a:solidFill>
                  <a:srgbClr val="0000CC"/>
                </a:solidFill>
              </a:rPr>
              <a:t>Первая группа методов – нормативные. Эти методы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7835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4735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chemeClr val="tx2"/>
                </a:solidFill>
              </a:rPr>
              <a:t>Экономико-математические</a:t>
            </a:r>
            <a:endParaRPr lang="ru-RU" sz="1400" dirty="0" smtClean="0">
              <a:solidFill>
                <a:schemeClr val="tx2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2572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i="0" dirty="0" smtClean="0">
                <a:solidFill>
                  <a:srgbClr val="0000CC"/>
                </a:solidFill>
              </a:rPr>
              <a:t>Этими методами осуществляется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730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846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i="0" baseline="0" dirty="0" smtClean="0">
                <a:solidFill>
                  <a:schemeClr val="tx1"/>
                </a:solidFill>
              </a:rPr>
              <a:t>Универсальным с точки зрения возможности получения прогноза, несущих в себе качественные и количественные характеристики, является третья группа методов </a:t>
            </a:r>
            <a:r>
              <a:rPr lang="ru-RU" sz="1400" b="1" dirty="0" smtClean="0">
                <a:solidFill>
                  <a:schemeClr val="tx2"/>
                </a:solidFill>
              </a:rPr>
              <a:t>Логико-экономические</a:t>
            </a:r>
            <a:endParaRPr lang="ru-RU" sz="1400" dirty="0" smtClean="0">
              <a:solidFill>
                <a:schemeClr val="tx2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baseline="0" dirty="0" smtClean="0">
              <a:solidFill>
                <a:schemeClr val="tx1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7206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9089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1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046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1840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aseline="0" dirty="0" smtClean="0"/>
              <a:t>ЛП как и любой товар имеют определенные свойства, например, потребительскую стоимость, которая выражается в цене товара. Вместе с тем, ЛП имеют и особенности: они применяются при определенных состояниях здоровья (болезни) человека, при этом. некоторые из препаратов являются ЖН и В. Учитывая такие особенности ЛП при анализе их потребления и прогнозировании потребности выделяют три группы</a:t>
            </a:r>
            <a:endParaRPr lang="ru-RU" sz="140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3798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0752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9997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Нормативы (приказ № 917н) устанавливаются по международному непатентованному наименованию ЛС в граммах, без указания на лекарственную форму</a:t>
            </a:r>
          </a:p>
          <a:p>
            <a:pPr lvl="0" fontAlgn="base"/>
            <a:r>
              <a:rPr lang="ru-R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 fontAlgn="base"/>
            <a:endParaRPr lang="ru-RU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6422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endParaRPr lang="ru-RU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9584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7467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Напр.,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Медицинская организация оказывает помощь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амбулаторных условиях.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Количество предполагаемых пациентов, которым будет необходим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Дигидрокодеин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2020 г. – 500 человек. Приказом № 917н установлен норматив для расчета потребности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Дигидрокодеина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данном случае – 1,01 грамма на 1 000 человек в год. След., потребность в Дигидрокодеине на 2020 год рассчитывается следующим образом: </a:t>
            </a:r>
            <a:r>
              <a:rPr lang="ru-RU" sz="1200" b="0" dirty="0" smtClean="0"/>
              <a:t>Норматив 1,01 * 500 человек / 1 000= 0,51 (грамма)</a:t>
            </a:r>
          </a:p>
          <a:p>
            <a:pPr fontAlgn="base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fontAlgn="base"/>
            <a:endParaRPr lang="ru-RU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1036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Другой пример.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Городская больница на 60 коек оказывает специализированную медицинскую помощь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стационарных условиях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профилю «хирургия» и использует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Тримеперидин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Приказом № 917н установлен норматив для расчета потребности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Тримеперидина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1,3 грамма на одну койку хирургического профиля в год. След., потребность больницы в Тримеперидине на 2020 год будет рассчитываться следующим образом: </a:t>
            </a: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Норматив 1,3 * 60 коек = 78,0 граммов в</a:t>
            </a:r>
            <a:r>
              <a:rPr lang="ru-R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год </a:t>
            </a:r>
            <a:r>
              <a:rPr lang="ru-RU" b="0" dirty="0" smtClean="0"/>
              <a:t>т.е.</a:t>
            </a:r>
            <a:r>
              <a:rPr lang="ru-RU" sz="1200" b="0" dirty="0" smtClean="0"/>
              <a:t> 6,5 г в месяц (78,0/12)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3758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Приказом № 917н предусмотрена возможность увеличения нормативов для расчета потребности в </a:t>
            </a:r>
            <a:r>
              <a:rPr lang="ru-RU" sz="14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НС</a:t>
            </a:r>
            <a:r>
              <a:rPr lang="ru-RU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но не более, чем </a:t>
            </a:r>
            <a:r>
              <a:rPr lang="ru-RU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1,5 раза</a:t>
            </a:r>
            <a:r>
              <a:rPr lang="ru-RU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Причем, такое решение руководитель МО должен обосновать и согласовать в органах исполнительной власти субъекта РФ в сфере охраны здоровья </a:t>
            </a:r>
            <a:r>
              <a:rPr lang="ru-RU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(например, в Департаменте з/о г. Москвы.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нашем пример рассчитанный показатель при необходимости может быть увеличен до 117 грамм.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8254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375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dirty="0" smtClean="0">
                <a:solidFill>
                  <a:schemeClr val="tx2"/>
                </a:solidFill>
              </a:rPr>
              <a:t>Подчеркну, потребность – это </a:t>
            </a:r>
            <a:r>
              <a:rPr lang="ru-RU" sz="1200" b="1" dirty="0" smtClean="0">
                <a:solidFill>
                  <a:schemeClr val="tx2"/>
                </a:solidFill>
              </a:rPr>
              <a:t>Необходимость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b="1" dirty="0" smtClean="0">
                <a:solidFill>
                  <a:schemeClr val="tx2"/>
                </a:solidFill>
              </a:rPr>
              <a:t>в чем-либо</a:t>
            </a:r>
            <a:r>
              <a:rPr lang="ru-RU" sz="1200" dirty="0" smtClean="0">
                <a:solidFill>
                  <a:schemeClr val="tx2"/>
                </a:solidFill>
              </a:rPr>
              <a:t>, </a:t>
            </a:r>
            <a:r>
              <a:rPr lang="ru-RU" sz="1200" b="1" dirty="0" smtClean="0">
                <a:solidFill>
                  <a:schemeClr val="accent1"/>
                </a:solidFill>
              </a:rPr>
              <a:t>требующая удовлетворения</a:t>
            </a:r>
            <a:r>
              <a:rPr lang="ru-RU" sz="1200" b="1" dirty="0" smtClean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4616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414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Напр., </a:t>
            </a:r>
            <a:r>
              <a:rPr lang="ru-RU" sz="2400" dirty="0" smtClean="0"/>
              <a:t>По данным годовых отчетов медицинской организации «Доктор Х» было использовано </a:t>
            </a:r>
            <a:r>
              <a:rPr lang="ru-RU" sz="2400" dirty="0" err="1" smtClean="0"/>
              <a:t>Амобарбитала</a:t>
            </a:r>
            <a:r>
              <a:rPr lang="ru-RU" sz="2400" dirty="0" smtClean="0"/>
              <a:t> (</a:t>
            </a:r>
            <a:r>
              <a:rPr lang="ru-RU" sz="2400" dirty="0" err="1" smtClean="0"/>
              <a:t>барбамила</a:t>
            </a:r>
            <a:r>
              <a:rPr lang="ru-RU" sz="2400" dirty="0" smtClean="0"/>
              <a:t>):   </a:t>
            </a:r>
            <a:r>
              <a:rPr lang="ru-RU" sz="2000" dirty="0" smtClean="0"/>
              <a:t>в 2017 г. - </a:t>
            </a:r>
            <a:r>
              <a:rPr lang="ru-RU" sz="2000" dirty="0" smtClean="0">
                <a:solidFill>
                  <a:schemeClr val="accent1"/>
                </a:solidFill>
              </a:rPr>
              <a:t>110</a:t>
            </a:r>
            <a:r>
              <a:rPr lang="ru-RU" sz="2000" dirty="0" smtClean="0"/>
              <a:t> грамм;  в 2018 г. - </a:t>
            </a:r>
            <a:r>
              <a:rPr lang="ru-RU" sz="2000" dirty="0" smtClean="0">
                <a:solidFill>
                  <a:schemeClr val="accent1"/>
                </a:solidFill>
              </a:rPr>
              <a:t>100</a:t>
            </a:r>
            <a:r>
              <a:rPr lang="ru-RU" sz="2000" dirty="0" smtClean="0"/>
              <a:t> грамм; в  2019 г. – </a:t>
            </a:r>
            <a:r>
              <a:rPr lang="ru-RU" sz="2000" dirty="0" smtClean="0">
                <a:solidFill>
                  <a:schemeClr val="accent1"/>
                </a:solidFill>
              </a:rPr>
              <a:t>120</a:t>
            </a:r>
            <a:r>
              <a:rPr lang="ru-RU" sz="2000" dirty="0" smtClean="0"/>
              <a:t> грамм. В этом случае, </a:t>
            </a:r>
            <a:r>
              <a:rPr lang="ru-RU" sz="2400" b="0" dirty="0" smtClean="0"/>
              <a:t>Потребность МО  на 2020 г. </a:t>
            </a:r>
            <a:r>
              <a:rPr lang="ru-RU" sz="2400" b="0" dirty="0" err="1" smtClean="0"/>
              <a:t>Амобарбитала</a:t>
            </a:r>
            <a:r>
              <a:rPr lang="ru-RU" sz="2400" b="0" dirty="0" smtClean="0"/>
              <a:t> составит (</a:t>
            </a:r>
            <a:r>
              <a:rPr lang="ru-RU" sz="2400" b="0" dirty="0" smtClean="0">
                <a:solidFill>
                  <a:schemeClr val="accent1"/>
                </a:solidFill>
              </a:rPr>
              <a:t>110+100+120</a:t>
            </a:r>
            <a:r>
              <a:rPr lang="ru-RU" sz="2400" b="0" dirty="0" smtClean="0"/>
              <a:t>) / 3 = </a:t>
            </a:r>
            <a:r>
              <a:rPr lang="ru-RU" sz="2400" b="0" dirty="0" smtClean="0">
                <a:solidFill>
                  <a:schemeClr val="accent1"/>
                </a:solidFill>
              </a:rPr>
              <a:t>110</a:t>
            </a:r>
            <a:r>
              <a:rPr lang="ru-RU" sz="2400" b="0" dirty="0" smtClean="0"/>
              <a:t> грамм</a:t>
            </a:r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37586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Обратите внимание, что и согласно Пр. № 917н данная цифра может быть увеличена по решению руководителя МО (при необходимости), но не более, чем в 1,5 раза. </a:t>
            </a:r>
            <a:r>
              <a:rPr lang="ru-RU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Причем, такое решение руководитель МО НЕ должен согласовывать (</a:t>
            </a:r>
            <a:r>
              <a:rPr lang="ru-RU" sz="14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отличие от нормативов для расчета потребности в НС</a:t>
            </a:r>
            <a:r>
              <a:rPr lang="ru-RU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в органах исполнительной власти субъекта РФ в сфере охраны здоровья.</a:t>
            </a:r>
            <a:endParaRPr lang="ru-RU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 есть годовой запас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Амобарбитала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рассматриваемом примере не должен превышать 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165,0 </a:t>
            </a: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граммов.</a:t>
            </a:r>
            <a:endParaRPr lang="ru-RU" sz="11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922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i="0" dirty="0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49518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ru-RU" sz="1200" b="0" i="0" dirty="0" smtClean="0"/>
              <a:t>При определении потребности в таких ЛП могут быть использованы и другие методы: </a:t>
            </a:r>
            <a:r>
              <a:rPr lang="ru-RU" sz="1200" b="0" i="0" dirty="0" smtClean="0">
                <a:solidFill>
                  <a:srgbClr val="000066"/>
                </a:solidFill>
              </a:rPr>
              <a:t>экономико - математические</a:t>
            </a:r>
            <a:r>
              <a:rPr lang="ru-RU" sz="1200" b="0" i="0" baseline="0" dirty="0" smtClean="0">
                <a:solidFill>
                  <a:srgbClr val="000066"/>
                </a:solidFill>
              </a:rPr>
              <a:t> методы и логико-экономические, которые чаще применяются при определении потребности в препаратах широкого спектра действия.</a:t>
            </a:r>
            <a:endParaRPr lang="ru-RU" sz="1200" b="0" i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1823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dirty="0" smtClean="0">
                <a:solidFill>
                  <a:schemeClr val="tx2"/>
                </a:solidFill>
              </a:rPr>
              <a:t>ЛП широкого спектра действия – третья группа. К нее включают различные препараты </a:t>
            </a:r>
            <a:r>
              <a:rPr lang="ru-RU" sz="1200" b="0" dirty="0" smtClean="0">
                <a:solidFill>
                  <a:schemeClr val="accent1"/>
                </a:solidFill>
              </a:rPr>
              <a:t>(антибиотики, витамины, анальгетики, </a:t>
            </a:r>
            <a:r>
              <a:rPr lang="ru-RU" sz="1050" b="0" dirty="0" smtClean="0">
                <a:solidFill>
                  <a:schemeClr val="accent1"/>
                </a:solidFill>
              </a:rPr>
              <a:t>и др. </a:t>
            </a:r>
            <a:r>
              <a:rPr lang="ru-RU" sz="1200" b="0" dirty="0" smtClean="0">
                <a:solidFill>
                  <a:schemeClr val="accent1"/>
                </a:solidFill>
              </a:rPr>
              <a:t>)</a:t>
            </a:r>
            <a:r>
              <a:rPr lang="ru-RU" sz="1200" b="0" dirty="0" smtClean="0">
                <a:solidFill>
                  <a:schemeClr val="tx2"/>
                </a:solidFill>
              </a:rPr>
              <a:t>, которые применяются </a:t>
            </a:r>
            <a:r>
              <a:rPr lang="ru-RU" sz="1200" b="0" dirty="0" smtClean="0">
                <a:solidFill>
                  <a:schemeClr val="accent1"/>
                </a:solidFill>
              </a:rPr>
              <a:t>для лечения самых разнообразных заболеваний</a:t>
            </a:r>
            <a:endParaRPr lang="ru-RU" sz="1200" b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797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18235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Начнем с классификации спроса.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i="0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buNone/>
            </a:pPr>
            <a:endParaRPr lang="ru-RU" sz="1200" i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i="0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ru-RU" sz="1200" i="0" baseline="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5358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ru-RU" sz="1200" i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i="0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ru-RU" sz="1200" i="0" baseline="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8409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ru-RU" sz="1200" i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i="0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ru-RU" sz="1200" i="0" baseline="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761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dirty="0" smtClean="0">
                <a:solidFill>
                  <a:schemeClr val="tx1"/>
                </a:solidFill>
              </a:rPr>
              <a:t>И каждый раз</a:t>
            </a:r>
            <a:r>
              <a:rPr lang="ru-RU" sz="1200" b="0" i="0" baseline="0" dirty="0" smtClean="0">
                <a:solidFill>
                  <a:schemeClr val="tx1"/>
                </a:solidFill>
              </a:rPr>
              <a:t> объект, который способен удовлетворить потребность, будет принимать специфическую форму в зависимости: во-первых от уровня развития общества. </a:t>
            </a:r>
            <a:r>
              <a:rPr lang="ru-RU" sz="1200" i="0" dirty="0" smtClean="0">
                <a:solidFill>
                  <a:schemeClr val="tx1"/>
                </a:solidFill>
              </a:rPr>
              <a:t>Например, потребность человека быть здоровым выражалась на разных этапах развития</a:t>
            </a:r>
            <a:r>
              <a:rPr lang="ru-RU" sz="1200" i="0" baseline="0" dirty="0" smtClean="0">
                <a:solidFill>
                  <a:schemeClr val="tx1"/>
                </a:solidFill>
              </a:rPr>
              <a:t> общества по-разному: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949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ru-RU" sz="1200" i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i="0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ru-RU" sz="1200" i="0" baseline="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16813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в аптеку обратились 150 посетителей за валокордином. Действительный спрос составит 150 </a:t>
            </a:r>
            <a:r>
              <a:rPr lang="ru-RU" sz="1400" b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фл</a:t>
            </a:r>
            <a:r>
              <a:rPr lang="ru-RU" sz="14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(при условии, что каждый посетитель желает приобрести по 1 </a:t>
            </a:r>
            <a:r>
              <a:rPr lang="ru-RU" sz="1400" b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фл</a:t>
            </a:r>
            <a:r>
              <a:rPr lang="ru-RU" sz="14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.). Если валокордин был отпущен лишь 50 посетителям (ЛП закончился), то реализованный (удовлетворенный) спрос составит 50 </a:t>
            </a:r>
            <a:r>
              <a:rPr lang="ru-RU" sz="1400" b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фл</a:t>
            </a:r>
            <a:r>
              <a:rPr lang="ru-RU" sz="14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Этот спрос равен потреблению. В </a:t>
            </a:r>
            <a:r>
              <a:rPr lang="ru-RU" sz="1400" b="0" baseline="0" dirty="0" smtClean="0"/>
              <a:t>нашем примере неудовлетворенный спрос на валокордин равен 100 </a:t>
            </a:r>
            <a:r>
              <a:rPr lang="ru-RU" sz="1400" b="0" baseline="0" dirty="0" err="1" smtClean="0"/>
              <a:t>фл</a:t>
            </a:r>
            <a:r>
              <a:rPr lang="ru-RU" sz="1400" b="0" baseline="0" dirty="0" smtClean="0"/>
              <a:t>. (150– 50=100). Если при таком неудовлетворенном спросе на валокордин 80 посетителей по рекомендации фармацевта или ориентируясь на собственный опыт, согласились вместо отсутствующего валокордина приобрести </a:t>
            </a:r>
            <a:r>
              <a:rPr lang="ru-RU" sz="1400" b="0" baseline="0" dirty="0" err="1" smtClean="0"/>
              <a:t>валосердин</a:t>
            </a:r>
            <a:r>
              <a:rPr lang="ru-RU" sz="1400" b="0" baseline="0" dirty="0" smtClean="0"/>
              <a:t>, то скрытый неудовлетворенный спрос будет равен 80-ти, а реальный неудовлетворенный – 20 </a:t>
            </a:r>
            <a:r>
              <a:rPr lang="ru-RU" sz="1400" b="0" baseline="0" dirty="0" err="1" smtClean="0"/>
              <a:t>фл</a:t>
            </a:r>
            <a:r>
              <a:rPr lang="ru-RU" sz="1400" b="0" baseline="0" dirty="0" smtClean="0"/>
              <a:t>. (100–80=20). </a:t>
            </a: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ru-RU" sz="1200" i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i="0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ru-RU" sz="1200" i="0" baseline="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0061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ru-RU" sz="1200" i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i="0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ru-RU" sz="1200" i="0" baseline="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23064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46154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i="0" baseline="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30897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ru-RU" sz="1200" i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i="0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ru-RU" sz="1200" i="0" baseline="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92239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endParaRPr lang="ru-RU" sz="1200" i="0" baseline="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07853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 smtClean="0"/>
              <a:t>С позиции </a:t>
            </a:r>
            <a:r>
              <a:rPr lang="ru-RU" sz="1400" dirty="0" err="1" smtClean="0"/>
              <a:t>ценов</a:t>
            </a:r>
            <a:r>
              <a:rPr lang="ru-RU" sz="1400" b="1" dirty="0" err="1" smtClean="0"/>
              <a:t>О</a:t>
            </a:r>
            <a:r>
              <a:rPr lang="ru-RU" sz="1400" dirty="0" err="1" smtClean="0"/>
              <a:t>го</a:t>
            </a:r>
            <a:r>
              <a:rPr lang="ru-RU" sz="1400" dirty="0" smtClean="0"/>
              <a:t> маркетинга различают основные четыре категории потребителей</a:t>
            </a:r>
            <a:endParaRPr lang="ru-RU" sz="1400" b="1" dirty="0" smtClean="0">
              <a:solidFill>
                <a:schemeClr val="accent4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22798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l">
              <a:buAutoNum type="arabicPeriod"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6048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None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32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sz="1200" dirty="0" smtClean="0"/>
              <a:t>В Древней Руси 8-9 века (VIII—IX в.) для лечения «хвори», </a:t>
            </a:r>
            <a:r>
              <a:rPr lang="ru-RU" sz="1200" dirty="0" smtClean="0">
                <a:solidFill>
                  <a:sysClr val="windowText" lastClr="000000"/>
                </a:solidFill>
              </a:rPr>
              <a:t>как</a:t>
            </a:r>
            <a:r>
              <a:rPr lang="ru-RU" sz="1200" dirty="0" smtClean="0"/>
              <a:t> правило, использовался определенный набор лекарственных трав и кореньев, причем, часто верно действующих. Иногда в смеси добавляли что-нибудь экзотическое или мистическое</a:t>
            </a:r>
            <a:endParaRPr lang="ru-RU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95240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None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12337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None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92913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 smtClean="0"/>
              <a:t>Разрабатывая ассортиментную матрицу в соответствии со структурой потребительского спроса, следует понимать, что потребность и спрос потребителей — это изменчивые категории. В связи с этим необходимо постоянно отслеживать изменения в структуре потребительского спроса и в соответствии с ними оптимизировать ассортиментную структуру аптечной организации.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0" baseline="0" dirty="0" smtClean="0"/>
              <a:t>Таким образом. Грамотное применение методов определения потребности и изучение спроса на ЛП </a:t>
            </a:r>
            <a:r>
              <a:rPr lang="ru-RU" sz="1400" dirty="0" smtClean="0"/>
              <a:t>позволит</a:t>
            </a:r>
            <a:r>
              <a:rPr lang="ru-RU" sz="1400" baseline="0" dirty="0" smtClean="0"/>
              <a:t> фармацевтическим организациям максимально удовлетворять все запросы потребителей и обеспечит повышение рентабельности своей деятельности.</a:t>
            </a:r>
            <a:endParaRPr lang="ru-RU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008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современном этапе развития общества р</a:t>
            </a:r>
            <a:r>
              <a:rPr lang="ru-RU" sz="1200" dirty="0" smtClean="0"/>
              <a:t>азрабатываются инновационные лекарственные препараты и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осуществляется </a:t>
            </a:r>
            <a:r>
              <a:rPr lang="ru-RU" sz="1200" dirty="0" smtClean="0"/>
              <a:t>производство современных высокотехнологичных как оригинальных, так и воспроизведенных препаратов (ИИХР ЦВТ «</a:t>
            </a:r>
            <a:r>
              <a:rPr lang="ru-RU" sz="1200" dirty="0" err="1" smtClean="0"/>
              <a:t>ХимРар</a:t>
            </a:r>
            <a:r>
              <a:rPr lang="ru-RU" sz="1200" dirty="0" smtClean="0"/>
              <a:t>»)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428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</a:rPr>
              <a:t>Во-вторых  даже на одном уровне развития общества, у разных людей одни и те же потребности будут удовлетворятся разными объектами. Например, человеку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полноценного функционирования его организма необходимы витамины. Сегодня из нескольких десятков известных разнообразных витаминов, </a:t>
            </a:r>
            <a:endParaRPr lang="ru-RU" sz="1200" b="0" i="0" dirty="0" smtClean="0">
              <a:solidFill>
                <a:schemeClr val="tx1"/>
              </a:solidFill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лишь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небольшое их количество организм может вырабатывать сам. Большинство же витаминов человек должен получать извне.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898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chemeClr val="tx1"/>
                </a:solidFill>
              </a:rPr>
              <a:t>При этом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кто-то из нас предпочитает получать витамины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исключительно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вместе с пищей, а кто-то в виде лекарственных препаратов и биологически активных добавок.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530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И так. </a:t>
            </a:r>
            <a:r>
              <a:rPr lang="ru-RU" sz="12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ПОТРЕБНОСТЬ – это необходимость в чем либо, требующая удовлетворения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B4C3B-A507-4AC6-8C55-FDBC06173CE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351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2" name="Прямоугольник 111"/>
          <p:cNvSpPr/>
          <p:nvPr userDrawn="1"/>
        </p:nvSpPr>
        <p:spPr>
          <a:xfrm>
            <a:off x="8021271" y="5401428"/>
            <a:ext cx="1014004" cy="1456572"/>
          </a:xfrm>
          <a:prstGeom prst="rect">
            <a:avLst/>
          </a:prstGeom>
          <a:solidFill>
            <a:srgbClr val="E0E0E0"/>
          </a:solidFill>
          <a:ln>
            <a:solidFill>
              <a:srgbClr val="E0E0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407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63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32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042988" y="501449"/>
            <a:ext cx="6006741" cy="49679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2076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2652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35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71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8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3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3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29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71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957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99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6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3CA53-AE35-48B9-8B85-77295771D8C3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29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999"/>
            <a:ext cx="8748464" cy="978729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br>
              <a:rPr lang="ru-RU" sz="3200" b="1" dirty="0" smtClean="0">
                <a:solidFill>
                  <a:schemeClr val="tx2"/>
                </a:solidFill>
              </a:rPr>
            </a:br>
            <a:endParaRPr lang="ru-RU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Потребность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Необходимость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(нужда) </a:t>
            </a:r>
            <a:r>
              <a:rPr lang="ru-RU" sz="2800" b="1" dirty="0">
                <a:solidFill>
                  <a:schemeClr val="tx2"/>
                </a:solidFill>
              </a:rPr>
              <a:t>в чем-либо</a:t>
            </a:r>
            <a:r>
              <a:rPr lang="ru-RU" sz="2800" dirty="0">
                <a:solidFill>
                  <a:schemeClr val="tx2"/>
                </a:solidFill>
              </a:rPr>
              <a:t>, </a:t>
            </a:r>
            <a:r>
              <a:rPr lang="ru-RU" sz="2800" b="1" dirty="0">
                <a:solidFill>
                  <a:schemeClr val="accent1"/>
                </a:solidFill>
              </a:rPr>
              <a:t>требующая удовлетворения</a:t>
            </a:r>
            <a:r>
              <a:rPr lang="ru-RU" sz="2800" b="1" dirty="0">
                <a:solidFill>
                  <a:schemeClr val="tx2"/>
                </a:solidFill>
              </a:rPr>
              <a:t> и принявшая  специфическую форму в соответствии  с уровнем развития общества и личностью </a:t>
            </a:r>
            <a:r>
              <a:rPr lang="ru-RU" sz="2800" b="1" dirty="0" smtClean="0">
                <a:solidFill>
                  <a:schemeClr val="tx2"/>
                </a:solidFill>
              </a:rPr>
              <a:t>индивида</a:t>
            </a:r>
          </a:p>
          <a:p>
            <a:pPr>
              <a:defRPr/>
            </a:pPr>
            <a:endParaRPr lang="ru-RU" sz="2800" b="1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3200" b="1" dirty="0" smtClean="0">
                <a:solidFill>
                  <a:schemeClr val="accent1"/>
                </a:solidFill>
              </a:rPr>
              <a:t>Потребление</a:t>
            </a:r>
          </a:p>
          <a:p>
            <a:pPr>
              <a:defRPr/>
            </a:pPr>
            <a:r>
              <a:rPr lang="ru-RU" sz="2800" b="1" dirty="0">
                <a:solidFill>
                  <a:schemeClr val="accent1"/>
                </a:solidFill>
              </a:rPr>
              <a:t>Процесс удовлетворения </a:t>
            </a:r>
            <a:r>
              <a:rPr lang="ru-RU" sz="2800" b="1" dirty="0" smtClean="0">
                <a:solidFill>
                  <a:schemeClr val="tx2"/>
                </a:solidFill>
              </a:rPr>
              <a:t>потребности</a:t>
            </a:r>
            <a:endParaRPr lang="ru-RU" sz="3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57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Методы определения потребности в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ЛП</a:t>
            </a:r>
            <a:endParaRPr lang="ru-RU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5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Методы определения потребности в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Нормативные</a:t>
            </a:r>
            <a:endParaRPr lang="ru-RU" sz="3200" dirty="0" smtClean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4392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Основаны на объективной статистике заболеваемости и оптимальных наборах препаратов на курс лечения</a:t>
            </a:r>
          </a:p>
        </p:txBody>
      </p:sp>
    </p:spTree>
    <p:extLst>
      <p:ext uri="{BB962C8B-B14F-4D97-AF65-F5344CB8AC3E}">
        <p14:creationId xmlns:p14="http://schemas.microsoft.com/office/powerpoint/2010/main" val="287364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Методы определения потребности в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Нормативные</a:t>
            </a:r>
            <a:endParaRPr lang="ru-RU" sz="3200" dirty="0" smtClean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4392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Основаны на объективной статистике заболеваемости и оптимальных наборах препаратов на курс лечения</a:t>
            </a:r>
          </a:p>
          <a:p>
            <a:pPr lvl="1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400" b="1" dirty="0" smtClean="0"/>
              <a:t>Чаще </a:t>
            </a:r>
            <a:r>
              <a:rPr lang="ru-RU" sz="2400" b="1" dirty="0"/>
              <a:t>используются </a:t>
            </a:r>
            <a:r>
              <a:rPr lang="ru-RU" sz="2400" dirty="0"/>
              <a:t>для ЛП специфического </a:t>
            </a:r>
            <a:r>
              <a:rPr lang="ru-RU" sz="2400" dirty="0" smtClean="0"/>
              <a:t>действия и определения потребности в стационарных условиях</a:t>
            </a:r>
            <a:endParaRPr lang="ru-RU" sz="1800" dirty="0" smtClean="0"/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Преимущества:</a:t>
            </a:r>
            <a:r>
              <a:rPr lang="ru-RU" sz="2400" dirty="0"/>
              <a:t> простота, доступность, возможность использования дифференцированных </a:t>
            </a:r>
            <a:r>
              <a:rPr lang="ru-RU" sz="2400" dirty="0" smtClean="0"/>
              <a:t>нормативов</a:t>
            </a:r>
            <a:endParaRPr lang="ru-RU" sz="2400" dirty="0"/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400" dirty="0"/>
              <a:t> </a:t>
            </a:r>
            <a:r>
              <a:rPr lang="ru-RU" sz="2400" b="1" dirty="0"/>
              <a:t>Недостатки:</a:t>
            </a:r>
            <a:r>
              <a:rPr lang="ru-RU" sz="2400" dirty="0"/>
              <a:t> невозможность одновременного учета нескольких </a:t>
            </a:r>
            <a:r>
              <a:rPr lang="ru-RU" sz="2400" dirty="0" smtClean="0"/>
              <a:t>факторов</a:t>
            </a: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28423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Методы определения потребности в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2. Экономико-математические</a:t>
            </a:r>
            <a:endParaRPr lang="ru-RU" sz="3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45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Методы определения потребности в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2. Экономико-математические</a:t>
            </a:r>
            <a:endParaRPr lang="ru-RU" sz="3200" dirty="0" smtClean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Моделирование </a:t>
            </a:r>
            <a:r>
              <a:rPr lang="ru-RU" sz="2800" b="1" dirty="0">
                <a:solidFill>
                  <a:schemeClr val="accent1"/>
                </a:solidFill>
              </a:rPr>
              <a:t>потребления с учетом одного или </a:t>
            </a:r>
            <a:r>
              <a:rPr lang="ru-RU" sz="2800" b="1" dirty="0" smtClean="0">
                <a:solidFill>
                  <a:schemeClr val="accent1"/>
                </a:solidFill>
              </a:rPr>
              <a:t>нескольких </a:t>
            </a:r>
            <a:r>
              <a:rPr lang="ru-RU" sz="2800" b="1" dirty="0">
                <a:solidFill>
                  <a:schemeClr val="accent1"/>
                </a:solidFill>
              </a:rPr>
              <a:t>различных факторов с помощью методов математической </a:t>
            </a:r>
            <a:r>
              <a:rPr lang="ru-RU" sz="2800" b="1" dirty="0" smtClean="0">
                <a:solidFill>
                  <a:schemeClr val="accent1"/>
                </a:solidFill>
              </a:rPr>
              <a:t>статистики</a:t>
            </a:r>
          </a:p>
          <a:p>
            <a:pPr marL="400050" lvl="1" indent="0">
              <a:buClr>
                <a:schemeClr val="accent1"/>
              </a:buClr>
              <a:buNone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22026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Методы определения потребности в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2. Экономико-математические</a:t>
            </a:r>
            <a:endParaRPr lang="ru-RU" sz="3200" dirty="0" smtClean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Моделирование </a:t>
            </a:r>
            <a:r>
              <a:rPr lang="ru-RU" sz="2800" b="1" dirty="0">
                <a:solidFill>
                  <a:schemeClr val="accent1"/>
                </a:solidFill>
              </a:rPr>
              <a:t>потребления с учетом одного или </a:t>
            </a:r>
            <a:r>
              <a:rPr lang="ru-RU" sz="2800" b="1" dirty="0" smtClean="0">
                <a:solidFill>
                  <a:schemeClr val="accent1"/>
                </a:solidFill>
              </a:rPr>
              <a:t>нескольких </a:t>
            </a:r>
            <a:r>
              <a:rPr lang="ru-RU" sz="2800" b="1" dirty="0">
                <a:solidFill>
                  <a:schemeClr val="accent1"/>
                </a:solidFill>
              </a:rPr>
              <a:t>различных факторов с помощью методов математической </a:t>
            </a:r>
            <a:r>
              <a:rPr lang="ru-RU" sz="2800" b="1" dirty="0" smtClean="0">
                <a:solidFill>
                  <a:schemeClr val="accent1"/>
                </a:solidFill>
              </a:rPr>
              <a:t>статистики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Преимущества</a:t>
            </a:r>
            <a:r>
              <a:rPr lang="ru-RU" sz="2400" dirty="0"/>
              <a:t>: возможна количественная оценка влияния одновременно нескольких факторов</a:t>
            </a:r>
            <a:endParaRPr lang="ru-RU" sz="2400" dirty="0">
              <a:solidFill>
                <a:srgbClr val="0000CC"/>
              </a:solidFill>
            </a:endParaRP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Недостатки:</a:t>
            </a:r>
            <a:r>
              <a:rPr lang="ru-RU" sz="2400" dirty="0"/>
              <a:t> число факторов, вводимых в модель не беспредельно; невозможно оценить влияние трудно учитываемых и количественно неизмеримых факторов, поэтому не всегда удается полностью объяснить сложившуюся тенденцию потребления ЛП </a:t>
            </a:r>
            <a:endParaRPr lang="ru-RU" sz="2400" b="1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  <a:p>
            <a:pPr lvl="1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73120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Методы определения потребности в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3. Логико-экономические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44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Методы определения потребности в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3. Логико-экономические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Основаны на прогнозе с помощью экспертных оценок </a:t>
            </a:r>
            <a:r>
              <a:rPr lang="ru-RU" sz="2800" dirty="0" smtClean="0">
                <a:solidFill>
                  <a:schemeClr val="accent1"/>
                </a:solidFill>
              </a:rPr>
              <a:t>при обобщении </a:t>
            </a:r>
            <a:r>
              <a:rPr lang="ru-RU" sz="2800" dirty="0">
                <a:solidFill>
                  <a:schemeClr val="accent1"/>
                </a:solidFill>
              </a:rPr>
              <a:t>аргументированных мнений компетентных </a:t>
            </a:r>
            <a:r>
              <a:rPr lang="ru-RU" sz="2800" dirty="0" smtClean="0">
                <a:solidFill>
                  <a:schemeClr val="accent1"/>
                </a:solidFill>
              </a:rPr>
              <a:t>специалистов. </a:t>
            </a:r>
            <a:r>
              <a:rPr lang="ru-RU" sz="2800" b="1" dirty="0" smtClean="0">
                <a:solidFill>
                  <a:schemeClr val="accent1"/>
                </a:solidFill>
              </a:rPr>
              <a:t>Обобщенное </a:t>
            </a:r>
            <a:r>
              <a:rPr lang="ru-RU" sz="2800" b="1" dirty="0">
                <a:solidFill>
                  <a:schemeClr val="accent1"/>
                </a:solidFill>
              </a:rPr>
              <a:t>мнение </a:t>
            </a:r>
            <a:r>
              <a:rPr lang="ru-RU" sz="2800" b="1" dirty="0" smtClean="0">
                <a:solidFill>
                  <a:schemeClr val="accent1"/>
                </a:solidFill>
              </a:rPr>
              <a:t>экспертов, </a:t>
            </a:r>
            <a:r>
              <a:rPr lang="ru-RU" sz="2800" b="1" dirty="0">
                <a:solidFill>
                  <a:schemeClr val="accent1"/>
                </a:solidFill>
              </a:rPr>
              <a:t>принимается как решение </a:t>
            </a:r>
            <a:r>
              <a:rPr lang="ru-RU" sz="2800" b="1" dirty="0" smtClean="0">
                <a:solidFill>
                  <a:schemeClr val="accent1"/>
                </a:solidFill>
              </a:rPr>
              <a:t>проблемы</a:t>
            </a:r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9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Методы определения потребности в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3. Логико-экономические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Основаны на прогнозе с помощью экспертных оценок </a:t>
            </a:r>
            <a:r>
              <a:rPr lang="ru-RU" sz="2800" dirty="0" smtClean="0">
                <a:solidFill>
                  <a:schemeClr val="accent1"/>
                </a:solidFill>
              </a:rPr>
              <a:t>при обобщении </a:t>
            </a:r>
            <a:r>
              <a:rPr lang="ru-RU" sz="2800" dirty="0">
                <a:solidFill>
                  <a:schemeClr val="accent1"/>
                </a:solidFill>
              </a:rPr>
              <a:t>аргументированных мнений компетентных </a:t>
            </a:r>
            <a:r>
              <a:rPr lang="ru-RU" sz="2800" dirty="0" smtClean="0">
                <a:solidFill>
                  <a:schemeClr val="accent1"/>
                </a:solidFill>
              </a:rPr>
              <a:t>специалистов. </a:t>
            </a:r>
            <a:r>
              <a:rPr lang="ru-RU" sz="2800" b="1" dirty="0" smtClean="0">
                <a:solidFill>
                  <a:schemeClr val="accent1"/>
                </a:solidFill>
              </a:rPr>
              <a:t>Обобщенное </a:t>
            </a:r>
            <a:r>
              <a:rPr lang="ru-RU" sz="2800" b="1" dirty="0">
                <a:solidFill>
                  <a:schemeClr val="accent1"/>
                </a:solidFill>
              </a:rPr>
              <a:t>мнение </a:t>
            </a:r>
            <a:r>
              <a:rPr lang="ru-RU" sz="2800" b="1" dirty="0" smtClean="0">
                <a:solidFill>
                  <a:schemeClr val="accent1"/>
                </a:solidFill>
              </a:rPr>
              <a:t>экспертов, </a:t>
            </a:r>
            <a:r>
              <a:rPr lang="ru-RU" sz="2800" b="1" dirty="0">
                <a:solidFill>
                  <a:schemeClr val="accent1"/>
                </a:solidFill>
              </a:rPr>
              <a:t>принимается как решение </a:t>
            </a:r>
            <a:r>
              <a:rPr lang="ru-RU" sz="2800" b="1" dirty="0" smtClean="0">
                <a:solidFill>
                  <a:schemeClr val="accent1"/>
                </a:solidFill>
              </a:rPr>
              <a:t>проблемы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Преимущества</a:t>
            </a:r>
            <a:r>
              <a:rPr lang="ru-RU" sz="2400" dirty="0"/>
              <a:t>: </a:t>
            </a:r>
            <a:r>
              <a:rPr lang="ru-RU" sz="2400" dirty="0" smtClean="0"/>
              <a:t>возможность прогноза потребности как в ЛП специфического и широкого спектров действия, так и в </a:t>
            </a:r>
            <a:r>
              <a:rPr lang="ru-RU" sz="2400" b="1" dirty="0" smtClean="0"/>
              <a:t>новых</a:t>
            </a:r>
            <a:r>
              <a:rPr lang="ru-RU" sz="2400" dirty="0" smtClean="0"/>
              <a:t> ЛП</a:t>
            </a:r>
            <a:endParaRPr lang="ru-RU" sz="2400" dirty="0"/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ru-RU" sz="2400" b="1" dirty="0"/>
              <a:t>Недостатки:</a:t>
            </a:r>
            <a:r>
              <a:rPr lang="ru-RU" sz="2400" dirty="0"/>
              <a:t> </a:t>
            </a:r>
            <a:r>
              <a:rPr lang="ru-RU" sz="2400" dirty="0" smtClean="0"/>
              <a:t>высокие трудозатраты компетентных специалистов</a:t>
            </a:r>
            <a:endParaRPr lang="ru-RU" sz="2400" b="1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73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Потребность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Необходимость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(нужда) </a:t>
            </a:r>
            <a:r>
              <a:rPr lang="ru-RU" sz="2800" b="1" dirty="0">
                <a:solidFill>
                  <a:schemeClr val="tx2"/>
                </a:solidFill>
              </a:rPr>
              <a:t>в чем-либо</a:t>
            </a:r>
            <a:r>
              <a:rPr lang="ru-RU" sz="2800" dirty="0">
                <a:solidFill>
                  <a:schemeClr val="tx2"/>
                </a:solidFill>
              </a:rPr>
              <a:t>, </a:t>
            </a:r>
            <a:r>
              <a:rPr lang="ru-RU" sz="2800" b="1" dirty="0">
                <a:solidFill>
                  <a:schemeClr val="tx2"/>
                </a:solidFill>
              </a:rPr>
              <a:t>требующая удовлетворения и принявшая  специфическую форму в соответствии  с уровнем развития общества и </a:t>
            </a:r>
            <a:r>
              <a:rPr lang="ru-RU" sz="2800" b="1">
                <a:solidFill>
                  <a:schemeClr val="tx2"/>
                </a:solidFill>
              </a:rPr>
              <a:t>личностью </a:t>
            </a:r>
            <a:r>
              <a:rPr lang="ru-RU" sz="2800" b="1" smtClean="0">
                <a:solidFill>
                  <a:schemeClr val="tx2"/>
                </a:solidFill>
              </a:rPr>
              <a:t>индивида</a:t>
            </a:r>
            <a:endParaRPr lang="ru-RU" sz="2800" b="1" dirty="0" smtClean="0">
              <a:solidFill>
                <a:schemeClr val="tx2"/>
              </a:solidFill>
            </a:endParaRPr>
          </a:p>
          <a:p>
            <a:pPr>
              <a:defRPr/>
            </a:pPr>
            <a:endParaRPr lang="ru-RU" sz="3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76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90702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1368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</a:t>
            </a:r>
            <a:r>
              <a:rPr lang="ru-RU" sz="2800" b="1" dirty="0">
                <a:solidFill>
                  <a:schemeClr val="accent1"/>
                </a:solidFill>
              </a:rPr>
              <a:t>средства и психотропные вещества (НС и ПВ)</a:t>
            </a:r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93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8907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НС и ПВ</a:t>
            </a:r>
            <a:r>
              <a:rPr lang="ru-RU" sz="2400" b="1" dirty="0" smtClean="0"/>
              <a:t> применяются:</a:t>
            </a:r>
            <a:endParaRPr lang="ru-RU" sz="2400" dirty="0" smtClean="0"/>
          </a:p>
          <a:p>
            <a:pPr fontAlgn="base"/>
            <a:r>
              <a:rPr lang="ru-RU" sz="2400" b="1" dirty="0"/>
              <a:t>Нормативы для проведения </a:t>
            </a:r>
            <a:r>
              <a:rPr lang="ru-RU" sz="2400" b="1" dirty="0" smtClean="0"/>
              <a:t>расчетов </a:t>
            </a:r>
            <a:r>
              <a:rPr lang="ru-RU" sz="2000" dirty="0" smtClean="0"/>
              <a:t>(установлены  </a:t>
            </a:r>
            <a:r>
              <a:rPr lang="ru-RU" sz="2000" b="1" dirty="0" smtClean="0"/>
              <a:t>приказом </a:t>
            </a:r>
            <a:r>
              <a:rPr lang="ru-RU" sz="2000" b="1" dirty="0"/>
              <a:t>МЗ </a:t>
            </a:r>
            <a:r>
              <a:rPr lang="ru-RU" sz="2000" dirty="0"/>
              <a:t>РФ </a:t>
            </a:r>
            <a:r>
              <a:rPr lang="ru-RU" sz="2000" dirty="0" smtClean="0"/>
              <a:t>от </a:t>
            </a:r>
            <a:r>
              <a:rPr lang="ru-RU" sz="2000" dirty="0"/>
              <a:t>01.12.2016 </a:t>
            </a:r>
            <a:r>
              <a:rPr lang="ru-RU" sz="2000" b="1" dirty="0"/>
              <a:t>№ 917н</a:t>
            </a:r>
            <a:r>
              <a:rPr lang="ru-RU" sz="2000" dirty="0"/>
              <a:t> </a:t>
            </a:r>
            <a:r>
              <a:rPr lang="ru-RU" sz="2000" dirty="0" smtClean="0"/>
              <a:t>(действуют с 01.01.2017г.)</a:t>
            </a:r>
          </a:p>
          <a:p>
            <a:pPr fontAlgn="base"/>
            <a:r>
              <a:rPr lang="ru-RU" sz="2400" b="1" dirty="0" smtClean="0"/>
              <a:t>Методические рекомендации по определению потребности в НС и ПВ </a:t>
            </a:r>
            <a:r>
              <a:rPr lang="ru-RU" sz="2000" dirty="0" smtClean="0"/>
              <a:t>(</a:t>
            </a:r>
            <a:r>
              <a:rPr lang="ru-RU" sz="2000" dirty="0"/>
              <a:t>утверждены </a:t>
            </a:r>
            <a:r>
              <a:rPr lang="ru-RU" sz="2000" b="1" dirty="0"/>
              <a:t>приказом М</a:t>
            </a:r>
            <a:r>
              <a:rPr lang="ru-RU" sz="2000" dirty="0"/>
              <a:t>З </a:t>
            </a:r>
            <a:r>
              <a:rPr lang="ru-RU" sz="2000" dirty="0" smtClean="0"/>
              <a:t>РФ от </a:t>
            </a:r>
            <a:r>
              <a:rPr lang="ru-RU" sz="2000" dirty="0"/>
              <a:t>16.11.2017 </a:t>
            </a:r>
            <a:r>
              <a:rPr lang="ru-RU" sz="2000" b="1" dirty="0"/>
              <a:t>№ </a:t>
            </a:r>
            <a:r>
              <a:rPr lang="ru-RU" sz="2000" b="1" dirty="0" smtClean="0"/>
              <a:t>913</a:t>
            </a:r>
            <a:r>
              <a:rPr lang="ru-RU" sz="2000" dirty="0" smtClean="0"/>
              <a:t>)</a:t>
            </a:r>
            <a:endParaRPr lang="ru-RU" sz="2000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43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НС</a:t>
            </a:r>
            <a:r>
              <a:rPr lang="ru-RU" sz="2400" b="1" dirty="0" smtClean="0"/>
              <a:t>:</a:t>
            </a:r>
            <a:endParaRPr lang="ru-RU" sz="2400" dirty="0" smtClean="0"/>
          </a:p>
          <a:p>
            <a:pPr lvl="0" fontAlgn="base"/>
            <a:r>
              <a:rPr lang="ru-RU" sz="2400" b="1" dirty="0"/>
              <a:t>Нормативы для </a:t>
            </a:r>
            <a:r>
              <a:rPr lang="ru-RU" sz="2400" b="1" dirty="0" smtClean="0"/>
              <a:t>медицинских организаций</a:t>
            </a:r>
            <a:r>
              <a:rPr lang="ru-RU" sz="2000" b="1" dirty="0" smtClean="0"/>
              <a:t>, </a:t>
            </a:r>
            <a:r>
              <a:rPr lang="ru-RU" sz="2000" dirty="0" smtClean="0"/>
              <a:t>оказывающих </a:t>
            </a:r>
            <a:r>
              <a:rPr lang="ru-RU" sz="2400" dirty="0" smtClean="0"/>
              <a:t>мед. помощь </a:t>
            </a:r>
            <a:r>
              <a:rPr lang="ru-RU" sz="2400" b="1" dirty="0"/>
              <a:t>в амбулаторных </a:t>
            </a:r>
            <a:r>
              <a:rPr lang="ru-RU" sz="2400" dirty="0"/>
              <a:t>условиях</a:t>
            </a:r>
            <a:r>
              <a:rPr lang="ru-RU" sz="2000" dirty="0"/>
              <a:t> </a:t>
            </a:r>
            <a:r>
              <a:rPr lang="ru-RU" sz="2000" dirty="0" smtClean="0"/>
              <a:t>(</a:t>
            </a:r>
            <a:r>
              <a:rPr lang="ru-RU" sz="2000" b="1" dirty="0" smtClean="0"/>
              <a:t>на </a:t>
            </a:r>
            <a:r>
              <a:rPr lang="ru-RU" sz="2000" b="1" dirty="0"/>
              <a:t>1 000 </a:t>
            </a:r>
            <a:r>
              <a:rPr lang="ru-RU" sz="2000" b="1" dirty="0" smtClean="0"/>
              <a:t>чел. </a:t>
            </a:r>
            <a:r>
              <a:rPr lang="ru-RU" sz="2000" b="1" dirty="0"/>
              <a:t>в год</a:t>
            </a:r>
            <a:r>
              <a:rPr lang="ru-RU" sz="2000" dirty="0" smtClean="0"/>
              <a:t>)</a:t>
            </a:r>
          </a:p>
          <a:p>
            <a:pPr lvl="0" fontAlgn="base"/>
            <a:r>
              <a:rPr lang="ru-RU" sz="2400" b="1" dirty="0"/>
              <a:t>Нормативы для медицинских организаций</a:t>
            </a:r>
            <a:r>
              <a:rPr lang="ru-RU" sz="2000" b="1" dirty="0"/>
              <a:t>, </a:t>
            </a:r>
            <a:r>
              <a:rPr lang="ru-RU" sz="2000" dirty="0"/>
              <a:t>оказывающих </a:t>
            </a:r>
            <a:r>
              <a:rPr lang="ru-RU" sz="2400" dirty="0"/>
              <a:t>мед. помощь </a:t>
            </a:r>
            <a:r>
              <a:rPr lang="ru-RU" sz="2400" b="1" dirty="0"/>
              <a:t>в </a:t>
            </a:r>
            <a:r>
              <a:rPr lang="ru-RU" sz="2400" b="1" dirty="0" smtClean="0"/>
              <a:t>стационарных </a:t>
            </a:r>
            <a:r>
              <a:rPr lang="ru-RU" sz="2400" dirty="0"/>
              <a:t>условиях</a:t>
            </a:r>
            <a:r>
              <a:rPr lang="ru-RU" sz="2000" dirty="0"/>
              <a:t> (</a:t>
            </a:r>
            <a:r>
              <a:rPr lang="ru-RU" sz="2000" b="1" dirty="0"/>
              <a:t>на 1 </a:t>
            </a:r>
            <a:r>
              <a:rPr lang="ru-RU" sz="2000" b="1" dirty="0" smtClean="0"/>
              <a:t>койку в </a:t>
            </a:r>
            <a:r>
              <a:rPr lang="ru-RU" sz="2000" b="1" dirty="0"/>
              <a:t>год</a:t>
            </a:r>
            <a:r>
              <a:rPr lang="ru-RU" sz="2000" dirty="0" smtClean="0"/>
              <a:t>)</a:t>
            </a:r>
          </a:p>
          <a:p>
            <a:pPr fontAlgn="base"/>
            <a:r>
              <a:rPr lang="ru-RU" sz="2400" b="1" dirty="0"/>
              <a:t>Нормативы для медицинских организаций, </a:t>
            </a:r>
            <a:r>
              <a:rPr lang="ru-RU" sz="2000" dirty="0"/>
              <a:t>оказывающих</a:t>
            </a:r>
            <a:r>
              <a:rPr lang="ru-RU" sz="2400" dirty="0"/>
              <a:t> мед. помощь </a:t>
            </a:r>
            <a:r>
              <a:rPr lang="ru-RU" sz="2400" dirty="0" smtClean="0"/>
              <a:t>(скорую) </a:t>
            </a:r>
            <a:r>
              <a:rPr lang="ru-RU" sz="2400" b="1" dirty="0" smtClean="0"/>
              <a:t>вне медицинской организации</a:t>
            </a:r>
            <a:r>
              <a:rPr lang="ru-RU" sz="2400" dirty="0" smtClean="0"/>
              <a:t>      </a:t>
            </a:r>
            <a:r>
              <a:rPr lang="ru-RU" sz="2000" b="1" dirty="0" smtClean="0"/>
              <a:t>(</a:t>
            </a:r>
            <a:r>
              <a:rPr lang="ru-RU" sz="2000" b="1" dirty="0"/>
              <a:t>на 1 </a:t>
            </a:r>
            <a:r>
              <a:rPr lang="ru-RU" sz="2000" b="1" dirty="0" smtClean="0"/>
              <a:t>000 вызовов)</a:t>
            </a:r>
            <a:endParaRPr lang="ru-RU" sz="2000" b="1" dirty="0"/>
          </a:p>
          <a:p>
            <a:pPr lvl="0" fontAlgn="base"/>
            <a:endParaRPr lang="ru-RU" sz="2000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06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8907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НС</a:t>
            </a:r>
            <a:endParaRPr lang="ru-RU" sz="2400" b="1" dirty="0">
              <a:solidFill>
                <a:schemeClr val="accent1"/>
              </a:solidFill>
            </a:endParaRPr>
          </a:p>
          <a:p>
            <a:pPr marL="0" indent="0" fontAlgn="base">
              <a:buNone/>
            </a:pPr>
            <a:r>
              <a:rPr lang="ru-RU" sz="2800" b="1" dirty="0" smtClean="0"/>
              <a:t>Нормативный метод</a:t>
            </a:r>
            <a:endParaRPr lang="ru-RU" sz="2800" dirty="0" smtClean="0"/>
          </a:p>
          <a:p>
            <a:pPr lvl="0" fontAlgn="base"/>
            <a:endParaRPr lang="ru-RU" sz="2000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63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90702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НС</a:t>
            </a:r>
            <a:endParaRPr lang="ru-RU" sz="2400" b="1" dirty="0">
              <a:solidFill>
                <a:schemeClr val="accent1"/>
              </a:solidFill>
            </a:endParaRPr>
          </a:p>
          <a:p>
            <a:pPr marL="0" indent="0" fontAlgn="base">
              <a:buNone/>
            </a:pPr>
            <a:r>
              <a:rPr lang="ru-RU" sz="2800" b="1" dirty="0" smtClean="0"/>
              <a:t>Нормативный метод</a:t>
            </a:r>
            <a:endParaRPr lang="ru-RU" sz="2800" dirty="0" smtClean="0"/>
          </a:p>
          <a:p>
            <a:pPr lvl="0" fontAlgn="base"/>
            <a:endParaRPr lang="ru-RU" sz="2000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462099"/>
            <a:ext cx="8640960" cy="830997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  <a:sp3d extrusionH="57150">
              <a:bevelT w="38100" h="38100" prst="convex"/>
            </a:sp3d>
          </a:bodyPr>
          <a:lstStyle/>
          <a:p>
            <a:r>
              <a:rPr lang="ru-RU" sz="48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 П = Н*К / 1000  </a:t>
            </a:r>
            <a:r>
              <a:rPr lang="ru-RU" sz="24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или</a:t>
            </a:r>
            <a:r>
              <a:rPr lang="ru-RU" sz="48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  П = Н*К</a:t>
            </a:r>
            <a:endParaRPr lang="ru-RU" sz="4800" dirty="0">
              <a:ln w="9525">
                <a:noFill/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365104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 – потребность в ЛП</a:t>
            </a:r>
          </a:p>
          <a:p>
            <a:r>
              <a:rPr lang="ru-RU" sz="2000" b="1" dirty="0" smtClean="0"/>
              <a:t>Н </a:t>
            </a:r>
            <a:r>
              <a:rPr lang="ru-RU" sz="2000" b="1" dirty="0"/>
              <a:t>– </a:t>
            </a:r>
            <a:r>
              <a:rPr lang="ru-RU" sz="2000" b="1" dirty="0" smtClean="0"/>
              <a:t>норматив на 1000 чел. в год, 1000 вызовов, 1 койку в год                     К – </a:t>
            </a:r>
            <a:r>
              <a:rPr lang="ru-RU" sz="2000" b="1" dirty="0"/>
              <a:t>количество </a:t>
            </a:r>
            <a:r>
              <a:rPr lang="ru-RU" sz="2000" b="1" dirty="0" smtClean="0"/>
              <a:t>человек, вызовов, коек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24023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8907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НС</a:t>
            </a:r>
            <a:endParaRPr lang="ru-RU" sz="2400" b="1" dirty="0">
              <a:solidFill>
                <a:schemeClr val="accent1"/>
              </a:solidFill>
            </a:endParaRPr>
          </a:p>
          <a:p>
            <a:pPr marL="0" indent="0" fontAlgn="base">
              <a:buNone/>
            </a:pPr>
            <a:r>
              <a:rPr lang="ru-RU" sz="2800" b="1" dirty="0" smtClean="0"/>
              <a:t>Нормативный метод</a:t>
            </a:r>
            <a:endParaRPr lang="ru-RU" sz="2800" dirty="0" smtClean="0"/>
          </a:p>
          <a:p>
            <a:pPr lvl="0" fontAlgn="base"/>
            <a:endParaRPr lang="ru-RU" sz="2000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462099"/>
            <a:ext cx="8640960" cy="830997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  <a:sp3d extrusionH="57150">
              <a:bevelT w="38100" h="38100" prst="convex"/>
            </a:sp3d>
          </a:bodyPr>
          <a:lstStyle/>
          <a:p>
            <a:r>
              <a:rPr lang="ru-RU" sz="48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 П = Н*К / 1000  </a:t>
            </a:r>
            <a:r>
              <a:rPr lang="ru-RU" sz="24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или</a:t>
            </a:r>
            <a:r>
              <a:rPr lang="ru-RU" sz="48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  П = Н*К</a:t>
            </a:r>
            <a:endParaRPr lang="ru-RU" sz="4800" dirty="0">
              <a:ln w="9525">
                <a:noFill/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365104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 – потребность в</a:t>
            </a:r>
            <a:r>
              <a:rPr lang="ru-RU" sz="2000" b="1" dirty="0" smtClean="0">
                <a:solidFill>
                  <a:schemeClr val="tx2"/>
                </a:solidFill>
              </a:rPr>
              <a:t> </a:t>
            </a:r>
            <a:r>
              <a:rPr lang="ru-RU" sz="2000" b="1" dirty="0" smtClean="0">
                <a:solidFill>
                  <a:schemeClr val="accent1"/>
                </a:solidFill>
              </a:rPr>
              <a:t>дигидрокодеине</a:t>
            </a:r>
          </a:p>
          <a:p>
            <a:r>
              <a:rPr lang="ru-RU" sz="2000" b="1" dirty="0" smtClean="0"/>
              <a:t>Н </a:t>
            </a:r>
            <a:r>
              <a:rPr lang="ru-RU" sz="2000" b="1" dirty="0"/>
              <a:t>– </a:t>
            </a:r>
            <a:r>
              <a:rPr lang="ru-RU" sz="2000" b="1" dirty="0" smtClean="0"/>
              <a:t>норматив на 1000 чел. -</a:t>
            </a:r>
            <a:r>
              <a:rPr lang="ru-RU" sz="2000" b="1" dirty="0" smtClean="0">
                <a:solidFill>
                  <a:schemeClr val="tx2"/>
                </a:solidFill>
              </a:rPr>
              <a:t> </a:t>
            </a:r>
            <a:r>
              <a:rPr lang="ru-RU" sz="2000" b="1" dirty="0" smtClean="0">
                <a:solidFill>
                  <a:schemeClr val="accent1"/>
                </a:solidFill>
              </a:rPr>
              <a:t>1,01 грамма                                               </a:t>
            </a:r>
            <a:r>
              <a:rPr lang="ru-RU" sz="2000" b="1" dirty="0" smtClean="0"/>
              <a:t>К – </a:t>
            </a:r>
            <a:r>
              <a:rPr lang="ru-RU" sz="2000" b="1" dirty="0"/>
              <a:t>количество предполагаемых </a:t>
            </a:r>
            <a:r>
              <a:rPr lang="ru-RU" sz="2000" b="1" dirty="0" smtClean="0"/>
              <a:t>пациентов - </a:t>
            </a:r>
            <a:r>
              <a:rPr lang="ru-RU" sz="2000" b="1" dirty="0" smtClean="0">
                <a:solidFill>
                  <a:schemeClr val="accent1"/>
                </a:solidFill>
              </a:rPr>
              <a:t>500 человек</a:t>
            </a:r>
            <a:endParaRPr lang="ru-RU" sz="2000" b="1" dirty="0">
              <a:solidFill>
                <a:schemeClr val="accent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5343599"/>
            <a:ext cx="5492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2400" b="1" dirty="0" smtClean="0"/>
              <a:t>П = </a:t>
            </a:r>
            <a:r>
              <a:rPr lang="ru-RU" sz="2400" b="1" dirty="0" smtClean="0">
                <a:solidFill>
                  <a:schemeClr val="accent1"/>
                </a:solidFill>
              </a:rPr>
              <a:t>1,01</a:t>
            </a:r>
            <a:r>
              <a:rPr lang="ru-RU" sz="2400" b="1" dirty="0" smtClean="0"/>
              <a:t> </a:t>
            </a:r>
            <a:r>
              <a:rPr lang="ru-RU" sz="2400" b="1" dirty="0"/>
              <a:t>* </a:t>
            </a:r>
            <a:r>
              <a:rPr lang="ru-RU" sz="2400" b="1" dirty="0" smtClean="0">
                <a:solidFill>
                  <a:schemeClr val="accent1"/>
                </a:solidFill>
              </a:rPr>
              <a:t>50</a:t>
            </a:r>
            <a:r>
              <a:rPr lang="ru-RU" sz="2400" b="1" dirty="0" smtClean="0"/>
              <a:t>0 </a:t>
            </a:r>
            <a:r>
              <a:rPr lang="ru-RU" sz="2400" b="1" dirty="0"/>
              <a:t>/ 1 000= </a:t>
            </a:r>
            <a:r>
              <a:rPr lang="ru-RU" sz="2400" b="1" dirty="0" smtClean="0">
                <a:solidFill>
                  <a:schemeClr val="accent1"/>
                </a:solidFill>
              </a:rPr>
              <a:t>0,51</a:t>
            </a:r>
            <a:r>
              <a:rPr lang="ru-RU" sz="2400" b="1" dirty="0" smtClean="0"/>
              <a:t> (грамма)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9386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8907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НС</a:t>
            </a:r>
            <a:endParaRPr lang="ru-RU" sz="2400" b="1" dirty="0">
              <a:solidFill>
                <a:schemeClr val="accent1"/>
              </a:solidFill>
            </a:endParaRPr>
          </a:p>
          <a:p>
            <a:pPr marL="0" indent="0" fontAlgn="base">
              <a:buNone/>
            </a:pPr>
            <a:r>
              <a:rPr lang="ru-RU" sz="2800" b="1" dirty="0" smtClean="0"/>
              <a:t>Нормативный метод</a:t>
            </a:r>
            <a:endParaRPr lang="ru-RU" sz="2800" dirty="0" smtClean="0"/>
          </a:p>
          <a:p>
            <a:pPr lvl="0" fontAlgn="base"/>
            <a:endParaRPr lang="ru-RU" sz="2000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462099"/>
            <a:ext cx="8640960" cy="830997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  <a:sp3d extrusionH="57150">
              <a:bevelT w="38100" h="38100" prst="convex"/>
            </a:sp3d>
          </a:bodyPr>
          <a:lstStyle/>
          <a:p>
            <a:r>
              <a:rPr lang="ru-RU" sz="48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 П = Н*К / 1000  </a:t>
            </a:r>
            <a:r>
              <a:rPr lang="ru-RU" sz="24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или</a:t>
            </a:r>
            <a:r>
              <a:rPr lang="ru-RU" sz="48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  П = Н*К</a:t>
            </a:r>
            <a:endParaRPr lang="ru-RU" sz="4800" dirty="0">
              <a:ln w="9525">
                <a:noFill/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365104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 – потребность </a:t>
            </a:r>
            <a:r>
              <a:rPr lang="ru-RU" sz="2000" b="1" dirty="0" smtClean="0">
                <a:solidFill>
                  <a:schemeClr val="tx2"/>
                </a:solidFill>
              </a:rPr>
              <a:t>в </a:t>
            </a:r>
            <a:r>
              <a:rPr lang="ru-RU" sz="2000" b="1" dirty="0" smtClean="0">
                <a:solidFill>
                  <a:schemeClr val="accent4"/>
                </a:solidFill>
              </a:rPr>
              <a:t>тримеперидине</a:t>
            </a:r>
          </a:p>
          <a:p>
            <a:r>
              <a:rPr lang="ru-RU" sz="2000" b="1" dirty="0" smtClean="0"/>
              <a:t>Н </a:t>
            </a:r>
            <a:r>
              <a:rPr lang="ru-RU" sz="2000" b="1" dirty="0"/>
              <a:t>– </a:t>
            </a:r>
            <a:r>
              <a:rPr lang="ru-RU" sz="2000" b="1" dirty="0" smtClean="0"/>
              <a:t>норматив </a:t>
            </a:r>
            <a:r>
              <a:rPr lang="ru-RU" sz="2000" b="1" dirty="0" smtClean="0">
                <a:solidFill>
                  <a:schemeClr val="accent4"/>
                </a:solidFill>
              </a:rPr>
              <a:t>на 1 хирургическую койку в год - 1,3 грамма</a:t>
            </a:r>
            <a:r>
              <a:rPr lang="ru-RU" sz="2000" b="1" dirty="0" smtClean="0">
                <a:solidFill>
                  <a:schemeClr val="tx2"/>
                </a:solidFill>
              </a:rPr>
              <a:t>                                               </a:t>
            </a:r>
            <a:r>
              <a:rPr lang="ru-RU" sz="2000" b="1" dirty="0" smtClean="0"/>
              <a:t>К – </a:t>
            </a:r>
            <a:r>
              <a:rPr lang="ru-RU" sz="2000" b="1" dirty="0"/>
              <a:t>количество </a:t>
            </a:r>
            <a:r>
              <a:rPr lang="ru-RU" sz="2000" b="1" dirty="0" smtClean="0"/>
              <a:t>коек</a:t>
            </a:r>
            <a:r>
              <a:rPr lang="ru-RU" sz="2000" b="1" dirty="0" smtClean="0">
                <a:solidFill>
                  <a:schemeClr val="accent4"/>
                </a:solidFill>
              </a:rPr>
              <a:t> хирургического профиля - 60</a:t>
            </a:r>
            <a:endParaRPr lang="ru-RU" sz="2000" b="1" dirty="0">
              <a:solidFill>
                <a:schemeClr val="accent4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5343599"/>
            <a:ext cx="78061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2400" b="1" dirty="0" smtClean="0"/>
              <a:t>П =</a:t>
            </a:r>
            <a:r>
              <a:rPr lang="ru-RU" sz="2400" b="1" dirty="0" smtClean="0">
                <a:solidFill>
                  <a:schemeClr val="accent4"/>
                </a:solidFill>
              </a:rPr>
              <a:t> 1,3 </a:t>
            </a:r>
            <a:r>
              <a:rPr lang="ru-RU" sz="2400" b="1" dirty="0"/>
              <a:t>*</a:t>
            </a:r>
            <a:r>
              <a:rPr lang="ru-RU" sz="2400" b="1" dirty="0">
                <a:solidFill>
                  <a:schemeClr val="accent4"/>
                </a:solidFill>
              </a:rPr>
              <a:t> </a:t>
            </a:r>
            <a:r>
              <a:rPr lang="ru-RU" sz="2400" b="1" dirty="0" smtClean="0">
                <a:solidFill>
                  <a:schemeClr val="accent4"/>
                </a:solidFill>
              </a:rPr>
              <a:t>60 </a:t>
            </a:r>
            <a:r>
              <a:rPr lang="ru-RU" sz="2400" b="1" dirty="0" smtClean="0"/>
              <a:t>=</a:t>
            </a:r>
            <a:r>
              <a:rPr lang="ru-RU" sz="2400" b="1" dirty="0" smtClean="0">
                <a:solidFill>
                  <a:schemeClr val="accent4"/>
                </a:solidFill>
              </a:rPr>
              <a:t> 78,0 </a:t>
            </a:r>
            <a:r>
              <a:rPr lang="ru-RU" sz="2400" b="1" dirty="0" smtClean="0"/>
              <a:t>(г) в год </a:t>
            </a:r>
            <a:r>
              <a:rPr lang="ru-RU" dirty="0" smtClean="0"/>
              <a:t>т.е.</a:t>
            </a:r>
            <a:r>
              <a:rPr lang="ru-RU" sz="2400" b="1" dirty="0" smtClean="0">
                <a:solidFill>
                  <a:schemeClr val="accent4"/>
                </a:solidFill>
              </a:rPr>
              <a:t> 6,5 </a:t>
            </a:r>
            <a:r>
              <a:rPr lang="ru-RU" sz="2400" b="1" dirty="0" smtClean="0"/>
              <a:t>г в месяц (78,0/12)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4348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8907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НС</a:t>
            </a:r>
            <a:endParaRPr lang="ru-RU" sz="2400" b="1" dirty="0">
              <a:solidFill>
                <a:schemeClr val="accent1"/>
              </a:solidFill>
            </a:endParaRPr>
          </a:p>
          <a:p>
            <a:pPr marL="0" indent="0" fontAlgn="base">
              <a:buNone/>
            </a:pPr>
            <a:r>
              <a:rPr lang="ru-RU" sz="2800" b="1" dirty="0" smtClean="0"/>
              <a:t>Нормативный метод</a:t>
            </a:r>
            <a:endParaRPr lang="ru-RU" sz="2800" dirty="0" smtClean="0"/>
          </a:p>
          <a:p>
            <a:pPr lvl="0" fontAlgn="base"/>
            <a:endParaRPr lang="ru-RU" sz="2000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462099"/>
            <a:ext cx="8640960" cy="830997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  <a:sp3d extrusionH="57150">
              <a:bevelT w="38100" h="38100" prst="convex"/>
            </a:sp3d>
          </a:bodyPr>
          <a:lstStyle/>
          <a:p>
            <a:r>
              <a:rPr lang="ru-RU" sz="48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 П = Н*К / 1000  </a:t>
            </a:r>
            <a:r>
              <a:rPr lang="ru-RU" sz="24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или</a:t>
            </a:r>
            <a:r>
              <a:rPr lang="ru-RU" sz="48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  П = Н*К</a:t>
            </a:r>
            <a:endParaRPr lang="ru-RU" sz="4800" dirty="0">
              <a:ln w="9525">
                <a:noFill/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365104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 – потребность </a:t>
            </a:r>
            <a:r>
              <a:rPr lang="ru-RU" sz="2000" b="1" dirty="0" smtClean="0">
                <a:solidFill>
                  <a:schemeClr val="tx2"/>
                </a:solidFill>
              </a:rPr>
              <a:t>в </a:t>
            </a:r>
            <a:r>
              <a:rPr lang="ru-RU" sz="2000" b="1" dirty="0" smtClean="0">
                <a:solidFill>
                  <a:schemeClr val="accent4"/>
                </a:solidFill>
              </a:rPr>
              <a:t>тримеперидине</a:t>
            </a:r>
          </a:p>
          <a:p>
            <a:r>
              <a:rPr lang="ru-RU" sz="2000" b="1" dirty="0" smtClean="0"/>
              <a:t>Н </a:t>
            </a:r>
            <a:r>
              <a:rPr lang="ru-RU" sz="2000" b="1" dirty="0"/>
              <a:t>– </a:t>
            </a:r>
            <a:r>
              <a:rPr lang="ru-RU" sz="2000" b="1" dirty="0" smtClean="0"/>
              <a:t>норматив </a:t>
            </a:r>
            <a:r>
              <a:rPr lang="ru-RU" sz="2000" b="1" dirty="0" smtClean="0">
                <a:solidFill>
                  <a:schemeClr val="accent4"/>
                </a:solidFill>
              </a:rPr>
              <a:t>на 1 хирургическую койку в год - 1,3 грамма</a:t>
            </a:r>
            <a:r>
              <a:rPr lang="ru-RU" sz="2000" b="1" dirty="0" smtClean="0">
                <a:solidFill>
                  <a:schemeClr val="tx2"/>
                </a:solidFill>
              </a:rPr>
              <a:t>                                               </a:t>
            </a:r>
            <a:r>
              <a:rPr lang="ru-RU" sz="2000" b="1" dirty="0" smtClean="0"/>
              <a:t>К – </a:t>
            </a:r>
            <a:r>
              <a:rPr lang="ru-RU" sz="2000" b="1" dirty="0"/>
              <a:t>количество </a:t>
            </a:r>
            <a:r>
              <a:rPr lang="ru-RU" sz="2000" b="1" dirty="0" smtClean="0"/>
              <a:t>коек</a:t>
            </a:r>
            <a:r>
              <a:rPr lang="ru-RU" sz="2000" b="1" dirty="0" smtClean="0">
                <a:solidFill>
                  <a:schemeClr val="accent4"/>
                </a:solidFill>
              </a:rPr>
              <a:t> хирургического профиля - 60</a:t>
            </a:r>
            <a:endParaRPr lang="ru-RU" sz="2000" b="1" dirty="0">
              <a:solidFill>
                <a:schemeClr val="accent4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5343599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 smtClean="0"/>
              <a:t>П =</a:t>
            </a:r>
            <a:r>
              <a:rPr lang="ru-RU" sz="2400" b="1" dirty="0" smtClean="0">
                <a:solidFill>
                  <a:schemeClr val="accent4"/>
                </a:solidFill>
              </a:rPr>
              <a:t> 1,3 </a:t>
            </a:r>
            <a:r>
              <a:rPr lang="ru-RU" sz="2400" b="1" dirty="0"/>
              <a:t>*</a:t>
            </a:r>
            <a:r>
              <a:rPr lang="ru-RU" sz="2400" b="1" dirty="0">
                <a:solidFill>
                  <a:schemeClr val="accent4"/>
                </a:solidFill>
              </a:rPr>
              <a:t> </a:t>
            </a:r>
            <a:r>
              <a:rPr lang="ru-RU" sz="2400" b="1" dirty="0" smtClean="0">
                <a:solidFill>
                  <a:schemeClr val="accent4"/>
                </a:solidFill>
              </a:rPr>
              <a:t>60 </a:t>
            </a:r>
            <a:r>
              <a:rPr lang="ru-RU" sz="2400" b="1" dirty="0" smtClean="0"/>
              <a:t>=</a:t>
            </a:r>
            <a:r>
              <a:rPr lang="ru-RU" sz="2400" b="1" dirty="0" smtClean="0">
                <a:solidFill>
                  <a:schemeClr val="accent4"/>
                </a:solidFill>
              </a:rPr>
              <a:t> 78,0 </a:t>
            </a:r>
            <a:r>
              <a:rPr lang="ru-RU" sz="2400" b="1" dirty="0" smtClean="0"/>
              <a:t>(г) в год. </a:t>
            </a:r>
            <a:r>
              <a:rPr lang="ru-RU" sz="2400" b="1" dirty="0"/>
              <a:t>При необходимости до </a:t>
            </a:r>
            <a:r>
              <a:rPr lang="ru-RU" sz="2400" b="1" dirty="0">
                <a:solidFill>
                  <a:schemeClr val="accent3"/>
                </a:solidFill>
              </a:rPr>
              <a:t>117,0</a:t>
            </a:r>
            <a:endParaRPr lang="ru-RU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70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ПВ</a:t>
            </a:r>
            <a:endParaRPr lang="ru-RU" sz="2400" b="1" dirty="0">
              <a:solidFill>
                <a:schemeClr val="accent1"/>
              </a:solidFill>
            </a:endParaRPr>
          </a:p>
          <a:p>
            <a:pPr marL="0" lvl="0" indent="0" fontAlgn="base">
              <a:buNone/>
            </a:pPr>
            <a:endParaRPr lang="ru-RU" sz="2000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40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Потребность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Необходимость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(нужда) </a:t>
            </a:r>
            <a:r>
              <a:rPr lang="ru-RU" sz="2800" b="1" dirty="0">
                <a:solidFill>
                  <a:schemeClr val="tx2"/>
                </a:solidFill>
              </a:rPr>
              <a:t>в чем-либо</a:t>
            </a:r>
            <a:r>
              <a:rPr lang="ru-RU" sz="2800" dirty="0">
                <a:solidFill>
                  <a:schemeClr val="tx2"/>
                </a:solidFill>
              </a:rPr>
              <a:t>, </a:t>
            </a:r>
            <a:r>
              <a:rPr lang="ru-RU" sz="2800" b="1" dirty="0">
                <a:solidFill>
                  <a:schemeClr val="accent1"/>
                </a:solidFill>
              </a:rPr>
              <a:t>требующая удовлетворения</a:t>
            </a:r>
            <a:r>
              <a:rPr lang="ru-RU" sz="2800" b="1" dirty="0">
                <a:solidFill>
                  <a:schemeClr val="tx2"/>
                </a:solidFill>
              </a:rPr>
              <a:t> и принявшая  специфическую форму в соответствии  с уровнем развития общества и личностью индивида</a:t>
            </a:r>
            <a:endParaRPr lang="ru-RU" sz="2800" b="1" dirty="0" smtClean="0">
              <a:solidFill>
                <a:schemeClr val="tx2"/>
              </a:solidFill>
            </a:endParaRPr>
          </a:p>
          <a:p>
            <a:pPr>
              <a:defRPr/>
            </a:pPr>
            <a:endParaRPr lang="ru-RU" sz="3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20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8187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ПВ</a:t>
            </a:r>
            <a:endParaRPr lang="ru-RU" sz="2400" b="1" dirty="0">
              <a:solidFill>
                <a:schemeClr val="accent1"/>
              </a:solidFill>
            </a:endParaRPr>
          </a:p>
          <a:p>
            <a:pPr marL="0" indent="0" fontAlgn="base">
              <a:buNone/>
            </a:pPr>
            <a:r>
              <a:rPr lang="ru-RU" sz="2800" b="1" dirty="0" smtClean="0"/>
              <a:t>Используют усредненные данные годовых </a:t>
            </a:r>
            <a:r>
              <a:rPr lang="ru-RU" sz="2800" b="1" dirty="0"/>
              <a:t>отчетов об использовании </a:t>
            </a:r>
            <a:r>
              <a:rPr lang="ru-RU" sz="2800" b="1" dirty="0" smtClean="0"/>
              <a:t>ПВ </a:t>
            </a:r>
            <a:r>
              <a:rPr lang="ru-RU" sz="2800" b="1" dirty="0"/>
              <a:t>за последние три </a:t>
            </a:r>
            <a:r>
              <a:rPr lang="ru-RU" sz="2800" b="1" dirty="0" smtClean="0"/>
              <a:t>года </a:t>
            </a:r>
            <a:r>
              <a:rPr lang="ru-RU" sz="2000" dirty="0" smtClean="0"/>
              <a:t>(Пр. </a:t>
            </a:r>
            <a:r>
              <a:rPr lang="ru-RU" sz="2000" dirty="0"/>
              <a:t>№ </a:t>
            </a:r>
            <a:r>
              <a:rPr lang="ru-RU" sz="2000" dirty="0" smtClean="0"/>
              <a:t>917н </a:t>
            </a:r>
            <a:r>
              <a:rPr lang="ru-RU" sz="2000" dirty="0"/>
              <a:t>от </a:t>
            </a:r>
            <a:r>
              <a:rPr lang="ru-RU" sz="2000" dirty="0" smtClean="0"/>
              <a:t>01.12.2016) </a:t>
            </a:r>
          </a:p>
          <a:p>
            <a:pPr lvl="0" fontAlgn="base"/>
            <a:endParaRPr lang="ru-RU" sz="2000" dirty="0"/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9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ПВ</a:t>
            </a:r>
            <a:endParaRPr lang="ru-RU" sz="2400" b="1" dirty="0">
              <a:solidFill>
                <a:schemeClr val="accent1"/>
              </a:solidFill>
            </a:endParaRPr>
          </a:p>
          <a:p>
            <a:pPr marL="0" indent="0" fontAlgn="base">
              <a:buNone/>
            </a:pPr>
            <a:r>
              <a:rPr lang="ru-RU" sz="2400" dirty="0" smtClean="0"/>
              <a:t>По данным годовых отчетов медицинской организации «Доктор Х» было использовано </a:t>
            </a:r>
            <a:r>
              <a:rPr lang="ru-RU" sz="2400" dirty="0" err="1" smtClean="0"/>
              <a:t>Амобарбитала</a:t>
            </a:r>
            <a:r>
              <a:rPr lang="ru-RU" sz="2400" dirty="0" smtClean="0"/>
              <a:t> (</a:t>
            </a:r>
            <a:r>
              <a:rPr lang="ru-RU" sz="2400" dirty="0" err="1" smtClean="0"/>
              <a:t>барбамила</a:t>
            </a:r>
            <a:r>
              <a:rPr lang="ru-RU" sz="2400" dirty="0" smtClean="0"/>
              <a:t>):   </a:t>
            </a:r>
            <a:r>
              <a:rPr lang="ru-RU" sz="2000" dirty="0" smtClean="0"/>
              <a:t>в 2017 г. - </a:t>
            </a:r>
            <a:r>
              <a:rPr lang="ru-RU" sz="2000" dirty="0" smtClean="0">
                <a:solidFill>
                  <a:schemeClr val="accent1"/>
                </a:solidFill>
              </a:rPr>
              <a:t>110</a:t>
            </a:r>
            <a:r>
              <a:rPr lang="ru-RU" sz="2000" dirty="0" smtClean="0"/>
              <a:t> грамм;  в 2018 г. - </a:t>
            </a:r>
            <a:r>
              <a:rPr lang="ru-RU" sz="2000" dirty="0" smtClean="0">
                <a:solidFill>
                  <a:schemeClr val="accent1"/>
                </a:solidFill>
              </a:rPr>
              <a:t>100</a:t>
            </a:r>
            <a:r>
              <a:rPr lang="ru-RU" sz="2000" dirty="0" smtClean="0"/>
              <a:t> </a:t>
            </a:r>
            <a:r>
              <a:rPr lang="ru-RU" sz="2000" dirty="0"/>
              <a:t>грамм</a:t>
            </a:r>
            <a:r>
              <a:rPr lang="ru-RU" sz="2000" dirty="0" smtClean="0"/>
              <a:t>; в  2019 г. – </a:t>
            </a:r>
            <a:r>
              <a:rPr lang="ru-RU" sz="2000" dirty="0" smtClean="0">
                <a:solidFill>
                  <a:schemeClr val="accent1"/>
                </a:solidFill>
              </a:rPr>
              <a:t>120</a:t>
            </a:r>
            <a:r>
              <a:rPr lang="ru-RU" sz="2000" dirty="0" smtClean="0"/>
              <a:t> грамм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r>
              <a:rPr lang="ru-RU" sz="2400" b="1" dirty="0" smtClean="0"/>
              <a:t>Потребность на 2020 г. </a:t>
            </a:r>
            <a:r>
              <a:rPr lang="ru-RU" sz="2400" b="1" dirty="0" err="1" smtClean="0"/>
              <a:t>Амобарбитала</a:t>
            </a:r>
            <a:r>
              <a:rPr lang="ru-RU" sz="2400" b="1" dirty="0" smtClean="0"/>
              <a:t> составит</a:t>
            </a:r>
          </a:p>
          <a:p>
            <a:pPr marL="0" indent="0" fontAlgn="base">
              <a:buNone/>
            </a:pPr>
            <a:r>
              <a:rPr lang="ru-RU" sz="2400" b="1" dirty="0" smtClean="0"/>
              <a:t>(</a:t>
            </a:r>
            <a:r>
              <a:rPr lang="ru-RU" sz="2400" b="1" dirty="0" smtClean="0">
                <a:solidFill>
                  <a:schemeClr val="accent1"/>
                </a:solidFill>
              </a:rPr>
              <a:t>110+100+120</a:t>
            </a:r>
            <a:r>
              <a:rPr lang="ru-RU" sz="2400" b="1" dirty="0" smtClean="0"/>
              <a:t>) </a:t>
            </a:r>
            <a:r>
              <a:rPr lang="ru-RU" sz="2400" b="1" dirty="0"/>
              <a:t>/ 3 = </a:t>
            </a:r>
            <a:r>
              <a:rPr lang="ru-RU" sz="2400" b="1" dirty="0" smtClean="0">
                <a:solidFill>
                  <a:schemeClr val="accent1"/>
                </a:solidFill>
              </a:rPr>
              <a:t>110</a:t>
            </a:r>
            <a:r>
              <a:rPr lang="ru-RU" sz="2400" b="1" dirty="0" smtClean="0"/>
              <a:t> грамм</a:t>
            </a:r>
          </a:p>
        </p:txBody>
      </p:sp>
    </p:spTree>
    <p:extLst>
      <p:ext uri="{BB962C8B-B14F-4D97-AF65-F5344CB8AC3E}">
        <p14:creationId xmlns:p14="http://schemas.microsoft.com/office/powerpoint/2010/main" val="154535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1. ЛП, потребление которых нормируется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Наркотические средства и психотропные вещества (НС и ПВ)</a:t>
            </a:r>
          </a:p>
          <a:p>
            <a:pPr marL="0" indent="0" fontAlgn="base">
              <a:buNone/>
            </a:pPr>
            <a:r>
              <a:rPr lang="ru-RU" sz="2800" b="1" dirty="0" smtClean="0"/>
              <a:t>При расчете потребности в </a:t>
            </a:r>
            <a:r>
              <a:rPr lang="ru-RU" sz="2800" b="1" dirty="0" smtClean="0">
                <a:solidFill>
                  <a:schemeClr val="accent1"/>
                </a:solidFill>
              </a:rPr>
              <a:t>ПВ</a:t>
            </a:r>
            <a:endParaRPr lang="ru-RU" sz="2400" b="1" dirty="0">
              <a:solidFill>
                <a:schemeClr val="accent1"/>
              </a:solidFill>
            </a:endParaRPr>
          </a:p>
          <a:p>
            <a:pPr marL="0" indent="0" fontAlgn="base">
              <a:buNone/>
            </a:pPr>
            <a:r>
              <a:rPr lang="ru-RU" sz="2400" dirty="0" smtClean="0"/>
              <a:t>По данным годовых отчетов медицинской организации «Доктор Х» было использовано </a:t>
            </a:r>
            <a:r>
              <a:rPr lang="ru-RU" sz="2400" dirty="0" err="1" smtClean="0"/>
              <a:t>Амобарбитала</a:t>
            </a:r>
            <a:r>
              <a:rPr lang="ru-RU" sz="2400" dirty="0" smtClean="0"/>
              <a:t> (</a:t>
            </a:r>
            <a:r>
              <a:rPr lang="ru-RU" sz="2400" dirty="0" err="1" smtClean="0"/>
              <a:t>барбамила</a:t>
            </a:r>
            <a:r>
              <a:rPr lang="ru-RU" sz="2400" dirty="0" smtClean="0"/>
              <a:t>):   </a:t>
            </a:r>
            <a:r>
              <a:rPr lang="ru-RU" sz="2000" dirty="0" smtClean="0"/>
              <a:t>в 2017 г. - </a:t>
            </a:r>
            <a:r>
              <a:rPr lang="ru-RU" sz="2000" dirty="0" smtClean="0">
                <a:solidFill>
                  <a:schemeClr val="accent1"/>
                </a:solidFill>
              </a:rPr>
              <a:t>110</a:t>
            </a:r>
            <a:r>
              <a:rPr lang="ru-RU" sz="2000" dirty="0" smtClean="0"/>
              <a:t> грамм;  в 2018 г. - </a:t>
            </a:r>
            <a:r>
              <a:rPr lang="ru-RU" sz="2000" dirty="0" smtClean="0">
                <a:solidFill>
                  <a:schemeClr val="accent1"/>
                </a:solidFill>
              </a:rPr>
              <a:t>100</a:t>
            </a:r>
            <a:r>
              <a:rPr lang="ru-RU" sz="2000" dirty="0" smtClean="0"/>
              <a:t> </a:t>
            </a:r>
            <a:r>
              <a:rPr lang="ru-RU" sz="2000" dirty="0"/>
              <a:t>грамм</a:t>
            </a:r>
            <a:r>
              <a:rPr lang="ru-RU" sz="2000" dirty="0" smtClean="0"/>
              <a:t>; в  2019 г. – </a:t>
            </a:r>
            <a:r>
              <a:rPr lang="ru-RU" sz="2000" dirty="0" smtClean="0">
                <a:solidFill>
                  <a:schemeClr val="accent1"/>
                </a:solidFill>
              </a:rPr>
              <a:t>120</a:t>
            </a:r>
            <a:r>
              <a:rPr lang="ru-RU" sz="2000" dirty="0" smtClean="0"/>
              <a:t> грамм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r>
              <a:rPr lang="ru-RU" sz="2400" b="1" dirty="0" smtClean="0"/>
              <a:t>Потребность на 2020 г. </a:t>
            </a:r>
            <a:r>
              <a:rPr lang="ru-RU" sz="2400" b="1" dirty="0" err="1" smtClean="0"/>
              <a:t>Амобарбитала</a:t>
            </a:r>
            <a:r>
              <a:rPr lang="ru-RU" sz="2400" b="1" dirty="0" smtClean="0"/>
              <a:t> составит</a:t>
            </a:r>
          </a:p>
          <a:p>
            <a:pPr marL="0" indent="0" fontAlgn="base">
              <a:buNone/>
            </a:pPr>
            <a:r>
              <a:rPr lang="ru-RU" sz="2400" b="1" dirty="0" smtClean="0"/>
              <a:t>(</a:t>
            </a:r>
            <a:r>
              <a:rPr lang="ru-RU" sz="2400" b="1" dirty="0" smtClean="0">
                <a:solidFill>
                  <a:schemeClr val="accent1"/>
                </a:solidFill>
              </a:rPr>
              <a:t>110+100+120</a:t>
            </a:r>
            <a:r>
              <a:rPr lang="ru-RU" sz="2400" b="1" dirty="0" smtClean="0"/>
              <a:t>) </a:t>
            </a:r>
            <a:r>
              <a:rPr lang="ru-RU" sz="2400" b="1" dirty="0"/>
              <a:t>/ 3 = </a:t>
            </a:r>
            <a:r>
              <a:rPr lang="ru-RU" sz="2400" b="1" dirty="0" smtClean="0">
                <a:solidFill>
                  <a:schemeClr val="accent1"/>
                </a:solidFill>
              </a:rPr>
              <a:t>110</a:t>
            </a:r>
            <a:r>
              <a:rPr lang="ru-RU" sz="2400" b="1" dirty="0" smtClean="0"/>
              <a:t> грамм</a:t>
            </a:r>
          </a:p>
          <a:p>
            <a:pPr marL="0" indent="0" fontAlgn="base">
              <a:buNone/>
            </a:pPr>
            <a:r>
              <a:rPr lang="ru-RU" sz="2400" b="1" dirty="0" smtClean="0"/>
              <a:t>При необходимости 110* 1,5 = </a:t>
            </a:r>
            <a:r>
              <a:rPr lang="ru-RU" sz="2400" b="1" dirty="0" smtClean="0">
                <a:solidFill>
                  <a:schemeClr val="accent1"/>
                </a:solidFill>
              </a:rPr>
              <a:t>165</a:t>
            </a:r>
            <a:r>
              <a:rPr lang="ru-RU" sz="2400" b="1" dirty="0" smtClean="0"/>
              <a:t> (грамм)</a:t>
            </a: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55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2. ЛП специфического действия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ЛП для лечения 1-2 заболеваний (гипогликемические</a:t>
            </a:r>
            <a:r>
              <a:rPr lang="ru-RU" sz="2800" b="1" dirty="0">
                <a:solidFill>
                  <a:schemeClr val="accent1"/>
                </a:solidFill>
              </a:rPr>
              <a:t>, противоопухолевые </a:t>
            </a:r>
            <a:r>
              <a:rPr lang="ru-RU" sz="2000" b="1" dirty="0" smtClean="0">
                <a:solidFill>
                  <a:schemeClr val="accent1"/>
                </a:solidFill>
              </a:rPr>
              <a:t>и др. </a:t>
            </a:r>
            <a:r>
              <a:rPr lang="ru-RU" sz="2800" b="1" dirty="0" smtClean="0">
                <a:solidFill>
                  <a:schemeClr val="accent1"/>
                </a:solidFill>
              </a:rPr>
              <a:t>)</a:t>
            </a:r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62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2. ЛП специфического действия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ЛП для лечения 1-2 заболеваний (гипогликемические</a:t>
            </a:r>
            <a:r>
              <a:rPr lang="ru-RU" sz="2800" b="1" dirty="0">
                <a:solidFill>
                  <a:schemeClr val="accent1"/>
                </a:solidFill>
              </a:rPr>
              <a:t>, противоопухолевые </a:t>
            </a:r>
            <a:r>
              <a:rPr lang="ru-RU" sz="2000" b="1" dirty="0" smtClean="0">
                <a:solidFill>
                  <a:schemeClr val="accent1"/>
                </a:solidFill>
              </a:rPr>
              <a:t>и др. </a:t>
            </a:r>
            <a:r>
              <a:rPr lang="ru-RU" sz="2800" b="1" dirty="0" smtClean="0">
                <a:solidFill>
                  <a:schemeClr val="accent1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Нормативный метод</a:t>
            </a:r>
            <a:endParaRPr lang="ru-RU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3140968"/>
            <a:ext cx="4176464" cy="923330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  <a:sp3d extrusionH="57150">
              <a:bevelT w="38100" h="38100" prst="convex"/>
            </a:sp3d>
          </a:bodyPr>
          <a:lstStyle/>
          <a:p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</a:rPr>
              <a:t>  </a:t>
            </a:r>
            <a:r>
              <a:rPr lang="ru-RU" sz="4800" b="1" dirty="0" smtClean="0">
                <a:ln w="9525">
                  <a:noFill/>
                  <a:prstDash val="solid"/>
                </a:ln>
                <a:solidFill>
                  <a:schemeClr val="tx2"/>
                </a:solidFill>
              </a:rPr>
              <a:t>П = Р*К*Б  </a:t>
            </a:r>
            <a:endParaRPr lang="ru-RU" sz="4800" dirty="0">
              <a:ln w="9525">
                <a:noFill/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4233862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</a:rPr>
              <a:t>П </a:t>
            </a:r>
            <a:r>
              <a:rPr lang="ru-RU" sz="2000" b="1" dirty="0">
                <a:solidFill>
                  <a:schemeClr val="tx2"/>
                </a:solidFill>
              </a:rPr>
              <a:t>– </a:t>
            </a:r>
            <a:r>
              <a:rPr lang="ru-RU" sz="2000" b="1" dirty="0" smtClean="0">
                <a:solidFill>
                  <a:schemeClr val="tx2"/>
                </a:solidFill>
              </a:rPr>
              <a:t>нормативная потребность в ЛП</a:t>
            </a:r>
          </a:p>
          <a:p>
            <a:r>
              <a:rPr lang="ru-RU" sz="2000" b="1" dirty="0" smtClean="0">
                <a:solidFill>
                  <a:schemeClr val="tx2"/>
                </a:solidFill>
              </a:rPr>
              <a:t>Р </a:t>
            </a:r>
            <a:r>
              <a:rPr lang="ru-RU" sz="2000" b="1" dirty="0">
                <a:solidFill>
                  <a:schemeClr val="tx2"/>
                </a:solidFill>
              </a:rPr>
              <a:t>– </a:t>
            </a:r>
            <a:r>
              <a:rPr lang="ru-RU" sz="2000" b="1" dirty="0" smtClean="0">
                <a:solidFill>
                  <a:schemeClr val="tx2"/>
                </a:solidFill>
              </a:rPr>
              <a:t>расход ЛП на курс лечения;  К – количество курсов в год</a:t>
            </a:r>
          </a:p>
          <a:p>
            <a:r>
              <a:rPr lang="ru-RU" sz="2000" b="1" dirty="0" smtClean="0">
                <a:solidFill>
                  <a:schemeClr val="tx2"/>
                </a:solidFill>
              </a:rPr>
              <a:t>Б – количество больных, принимающих ЛП</a:t>
            </a:r>
            <a:endParaRPr lang="ru-RU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59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3. ЛП широкого спектра действия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16161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ЛП для лечения различных заболеваний (антибиотики, витамины, анальгетики, </a:t>
            </a:r>
            <a:r>
              <a:rPr lang="ru-RU" sz="2000" b="1" dirty="0" smtClean="0">
                <a:solidFill>
                  <a:schemeClr val="accent1"/>
                </a:solidFill>
              </a:rPr>
              <a:t>и др. </a:t>
            </a:r>
            <a:r>
              <a:rPr lang="ru-RU" sz="2800" b="1" dirty="0" smtClean="0">
                <a:solidFill>
                  <a:schemeClr val="accent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3455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8"/>
            <a:ext cx="9144000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Классификация ЛП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3. ЛП широкого спектра действия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49A4E516-5F90-4EEC-B0A6-1AA3EFF691BE}"/>
              </a:ext>
            </a:extLst>
          </p:cNvPr>
          <p:cNvSpPr txBox="1">
            <a:spLocks/>
          </p:cNvSpPr>
          <p:nvPr/>
        </p:nvSpPr>
        <p:spPr>
          <a:xfrm>
            <a:off x="73740" y="1412776"/>
            <a:ext cx="9070260" cy="16161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</a:rPr>
              <a:t>ЛП для лечения различных заболеваний (антибиотики, витамины, анальгетики, </a:t>
            </a:r>
            <a:r>
              <a:rPr lang="ru-RU" sz="2000" b="1" dirty="0" smtClean="0">
                <a:solidFill>
                  <a:schemeClr val="accent1"/>
                </a:solidFill>
              </a:rPr>
              <a:t>и др. </a:t>
            </a:r>
            <a:r>
              <a:rPr lang="ru-RU" sz="2800" b="1" dirty="0" smtClean="0">
                <a:solidFill>
                  <a:schemeClr val="accent1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Экономико-математические </a:t>
            </a:r>
            <a:endParaRPr lang="ru-RU" sz="2800" b="1" dirty="0" smtClean="0">
              <a:solidFill>
                <a:schemeClr val="accent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741" y="3100898"/>
            <a:ext cx="90702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/>
              <a:t>При расчете потребности в </a:t>
            </a:r>
            <a:r>
              <a:rPr lang="ru-RU" sz="2400" b="1" dirty="0" smtClean="0"/>
              <a:t>ЛП:</a:t>
            </a:r>
          </a:p>
          <a:p>
            <a:pPr marL="342900" indent="-342900" fontAlgn="base">
              <a:buFont typeface="Arial" pitchFamily="34" charset="0"/>
              <a:buChar char="•"/>
            </a:pPr>
            <a:r>
              <a:rPr lang="ru-RU" sz="2400" b="1" dirty="0"/>
              <a:t> </a:t>
            </a:r>
            <a:r>
              <a:rPr lang="ru-RU" sz="2400" b="1" dirty="0" smtClean="0"/>
              <a:t>Сбор и анализ данных </a:t>
            </a:r>
            <a:r>
              <a:rPr lang="ru-RU" sz="2400" b="1" dirty="0"/>
              <a:t>о фактическом потреблении ЛП</a:t>
            </a:r>
            <a:r>
              <a:rPr lang="ru-RU" sz="2400" dirty="0"/>
              <a:t> </a:t>
            </a:r>
            <a:r>
              <a:rPr lang="ru-RU" sz="2400" dirty="0" smtClean="0"/>
              <a:t> за ряд предыдущих лет (три-пять)</a:t>
            </a:r>
          </a:p>
          <a:p>
            <a:pPr marL="342900" indent="-342900" fontAlgn="base">
              <a:buFont typeface="Arial" pitchFamily="34" charset="0"/>
              <a:buChar char="•"/>
            </a:pPr>
            <a:r>
              <a:rPr lang="ru-RU" sz="2400" b="1" dirty="0"/>
              <a:t>Прогнозирование потребности в конкретных </a:t>
            </a:r>
            <a:r>
              <a:rPr lang="ru-RU" sz="2400" b="1" dirty="0" smtClean="0"/>
              <a:t>ЛП             </a:t>
            </a:r>
            <a:r>
              <a:rPr lang="ru-RU" sz="2400" dirty="0" smtClean="0"/>
              <a:t>с </a:t>
            </a:r>
            <a:r>
              <a:rPr lang="ru-RU" sz="2400" dirty="0"/>
              <a:t>помощью </a:t>
            </a:r>
            <a:r>
              <a:rPr lang="ru-RU" sz="2400" dirty="0" smtClean="0"/>
              <a:t>экономико-математических методов,        экспертных оценок, (нормативного – для стационаров)  </a:t>
            </a:r>
            <a:endParaRPr lang="ru-RU" sz="2400" dirty="0"/>
          </a:p>
          <a:p>
            <a:pPr marL="342900" indent="-342900" fontAlgn="base">
              <a:buFont typeface="Arial" pitchFamily="34" charset="0"/>
              <a:buChar char="•"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51081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5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/>
              <a:t>Спрос </a:t>
            </a:r>
            <a:r>
              <a:rPr lang="ru-RU" sz="3200" b="1" dirty="0" smtClean="0"/>
              <a:t>на ЛП </a:t>
            </a:r>
            <a:r>
              <a:rPr lang="ru-RU" sz="2800" b="1" dirty="0"/>
              <a:t>классифицируется по признакам</a:t>
            </a:r>
            <a:r>
              <a:rPr lang="ru-RU" sz="2800" b="1" dirty="0" smtClean="0"/>
              <a:t>:</a:t>
            </a:r>
            <a:endParaRPr lang="ru-RU" sz="32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3741" y="1484784"/>
            <a:ext cx="867472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 smtClean="0"/>
              <a:t>В </a:t>
            </a:r>
            <a:r>
              <a:rPr lang="ru-RU" sz="2800" dirty="0"/>
              <a:t>зависимости от </a:t>
            </a:r>
            <a:r>
              <a:rPr lang="ru-RU" sz="2800" b="1" dirty="0"/>
              <a:t>генератора</a:t>
            </a:r>
            <a:r>
              <a:rPr lang="ru-RU" sz="2800" dirty="0"/>
              <a:t> </a:t>
            </a:r>
            <a:r>
              <a:rPr lang="ru-RU" sz="2800" dirty="0" smtClean="0"/>
              <a:t>спроса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ru-RU" sz="2800" dirty="0"/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По степени </a:t>
            </a:r>
            <a:r>
              <a:rPr lang="ru-RU" sz="2800" b="1" dirty="0" smtClean="0"/>
              <a:t>удовлетворения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ru-RU" sz="2800" dirty="0"/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В зависимости от </a:t>
            </a:r>
            <a:r>
              <a:rPr lang="ru-RU" sz="2800" b="1" dirty="0"/>
              <a:t>вида </a:t>
            </a:r>
            <a:r>
              <a:rPr lang="ru-RU" sz="2800" b="1" dirty="0" smtClean="0"/>
              <a:t>маркетинга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67971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/>
              <a:t>Спрос </a:t>
            </a:r>
            <a:r>
              <a:rPr lang="ru-RU" sz="3200" b="1" dirty="0" smtClean="0"/>
              <a:t>на ЛП </a:t>
            </a:r>
            <a:r>
              <a:rPr lang="ru-RU" sz="2800" b="1" dirty="0"/>
              <a:t>классифицируется по признакам</a:t>
            </a:r>
            <a:r>
              <a:rPr lang="ru-RU" sz="2800" b="1" dirty="0" smtClean="0"/>
              <a:t>:</a:t>
            </a:r>
            <a:endParaRPr lang="ru-RU" sz="32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3741" y="1484784"/>
            <a:ext cx="896275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В зависимости от </a:t>
            </a:r>
            <a:r>
              <a:rPr lang="ru-RU" sz="2800" b="1" dirty="0"/>
              <a:t>генератора</a:t>
            </a:r>
            <a:r>
              <a:rPr lang="ru-RU" sz="2800" dirty="0"/>
              <a:t> спроса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ru-RU" sz="2800" dirty="0"/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Спрос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генерируемый врачом </a:t>
            </a:r>
            <a:r>
              <a:rPr lang="ru-RU" sz="2400" dirty="0" smtClean="0">
                <a:solidFill>
                  <a:schemeClr val="tx2"/>
                </a:solidFill>
              </a:rPr>
              <a:t>(</a:t>
            </a:r>
            <a:r>
              <a:rPr lang="ru-RU" sz="2400" dirty="0">
                <a:solidFill>
                  <a:schemeClr val="tx2"/>
                </a:solidFill>
              </a:rPr>
              <a:t>для рецептурных </a:t>
            </a:r>
            <a:r>
              <a:rPr lang="ru-RU" sz="2400" dirty="0" smtClean="0">
                <a:solidFill>
                  <a:schemeClr val="tx2"/>
                </a:solidFill>
              </a:rPr>
              <a:t>лекарственных препаратов)</a:t>
            </a:r>
          </a:p>
          <a:p>
            <a:pPr lvl="1">
              <a:buClr>
                <a:schemeClr val="tx2"/>
              </a:buClr>
              <a:defRPr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Спрос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генерируемый населением </a:t>
            </a:r>
            <a:r>
              <a:rPr lang="ru-RU" sz="2400" dirty="0" smtClean="0">
                <a:solidFill>
                  <a:schemeClr val="tx2"/>
                </a:solidFill>
              </a:rPr>
              <a:t>(</a:t>
            </a:r>
            <a:r>
              <a:rPr lang="ru-RU" sz="2400" dirty="0">
                <a:solidFill>
                  <a:schemeClr val="tx2"/>
                </a:solidFill>
              </a:rPr>
              <a:t>для безрецептурных </a:t>
            </a:r>
            <a:r>
              <a:rPr lang="ru-RU" sz="2400" dirty="0" smtClean="0">
                <a:solidFill>
                  <a:schemeClr val="tx2"/>
                </a:solidFill>
              </a:rPr>
              <a:t>лекарственных препаратов)</a:t>
            </a:r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49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Потребность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Необходимость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(нужда) </a:t>
            </a:r>
            <a:r>
              <a:rPr lang="ru-RU" sz="2800" b="1" dirty="0">
                <a:solidFill>
                  <a:schemeClr val="tx2"/>
                </a:solidFill>
              </a:rPr>
              <a:t>в чем-либо</a:t>
            </a:r>
            <a:r>
              <a:rPr lang="ru-RU" sz="2800" dirty="0">
                <a:solidFill>
                  <a:schemeClr val="tx2"/>
                </a:solidFill>
              </a:rPr>
              <a:t>, </a:t>
            </a:r>
            <a:r>
              <a:rPr lang="ru-RU" sz="2800" b="1" dirty="0">
                <a:solidFill>
                  <a:schemeClr val="tx2"/>
                </a:solidFill>
              </a:rPr>
              <a:t>требующая удовлетворения и принявшая  </a:t>
            </a:r>
            <a:r>
              <a:rPr lang="ru-RU" sz="2800" b="1" dirty="0">
                <a:solidFill>
                  <a:schemeClr val="accent1"/>
                </a:solidFill>
              </a:rPr>
              <a:t>специфическую форму </a:t>
            </a:r>
            <a:r>
              <a:rPr lang="ru-RU" sz="2800" b="1" dirty="0">
                <a:solidFill>
                  <a:schemeClr val="tx2"/>
                </a:solidFill>
              </a:rPr>
              <a:t>в соответствии  </a:t>
            </a:r>
            <a:r>
              <a:rPr lang="ru-RU" sz="2800" b="1" dirty="0">
                <a:solidFill>
                  <a:schemeClr val="accent1"/>
                </a:solidFill>
              </a:rPr>
              <a:t>с уровнем развития общества</a:t>
            </a:r>
            <a:r>
              <a:rPr lang="ru-RU" sz="2800" b="1" dirty="0">
                <a:solidFill>
                  <a:schemeClr val="tx2"/>
                </a:solidFill>
              </a:rPr>
              <a:t> и личностью индивида</a:t>
            </a:r>
            <a:endParaRPr lang="ru-RU" sz="2800" b="1" dirty="0" smtClean="0">
              <a:solidFill>
                <a:schemeClr val="tx2"/>
              </a:solidFill>
            </a:endParaRPr>
          </a:p>
          <a:p>
            <a:pPr>
              <a:defRPr/>
            </a:pPr>
            <a:endParaRPr lang="ru-RU" sz="3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02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/>
              <a:t>Спрос </a:t>
            </a:r>
            <a:r>
              <a:rPr lang="ru-RU" sz="3200" b="1" dirty="0" smtClean="0"/>
              <a:t>на ЛП </a:t>
            </a:r>
            <a:r>
              <a:rPr lang="ru-RU" sz="2800" b="1" dirty="0"/>
              <a:t>классифицируется по признакам</a:t>
            </a:r>
            <a:r>
              <a:rPr lang="ru-RU" sz="2800" b="1" dirty="0" smtClean="0"/>
              <a:t>:</a:t>
            </a:r>
            <a:endParaRPr lang="ru-RU" sz="32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3741" y="1484784"/>
            <a:ext cx="896275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b="1" dirty="0" smtClean="0"/>
              <a:t>По</a:t>
            </a:r>
            <a:r>
              <a:rPr lang="ru-RU" sz="2800" dirty="0" smtClean="0"/>
              <a:t> </a:t>
            </a:r>
            <a:r>
              <a:rPr lang="ru-RU" sz="2800" b="1" dirty="0" smtClean="0"/>
              <a:t>степени удовлетворения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ru-RU" sz="2800" dirty="0"/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Действительный </a:t>
            </a:r>
            <a:r>
              <a:rPr lang="ru-RU" sz="2000" dirty="0" smtClean="0">
                <a:solidFill>
                  <a:schemeClr val="tx2"/>
                </a:solidFill>
              </a:rPr>
              <a:t>может быть реально предъявлен при достаточном предложении (равен числу обращений в аптеку)</a:t>
            </a:r>
          </a:p>
          <a:p>
            <a:pPr lvl="1">
              <a:buClr>
                <a:schemeClr val="tx2"/>
              </a:buClr>
              <a:defRPr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Реализованный </a:t>
            </a:r>
            <a:r>
              <a:rPr lang="ru-RU" sz="2000" dirty="0" smtClean="0">
                <a:solidFill>
                  <a:schemeClr val="tx2"/>
                </a:solidFill>
              </a:rPr>
              <a:t>(удовлетворенный) -  фактически удовлетворенный в результате покупки (равен потреблению)</a:t>
            </a:r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endParaRPr lang="ru-RU" sz="2000" dirty="0">
              <a:solidFill>
                <a:schemeClr val="tx2"/>
              </a:solidFill>
            </a:endParaRPr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Неудовлетворенный </a:t>
            </a:r>
            <a:r>
              <a:rPr lang="ru-RU" sz="2000" dirty="0" smtClean="0">
                <a:solidFill>
                  <a:schemeClr val="tx2"/>
                </a:solidFill>
              </a:rPr>
              <a:t>равен разнице между действительным и реализованным спросом</a:t>
            </a:r>
          </a:p>
          <a:p>
            <a:pPr marL="1371600" lvl="2" indent="-457200">
              <a:buClr>
                <a:schemeClr val="accent4"/>
              </a:buClr>
              <a:buFont typeface="Arial" panose="020B0604020202020204" pitchFamily="34" charset="0"/>
              <a:buChar char="•"/>
              <a:defRPr/>
            </a:pPr>
            <a:r>
              <a:rPr lang="ru-RU" sz="2000" b="1" dirty="0" smtClean="0">
                <a:solidFill>
                  <a:schemeClr val="accent4"/>
                </a:solidFill>
              </a:rPr>
              <a:t>Скрытый </a:t>
            </a:r>
            <a:r>
              <a:rPr lang="ru-RU" dirty="0" smtClean="0"/>
              <a:t>(частично неудовлетворенный) равен числу замен</a:t>
            </a:r>
          </a:p>
          <a:p>
            <a:pPr marL="1371600" lvl="2" indent="-457200">
              <a:buClr>
                <a:schemeClr val="accent4"/>
              </a:buClr>
              <a:buFont typeface="Arial" panose="020B0604020202020204" pitchFamily="34" charset="0"/>
              <a:buChar char="•"/>
              <a:defRPr/>
            </a:pPr>
            <a:r>
              <a:rPr lang="ru-RU" sz="2000" b="1" dirty="0" smtClean="0">
                <a:solidFill>
                  <a:schemeClr val="accent4"/>
                </a:solidFill>
              </a:rPr>
              <a:t>Реальный</a:t>
            </a:r>
            <a:r>
              <a:rPr lang="ru-RU" sz="2000" dirty="0" smtClean="0"/>
              <a:t> </a:t>
            </a:r>
            <a:r>
              <a:rPr lang="ru-RU" dirty="0" smtClean="0"/>
              <a:t>(полностью </a:t>
            </a:r>
            <a:r>
              <a:rPr lang="ru-RU" dirty="0"/>
              <a:t>неудовлетворенный) равен числу </a:t>
            </a:r>
            <a:r>
              <a:rPr lang="ru-RU" dirty="0" smtClean="0"/>
              <a:t>отказов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0286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/>
              <a:t>Спрос </a:t>
            </a:r>
            <a:r>
              <a:rPr lang="ru-RU" sz="3200" b="1" dirty="0" smtClean="0"/>
              <a:t>на ЛП </a:t>
            </a:r>
            <a:r>
              <a:rPr lang="ru-RU" sz="2800" b="1" dirty="0"/>
              <a:t>классифицируется по признакам</a:t>
            </a:r>
            <a:r>
              <a:rPr lang="ru-RU" sz="2800" b="1" dirty="0" smtClean="0"/>
              <a:t>:</a:t>
            </a:r>
            <a:endParaRPr lang="ru-RU" sz="32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3741" y="1484784"/>
            <a:ext cx="896275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b="1" dirty="0" smtClean="0"/>
              <a:t>По</a:t>
            </a:r>
            <a:r>
              <a:rPr lang="ru-RU" sz="2800" dirty="0" smtClean="0"/>
              <a:t> </a:t>
            </a:r>
            <a:r>
              <a:rPr lang="ru-RU" sz="2800" b="1" dirty="0" smtClean="0"/>
              <a:t>степени удовлетворения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ru-RU" sz="2800" dirty="0"/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Действительный </a:t>
            </a:r>
            <a:r>
              <a:rPr lang="ru-RU" sz="2000" dirty="0" smtClean="0">
                <a:solidFill>
                  <a:schemeClr val="tx2"/>
                </a:solidFill>
              </a:rPr>
              <a:t>может быть реально предъявлен при достаточном предложении (равен числу обращений </a:t>
            </a:r>
            <a:r>
              <a:rPr lang="en-US" sz="2000" b="1" dirty="0" smtClean="0"/>
              <a:t>150</a:t>
            </a:r>
            <a:r>
              <a:rPr lang="ru-RU" sz="2000" dirty="0" smtClean="0">
                <a:solidFill>
                  <a:schemeClr val="tx2"/>
                </a:solidFill>
              </a:rPr>
              <a:t>)</a:t>
            </a:r>
          </a:p>
          <a:p>
            <a:pPr lvl="1">
              <a:buClr>
                <a:schemeClr val="tx2"/>
              </a:buClr>
              <a:defRPr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Реализованный </a:t>
            </a:r>
            <a:r>
              <a:rPr lang="ru-RU" sz="2000" dirty="0" smtClean="0">
                <a:solidFill>
                  <a:schemeClr val="tx2"/>
                </a:solidFill>
              </a:rPr>
              <a:t>(удовлетворенный) -  фактически удовлетворенный в результате покупки (равен потреблению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b="1" dirty="0" smtClean="0"/>
              <a:t>50</a:t>
            </a:r>
            <a:r>
              <a:rPr lang="ru-RU" sz="2000" dirty="0" smtClean="0">
                <a:solidFill>
                  <a:schemeClr val="tx2"/>
                </a:solidFill>
              </a:rPr>
              <a:t>)</a:t>
            </a:r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endParaRPr lang="ru-RU" sz="2000" dirty="0">
              <a:solidFill>
                <a:schemeClr val="tx2"/>
              </a:solidFill>
            </a:endParaRPr>
          </a:p>
          <a:p>
            <a:pPr marL="914400" lvl="1" indent="-4572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Неудовлетворенный </a:t>
            </a:r>
            <a:r>
              <a:rPr lang="ru-RU" sz="2000" dirty="0" smtClean="0">
                <a:solidFill>
                  <a:schemeClr val="tx2"/>
                </a:solidFill>
              </a:rPr>
              <a:t>равен разнице между действительным и реализованным спросом</a:t>
            </a:r>
          </a:p>
          <a:p>
            <a:pPr marL="1371600" lvl="2" indent="-457200">
              <a:buClr>
                <a:schemeClr val="accent4"/>
              </a:buClr>
              <a:buFont typeface="Arial" panose="020B0604020202020204" pitchFamily="34" charset="0"/>
              <a:buChar char="•"/>
              <a:defRPr/>
            </a:pPr>
            <a:r>
              <a:rPr lang="ru-RU" sz="2000" b="1" dirty="0" smtClean="0">
                <a:solidFill>
                  <a:schemeClr val="accent4"/>
                </a:solidFill>
              </a:rPr>
              <a:t>Скрытый </a:t>
            </a:r>
            <a:r>
              <a:rPr lang="ru-RU" dirty="0" smtClean="0"/>
              <a:t>(частично неудовлетворенный) равен числу замен</a:t>
            </a:r>
            <a:r>
              <a:rPr lang="en-US" dirty="0" smtClean="0"/>
              <a:t> </a:t>
            </a:r>
            <a:r>
              <a:rPr lang="en-US" sz="2000" b="1" dirty="0" smtClean="0"/>
              <a:t>80</a:t>
            </a:r>
            <a:endParaRPr lang="ru-RU" sz="2000" b="1" dirty="0" smtClean="0"/>
          </a:p>
          <a:p>
            <a:pPr marL="1371600" lvl="2" indent="-457200">
              <a:buClr>
                <a:schemeClr val="accent4"/>
              </a:buClr>
              <a:buFont typeface="Arial" panose="020B0604020202020204" pitchFamily="34" charset="0"/>
              <a:buChar char="•"/>
              <a:defRPr/>
            </a:pPr>
            <a:r>
              <a:rPr lang="ru-RU" sz="2000" b="1" dirty="0" smtClean="0">
                <a:solidFill>
                  <a:schemeClr val="accent4"/>
                </a:solidFill>
              </a:rPr>
              <a:t>Реальный</a:t>
            </a:r>
            <a:r>
              <a:rPr lang="ru-RU" sz="2000" dirty="0" smtClean="0"/>
              <a:t> </a:t>
            </a:r>
            <a:r>
              <a:rPr lang="ru-RU" dirty="0" smtClean="0"/>
              <a:t>(полностью </a:t>
            </a:r>
            <a:r>
              <a:rPr lang="ru-RU" dirty="0"/>
              <a:t>неудовлетворенный) равен числу замен</a:t>
            </a:r>
            <a:r>
              <a:rPr lang="ru-RU" dirty="0" smtClean="0"/>
              <a:t> </a:t>
            </a:r>
            <a:r>
              <a:rPr lang="en-US" sz="2000" b="1" dirty="0" smtClean="0"/>
              <a:t>20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39279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/>
              <a:t>Спрос </a:t>
            </a:r>
            <a:r>
              <a:rPr lang="ru-RU" sz="3200" b="1" dirty="0" smtClean="0"/>
              <a:t>на ЛП </a:t>
            </a:r>
            <a:r>
              <a:rPr lang="ru-RU" sz="2800" b="1" dirty="0"/>
              <a:t>классифицируется по признакам</a:t>
            </a:r>
            <a:r>
              <a:rPr lang="ru-RU" sz="2800" b="1" dirty="0" smtClean="0"/>
              <a:t>:</a:t>
            </a:r>
            <a:endParaRPr lang="ru-RU" sz="32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3741" y="1484784"/>
            <a:ext cx="89627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b="1" dirty="0" smtClean="0"/>
              <a:t>В зависимости от вида маркетинга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786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/>
              <a:t>Спрос </a:t>
            </a:r>
            <a:r>
              <a:rPr lang="ru-RU" sz="3200" b="1" dirty="0" smtClean="0"/>
              <a:t>на ЛП </a:t>
            </a:r>
            <a:r>
              <a:rPr lang="ru-RU" sz="2800" b="1" dirty="0"/>
              <a:t>классифицируется по признакам</a:t>
            </a:r>
            <a:r>
              <a:rPr lang="ru-RU" sz="2800" b="1" dirty="0" smtClean="0"/>
              <a:t>:</a:t>
            </a:r>
            <a:endParaRPr lang="ru-RU" sz="32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3741" y="1484784"/>
            <a:ext cx="89627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b="1" dirty="0" smtClean="0"/>
              <a:t>В зависимости от вида маркетинга</a:t>
            </a:r>
            <a:endParaRPr lang="ru-RU" sz="2000" dirty="0">
              <a:solidFill>
                <a:schemeClr val="tx2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483029"/>
              </p:ext>
            </p:extLst>
          </p:nvPr>
        </p:nvGraphicFramePr>
        <p:xfrm>
          <a:off x="467545" y="2132856"/>
          <a:ext cx="8280920" cy="1692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8752">
                  <a:extLst>
                    <a:ext uri="{9D8B030D-6E8A-4147-A177-3AD203B41FA5}">
                      <a16:colId xmlns:a16="http://schemas.microsoft.com/office/drawing/2014/main" val="723753611"/>
                    </a:ext>
                  </a:extLst>
                </a:gridCol>
                <a:gridCol w="2831084">
                  <a:extLst>
                    <a:ext uri="{9D8B030D-6E8A-4147-A177-3AD203B41FA5}">
                      <a16:colId xmlns:a16="http://schemas.microsoft.com/office/drawing/2014/main" val="1557620704"/>
                    </a:ext>
                  </a:extLst>
                </a:gridCol>
                <a:gridCol w="2831084">
                  <a:extLst>
                    <a:ext uri="{9D8B030D-6E8A-4147-A177-3AD203B41FA5}">
                      <a16:colId xmlns:a16="http://schemas.microsoft.com/office/drawing/2014/main" val="3087239445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Вид спроса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Вид маркетинга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Цель воздействия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494511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Негативный (отрицательный)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Конверсионный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Снять отрицательное отношение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40243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Отсутствует           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(новые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ЛП)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Стимулирующий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Создать спрос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58219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5" y="3933056"/>
            <a:ext cx="8280919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Негативный (отрицательный) </a:t>
            </a:r>
            <a:r>
              <a:rPr lang="ru-RU" b="1" dirty="0" smtClean="0"/>
              <a:t>спрос. </a:t>
            </a:r>
            <a:r>
              <a:rPr lang="ru-RU" sz="1600" dirty="0" smtClean="0"/>
              <a:t>Значительная </a:t>
            </a:r>
            <a:r>
              <a:rPr lang="ru-RU" sz="1600" dirty="0"/>
              <a:t>часть потенциальных потребителей </a:t>
            </a:r>
            <a:r>
              <a:rPr lang="ru-RU" sz="1600" dirty="0" smtClean="0"/>
              <a:t>отрицательно </a:t>
            </a:r>
            <a:r>
              <a:rPr lang="ru-RU" sz="1600" dirty="0"/>
              <a:t>относится к </a:t>
            </a:r>
            <a:r>
              <a:rPr lang="ru-RU" sz="1600" dirty="0" smtClean="0"/>
              <a:t>ЛП </a:t>
            </a:r>
            <a:r>
              <a:rPr lang="ru-RU" sz="1600" dirty="0"/>
              <a:t>и избегает его покупку. </a:t>
            </a:r>
            <a:r>
              <a:rPr lang="ru-RU" sz="1600" dirty="0" smtClean="0"/>
              <a:t>Причины: вредность ЛП </a:t>
            </a:r>
            <a:r>
              <a:rPr lang="ru-RU" sz="1600" dirty="0"/>
              <a:t>для здоровья (реальная или </a:t>
            </a:r>
            <a:r>
              <a:rPr lang="ru-RU" sz="1600" dirty="0" smtClean="0"/>
              <a:t>надуманная</a:t>
            </a:r>
            <a:r>
              <a:rPr lang="ru-RU" sz="1600" dirty="0"/>
              <a:t>), плохой имидж компании-производителя, неприятные ощущения при потреблении. </a:t>
            </a:r>
            <a:endParaRPr lang="ru-RU" sz="1600" dirty="0" smtClean="0"/>
          </a:p>
          <a:p>
            <a:r>
              <a:rPr lang="ru-RU" b="1" dirty="0"/>
              <a:t>Отсутствие </a:t>
            </a:r>
            <a:r>
              <a:rPr lang="ru-RU" b="1" dirty="0" smtClean="0"/>
              <a:t>спроса.  </a:t>
            </a:r>
            <a:r>
              <a:rPr lang="ru-RU" sz="1600" dirty="0" smtClean="0"/>
              <a:t>Потребители </a:t>
            </a:r>
            <a:r>
              <a:rPr lang="ru-RU" sz="1600" dirty="0"/>
              <a:t>не заинтересованы в приобретении </a:t>
            </a:r>
            <a:r>
              <a:rPr lang="ru-RU" sz="1600" dirty="0" smtClean="0"/>
              <a:t>ЛП </a:t>
            </a:r>
            <a:r>
              <a:rPr lang="ru-RU" sz="1600" dirty="0"/>
              <a:t>или безразличны к нему. Чаще </a:t>
            </a:r>
            <a:r>
              <a:rPr lang="ru-RU" sz="1600" dirty="0" smtClean="0"/>
              <a:t>всего отсутствие спроса характерно для </a:t>
            </a:r>
            <a:r>
              <a:rPr lang="ru-RU" sz="1600" dirty="0"/>
              <a:t>ЛП, только что вышедших на рынок и информация о </a:t>
            </a:r>
            <a:r>
              <a:rPr lang="ru-RU" sz="1600" dirty="0" smtClean="0"/>
              <a:t>которых </a:t>
            </a:r>
            <a:r>
              <a:rPr lang="ru-RU" sz="1600" dirty="0"/>
              <a:t>отсутствует. </a:t>
            </a:r>
          </a:p>
        </p:txBody>
      </p:sp>
    </p:spTree>
    <p:extLst>
      <p:ext uri="{BB962C8B-B14F-4D97-AF65-F5344CB8AC3E}">
        <p14:creationId xmlns:p14="http://schemas.microsoft.com/office/powerpoint/2010/main" val="175515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/>
              <a:t>Спрос </a:t>
            </a:r>
            <a:r>
              <a:rPr lang="ru-RU" sz="3200" b="1" dirty="0" smtClean="0"/>
              <a:t>на ЛП </a:t>
            </a:r>
            <a:r>
              <a:rPr lang="ru-RU" sz="2800" b="1" dirty="0"/>
              <a:t>классифицируется по признакам</a:t>
            </a:r>
            <a:r>
              <a:rPr lang="ru-RU" sz="2800" b="1" dirty="0" smtClean="0"/>
              <a:t>:</a:t>
            </a:r>
            <a:endParaRPr lang="ru-RU" sz="32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3741" y="1484784"/>
            <a:ext cx="89627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b="1" dirty="0" smtClean="0"/>
              <a:t>В зависимости от вида маркетинга</a:t>
            </a:r>
            <a:endParaRPr lang="ru-RU" sz="2000" dirty="0">
              <a:solidFill>
                <a:schemeClr val="tx2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181279"/>
              </p:ext>
            </p:extLst>
          </p:nvPr>
        </p:nvGraphicFramePr>
        <p:xfrm>
          <a:off x="467545" y="2132856"/>
          <a:ext cx="8280920" cy="1692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8752">
                  <a:extLst>
                    <a:ext uri="{9D8B030D-6E8A-4147-A177-3AD203B41FA5}">
                      <a16:colId xmlns:a16="http://schemas.microsoft.com/office/drawing/2014/main" val="723753611"/>
                    </a:ext>
                  </a:extLst>
                </a:gridCol>
                <a:gridCol w="2831084">
                  <a:extLst>
                    <a:ext uri="{9D8B030D-6E8A-4147-A177-3AD203B41FA5}">
                      <a16:colId xmlns:a16="http://schemas.microsoft.com/office/drawing/2014/main" val="1557620704"/>
                    </a:ext>
                  </a:extLst>
                </a:gridCol>
                <a:gridCol w="2831084">
                  <a:extLst>
                    <a:ext uri="{9D8B030D-6E8A-4147-A177-3AD203B41FA5}">
                      <a16:colId xmlns:a16="http://schemas.microsoft.com/office/drawing/2014/main" val="3087239445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Вид спроса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Вид маркетинга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Цель воздействия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494511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Потенциальный, скрытый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Развивающий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Сделать спрос реальным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695761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Колеблющийся 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(сезонные ЛП)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Синхромаркетинг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Выравнивание спроса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46009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7545" y="3933056"/>
            <a:ext cx="82809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Потенциальный, скрытый спрос. </a:t>
            </a:r>
            <a:r>
              <a:rPr lang="ru-RU" sz="1600" dirty="0" smtClean="0"/>
              <a:t>Готовность </a:t>
            </a:r>
            <a:r>
              <a:rPr lang="ru-RU" sz="1600" dirty="0"/>
              <a:t>потребителей приобрести ЛП ограничивается отсутствием на рынке предложения этого товара </a:t>
            </a:r>
            <a:r>
              <a:rPr lang="ru-RU" sz="1600" dirty="0" smtClean="0"/>
              <a:t>(существует потенциальный </a:t>
            </a:r>
            <a:r>
              <a:rPr lang="ru-RU" sz="1600" dirty="0"/>
              <a:t>спрос на ЛП, но отсутствует реальный). </a:t>
            </a:r>
            <a:endParaRPr lang="ru-RU" sz="1600" dirty="0" smtClean="0"/>
          </a:p>
          <a:p>
            <a:r>
              <a:rPr lang="ru-RU" b="1" dirty="0" smtClean="0"/>
              <a:t>Колеблющийся спрос. </a:t>
            </a:r>
            <a:r>
              <a:rPr lang="ru-RU" sz="1600" dirty="0" smtClean="0"/>
              <a:t>Объем </a:t>
            </a:r>
            <a:r>
              <a:rPr lang="ru-RU" sz="1600" dirty="0"/>
              <a:t>спроса зависит от некоторых сезонных, дневных или часовых </a:t>
            </a:r>
            <a:r>
              <a:rPr lang="ru-RU" sz="1600" dirty="0" smtClean="0"/>
              <a:t>показателей.</a:t>
            </a:r>
            <a:endParaRPr lang="ru-RU" sz="1600" strike="sngStrike" dirty="0"/>
          </a:p>
        </p:txBody>
      </p:sp>
    </p:spTree>
    <p:extLst>
      <p:ext uri="{BB962C8B-B14F-4D97-AF65-F5344CB8AC3E}">
        <p14:creationId xmlns:p14="http://schemas.microsoft.com/office/powerpoint/2010/main" val="69298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/>
              <a:t>Спрос </a:t>
            </a:r>
            <a:r>
              <a:rPr lang="ru-RU" sz="3200" b="1" dirty="0" smtClean="0"/>
              <a:t>на ЛП </a:t>
            </a:r>
            <a:r>
              <a:rPr lang="ru-RU" sz="2800" b="1" dirty="0"/>
              <a:t>классифицируется по признакам</a:t>
            </a:r>
            <a:r>
              <a:rPr lang="ru-RU" sz="2800" b="1" dirty="0" smtClean="0"/>
              <a:t>:</a:t>
            </a:r>
            <a:endParaRPr lang="ru-RU" sz="32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3741" y="1484784"/>
            <a:ext cx="89627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b="1" dirty="0" smtClean="0"/>
              <a:t>В зависимости от вида маркетинга</a:t>
            </a:r>
            <a:endParaRPr lang="ru-RU" sz="2000" dirty="0">
              <a:solidFill>
                <a:schemeClr val="tx2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254236"/>
              </p:ext>
            </p:extLst>
          </p:nvPr>
        </p:nvGraphicFramePr>
        <p:xfrm>
          <a:off x="467545" y="2132856"/>
          <a:ext cx="8280920" cy="1692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8752">
                  <a:extLst>
                    <a:ext uri="{9D8B030D-6E8A-4147-A177-3AD203B41FA5}">
                      <a16:colId xmlns:a16="http://schemas.microsoft.com/office/drawing/2014/main" val="723753611"/>
                    </a:ext>
                  </a:extLst>
                </a:gridCol>
                <a:gridCol w="2831084">
                  <a:extLst>
                    <a:ext uri="{9D8B030D-6E8A-4147-A177-3AD203B41FA5}">
                      <a16:colId xmlns:a16="http://schemas.microsoft.com/office/drawing/2014/main" val="1557620704"/>
                    </a:ext>
                  </a:extLst>
                </a:gridCol>
                <a:gridCol w="2831084">
                  <a:extLst>
                    <a:ext uri="{9D8B030D-6E8A-4147-A177-3AD203B41FA5}">
                      <a16:colId xmlns:a16="http://schemas.microsoft.com/office/drawing/2014/main" val="3087239445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Вид спроса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Вид маркетинга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Цель воздействия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494511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Угасающий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мало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эффективные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ЛП)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Ремаркетинг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Восстановить спрос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07315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Полноценный Стабильный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Поддерживающий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Поддержать спрос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010990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67545" y="3933056"/>
            <a:ext cx="8280919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Угасающий спрос. </a:t>
            </a:r>
            <a:r>
              <a:rPr lang="ru-RU" sz="1600" dirty="0"/>
              <a:t>Причинами снижения спроса могут быть: изменение </a:t>
            </a:r>
            <a:r>
              <a:rPr lang="ru-RU" sz="1600" dirty="0" smtClean="0"/>
              <a:t>характеристик</a:t>
            </a:r>
            <a:r>
              <a:rPr lang="ru-RU" sz="1600" dirty="0"/>
              <a:t>, моральное старение продукта, появление </a:t>
            </a:r>
            <a:r>
              <a:rPr lang="ru-RU" sz="1600" dirty="0" smtClean="0"/>
              <a:t>более </a:t>
            </a:r>
            <a:r>
              <a:rPr lang="ru-RU" sz="1600" dirty="0"/>
              <a:t>эффективных ЛП. </a:t>
            </a:r>
            <a:r>
              <a:rPr lang="ru-RU" b="1" dirty="0" smtClean="0"/>
              <a:t>Полноценный </a:t>
            </a:r>
            <a:r>
              <a:rPr lang="ru-RU" b="1" dirty="0"/>
              <a:t>(стабильный) </a:t>
            </a:r>
            <a:r>
              <a:rPr lang="ru-RU" b="1" dirty="0" smtClean="0"/>
              <a:t>спрос. </a:t>
            </a:r>
            <a:r>
              <a:rPr lang="ru-RU" sz="1600" dirty="0"/>
              <a:t>Уровень спроса полностью соответствует </a:t>
            </a:r>
            <a:r>
              <a:rPr lang="ru-RU" sz="1600" dirty="0" smtClean="0"/>
              <a:t>предложению.</a:t>
            </a:r>
            <a:endParaRPr lang="ru-RU" sz="1600" strike="sngStrike" dirty="0"/>
          </a:p>
        </p:txBody>
      </p:sp>
    </p:spTree>
    <p:extLst>
      <p:ext uri="{BB962C8B-B14F-4D97-AF65-F5344CB8AC3E}">
        <p14:creationId xmlns:p14="http://schemas.microsoft.com/office/powerpoint/2010/main" val="184784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Классификация </a:t>
            </a:r>
            <a:r>
              <a:rPr lang="ru-RU" sz="3200" b="1" dirty="0" smtClean="0">
                <a:solidFill>
                  <a:schemeClr val="tx2"/>
                </a:solidFill>
              </a:rPr>
              <a:t>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741" y="764704"/>
            <a:ext cx="8962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/>
              <a:t>Спрос </a:t>
            </a:r>
            <a:r>
              <a:rPr lang="ru-RU" sz="3200" b="1" dirty="0" smtClean="0"/>
              <a:t>на ЛП </a:t>
            </a:r>
            <a:r>
              <a:rPr lang="ru-RU" sz="2800" b="1" dirty="0"/>
              <a:t>классифицируется по признакам</a:t>
            </a:r>
            <a:r>
              <a:rPr lang="ru-RU" sz="2800" b="1" dirty="0" smtClean="0"/>
              <a:t>:</a:t>
            </a:r>
            <a:endParaRPr lang="ru-RU" sz="32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3741" y="1484784"/>
            <a:ext cx="89627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b="1" dirty="0" smtClean="0"/>
              <a:t>В зависимости от вида маркетинга</a:t>
            </a:r>
            <a:endParaRPr lang="ru-RU" sz="2000" dirty="0">
              <a:solidFill>
                <a:schemeClr val="tx2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5" y="2132856"/>
          <a:ext cx="8280920" cy="1692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8752">
                  <a:extLst>
                    <a:ext uri="{9D8B030D-6E8A-4147-A177-3AD203B41FA5}">
                      <a16:colId xmlns:a16="http://schemas.microsoft.com/office/drawing/2014/main" val="723753611"/>
                    </a:ext>
                  </a:extLst>
                </a:gridCol>
                <a:gridCol w="2831084">
                  <a:extLst>
                    <a:ext uri="{9D8B030D-6E8A-4147-A177-3AD203B41FA5}">
                      <a16:colId xmlns:a16="http://schemas.microsoft.com/office/drawing/2014/main" val="1557620704"/>
                    </a:ext>
                  </a:extLst>
                </a:gridCol>
                <a:gridCol w="2831084">
                  <a:extLst>
                    <a:ext uri="{9D8B030D-6E8A-4147-A177-3AD203B41FA5}">
                      <a16:colId xmlns:a16="http://schemas.microsoft.com/office/drawing/2014/main" val="3087239445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Вид спроса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Вид маркетинга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Цель воздействия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494511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Чрезмерный Ажиотажный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Демаркетинг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Снизить спрос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07315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Иррациональный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(ЛП отриц. действия)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Противодействующий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Свести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спрос к нулю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010990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67545" y="3933056"/>
            <a:ext cx="828091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Чрезмерный спрос. </a:t>
            </a:r>
            <a:r>
              <a:rPr lang="ru-RU" sz="1600" dirty="0" smtClean="0"/>
              <a:t>Уровень </a:t>
            </a:r>
            <a:r>
              <a:rPr lang="ru-RU" sz="1600" dirty="0"/>
              <a:t>спроса постоянно и значительно выше, чем компания-производитель может удовлетворить</a:t>
            </a:r>
            <a:r>
              <a:rPr lang="ru-RU" sz="1600" dirty="0" smtClean="0"/>
              <a:t>. Снижение </a:t>
            </a:r>
            <a:r>
              <a:rPr lang="ru-RU" sz="1600" dirty="0"/>
              <a:t>чрезмерного спроса </a:t>
            </a:r>
            <a:r>
              <a:rPr lang="ru-RU" sz="1600" dirty="0" smtClean="0"/>
              <a:t>(например, за счет сокращения мероприятий по стимулированию сбыта).</a:t>
            </a:r>
            <a:endParaRPr lang="ru-RU" sz="1600" dirty="0"/>
          </a:p>
          <a:p>
            <a:r>
              <a:rPr lang="ru-RU" b="1" dirty="0" smtClean="0"/>
              <a:t>Иррациональный спрос, </a:t>
            </a:r>
            <a:r>
              <a:rPr lang="ru-RU" sz="1600" dirty="0" smtClean="0"/>
              <a:t>наличие которого создает угрозу благосостоянию общества. </a:t>
            </a:r>
            <a:r>
              <a:rPr lang="ru-RU" sz="1600" b="1" dirty="0" smtClean="0"/>
              <a:t>Противодействующий маркетинг </a:t>
            </a:r>
            <a:r>
              <a:rPr lang="ru-RU" sz="1600" dirty="0" smtClean="0"/>
              <a:t>осуществляется государством на законодательном уровне (повышение налога, ограничение рекламы </a:t>
            </a:r>
            <a:r>
              <a:rPr lang="ru-RU" sz="1400" dirty="0" smtClean="0"/>
              <a:t>рецептурных ЛП</a:t>
            </a:r>
            <a:r>
              <a:rPr lang="ru-RU" sz="1600" dirty="0" smtClean="0"/>
              <a:t>)</a:t>
            </a:r>
            <a:endParaRPr lang="ru-RU" sz="1600" strike="sngStrike" dirty="0"/>
          </a:p>
        </p:txBody>
      </p:sp>
    </p:spTree>
    <p:extLst>
      <p:ext uri="{BB962C8B-B14F-4D97-AF65-F5344CB8AC3E}">
        <p14:creationId xmlns:p14="http://schemas.microsoft.com/office/powerpoint/2010/main" val="121986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Направления изучения 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76470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/>
              <a:t>Категории потребителей </a:t>
            </a:r>
            <a:r>
              <a:rPr lang="ru-RU" sz="2800" b="1" dirty="0" smtClean="0"/>
              <a:t>(ценовой маркетинг)</a:t>
            </a:r>
            <a:endParaRPr lang="ru-RU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90979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Направления изучения 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76470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/>
              <a:t>Категории потребителей </a:t>
            </a:r>
            <a:r>
              <a:rPr lang="ru-RU" sz="2800" b="1" dirty="0" smtClean="0"/>
              <a:t>(ценовой маркетинг)</a:t>
            </a:r>
            <a:endParaRPr lang="ru-RU" sz="32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484784"/>
            <a:ext cx="871296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Апатичные  покупатели </a:t>
            </a:r>
            <a:endParaRPr lang="ru-RU" sz="2800" b="1" dirty="0" smtClean="0"/>
          </a:p>
          <a:p>
            <a:r>
              <a:rPr lang="ru-RU" sz="2400" dirty="0" smtClean="0"/>
              <a:t>Основное внимание уделяют удобству и комфорту вне зависимости от цен (в разумных пределах), формируют устойчивый </a:t>
            </a:r>
            <a:r>
              <a:rPr lang="ru-RU" sz="2400" b="1" dirty="0" smtClean="0">
                <a:solidFill>
                  <a:schemeClr val="accent4"/>
                </a:solidFill>
              </a:rPr>
              <a:t>неэластичный спрос </a:t>
            </a:r>
            <a:endParaRPr lang="ru-RU" sz="2400" b="1" dirty="0">
              <a:solidFill>
                <a:schemeClr val="accent4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3501008"/>
            <a:ext cx="8892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737" lvl="0" indent="-457200">
              <a:buNone/>
            </a:pPr>
            <a:r>
              <a:rPr lang="ru-RU" sz="2400" dirty="0" smtClean="0"/>
              <a:t>      Доход </a:t>
            </a:r>
            <a:r>
              <a:rPr lang="ru-RU" sz="2400" dirty="0"/>
              <a:t>– выше среднего, чувствительность к цене </a:t>
            </a:r>
            <a:r>
              <a:rPr lang="ru-RU" sz="2400" dirty="0" smtClean="0"/>
              <a:t>– отсутствует</a:t>
            </a:r>
            <a:endParaRPr lang="ru-RU" sz="2400" dirty="0"/>
          </a:p>
          <a:p>
            <a:pPr marL="566737" lvl="0" indent="-457200">
              <a:buNone/>
            </a:pPr>
            <a:r>
              <a:rPr lang="ru-RU" sz="2400" dirty="0"/>
              <a:t>     </a:t>
            </a:r>
            <a:r>
              <a:rPr lang="ru-RU" sz="2000" dirty="0" smtClean="0"/>
              <a:t>(</a:t>
            </a:r>
            <a:r>
              <a:rPr lang="ru-RU" sz="2000" dirty="0"/>
              <a:t>Аптека-</a:t>
            </a:r>
            <a:r>
              <a:rPr lang="ru-RU" sz="2000" dirty="0" err="1"/>
              <a:t>лакшери</a:t>
            </a:r>
            <a:r>
              <a:rPr lang="ru-RU" sz="2000" dirty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0685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Направления изучения 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76470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/>
              <a:t>Категории потребителей </a:t>
            </a:r>
            <a:r>
              <a:rPr lang="ru-RU" sz="2800" b="1" dirty="0" smtClean="0"/>
              <a:t>(ценовой маркетинг)</a:t>
            </a:r>
            <a:endParaRPr lang="ru-RU" sz="32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484784"/>
            <a:ext cx="871296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Экономные  </a:t>
            </a:r>
            <a:r>
              <a:rPr lang="ru-RU" sz="2800" b="1" dirty="0"/>
              <a:t>покупатели </a:t>
            </a:r>
            <a:endParaRPr lang="ru-RU" sz="2800" b="1" dirty="0" smtClean="0"/>
          </a:p>
          <a:p>
            <a:r>
              <a:rPr lang="ru-RU" sz="2400" dirty="0"/>
              <a:t>И</a:t>
            </a:r>
            <a:r>
              <a:rPr lang="ru-RU" sz="2400" dirty="0" smtClean="0"/>
              <a:t>меют </a:t>
            </a:r>
            <a:r>
              <a:rPr lang="ru-RU" sz="2400" dirty="0"/>
              <a:t>высокую чувствительность к цене, формируют устойчивый </a:t>
            </a:r>
            <a:r>
              <a:rPr lang="ru-RU" sz="2400" b="1" dirty="0">
                <a:solidFill>
                  <a:schemeClr val="accent1"/>
                </a:solidFill>
              </a:rPr>
              <a:t>эластичный </a:t>
            </a:r>
            <a:r>
              <a:rPr lang="ru-RU" sz="2400" b="1" dirty="0" smtClean="0">
                <a:solidFill>
                  <a:schemeClr val="accent1"/>
                </a:solidFill>
              </a:rPr>
              <a:t>спрос</a:t>
            </a: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3501008"/>
            <a:ext cx="8892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737" lvl="0" indent="-457200">
              <a:buNone/>
            </a:pPr>
            <a:r>
              <a:rPr lang="ru-RU" sz="2400" dirty="0" smtClean="0"/>
              <a:t>      Доход </a:t>
            </a:r>
            <a:r>
              <a:rPr lang="ru-RU" sz="2400" dirty="0"/>
              <a:t>– </a:t>
            </a:r>
            <a:r>
              <a:rPr lang="ru-RU" sz="2400" dirty="0" smtClean="0"/>
              <a:t>низкий, </a:t>
            </a:r>
            <a:r>
              <a:rPr lang="ru-RU" sz="2400" dirty="0"/>
              <a:t>чувствительность к цене </a:t>
            </a:r>
            <a:r>
              <a:rPr lang="ru-RU" sz="2400" dirty="0" smtClean="0"/>
              <a:t>– очень высокая</a:t>
            </a:r>
            <a:endParaRPr lang="ru-RU" sz="2400" dirty="0"/>
          </a:p>
          <a:p>
            <a:pPr marL="566737" lvl="0" indent="-457200">
              <a:buNone/>
            </a:pPr>
            <a:r>
              <a:rPr lang="ru-RU" sz="2400" dirty="0"/>
              <a:t>     </a:t>
            </a:r>
            <a:r>
              <a:rPr lang="ru-RU" sz="2000" dirty="0" smtClean="0"/>
              <a:t>(Социальная аптека)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674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Потребность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Необходимость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(нужда) </a:t>
            </a:r>
            <a:r>
              <a:rPr lang="ru-RU" sz="2800" b="1" dirty="0">
                <a:solidFill>
                  <a:schemeClr val="tx2"/>
                </a:solidFill>
              </a:rPr>
              <a:t>в чем-либо</a:t>
            </a:r>
            <a:r>
              <a:rPr lang="ru-RU" sz="2800" dirty="0">
                <a:solidFill>
                  <a:schemeClr val="tx2"/>
                </a:solidFill>
              </a:rPr>
              <a:t>, </a:t>
            </a:r>
            <a:r>
              <a:rPr lang="ru-RU" sz="2800" b="1" dirty="0">
                <a:solidFill>
                  <a:schemeClr val="tx2"/>
                </a:solidFill>
              </a:rPr>
              <a:t>требующая удовлетворения и принявшая  </a:t>
            </a:r>
            <a:r>
              <a:rPr lang="ru-RU" sz="2800" b="1" dirty="0">
                <a:solidFill>
                  <a:schemeClr val="accent1"/>
                </a:solidFill>
              </a:rPr>
              <a:t>специфическую форму </a:t>
            </a:r>
            <a:r>
              <a:rPr lang="ru-RU" sz="2800" b="1" dirty="0">
                <a:solidFill>
                  <a:schemeClr val="tx2"/>
                </a:solidFill>
              </a:rPr>
              <a:t>в соответствии  </a:t>
            </a:r>
            <a:r>
              <a:rPr lang="ru-RU" sz="2800" b="1" dirty="0">
                <a:solidFill>
                  <a:schemeClr val="accent1"/>
                </a:solidFill>
              </a:rPr>
              <a:t>с уровнем развития общества</a:t>
            </a:r>
            <a:r>
              <a:rPr lang="ru-RU" sz="2800" b="1" dirty="0">
                <a:solidFill>
                  <a:schemeClr val="tx2"/>
                </a:solidFill>
              </a:rPr>
              <a:t> и личностью </a:t>
            </a:r>
            <a:r>
              <a:rPr lang="ru-RU" sz="2800" b="1" dirty="0" smtClean="0">
                <a:solidFill>
                  <a:schemeClr val="tx2"/>
                </a:solidFill>
              </a:rPr>
              <a:t>индивида</a:t>
            </a:r>
            <a:endParaRPr lang="ru-RU" sz="3200" dirty="0" smtClean="0">
              <a:solidFill>
                <a:schemeClr val="tx2"/>
              </a:solidFill>
            </a:endParaRPr>
          </a:p>
        </p:txBody>
      </p:sp>
      <p:pic>
        <p:nvPicPr>
          <p:cNvPr id="4" name="Picture 4" descr="Медицин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35" y="3212976"/>
            <a:ext cx="3781425" cy="223224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30534" y="5445224"/>
            <a:ext cx="3781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" dirty="0"/>
              <a:t>https://</a:t>
            </a:r>
            <a:r>
              <a:rPr lang="ru-RU" sz="600" dirty="0" smtClean="0"/>
              <a:t>histnote.ru/wp-content/uploads/2017/06</a:t>
            </a:r>
            <a:r>
              <a:rPr lang="ru-RU" sz="600" dirty="0"/>
              <a:t>/%D0%BC%D0%B5%D0%B4%D0%B8%D1%86%D0%B8%D0%BD%D0%B0-397x230.jpg</a:t>
            </a:r>
          </a:p>
        </p:txBody>
      </p:sp>
    </p:spTree>
    <p:extLst>
      <p:ext uri="{BB962C8B-B14F-4D97-AF65-F5344CB8AC3E}">
        <p14:creationId xmlns:p14="http://schemas.microsoft.com/office/powerpoint/2010/main" val="274827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Направления изучения 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76470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/>
              <a:t>Категории потребителей </a:t>
            </a:r>
            <a:r>
              <a:rPr lang="ru-RU" sz="2800" b="1" dirty="0" smtClean="0"/>
              <a:t>(ценовой маркетинг)</a:t>
            </a:r>
            <a:endParaRPr lang="ru-RU" sz="32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484784"/>
            <a:ext cx="871296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Этичные  </a:t>
            </a:r>
            <a:r>
              <a:rPr lang="ru-RU" sz="2800" b="1" dirty="0"/>
              <a:t>покупатели </a:t>
            </a:r>
            <a:endParaRPr lang="ru-RU" sz="2800" b="1" dirty="0" smtClean="0"/>
          </a:p>
          <a:p>
            <a:r>
              <a:rPr lang="ru-RU" sz="2400" dirty="0" smtClean="0"/>
              <a:t>Готовы </a:t>
            </a:r>
            <a:r>
              <a:rPr lang="ru-RU" sz="2400" dirty="0"/>
              <a:t>пожертвовать низкими ценами для поддержания небольших фирм и формируют, как </a:t>
            </a:r>
            <a:r>
              <a:rPr lang="ru-RU" sz="2400" dirty="0" smtClean="0"/>
              <a:t>правило, </a:t>
            </a:r>
            <a:r>
              <a:rPr lang="ru-RU" sz="2400" b="1" dirty="0">
                <a:solidFill>
                  <a:schemeClr val="accent4"/>
                </a:solidFill>
              </a:rPr>
              <a:t>неэластичный спрос, </a:t>
            </a:r>
            <a:r>
              <a:rPr lang="ru-RU" sz="2400" b="1" dirty="0" smtClean="0">
                <a:solidFill>
                  <a:schemeClr val="accent4"/>
                </a:solidFill>
              </a:rPr>
              <a:t>но менее выраженный,</a:t>
            </a:r>
            <a:r>
              <a:rPr lang="ru-RU" sz="2400" b="1" dirty="0" smtClean="0"/>
              <a:t> </a:t>
            </a:r>
            <a:r>
              <a:rPr lang="ru-RU" sz="2400" dirty="0" smtClean="0"/>
              <a:t>чем апатичные покупатели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501008"/>
            <a:ext cx="8892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737" lvl="0" indent="-457200">
              <a:buNone/>
            </a:pPr>
            <a:r>
              <a:rPr lang="ru-RU" sz="2400" dirty="0" smtClean="0"/>
              <a:t>      Доход </a:t>
            </a:r>
            <a:r>
              <a:rPr lang="ru-RU" sz="2400" dirty="0"/>
              <a:t>– </a:t>
            </a:r>
            <a:r>
              <a:rPr lang="ru-RU" sz="2400" dirty="0" smtClean="0"/>
              <a:t>средний, </a:t>
            </a:r>
            <a:r>
              <a:rPr lang="ru-RU" sz="2400" dirty="0"/>
              <a:t>чувствительность к цене </a:t>
            </a:r>
            <a:r>
              <a:rPr lang="ru-RU" sz="2400" dirty="0" smtClean="0"/>
              <a:t>– низкая  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11393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Направления изучения 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76470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/>
              <a:t>Категории потребителей </a:t>
            </a:r>
            <a:r>
              <a:rPr lang="ru-RU" sz="2800" b="1" dirty="0" smtClean="0"/>
              <a:t>(ценовой маркетинг)</a:t>
            </a:r>
            <a:endParaRPr lang="ru-RU" sz="3200" b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484784"/>
            <a:ext cx="885698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Персонифицированные </a:t>
            </a:r>
            <a:r>
              <a:rPr lang="ru-RU" sz="2800" b="1" dirty="0"/>
              <a:t>покупатели </a:t>
            </a:r>
            <a:endParaRPr lang="ru-RU" sz="2800" b="1" dirty="0" smtClean="0"/>
          </a:p>
          <a:p>
            <a:r>
              <a:rPr lang="ru-RU" sz="2400" dirty="0" smtClean="0"/>
              <a:t>Более </a:t>
            </a:r>
            <a:r>
              <a:rPr lang="ru-RU" sz="2400" dirty="0"/>
              <a:t>чутко реагируют на образ товара, обслуживание и отношение к себе продавца и </a:t>
            </a:r>
            <a:r>
              <a:rPr lang="ru-RU" sz="2400" dirty="0" smtClean="0"/>
              <a:t>меньше, чем экономные покупатели, уделяют внимания ценам</a:t>
            </a:r>
            <a:r>
              <a:rPr lang="ru-RU" sz="2400" dirty="0"/>
              <a:t>, формируют </a:t>
            </a:r>
            <a:r>
              <a:rPr lang="ru-RU" sz="2400" b="1" dirty="0">
                <a:solidFill>
                  <a:schemeClr val="accent1"/>
                </a:solidFill>
              </a:rPr>
              <a:t>эластичный спрос слабо выраженный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3501008"/>
            <a:ext cx="8892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737" lvl="0" indent="-457200">
              <a:buNone/>
            </a:pPr>
            <a:r>
              <a:rPr lang="ru-RU" sz="2400" dirty="0" smtClean="0"/>
              <a:t>      Доход </a:t>
            </a:r>
            <a:r>
              <a:rPr lang="ru-RU" sz="2400" dirty="0"/>
              <a:t>– </a:t>
            </a:r>
            <a:r>
              <a:rPr lang="ru-RU" sz="2400" dirty="0" smtClean="0"/>
              <a:t>ниже среднего, </a:t>
            </a:r>
            <a:r>
              <a:rPr lang="ru-RU" sz="2400" dirty="0"/>
              <a:t>чувствительность к цене </a:t>
            </a:r>
            <a:r>
              <a:rPr lang="ru-RU" sz="2400" dirty="0" smtClean="0"/>
              <a:t>– высокая   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037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Направления изучения спроса на ЛП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" y="76470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/>
              <a:t>Категории потребителей </a:t>
            </a:r>
            <a:r>
              <a:rPr lang="ru-RU" sz="2800" b="1" dirty="0" smtClean="0"/>
              <a:t>(ценовой маркетинг)</a:t>
            </a:r>
            <a:endParaRPr lang="ru-RU" sz="3200" b="1" dirty="0" smtClean="0"/>
          </a:p>
        </p:txBody>
      </p:sp>
      <p:sp>
        <p:nvSpPr>
          <p:cNvPr id="15" name="Прямоугольник 14"/>
          <p:cNvSpPr/>
          <p:nvPr/>
        </p:nvSpPr>
        <p:spPr>
          <a:xfrm>
            <a:off x="1619672" y="4725144"/>
            <a:ext cx="56886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dirty="0" smtClean="0">
                <a:solidFill>
                  <a:schemeClr val="accent4"/>
                </a:solidFill>
              </a:rPr>
              <a:t>Апатичные покупатели (устойчивый неэластичный)</a:t>
            </a:r>
            <a:endParaRPr lang="en-US" sz="1600" dirty="0" smtClean="0">
              <a:solidFill>
                <a:schemeClr val="accent4"/>
              </a:solidFill>
            </a:endParaRPr>
          </a:p>
          <a:p>
            <a:pPr marL="342900" indent="-342900"/>
            <a:r>
              <a:rPr lang="ru-RU" sz="1600" dirty="0">
                <a:solidFill>
                  <a:schemeClr val="accent1"/>
                </a:solidFill>
              </a:rPr>
              <a:t>Экономные покупатели (устойчивый эластичный)</a:t>
            </a:r>
          </a:p>
          <a:p>
            <a:pPr marL="342900" indent="-342900"/>
            <a:r>
              <a:rPr lang="ru-RU" sz="1600" dirty="0" smtClean="0">
                <a:solidFill>
                  <a:schemeClr val="tx2"/>
                </a:solidFill>
              </a:rPr>
              <a:t>Этичные покупатели (слабый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chemeClr val="tx2"/>
                </a:solidFill>
              </a:rPr>
              <a:t>неэластичный)</a:t>
            </a:r>
          </a:p>
          <a:p>
            <a:pPr marL="342900" indent="-342900"/>
            <a:r>
              <a:rPr lang="ru-RU" sz="1600" dirty="0" smtClean="0"/>
              <a:t>Персонифицированные покупатели (слабый эластичный)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2087724" y="2528901"/>
            <a:ext cx="2952328" cy="720080"/>
          </a:xfrm>
          <a:prstGeom prst="line">
            <a:avLst/>
          </a:prstGeom>
          <a:ln w="889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2195736" y="2132857"/>
            <a:ext cx="2592288" cy="158417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267744" y="2564904"/>
            <a:ext cx="2880320" cy="10081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123728" y="2924944"/>
            <a:ext cx="3168352" cy="288032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1412776"/>
            <a:ext cx="8067675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4030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Потребность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Необходимость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(нужда) </a:t>
            </a:r>
            <a:r>
              <a:rPr lang="ru-RU" sz="2800" b="1" dirty="0">
                <a:solidFill>
                  <a:schemeClr val="tx2"/>
                </a:solidFill>
              </a:rPr>
              <a:t>в чем-либо</a:t>
            </a:r>
            <a:r>
              <a:rPr lang="ru-RU" sz="2800" dirty="0">
                <a:solidFill>
                  <a:schemeClr val="tx2"/>
                </a:solidFill>
              </a:rPr>
              <a:t>, </a:t>
            </a:r>
            <a:r>
              <a:rPr lang="ru-RU" sz="2800" b="1" dirty="0">
                <a:solidFill>
                  <a:schemeClr val="tx2"/>
                </a:solidFill>
              </a:rPr>
              <a:t>требующая удовлетворения и принявшая  </a:t>
            </a:r>
            <a:r>
              <a:rPr lang="ru-RU" sz="2800" b="1" dirty="0">
                <a:solidFill>
                  <a:schemeClr val="accent1"/>
                </a:solidFill>
              </a:rPr>
              <a:t>специфическую форму </a:t>
            </a:r>
            <a:r>
              <a:rPr lang="ru-RU" sz="2800" b="1" dirty="0">
                <a:solidFill>
                  <a:schemeClr val="tx2"/>
                </a:solidFill>
              </a:rPr>
              <a:t>в соответствии  </a:t>
            </a:r>
            <a:r>
              <a:rPr lang="ru-RU" sz="2800" b="1" dirty="0">
                <a:solidFill>
                  <a:schemeClr val="accent1"/>
                </a:solidFill>
              </a:rPr>
              <a:t>с уровнем развития общества</a:t>
            </a:r>
            <a:r>
              <a:rPr lang="ru-RU" sz="2800" b="1" dirty="0">
                <a:solidFill>
                  <a:schemeClr val="tx2"/>
                </a:solidFill>
              </a:rPr>
              <a:t> и личностью </a:t>
            </a:r>
            <a:r>
              <a:rPr lang="ru-RU" sz="2800" b="1" dirty="0" smtClean="0">
                <a:solidFill>
                  <a:schemeClr val="tx2"/>
                </a:solidFill>
              </a:rPr>
              <a:t>индивида</a:t>
            </a:r>
            <a:endParaRPr lang="ru-RU" sz="3200" dirty="0" smtClean="0">
              <a:solidFill>
                <a:schemeClr val="tx2"/>
              </a:solidFill>
            </a:endParaRPr>
          </a:p>
        </p:txBody>
      </p:sp>
      <p:pic>
        <p:nvPicPr>
          <p:cNvPr id="9" name="Picture 2" descr="Картинки по запросу &quot;состав современных лекарств картинки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35" y="3212976"/>
            <a:ext cx="3781425" cy="223224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23528" y="5445224"/>
            <a:ext cx="3888432" cy="288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" dirty="0"/>
              <a:t>https://lh3.googleusercontent.com/proxy/kaRmoZZWpUXj16ITK2gardnneQMpUI6D0lCV6ReEMH6Gg1YYEF7CKV7ezWsCRKWkeyEItcl9rfkf6zch7JgWjKfREXmf8G5R5APd</a:t>
            </a:r>
          </a:p>
        </p:txBody>
      </p:sp>
    </p:spTree>
    <p:extLst>
      <p:ext uri="{BB962C8B-B14F-4D97-AF65-F5344CB8AC3E}">
        <p14:creationId xmlns:p14="http://schemas.microsoft.com/office/powerpoint/2010/main" val="203319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Потребность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Необходимость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(нужда) </a:t>
            </a:r>
            <a:r>
              <a:rPr lang="ru-RU" sz="2800" b="1" dirty="0">
                <a:solidFill>
                  <a:schemeClr val="tx2"/>
                </a:solidFill>
              </a:rPr>
              <a:t>в чем-либо</a:t>
            </a:r>
            <a:r>
              <a:rPr lang="ru-RU" sz="2800" dirty="0">
                <a:solidFill>
                  <a:schemeClr val="tx2"/>
                </a:solidFill>
              </a:rPr>
              <a:t>, </a:t>
            </a:r>
            <a:r>
              <a:rPr lang="ru-RU" sz="2800" b="1" dirty="0">
                <a:solidFill>
                  <a:schemeClr val="tx2"/>
                </a:solidFill>
              </a:rPr>
              <a:t>требующая удовлетворения и принявшая  </a:t>
            </a:r>
            <a:r>
              <a:rPr lang="ru-RU" sz="2800" b="1" dirty="0">
                <a:solidFill>
                  <a:schemeClr val="accent1"/>
                </a:solidFill>
              </a:rPr>
              <a:t>специфическую форму </a:t>
            </a:r>
            <a:r>
              <a:rPr lang="ru-RU" sz="2800" b="1" dirty="0">
                <a:solidFill>
                  <a:schemeClr val="tx2"/>
                </a:solidFill>
              </a:rPr>
              <a:t>в соответствии  с</a:t>
            </a:r>
            <a:r>
              <a:rPr lang="ru-RU" sz="2800" b="1" dirty="0">
                <a:solidFill>
                  <a:schemeClr val="accent1"/>
                </a:solidFill>
              </a:rPr>
              <a:t> </a:t>
            </a:r>
            <a:r>
              <a:rPr lang="ru-RU" sz="2800" b="1" dirty="0">
                <a:solidFill>
                  <a:schemeClr val="tx2"/>
                </a:solidFill>
              </a:rPr>
              <a:t>уровнем развития общества и </a:t>
            </a:r>
            <a:r>
              <a:rPr lang="ru-RU" sz="2800" b="1" dirty="0">
                <a:solidFill>
                  <a:schemeClr val="accent1"/>
                </a:solidFill>
              </a:rPr>
              <a:t>личностью </a:t>
            </a:r>
            <a:r>
              <a:rPr lang="ru-RU" sz="2800" b="1" dirty="0" smtClean="0">
                <a:solidFill>
                  <a:schemeClr val="accent1"/>
                </a:solidFill>
              </a:rPr>
              <a:t>индивида</a:t>
            </a:r>
            <a:endParaRPr lang="ru-RU" sz="32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42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Потребность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Необходимость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(нужда) </a:t>
            </a:r>
            <a:r>
              <a:rPr lang="ru-RU" sz="2800" b="1" dirty="0">
                <a:solidFill>
                  <a:schemeClr val="tx2"/>
                </a:solidFill>
              </a:rPr>
              <a:t>в чем-либо</a:t>
            </a:r>
            <a:r>
              <a:rPr lang="ru-RU" sz="2800" dirty="0">
                <a:solidFill>
                  <a:schemeClr val="tx2"/>
                </a:solidFill>
              </a:rPr>
              <a:t>, </a:t>
            </a:r>
            <a:r>
              <a:rPr lang="ru-RU" sz="2800" b="1" dirty="0">
                <a:solidFill>
                  <a:schemeClr val="tx2"/>
                </a:solidFill>
              </a:rPr>
              <a:t>требующая удовлетворения и принявшая  </a:t>
            </a:r>
            <a:r>
              <a:rPr lang="ru-RU" sz="2800" b="1" dirty="0">
                <a:solidFill>
                  <a:schemeClr val="accent1"/>
                </a:solidFill>
              </a:rPr>
              <a:t>специфическую форму </a:t>
            </a:r>
            <a:r>
              <a:rPr lang="ru-RU" sz="2800" b="1" dirty="0">
                <a:solidFill>
                  <a:schemeClr val="tx2"/>
                </a:solidFill>
              </a:rPr>
              <a:t>в соответствии  с</a:t>
            </a:r>
            <a:r>
              <a:rPr lang="ru-RU" sz="2800" b="1" dirty="0">
                <a:solidFill>
                  <a:schemeClr val="accent1"/>
                </a:solidFill>
              </a:rPr>
              <a:t> </a:t>
            </a:r>
            <a:r>
              <a:rPr lang="ru-RU" sz="2800" b="1" dirty="0">
                <a:solidFill>
                  <a:schemeClr val="tx2"/>
                </a:solidFill>
              </a:rPr>
              <a:t>уровнем развития общества и </a:t>
            </a:r>
            <a:r>
              <a:rPr lang="ru-RU" sz="2800" b="1" dirty="0">
                <a:solidFill>
                  <a:schemeClr val="accent1"/>
                </a:solidFill>
              </a:rPr>
              <a:t>личностью </a:t>
            </a:r>
            <a:r>
              <a:rPr lang="ru-RU" sz="2800" b="1" dirty="0" smtClean="0">
                <a:solidFill>
                  <a:schemeClr val="accent1"/>
                </a:solidFill>
              </a:rPr>
              <a:t>индивида</a:t>
            </a:r>
            <a:endParaRPr lang="ru-RU" sz="3200" dirty="0" smtClean="0">
              <a:solidFill>
                <a:schemeClr val="accent1"/>
              </a:solidFill>
            </a:endParaRPr>
          </a:p>
        </p:txBody>
      </p:sp>
      <p:pic>
        <p:nvPicPr>
          <p:cNvPr id="7" name="Picture 2" descr="Картинки по запросу &quot;витамины картинки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212977"/>
            <a:ext cx="3384376" cy="241417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Картинки по запросу &quot;витамины картинки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12976"/>
            <a:ext cx="3384376" cy="241417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11560" y="5661248"/>
            <a:ext cx="336612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/>
              <a:t>https://sayyes.com.ua/content/uploads/images/istock-921950686.jpg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20072" y="5661248"/>
            <a:ext cx="315009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/>
              <a:t>https://minsknews.by/wp-content/uploads/2019/11/vitaminy.png</a:t>
            </a:r>
          </a:p>
        </p:txBody>
      </p:sp>
    </p:spTree>
    <p:extLst>
      <p:ext uri="{BB962C8B-B14F-4D97-AF65-F5344CB8AC3E}">
        <p14:creationId xmlns:p14="http://schemas.microsoft.com/office/powerpoint/2010/main" val="385138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3149"/>
            <a:ext cx="8748464" cy="535531"/>
          </a:xfr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Основные </a:t>
            </a:r>
            <a:r>
              <a:rPr lang="ru-RU" sz="3200" b="1" dirty="0">
                <a:solidFill>
                  <a:schemeClr val="tx2"/>
                </a:solidFill>
              </a:rPr>
              <a:t>понятия </a:t>
            </a:r>
            <a:r>
              <a:rPr lang="ru-RU" sz="3200" b="1" dirty="0" smtClean="0">
                <a:solidFill>
                  <a:schemeClr val="tx2"/>
                </a:solidFill>
              </a:rPr>
              <a:t>темы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741" y="764704"/>
            <a:ext cx="867472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</a:rPr>
              <a:t>Потребность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Необходимость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(нужда) </a:t>
            </a:r>
            <a:r>
              <a:rPr lang="ru-RU" sz="2800" b="1" dirty="0">
                <a:solidFill>
                  <a:schemeClr val="tx2"/>
                </a:solidFill>
              </a:rPr>
              <a:t>в чем-либо</a:t>
            </a:r>
            <a:r>
              <a:rPr lang="ru-RU" sz="2800" dirty="0">
                <a:solidFill>
                  <a:schemeClr val="tx2"/>
                </a:solidFill>
              </a:rPr>
              <a:t>, </a:t>
            </a:r>
            <a:r>
              <a:rPr lang="ru-RU" sz="2800" b="1" dirty="0">
                <a:solidFill>
                  <a:schemeClr val="accent1"/>
                </a:solidFill>
              </a:rPr>
              <a:t>требующая удовлетворения</a:t>
            </a:r>
            <a:r>
              <a:rPr lang="ru-RU" sz="2800" b="1" dirty="0">
                <a:solidFill>
                  <a:schemeClr val="tx2"/>
                </a:solidFill>
              </a:rPr>
              <a:t> и принявшая  специфическую форму в соответствии  с уровнем развития общества и личностью индивида</a:t>
            </a:r>
            <a:endParaRPr lang="ru-RU" sz="2800" b="1" dirty="0" smtClean="0">
              <a:solidFill>
                <a:schemeClr val="tx2"/>
              </a:solidFill>
            </a:endParaRPr>
          </a:p>
          <a:p>
            <a:pPr>
              <a:defRPr/>
            </a:pPr>
            <a:endParaRPr lang="ru-RU" sz="3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98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PRESENTER" val="4117c4437aea10d5436e24295d952a7a24bc83"/>
</p:tagLst>
</file>

<file path=ppt/theme/theme1.xml><?xml version="1.0" encoding="utf-8"?>
<a:theme xmlns:a="http://schemas.openxmlformats.org/drawingml/2006/main" name="Тема1">
  <a:themeElements>
    <a:clrScheme name="Цвет 5">
      <a:dk1>
        <a:srgbClr val="111518"/>
      </a:dk1>
      <a:lt1>
        <a:srgbClr val="FFFFFF"/>
      </a:lt1>
      <a:dk2>
        <a:srgbClr val="003079"/>
      </a:dk2>
      <a:lt2>
        <a:srgbClr val="DDEBF3"/>
      </a:lt2>
      <a:accent1>
        <a:srgbClr val="0072C3"/>
      </a:accent1>
      <a:accent2>
        <a:srgbClr val="6FBBCE"/>
      </a:accent2>
      <a:accent3>
        <a:srgbClr val="00B8C1"/>
      </a:accent3>
      <a:accent4>
        <a:srgbClr val="00C5E7"/>
      </a:accent4>
      <a:accent5>
        <a:srgbClr val="2B6AB5"/>
      </a:accent5>
      <a:accent6>
        <a:srgbClr val="A3C7D4"/>
      </a:accent6>
      <a:hlink>
        <a:srgbClr val="00B8C1"/>
      </a:hlink>
      <a:folHlink>
        <a:srgbClr val="00B314"/>
      </a:folHlink>
    </a:clrScheme>
    <a:fontScheme name="Другая 2">
      <a:majorFont>
        <a:latin typeface="HelveticaNeueCyr"/>
        <a:ea typeface=""/>
        <a:cs typeface=""/>
      </a:majorFont>
      <a:minorFont>
        <a:latin typeface="HelveticaNeueCyr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1A96F459-18AB-445E-ADD0-5C4B81114B47}" vid="{ADF4731B-8C9D-4AB5-B888-5B9B73BDC5B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5696268</TotalTime>
  <Words>3142</Words>
  <Application>Microsoft Office PowerPoint</Application>
  <PresentationFormat>Экран (4:3)</PresentationFormat>
  <Paragraphs>407</Paragraphs>
  <Slides>52</Slides>
  <Notes>52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9" baseType="lpstr">
      <vt:lpstr>Arial</vt:lpstr>
      <vt:lpstr>Calibri</vt:lpstr>
      <vt:lpstr>Georgia</vt:lpstr>
      <vt:lpstr>HelveticaNeueCyr</vt:lpstr>
      <vt:lpstr>Times New Roman</vt:lpstr>
      <vt:lpstr>Wingdings</vt:lpstr>
      <vt:lpstr>Тема1</vt:lpstr>
      <vt:lpstr>Основные понятия темы </vt:lpstr>
      <vt:lpstr>Основные понятия темы</vt:lpstr>
      <vt:lpstr>Основные понятия темы</vt:lpstr>
      <vt:lpstr>Основные понятия темы</vt:lpstr>
      <vt:lpstr>Основные понятия темы</vt:lpstr>
      <vt:lpstr>Основные понятия темы</vt:lpstr>
      <vt:lpstr>Основные понятия темы</vt:lpstr>
      <vt:lpstr>Основные понятия темы</vt:lpstr>
      <vt:lpstr>Основные понятия темы</vt:lpstr>
      <vt:lpstr>Основные понятия темы</vt:lpstr>
      <vt:lpstr>Методы определения потребности в ЛП</vt:lpstr>
      <vt:lpstr>Методы определения потребности в ЛП</vt:lpstr>
      <vt:lpstr>Методы определения потребности в ЛП</vt:lpstr>
      <vt:lpstr>Методы определения потребности в ЛП</vt:lpstr>
      <vt:lpstr>Методы определения потребности в ЛП</vt:lpstr>
      <vt:lpstr>Методы определения потребности в ЛП</vt:lpstr>
      <vt:lpstr>Методы определения потребности в ЛП</vt:lpstr>
      <vt:lpstr>Методы определения потребности в ЛП</vt:lpstr>
      <vt:lpstr>Методы определения потребности в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ЛП</vt:lpstr>
      <vt:lpstr>Классификация спроса на ЛП</vt:lpstr>
      <vt:lpstr>Классификация спроса на ЛП</vt:lpstr>
      <vt:lpstr>Классификация спроса на ЛП</vt:lpstr>
      <vt:lpstr>Классификация спроса на ЛП</vt:lpstr>
      <vt:lpstr>Классификация спроса на ЛП</vt:lpstr>
      <vt:lpstr>Классификация спроса на ЛП</vt:lpstr>
      <vt:lpstr>Классификация спроса на ЛП</vt:lpstr>
      <vt:lpstr>Классификация спроса на ЛП</vt:lpstr>
      <vt:lpstr>Классификация спроса на ЛП</vt:lpstr>
      <vt:lpstr>Классификация спроса на ЛП</vt:lpstr>
      <vt:lpstr>Направления изучения спроса на ЛП</vt:lpstr>
      <vt:lpstr>Направления изучения спроса на ЛП</vt:lpstr>
      <vt:lpstr>Направления изучения спроса на ЛП</vt:lpstr>
      <vt:lpstr>Направления изучения спроса на ЛП</vt:lpstr>
      <vt:lpstr>Направления изучения спроса на ЛП</vt:lpstr>
      <vt:lpstr>Направления изучения спроса на ЛП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Ярослав</cp:lastModifiedBy>
  <cp:revision>3509</cp:revision>
  <dcterms:created xsi:type="dcterms:W3CDTF">2005-01-01T07:06:31Z</dcterms:created>
  <dcterms:modified xsi:type="dcterms:W3CDTF">2025-10-01T16:35:46Z</dcterms:modified>
</cp:coreProperties>
</file>