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57" r:id="rId5"/>
    <p:sldId id="265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87D68"/>
    <a:srgbClr val="FFFF00"/>
    <a:srgbClr val="FFFF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ACA2-EC1C-4E76-A92C-6D289EDCB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AC459-8E60-41CC-85F5-FBFE6717C4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AC97D-6891-4C6F-9375-685F3605F4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8935B-55BF-4A7B-A0C4-9686D27893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9AF00-ACF1-4319-AFD3-A8F5FBA037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3FA18-ED48-4450-BAE9-CEFE1E5EA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D5B19-4B51-4B4E-874D-3F8FA5AB12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0CCD9-F66D-44CE-987D-29030E8B48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9DCE7-071E-4556-B1C7-B286EED4D0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2677A-E763-4D6F-AE83-1AD895B811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26113-5B01-4FFA-B084-6664521B11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123E97-D17C-463A-88B8-B93E61CC57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353425" cy="1470025"/>
          </a:xfrm>
        </p:spPr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Клинический разбор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Больной: </a:t>
            </a:r>
            <a:b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</a:t>
            </a:r>
            <a:r>
              <a:rPr 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 лет.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04813"/>
            <a:ext cx="864235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Казанский государственный медицинский университет</a:t>
            </a: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госпитальной педиатрии с курсом ПДО</a:t>
            </a:r>
          </a:p>
          <a:p>
            <a:pPr>
              <a:lnSpc>
                <a:spcPct val="80000"/>
              </a:lnSpc>
            </a:pPr>
            <a:endParaRPr lang="ru-RU" sz="1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1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8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Зав. кафедрой – </a:t>
            </a:r>
          </a:p>
          <a:p>
            <a:pPr algn="r">
              <a:lnSpc>
                <a:spcPct val="80000"/>
              </a:lnSpc>
            </a:pPr>
            <a:r>
              <a:rPr lang="ru-RU" sz="1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д.м.н., проф. Булатов В. П.</a:t>
            </a:r>
            <a:r>
              <a:rPr lang="ru-RU" sz="1800" b="1"/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635375" y="6092825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Казань  - 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7325"/>
            <a:ext cx="9144000" cy="6670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rgbClr val="FFFF00"/>
                </a:solidFill>
              </a:rPr>
              <a:t>3.  Стадия: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Начальная (ранняя)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Стадия умеренных повреждений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Поздняя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endParaRPr lang="ru-RU" sz="2800" b="1">
              <a:solidFill>
                <a:srgbClr val="FFFFFF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ru-RU" sz="2800" b="1">
                <a:solidFill>
                  <a:srgbClr val="FFFF00"/>
                </a:solidFill>
              </a:rPr>
              <a:t>Степень активности: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Первая – минимальная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Вторая – умеренная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Третья – выраженная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FFFFFF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ru-RU" sz="2800" b="1">
                <a:solidFill>
                  <a:srgbClr val="FFFF00"/>
                </a:solidFill>
              </a:rPr>
              <a:t>Степень функциональной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FFFF00"/>
                </a:solidFill>
              </a:rPr>
              <a:t>                                   недостаточности: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Первая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Вторая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Третья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FFFFFF"/>
              </a:solidFill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55650" y="3573463"/>
            <a:ext cx="5041900" cy="576262"/>
          </a:xfrm>
          <a:prstGeom prst="ellipse">
            <a:avLst/>
          </a:prstGeom>
          <a:noFill/>
          <a:ln w="38100">
            <a:solidFill>
              <a:srgbClr val="CC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39750" y="908050"/>
            <a:ext cx="7273925" cy="647700"/>
          </a:xfrm>
          <a:prstGeom prst="ellipse">
            <a:avLst/>
          </a:prstGeom>
          <a:noFill/>
          <a:ln w="38100">
            <a:solidFill>
              <a:srgbClr val="CC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684213" y="5157788"/>
            <a:ext cx="3240087" cy="1008062"/>
          </a:xfrm>
          <a:prstGeom prst="ellipse">
            <a:avLst/>
          </a:prstGeom>
          <a:noFill/>
          <a:ln w="38100">
            <a:solidFill>
              <a:srgbClr val="CC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u="sng">
                <a:solidFill>
                  <a:srgbClr val="FFFF00"/>
                </a:solidFill>
              </a:rPr>
              <a:t>Диагностические критерии: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5895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i="1">
                <a:solidFill>
                  <a:srgbClr val="FFFFFF"/>
                </a:solidFill>
              </a:rPr>
              <a:t>По рекомендации института ревматологии РАМН, 1997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i="1">
              <a:solidFill>
                <a:srgbClr val="FFFF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000" i="1">
              <a:solidFill>
                <a:srgbClr val="FFFFFF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>
                <a:solidFill>
                  <a:srgbClr val="FFFFFF"/>
                </a:solidFill>
              </a:rPr>
              <a:t>Боль в поясничной области, не проходящая в покое, облегчающаяся при движении и длящаяся более 3 мес.;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>
                <a:solidFill>
                  <a:srgbClr val="FFFFFF"/>
                </a:solidFill>
              </a:rPr>
              <a:t>Ограничение подвижности в поясничном отделе позвоночника в сагиттальной и фронтальной плоскостях;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>
                <a:solidFill>
                  <a:srgbClr val="FFFFFF"/>
                </a:solidFill>
              </a:rPr>
              <a:t>Ограничение дыхательной экскурсии грудной клетки относительно нормальных величин сообразно возрасту и полу;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b="1">
                <a:solidFill>
                  <a:srgbClr val="FFFFFF"/>
                </a:solidFill>
              </a:rPr>
              <a:t>Двусторонний сакроилеит II-IV стадии.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400" b="1">
              <a:solidFill>
                <a:srgbClr val="FFFFFF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i="1">
                <a:solidFill>
                  <a:srgbClr val="FFFFFF"/>
                </a:solidFill>
              </a:rPr>
              <a:t>Диагноз считается достоверным,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i="1">
                <a:solidFill>
                  <a:srgbClr val="FFFFFF"/>
                </a:solidFill>
              </a:rPr>
              <a:t>	если у больного имеется четвертый признак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000" i="1">
                <a:solidFill>
                  <a:srgbClr val="FFFFFF"/>
                </a:solidFill>
              </a:rPr>
              <a:t>	в сочетании с любым другим из первых трех.</a:t>
            </a:r>
            <a:r>
              <a:rPr lang="ru-RU" sz="2400" i="1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611188" y="1916113"/>
            <a:ext cx="288925" cy="433387"/>
            <a:chOff x="385" y="1207"/>
            <a:chExt cx="182" cy="273"/>
          </a:xfrm>
        </p:grpSpPr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385" y="1344"/>
              <a:ext cx="46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431" y="1207"/>
              <a:ext cx="136" cy="27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611188" y="2924175"/>
            <a:ext cx="288925" cy="433388"/>
            <a:chOff x="385" y="1207"/>
            <a:chExt cx="182" cy="273"/>
          </a:xfrm>
        </p:grpSpPr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385" y="1344"/>
              <a:ext cx="46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V="1">
              <a:off x="431" y="1207"/>
              <a:ext cx="136" cy="27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611188" y="4797425"/>
            <a:ext cx="288925" cy="433388"/>
            <a:chOff x="385" y="1207"/>
            <a:chExt cx="182" cy="273"/>
          </a:xfrm>
        </p:grpSpPr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385" y="1344"/>
              <a:ext cx="46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431" y="1207"/>
              <a:ext cx="136" cy="27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>
                <a:solidFill>
                  <a:srgbClr val="FFFF00"/>
                </a:solidFill>
              </a:rPr>
              <a:t>Лабораторные данные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solidFill>
                  <a:srgbClr val="FFFFFF"/>
                </a:solidFill>
              </a:rPr>
              <a:t>ОАК: ускорение СОЭ</a:t>
            </a:r>
          </a:p>
          <a:p>
            <a:r>
              <a:rPr lang="ru-RU">
                <a:solidFill>
                  <a:srgbClr val="FFFFFF"/>
                </a:solidFill>
              </a:rPr>
              <a:t>БАК: умеренное повышение содержания </a:t>
            </a:r>
            <a:r>
              <a:rPr lang="ru-RU">
                <a:solidFill>
                  <a:srgbClr val="FFFFFF"/>
                </a:solidFill>
                <a:sym typeface="Symbol" pitchFamily="18" charset="2"/>
              </a:rPr>
              <a:t>2- и -глобулинов, серомукоида, появление С-РБ,          РФ-отрицательно</a:t>
            </a:r>
          </a:p>
          <a:p>
            <a:r>
              <a:rPr lang="ru-RU">
                <a:solidFill>
                  <a:srgbClr val="FFFFFF"/>
                </a:solidFill>
                <a:sym typeface="Symbol" pitchFamily="18" charset="2"/>
              </a:rPr>
              <a:t>Определение АГ гистосовместимости </a:t>
            </a:r>
            <a:r>
              <a:rPr lang="en-US">
                <a:solidFill>
                  <a:srgbClr val="FFFFFF"/>
                </a:solidFill>
              </a:rPr>
              <a:t>HLA-B</a:t>
            </a:r>
            <a:r>
              <a:rPr lang="ru-RU">
                <a:solidFill>
                  <a:srgbClr val="FFFFFF"/>
                </a:solidFill>
              </a:rPr>
              <a:t>27 в крови</a:t>
            </a:r>
          </a:p>
          <a:p>
            <a:pPr>
              <a:buFontTx/>
              <a:buNone/>
            </a:pPr>
            <a:endParaRPr lang="ru-RU">
              <a:solidFill>
                <a:srgbClr val="FFFFFF"/>
              </a:solidFill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715000"/>
            <a:ext cx="8229600" cy="1143000"/>
          </a:xfrm>
        </p:spPr>
        <p:txBody>
          <a:bodyPr/>
          <a:lstStyle/>
          <a:p>
            <a:r>
              <a:rPr lang="ru-RU" b="1" i="1">
                <a:solidFill>
                  <a:srgbClr val="FFFFFF"/>
                </a:solidFill>
                <a:latin typeface="Times New Roman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Клинический диагноз: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Ювенильный анкилозирующий спондилоартрит высокой степени активности, НФ 1-2 степени, медленнопрогрессирующее течение. Катаральный рефлюкс-эзофагит. Хронический гастродуоденит, период обострения. Дуоденогастральный рефлюкс.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323850" y="3644900"/>
            <a:ext cx="2592388" cy="288925"/>
          </a:xfrm>
          <a:prstGeom prst="homePlate">
            <a:avLst>
              <a:gd name="adj" fmla="val 81708"/>
            </a:avLst>
          </a:prstGeom>
          <a:solidFill>
            <a:srgbClr val="FF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индометацин</a:t>
            </a: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270125" y="415925"/>
            <a:ext cx="4119563" cy="2425700"/>
          </a:xfrm>
          <a:prstGeom prst="rect">
            <a:avLst/>
          </a:prstGeom>
          <a:solidFill>
            <a:schemeClr val="accent1">
              <a:alpha val="32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873125" y="762000"/>
            <a:ext cx="139700" cy="6238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220788" y="969963"/>
            <a:ext cx="209550" cy="1593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>
            <a:off x="3387725" y="1939925"/>
            <a:ext cx="209550" cy="6238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 flipV="1">
            <a:off x="4016375" y="2703513"/>
            <a:ext cx="139700" cy="682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 flipV="1">
            <a:off x="4156075" y="2771775"/>
            <a:ext cx="2095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4365625" y="2633663"/>
            <a:ext cx="209550" cy="1381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779588" y="1385888"/>
            <a:ext cx="349250" cy="12493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1431925" y="901700"/>
            <a:ext cx="141288" cy="152558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570038" y="901700"/>
            <a:ext cx="209550" cy="5524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1011238" y="969963"/>
            <a:ext cx="209550" cy="48418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663575" y="692150"/>
            <a:ext cx="209550" cy="276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454025" y="969963"/>
            <a:ext cx="209550" cy="139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2200275" y="1871663"/>
            <a:ext cx="139700" cy="6921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2338388" y="1871663"/>
            <a:ext cx="209550" cy="831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2479675" y="2495550"/>
            <a:ext cx="209550" cy="276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2689225" y="2217738"/>
            <a:ext cx="349250" cy="2778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038475" y="2217738"/>
            <a:ext cx="419100" cy="3460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665538" y="1939925"/>
            <a:ext cx="350837" cy="831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flipH="1">
            <a:off x="4575175" y="2563813"/>
            <a:ext cx="138113" cy="69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>
            <a:off x="4713288" y="2287588"/>
            <a:ext cx="211137" cy="276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4922838" y="1939925"/>
            <a:ext cx="211137" cy="34607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5133975" y="1939925"/>
            <a:ext cx="138113" cy="4159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343525" y="2425700"/>
            <a:ext cx="487363" cy="2079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5830888" y="2633663"/>
            <a:ext cx="558800" cy="698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V="1">
            <a:off x="6389688" y="2217738"/>
            <a:ext cx="419100" cy="4175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6808788" y="1109663"/>
            <a:ext cx="349250" cy="1038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 flipH="1" flipV="1">
            <a:off x="7158038" y="1109663"/>
            <a:ext cx="209550" cy="9001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V="1">
            <a:off x="7367588" y="1039813"/>
            <a:ext cx="1117600" cy="9001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 flipH="1" flipV="1">
            <a:off x="8415338" y="1039813"/>
            <a:ext cx="211137" cy="27781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0" y="0"/>
          <a:ext cx="8964613" cy="3717925"/>
        </p:xfrm>
        <a:graphic>
          <a:graphicData uri="http://schemas.openxmlformats.org/presentationml/2006/ole">
            <p:oleObj spid="_x0000_s12293" name="Диаграмма" r:id="rId3" imgW="5848502" imgH="2209800" progId="Excel.Chart.8">
              <p:embed/>
            </p:oleObj>
          </a:graphicData>
        </a:graphic>
      </p:graphicFrame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293688" y="889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FF"/>
                </a:solidFill>
              </a:rPr>
              <a:t>СОЭ, мм/час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2619375" y="347663"/>
            <a:ext cx="368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F87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     е     м     и     с     с     и     я</a:t>
            </a:r>
          </a:p>
        </p:txBody>
      </p:sp>
      <p:sp>
        <p:nvSpPr>
          <p:cNvPr id="12331" name="AutoShape 43"/>
          <p:cNvSpPr>
            <a:spLocks noChangeArrowheads="1"/>
          </p:cNvSpPr>
          <p:nvPr/>
        </p:nvSpPr>
        <p:spPr bwMode="auto">
          <a:xfrm>
            <a:off x="684213" y="4005263"/>
            <a:ext cx="1150937" cy="287337"/>
          </a:xfrm>
          <a:prstGeom prst="homePlate">
            <a:avLst>
              <a:gd name="adj" fmla="val 20862"/>
            </a:avLst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FFFFF"/>
                </a:solidFill>
                <a:latin typeface="Tahoma" pitchFamily="34" charset="0"/>
              </a:rPr>
              <a:t>Сульфа-</a:t>
            </a:r>
          </a:p>
          <a:p>
            <a:pPr algn="ctr"/>
            <a:r>
              <a:rPr lang="ru-RU">
                <a:solidFill>
                  <a:srgbClr val="FFFFFF"/>
                </a:solidFill>
                <a:latin typeface="Tahoma" pitchFamily="34" charset="0"/>
              </a:rPr>
              <a:t>салазин</a:t>
            </a:r>
          </a:p>
        </p:txBody>
      </p:sp>
      <p:sp>
        <p:nvSpPr>
          <p:cNvPr id="12335" name="AutoShape 47"/>
          <p:cNvSpPr>
            <a:spLocks noChangeArrowheads="1"/>
          </p:cNvSpPr>
          <p:nvPr/>
        </p:nvSpPr>
        <p:spPr bwMode="auto">
          <a:xfrm>
            <a:off x="1619250" y="4365625"/>
            <a:ext cx="5184775" cy="287338"/>
          </a:xfrm>
          <a:prstGeom prst="homePlate">
            <a:avLst>
              <a:gd name="adj" fmla="val 654101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 р е д н и з о л о н</a:t>
            </a:r>
          </a:p>
        </p:txBody>
      </p:sp>
      <p:sp>
        <p:nvSpPr>
          <p:cNvPr id="12336" name="AutoShape 48"/>
          <p:cNvSpPr>
            <a:spLocks noChangeArrowheads="1"/>
          </p:cNvSpPr>
          <p:nvPr/>
        </p:nvSpPr>
        <p:spPr bwMode="auto">
          <a:xfrm>
            <a:off x="1619250" y="4652963"/>
            <a:ext cx="4608513" cy="287337"/>
          </a:xfrm>
          <a:prstGeom prst="homePlate">
            <a:avLst>
              <a:gd name="adj" fmla="val 74179"/>
            </a:avLst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Ц и к л о ф о с ф а н</a:t>
            </a:r>
          </a:p>
        </p:txBody>
      </p:sp>
      <p:sp>
        <p:nvSpPr>
          <p:cNvPr id="12337" name="AutoShape 49"/>
          <p:cNvSpPr>
            <a:spLocks noChangeArrowheads="1"/>
          </p:cNvSpPr>
          <p:nvPr/>
        </p:nvSpPr>
        <p:spPr bwMode="auto">
          <a:xfrm>
            <a:off x="3635375" y="4941888"/>
            <a:ext cx="2232025" cy="287337"/>
          </a:xfrm>
          <a:prstGeom prst="homePlate">
            <a:avLst>
              <a:gd name="adj" fmla="val 35927"/>
            </a:avLst>
          </a:prstGeom>
          <a:solidFill>
            <a:srgbClr val="FFFF00">
              <a:alpha val="83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М о в а л и с </a:t>
            </a:r>
          </a:p>
        </p:txBody>
      </p:sp>
      <p:sp>
        <p:nvSpPr>
          <p:cNvPr id="12338" name="AutoShape 50"/>
          <p:cNvSpPr>
            <a:spLocks noChangeArrowheads="1"/>
          </p:cNvSpPr>
          <p:nvPr/>
        </p:nvSpPr>
        <p:spPr bwMode="auto">
          <a:xfrm>
            <a:off x="5940425" y="5157788"/>
            <a:ext cx="2843213" cy="287337"/>
          </a:xfrm>
          <a:prstGeom prst="homePlate">
            <a:avLst>
              <a:gd name="adj" fmla="val 45765"/>
            </a:avLst>
          </a:prstGeom>
          <a:solidFill>
            <a:srgbClr val="33CC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П и р о к с и к а м</a:t>
            </a:r>
          </a:p>
        </p:txBody>
      </p:sp>
      <p:sp>
        <p:nvSpPr>
          <p:cNvPr id="12340" name="AutoShape 52"/>
          <p:cNvSpPr>
            <a:spLocks noChangeArrowheads="1"/>
          </p:cNvSpPr>
          <p:nvPr/>
        </p:nvSpPr>
        <p:spPr bwMode="auto">
          <a:xfrm>
            <a:off x="5940425" y="4076700"/>
            <a:ext cx="2374900" cy="287338"/>
          </a:xfrm>
          <a:prstGeom prst="homePlate">
            <a:avLst>
              <a:gd name="adj" fmla="val 52499"/>
            </a:avLst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FF"/>
                </a:solidFill>
                <a:latin typeface="Tahoma" pitchFamily="34" charset="0"/>
              </a:rPr>
              <a:t>сульфасалазин</a:t>
            </a:r>
          </a:p>
        </p:txBody>
      </p:sp>
      <p:sp>
        <p:nvSpPr>
          <p:cNvPr id="12341" name="AutoShape 53"/>
          <p:cNvSpPr>
            <a:spLocks noChangeArrowheads="1"/>
          </p:cNvSpPr>
          <p:nvPr/>
        </p:nvSpPr>
        <p:spPr bwMode="auto">
          <a:xfrm>
            <a:off x="8604250" y="5445125"/>
            <a:ext cx="539750" cy="357188"/>
          </a:xfrm>
          <a:prstGeom prst="homePlate">
            <a:avLst>
              <a:gd name="adj" fmla="val 6989"/>
            </a:avLst>
          </a:prstGeom>
          <a:solidFill>
            <a:srgbClr val="FF0000">
              <a:alpha val="83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МТХ</a:t>
            </a:r>
          </a:p>
        </p:txBody>
      </p:sp>
      <p:grpSp>
        <p:nvGrpSpPr>
          <p:cNvPr id="12353" name="Group 65"/>
          <p:cNvGrpSpPr>
            <a:grpSpLocks/>
          </p:cNvGrpSpPr>
          <p:nvPr/>
        </p:nvGrpSpPr>
        <p:grpSpPr bwMode="auto">
          <a:xfrm>
            <a:off x="6948488" y="5949950"/>
            <a:ext cx="2195512" cy="719138"/>
            <a:chOff x="4377" y="3748"/>
            <a:chExt cx="1383" cy="453"/>
          </a:xfrm>
        </p:grpSpPr>
        <p:sp>
          <p:nvSpPr>
            <p:cNvPr id="12346" name="AutoShape 58"/>
            <p:cNvSpPr>
              <a:spLocks noChangeArrowheads="1"/>
            </p:cNvSpPr>
            <p:nvPr/>
          </p:nvSpPr>
          <p:spPr bwMode="auto">
            <a:xfrm>
              <a:off x="5511" y="3748"/>
              <a:ext cx="93" cy="214"/>
            </a:xfrm>
            <a:prstGeom prst="upArrow">
              <a:avLst>
                <a:gd name="adj1" fmla="val 49454"/>
                <a:gd name="adj2" fmla="val 1065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7" name="AutoShape 59"/>
            <p:cNvSpPr>
              <a:spLocks noChangeArrowheads="1"/>
            </p:cNvSpPr>
            <p:nvPr/>
          </p:nvSpPr>
          <p:spPr bwMode="auto">
            <a:xfrm>
              <a:off x="5602" y="3748"/>
              <a:ext cx="93" cy="214"/>
            </a:xfrm>
            <a:prstGeom prst="upArrow">
              <a:avLst>
                <a:gd name="adj1" fmla="val 49454"/>
                <a:gd name="adj2" fmla="val 1065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48" name="AutoShape 60"/>
            <p:cNvSpPr>
              <a:spLocks noChangeArrowheads="1"/>
            </p:cNvSpPr>
            <p:nvPr/>
          </p:nvSpPr>
          <p:spPr bwMode="auto">
            <a:xfrm>
              <a:off x="5667" y="3748"/>
              <a:ext cx="93" cy="214"/>
            </a:xfrm>
            <a:prstGeom prst="upArrow">
              <a:avLst>
                <a:gd name="adj1" fmla="val 49454"/>
                <a:gd name="adj2" fmla="val 10659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0" name="AutoShape 62"/>
            <p:cNvSpPr>
              <a:spLocks noChangeArrowheads="1"/>
            </p:cNvSpPr>
            <p:nvPr/>
          </p:nvSpPr>
          <p:spPr bwMode="auto">
            <a:xfrm>
              <a:off x="5511" y="3929"/>
              <a:ext cx="249" cy="27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51" name="Text Box 63"/>
            <p:cNvSpPr txBox="1">
              <a:spLocks noChangeArrowheads="1"/>
            </p:cNvSpPr>
            <p:nvPr/>
          </p:nvSpPr>
          <p:spPr bwMode="auto">
            <a:xfrm>
              <a:off x="4377" y="3793"/>
              <a:ext cx="118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ru-RU" b="1">
                  <a:solidFill>
                    <a:srgbClr val="FFFFFF"/>
                  </a:solidFill>
                </a:rPr>
                <a:t>Пульс-терапия</a:t>
              </a:r>
            </a:p>
            <a:p>
              <a:pPr algn="r"/>
              <a:r>
                <a:rPr lang="ru-RU" b="1">
                  <a:solidFill>
                    <a:srgbClr val="FFFFFF"/>
                  </a:solidFill>
                </a:rPr>
                <a:t>метипредом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7" grpId="0" animBg="1"/>
      <p:bldP spid="12331" grpId="0" animBg="1"/>
      <p:bldP spid="12335" grpId="0" animBg="1"/>
      <p:bldP spid="12336" grpId="0" animBg="1"/>
      <p:bldP spid="12337" grpId="0" animBg="1"/>
      <p:bldP spid="12338" grpId="0" animBg="1"/>
      <p:bldP spid="12340" grpId="0" animBg="1"/>
      <p:bldP spid="123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4106862" cy="633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8913"/>
            <a:ext cx="3640138" cy="6335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20713"/>
          </a:xfrm>
        </p:spPr>
        <p:txBody>
          <a:bodyPr/>
          <a:lstStyle/>
          <a:p>
            <a:r>
              <a:rPr lang="ru-RU" sz="2800" b="1" u="sng">
                <a:solidFill>
                  <a:srgbClr val="FFFF00"/>
                </a:solidFill>
              </a:rPr>
              <a:t>Лабораторные данные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3213" y="714375"/>
            <a:ext cx="23368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ОАК</a:t>
            </a:r>
            <a:r>
              <a:rPr lang="ru-RU" sz="24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(19.10.05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Эр. 4.27 х10</a:t>
            </a:r>
            <a:r>
              <a:rPr lang="ru-RU" sz="24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\л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6.5х10</a:t>
            </a:r>
            <a:r>
              <a:rPr lang="ru-RU" sz="2400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\л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п 4% 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с  80%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Эо 2% 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мон 4%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л 10%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Hb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112 г\л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ОЭ 62 мм\час</a:t>
            </a:r>
            <a:r>
              <a:rPr lang="ru-RU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76600" y="765175"/>
            <a:ext cx="2349500" cy="312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ОАК</a:t>
            </a:r>
            <a:r>
              <a:rPr lang="ru-RU" sz="24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(3.11.05)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Эр. 4,72 х1012\л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7,0х109\л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п 1% 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с  67%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Эо 0% 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мон 8%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л 24%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Hb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96 г\л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ОЭ 54 мм\час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гипохромия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27763" y="765175"/>
            <a:ext cx="2405062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ОАМ</a:t>
            </a:r>
            <a:r>
              <a:rPr lang="ru-RU" sz="24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(19.10.05)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Цвет с/ж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Прозрачная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уд.вес 1,017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5,0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Белок отр.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Лейк. 0-1 в п.зр.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Эп. 1-2 в п.зр.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3850" y="4149725"/>
            <a:ext cx="3338513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БАК</a:t>
            </a:r>
            <a:r>
              <a:rPr lang="ru-RU" sz="24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(19.10.05)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Об.белок 79,7 г/л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Bi </a:t>
            </a: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общий 5,8 мкмоль/л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АЛТ/АСТ 6/11 ед/л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Мочевина 4,5 ммоль/л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РФ 6,2 ед/л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АСЛ-О 68,8 ед/мл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С-РБ 4,84 мг/дл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16463" y="4149725"/>
            <a:ext cx="3916362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ru-RU" sz="2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Протеинограмма</a:t>
            </a:r>
            <a:r>
              <a:rPr lang="ru-RU" sz="24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(19.10.05)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Альбумины 37,9%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1-глобулины 5,7 %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2-глобулины 13,7 % 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-глобулины 13,7 % </a:t>
            </a:r>
          </a:p>
          <a:p>
            <a:pPr>
              <a:lnSpc>
                <a:spcPct val="75000"/>
              </a:lnSpc>
            </a:pPr>
            <a:r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Symbol" pitchFamily="18" charset="2"/>
              </a:rPr>
              <a:t>-глобулины 28,9 %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43000"/>
          </a:xfrm>
        </p:spPr>
        <p:txBody>
          <a:bodyPr/>
          <a:lstStyle/>
          <a:p>
            <a:r>
              <a:rPr lang="ru-RU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Клинический диагноз: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6613"/>
            <a:ext cx="7329488" cy="3313112"/>
          </a:xfrm>
          <a:noFill/>
          <a:ln w="12700">
            <a:solidFill>
              <a:srgbClr val="FFFF99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Ювенильный анкилозирующий спондилоартрит высокой степени активности, НФ 1-2 степени, медленнопрогрессирующее течение. Катаральный рефлюкс-эзофагит. Хронический гастродуоденит, период обострения. Дуоденогастральный рефлюкс.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388" y="4292600"/>
            <a:ext cx="98282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ь"/>
            </a:pPr>
            <a:r>
              <a:rPr lang="ru-RU" sz="2000" b="1" i="1">
                <a:solidFill>
                  <a:srgbClr val="FFFFFF"/>
                </a:solidFill>
              </a:rPr>
              <a:t>Правосторонний сколиоз грудопоясничного отдела                                     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rgbClr val="FFFFFF"/>
                </a:solidFill>
              </a:rPr>
              <a:t>                                                                       позвоночника </a:t>
            </a:r>
            <a:r>
              <a:rPr lang="en-US" sz="2000" b="1" i="1">
                <a:solidFill>
                  <a:srgbClr val="FFFFFF"/>
                </a:solidFill>
              </a:rPr>
              <a:t>II</a:t>
            </a:r>
            <a:r>
              <a:rPr lang="ru-RU" sz="2000" b="1" i="1">
                <a:solidFill>
                  <a:srgbClr val="FFFFFF"/>
                </a:solidFill>
              </a:rPr>
              <a:t> степени. </a:t>
            </a:r>
          </a:p>
          <a:p>
            <a:pPr>
              <a:buFont typeface="Wingdings" pitchFamily="2" charset="2"/>
              <a:buChar char="ь"/>
            </a:pPr>
            <a:r>
              <a:rPr lang="ru-RU" sz="2000" b="1" i="1">
                <a:solidFill>
                  <a:srgbClr val="FFFFFF"/>
                </a:solidFill>
              </a:rPr>
              <a:t>Хронический реактивный гастродуоденит, фаза обострения. </a:t>
            </a:r>
          </a:p>
          <a:p>
            <a:pPr>
              <a:buFont typeface="Wingdings" pitchFamily="2" charset="2"/>
              <a:buChar char="ь"/>
            </a:pPr>
            <a:r>
              <a:rPr lang="ru-RU" sz="2000" b="1" i="1">
                <a:solidFill>
                  <a:srgbClr val="FFFFFF"/>
                </a:solidFill>
              </a:rPr>
              <a:t>Хронический холецистохолангит, период ремиссии. </a:t>
            </a:r>
          </a:p>
          <a:p>
            <a:pPr>
              <a:buFont typeface="Wingdings" pitchFamily="2" charset="2"/>
              <a:buChar char="ь"/>
            </a:pPr>
            <a:r>
              <a:rPr lang="ru-RU" sz="2000" b="1" i="1">
                <a:solidFill>
                  <a:srgbClr val="FFFFFF"/>
                </a:solidFill>
              </a:rPr>
              <a:t>Миопия средней степени. </a:t>
            </a:r>
          </a:p>
          <a:p>
            <a:pPr>
              <a:buFont typeface="Wingdings" pitchFamily="2" charset="2"/>
              <a:buChar char="ь"/>
            </a:pPr>
            <a:r>
              <a:rPr lang="ru-RU" sz="2000" b="1" i="1">
                <a:solidFill>
                  <a:srgbClr val="FFFFFF"/>
                </a:solidFill>
              </a:rPr>
              <a:t>Предположительно железодефицитная анемия  </a:t>
            </a:r>
          </a:p>
          <a:p>
            <a:pPr>
              <a:buFont typeface="Wingdings" pitchFamily="2" charset="2"/>
              <a:buNone/>
            </a:pPr>
            <a:r>
              <a:rPr lang="ru-RU" sz="2000" b="1" i="1">
                <a:solidFill>
                  <a:srgbClr val="FFFFFF"/>
                </a:solidFill>
              </a:rPr>
              <a:t>                                                                         средней степени тяжести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207375" cy="1143000"/>
          </a:xfrm>
        </p:spPr>
        <p:txBody>
          <a:bodyPr/>
          <a:lstStyle/>
          <a:p>
            <a:r>
              <a:rPr lang="ru-RU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Анкилозирующий спондилоартрит</a:t>
            </a:r>
            <a:r>
              <a:rPr lang="ru-RU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(болезнь Штрюмпеля-Мари-Бехтерева)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852738"/>
            <a:ext cx="91440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	</a:t>
            </a:r>
            <a:r>
              <a:rPr lang="ru-RU" b="1">
                <a:solidFill>
                  <a:srgbClr val="FFFFFF"/>
                </a:solidFill>
              </a:rPr>
              <a:t>-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хроническое воспалительное анкилозирующее заболевание суставов осевого скелета (межпозвонковых, реберно- позвоночных, </a:t>
            </a:r>
          </a:p>
          <a:p>
            <a:pPr algn="ctr">
              <a:buFontTx/>
              <a:buNone/>
            </a:pP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крестцово-подвздошных)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Group 57"/>
          <p:cNvGrpSpPr>
            <a:grpSpLocks/>
          </p:cNvGrpSpPr>
          <p:nvPr/>
        </p:nvGrpSpPr>
        <p:grpSpPr bwMode="auto">
          <a:xfrm>
            <a:off x="2411413" y="763588"/>
            <a:ext cx="3983037" cy="957262"/>
            <a:chOff x="1519" y="481"/>
            <a:chExt cx="2509" cy="603"/>
          </a:xfrm>
        </p:grpSpPr>
        <p:grpSp>
          <p:nvGrpSpPr>
            <p:cNvPr id="5133" name="Group 13"/>
            <p:cNvGrpSpPr>
              <a:grpSpLocks/>
            </p:cNvGrpSpPr>
            <p:nvPr/>
          </p:nvGrpSpPr>
          <p:grpSpPr bwMode="auto">
            <a:xfrm rot="6159043">
              <a:off x="1496" y="595"/>
              <a:ext cx="468" cy="421"/>
              <a:chOff x="1791" y="1162"/>
              <a:chExt cx="468" cy="421"/>
            </a:xfrm>
          </p:grpSpPr>
          <p:sp>
            <p:nvSpPr>
              <p:cNvPr id="5131" name="AutoShape 11"/>
              <p:cNvSpPr>
                <a:spLocks noChangeArrowheads="1"/>
              </p:cNvSpPr>
              <p:nvPr/>
            </p:nvSpPr>
            <p:spPr bwMode="auto">
              <a:xfrm rot="2216561">
                <a:off x="1791" y="1162"/>
                <a:ext cx="409" cy="317"/>
              </a:xfrm>
              <a:prstGeom prst="chevron">
                <a:avLst>
                  <a:gd name="adj" fmla="val 3225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2" name="AutoShape 12"/>
              <p:cNvSpPr>
                <a:spLocks noChangeArrowheads="1"/>
              </p:cNvSpPr>
              <p:nvPr/>
            </p:nvSpPr>
            <p:spPr bwMode="auto">
              <a:xfrm rot="-3193901">
                <a:off x="1973" y="1298"/>
                <a:ext cx="317" cy="254"/>
              </a:xfrm>
              <a:prstGeom prst="triangle">
                <a:avLst>
                  <a:gd name="adj" fmla="val 50000"/>
                </a:avLst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34" name="Group 14"/>
            <p:cNvGrpSpPr>
              <a:grpSpLocks/>
            </p:cNvGrpSpPr>
            <p:nvPr/>
          </p:nvGrpSpPr>
          <p:grpSpPr bwMode="auto">
            <a:xfrm rot="300342">
              <a:off x="3560" y="663"/>
              <a:ext cx="468" cy="421"/>
              <a:chOff x="1791" y="1162"/>
              <a:chExt cx="468" cy="421"/>
            </a:xfrm>
          </p:grpSpPr>
          <p:sp>
            <p:nvSpPr>
              <p:cNvPr id="5135" name="AutoShape 15"/>
              <p:cNvSpPr>
                <a:spLocks noChangeArrowheads="1"/>
              </p:cNvSpPr>
              <p:nvPr/>
            </p:nvSpPr>
            <p:spPr bwMode="auto">
              <a:xfrm rot="2216561">
                <a:off x="1791" y="1162"/>
                <a:ext cx="409" cy="317"/>
              </a:xfrm>
              <a:prstGeom prst="chevron">
                <a:avLst>
                  <a:gd name="adj" fmla="val 3225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6" name="AutoShape 16"/>
              <p:cNvSpPr>
                <a:spLocks noChangeArrowheads="1"/>
              </p:cNvSpPr>
              <p:nvPr/>
            </p:nvSpPr>
            <p:spPr bwMode="auto">
              <a:xfrm rot="-3193901">
                <a:off x="1973" y="1298"/>
                <a:ext cx="317" cy="254"/>
              </a:xfrm>
              <a:prstGeom prst="triangle">
                <a:avLst>
                  <a:gd name="adj" fmla="val 50000"/>
                </a:avLst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>
              <a:off x="1927" y="481"/>
              <a:ext cx="180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>
                  <a:solidFill>
                    <a:schemeClr val="bg1"/>
                  </a:solidFill>
                </a:rPr>
                <a:t>Вызывающий болезнь </a:t>
              </a:r>
            </a:p>
            <a:p>
              <a:pPr algn="ctr"/>
              <a:r>
                <a:rPr lang="ru-RU" b="1">
                  <a:solidFill>
                    <a:schemeClr val="bg1"/>
                  </a:solidFill>
                </a:rPr>
                <a:t>пептид или вирус</a:t>
              </a: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1927" y="708"/>
              <a:ext cx="136" cy="4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3560" y="708"/>
              <a:ext cx="181" cy="9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6875463" y="1123950"/>
            <a:ext cx="1849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chemeClr val="bg1"/>
                </a:solidFill>
              </a:rPr>
              <a:t>(не совпадает)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395288" y="1052513"/>
            <a:ext cx="1520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(</a:t>
            </a:r>
            <a:r>
              <a:rPr lang="ru-RU" b="1" u="sng">
                <a:solidFill>
                  <a:schemeClr val="bg1"/>
                </a:solidFill>
              </a:rPr>
              <a:t>совпадает)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116013" y="188913"/>
            <a:ext cx="364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1) </a:t>
            </a:r>
            <a:r>
              <a:rPr lang="ru-RU" sz="2400" b="1" u="sng">
                <a:solidFill>
                  <a:srgbClr val="FFFF00"/>
                </a:solidFill>
              </a:rPr>
              <a:t>Рецепторная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 u="sng">
                <a:solidFill>
                  <a:srgbClr val="FFFF00"/>
                </a:solidFill>
              </a:rPr>
              <a:t>теория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116013" y="3284538"/>
            <a:ext cx="436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FF00"/>
                </a:solidFill>
              </a:rPr>
              <a:t>2) </a:t>
            </a:r>
            <a:r>
              <a:rPr lang="ru-RU" sz="2400" b="1" u="sng">
                <a:solidFill>
                  <a:srgbClr val="FFFF00"/>
                </a:solidFill>
              </a:rPr>
              <a:t>Молекулярная</a:t>
            </a:r>
            <a:r>
              <a:rPr lang="ru-RU" sz="2400" b="1">
                <a:solidFill>
                  <a:srgbClr val="FFFF00"/>
                </a:solidFill>
              </a:rPr>
              <a:t> </a:t>
            </a:r>
            <a:r>
              <a:rPr lang="ru-RU" sz="2400" b="1" u="sng">
                <a:solidFill>
                  <a:srgbClr val="FFFF00"/>
                </a:solidFill>
              </a:rPr>
              <a:t>мимикрия</a:t>
            </a:r>
          </a:p>
        </p:txBody>
      </p:sp>
      <p:grpSp>
        <p:nvGrpSpPr>
          <p:cNvPr id="5180" name="Group 60"/>
          <p:cNvGrpSpPr>
            <a:grpSpLocks/>
          </p:cNvGrpSpPr>
          <p:nvPr/>
        </p:nvGrpSpPr>
        <p:grpSpPr bwMode="auto">
          <a:xfrm>
            <a:off x="1331913" y="5445125"/>
            <a:ext cx="1512887" cy="1223963"/>
            <a:chOff x="839" y="3430"/>
            <a:chExt cx="953" cy="771"/>
          </a:xfrm>
        </p:grpSpPr>
        <p:sp>
          <p:nvSpPr>
            <p:cNvPr id="5148" name="AutoShape 28"/>
            <p:cNvSpPr>
              <a:spLocks noChangeArrowheads="1"/>
            </p:cNvSpPr>
            <p:nvPr/>
          </p:nvSpPr>
          <p:spPr bwMode="auto">
            <a:xfrm rot="7833792">
              <a:off x="1429" y="3476"/>
              <a:ext cx="409" cy="317"/>
            </a:xfrm>
            <a:prstGeom prst="chevron">
              <a:avLst>
                <a:gd name="adj" fmla="val 3225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839" y="3475"/>
              <a:ext cx="862" cy="726"/>
            </a:xfrm>
            <a:prstGeom prst="ellipse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1021" y="3838"/>
              <a:ext cx="318" cy="227"/>
            </a:xfrm>
            <a:prstGeom prst="ellipse">
              <a:avLst/>
            </a:prstGeom>
            <a:solidFill>
              <a:schemeClr val="tx2">
                <a:alpha val="94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AutoShape 31"/>
            <p:cNvSpPr>
              <a:spLocks noChangeArrowheads="1"/>
            </p:cNvSpPr>
            <p:nvPr/>
          </p:nvSpPr>
          <p:spPr bwMode="auto">
            <a:xfrm rot="-2712935">
              <a:off x="1633" y="3453"/>
              <a:ext cx="182" cy="136"/>
            </a:xfrm>
            <a:prstGeom prst="homePlate">
              <a:avLst>
                <a:gd name="adj" fmla="val 8144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79" name="Group 59"/>
          <p:cNvGrpSpPr>
            <a:grpSpLocks/>
          </p:cNvGrpSpPr>
          <p:nvPr/>
        </p:nvGrpSpPr>
        <p:grpSpPr bwMode="auto">
          <a:xfrm>
            <a:off x="6337300" y="4868863"/>
            <a:ext cx="2119313" cy="1728787"/>
            <a:chOff x="3992" y="3067"/>
            <a:chExt cx="1335" cy="1089"/>
          </a:xfrm>
        </p:grpSpPr>
        <p:sp>
          <p:nvSpPr>
            <p:cNvPr id="5152" name="AutoShape 32"/>
            <p:cNvSpPr>
              <a:spLocks noChangeArrowheads="1"/>
            </p:cNvSpPr>
            <p:nvPr/>
          </p:nvSpPr>
          <p:spPr bwMode="auto">
            <a:xfrm rot="13335271">
              <a:off x="3992" y="3497"/>
              <a:ext cx="725" cy="227"/>
            </a:xfrm>
            <a:prstGeom prst="homePlate">
              <a:avLst>
                <a:gd name="adj" fmla="val 718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AutoShape 33"/>
            <p:cNvSpPr>
              <a:spLocks noChangeArrowheads="1"/>
            </p:cNvSpPr>
            <p:nvPr/>
          </p:nvSpPr>
          <p:spPr bwMode="auto">
            <a:xfrm rot="2520816">
              <a:off x="4059" y="3384"/>
              <a:ext cx="409" cy="317"/>
            </a:xfrm>
            <a:prstGeom prst="chevron">
              <a:avLst>
                <a:gd name="adj" fmla="val 3225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4195" y="3430"/>
              <a:ext cx="862" cy="726"/>
            </a:xfrm>
            <a:prstGeom prst="ellipse">
              <a:avLst/>
            </a:prstGeom>
            <a:solidFill>
              <a:srgbClr val="99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4512" y="3657"/>
              <a:ext cx="318" cy="227"/>
            </a:xfrm>
            <a:prstGeom prst="ellipse">
              <a:avLst/>
            </a:prstGeom>
            <a:solidFill>
              <a:schemeClr val="tx2">
                <a:alpha val="94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Text Box 36"/>
            <p:cNvSpPr txBox="1">
              <a:spLocks noChangeArrowheads="1"/>
            </p:cNvSpPr>
            <p:nvPr/>
          </p:nvSpPr>
          <p:spPr bwMode="auto">
            <a:xfrm>
              <a:off x="4603" y="3067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HLA-B27</a:t>
              </a:r>
              <a:endParaRPr lang="ru-RU" b="1">
                <a:solidFill>
                  <a:schemeClr val="bg1"/>
                </a:solidFill>
              </a:endParaRPr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flipV="1">
              <a:off x="4240" y="3248"/>
              <a:ext cx="272" cy="22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0" y="3860800"/>
            <a:ext cx="276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Другая молекула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класса </a:t>
            </a:r>
            <a:r>
              <a:rPr lang="en-US" b="1">
                <a:solidFill>
                  <a:schemeClr val="bg1"/>
                </a:solidFill>
              </a:rPr>
              <a:t>HLA </a:t>
            </a:r>
            <a:endParaRPr lang="ru-RU" b="1">
              <a:solidFill>
                <a:schemeClr val="bg1"/>
              </a:solidFill>
            </a:endParaRPr>
          </a:p>
          <a:p>
            <a:pPr algn="ctr"/>
            <a:r>
              <a:rPr lang="ru-RU" b="1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Антиген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инфекционного агента</a:t>
            </a:r>
            <a:endParaRPr lang="ru-RU" b="1" u="sng">
              <a:solidFill>
                <a:schemeClr val="bg1"/>
              </a:solidFill>
            </a:endParaRPr>
          </a:p>
        </p:txBody>
      </p:sp>
      <p:grpSp>
        <p:nvGrpSpPr>
          <p:cNvPr id="5178" name="Group 58"/>
          <p:cNvGrpSpPr>
            <a:grpSpLocks/>
          </p:cNvGrpSpPr>
          <p:nvPr/>
        </p:nvGrpSpPr>
        <p:grpSpPr bwMode="auto">
          <a:xfrm>
            <a:off x="898525" y="1422400"/>
            <a:ext cx="7086600" cy="1868488"/>
            <a:chOff x="566" y="896"/>
            <a:chExt cx="4464" cy="1177"/>
          </a:xfrm>
        </p:grpSpPr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 rot="7833792">
              <a:off x="1155" y="1026"/>
              <a:ext cx="409" cy="317"/>
            </a:xfrm>
            <a:prstGeom prst="chevron">
              <a:avLst>
                <a:gd name="adj" fmla="val 32256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176" name="Group 56"/>
            <p:cNvGrpSpPr>
              <a:grpSpLocks/>
            </p:cNvGrpSpPr>
            <p:nvPr/>
          </p:nvGrpSpPr>
          <p:grpSpPr bwMode="auto">
            <a:xfrm>
              <a:off x="566" y="896"/>
              <a:ext cx="4464" cy="1177"/>
              <a:chOff x="566" y="896"/>
              <a:chExt cx="4464" cy="1177"/>
            </a:xfrm>
          </p:grpSpPr>
          <p:sp>
            <p:nvSpPr>
              <p:cNvPr id="5130" name="AutoShape 10"/>
              <p:cNvSpPr>
                <a:spLocks noChangeArrowheads="1"/>
              </p:cNvSpPr>
              <p:nvPr/>
            </p:nvSpPr>
            <p:spPr bwMode="auto">
              <a:xfrm rot="-2712935">
                <a:off x="914" y="1134"/>
                <a:ext cx="725" cy="250"/>
              </a:xfrm>
              <a:prstGeom prst="homePlate">
                <a:avLst>
                  <a:gd name="adj" fmla="val 6519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4" name="Oval 4"/>
              <p:cNvSpPr>
                <a:spLocks noChangeArrowheads="1"/>
              </p:cNvSpPr>
              <p:nvPr/>
            </p:nvSpPr>
            <p:spPr bwMode="auto">
              <a:xfrm>
                <a:off x="566" y="1071"/>
                <a:ext cx="880" cy="726"/>
              </a:xfrm>
              <a:prstGeom prst="ellipse">
                <a:avLst/>
              </a:prstGeom>
              <a:solidFill>
                <a:srgbClr val="F87D6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5" name="Oval 5"/>
              <p:cNvSpPr>
                <a:spLocks noChangeArrowheads="1"/>
              </p:cNvSpPr>
              <p:nvPr/>
            </p:nvSpPr>
            <p:spPr bwMode="auto">
              <a:xfrm>
                <a:off x="793" y="1434"/>
                <a:ext cx="325" cy="227"/>
              </a:xfrm>
              <a:prstGeom prst="ellipse">
                <a:avLst/>
              </a:prstGeom>
              <a:solidFill>
                <a:schemeClr val="tx2">
                  <a:alpha val="94000"/>
                </a:scheme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6" name="AutoShape 6"/>
              <p:cNvSpPr>
                <a:spLocks noChangeArrowheads="1"/>
              </p:cNvSpPr>
              <p:nvPr/>
            </p:nvSpPr>
            <p:spPr bwMode="auto">
              <a:xfrm rot="2216561">
                <a:off x="4012" y="1074"/>
                <a:ext cx="422" cy="317"/>
              </a:xfrm>
              <a:prstGeom prst="chevron">
                <a:avLst>
                  <a:gd name="adj" fmla="val 3328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7" name="Oval 7"/>
              <p:cNvSpPr>
                <a:spLocks noChangeArrowheads="1"/>
              </p:cNvSpPr>
              <p:nvPr/>
            </p:nvSpPr>
            <p:spPr bwMode="auto">
              <a:xfrm>
                <a:off x="4150" y="1116"/>
                <a:ext cx="880" cy="726"/>
              </a:xfrm>
              <a:prstGeom prst="ellipse">
                <a:avLst/>
              </a:prstGeom>
              <a:solidFill>
                <a:srgbClr val="F87D68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auto">
              <a:xfrm>
                <a:off x="4513" y="1479"/>
                <a:ext cx="325" cy="227"/>
              </a:xfrm>
              <a:prstGeom prst="ellipse">
                <a:avLst/>
              </a:prstGeom>
              <a:solidFill>
                <a:schemeClr val="tx2">
                  <a:alpha val="94000"/>
                </a:schemeClr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/>
            </p:nvSpPr>
            <p:spPr bwMode="auto">
              <a:xfrm>
                <a:off x="1247" y="1661"/>
                <a:ext cx="278" cy="22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1" name="Text Box 21"/>
              <p:cNvSpPr txBox="1">
                <a:spLocks noChangeArrowheads="1"/>
              </p:cNvSpPr>
              <p:nvPr/>
            </p:nvSpPr>
            <p:spPr bwMode="auto">
              <a:xfrm>
                <a:off x="1642" y="1446"/>
                <a:ext cx="72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HLA-B27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/>
            </p:nvSpPr>
            <p:spPr bwMode="auto">
              <a:xfrm flipV="1">
                <a:off x="3878" y="1252"/>
                <a:ext cx="278" cy="22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3" name="Text Box 23"/>
              <p:cNvSpPr txBox="1">
                <a:spLocks noChangeArrowheads="1"/>
              </p:cNvSpPr>
              <p:nvPr/>
            </p:nvSpPr>
            <p:spPr bwMode="auto">
              <a:xfrm>
                <a:off x="2944" y="1207"/>
                <a:ext cx="935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b="1">
                    <a:solidFill>
                      <a:schemeClr val="bg1"/>
                    </a:solidFill>
                  </a:rPr>
                  <a:t>Молекула </a:t>
                </a:r>
              </a:p>
              <a:p>
                <a:pPr algn="r"/>
                <a:r>
                  <a:rPr lang="ru-RU" b="1">
                    <a:solidFill>
                      <a:schemeClr val="bg1"/>
                    </a:solidFill>
                  </a:rPr>
                  <a:t>другого </a:t>
                </a:r>
              </a:p>
              <a:p>
                <a:pPr algn="r"/>
                <a:r>
                  <a:rPr lang="ru-RU" b="1">
                    <a:solidFill>
                      <a:schemeClr val="bg1"/>
                    </a:solidFill>
                  </a:rPr>
                  <a:t>класса </a:t>
                </a:r>
                <a:r>
                  <a:rPr lang="en-US" b="1">
                    <a:solidFill>
                      <a:schemeClr val="bg1"/>
                    </a:solidFill>
                  </a:rPr>
                  <a:t>HLA</a:t>
                </a:r>
                <a:endParaRPr lang="ru-RU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161" name="Text Box 41"/>
              <p:cNvSpPr txBox="1">
                <a:spLocks noChangeArrowheads="1"/>
              </p:cNvSpPr>
              <p:nvPr/>
            </p:nvSpPr>
            <p:spPr bwMode="auto">
              <a:xfrm>
                <a:off x="1590" y="1842"/>
                <a:ext cx="245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b="1">
                    <a:solidFill>
                      <a:schemeClr val="bg1"/>
                    </a:solidFill>
                  </a:rPr>
                  <a:t>Антигенпредставляющая клетка</a:t>
                </a:r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/>
            </p:nvSpPr>
            <p:spPr bwMode="auto">
              <a:xfrm flipV="1">
                <a:off x="4059" y="1706"/>
                <a:ext cx="278" cy="22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>
                <a:off x="1429" y="1162"/>
                <a:ext cx="278" cy="22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708400" y="6308725"/>
            <a:ext cx="1933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Клетка-мишень</a:t>
            </a:r>
          </a:p>
        </p:txBody>
      </p:sp>
      <p:sp>
        <p:nvSpPr>
          <p:cNvPr id="5165" name="Line 45"/>
          <p:cNvSpPr>
            <a:spLocks noChangeShapeType="1"/>
          </p:cNvSpPr>
          <p:nvPr/>
        </p:nvSpPr>
        <p:spPr bwMode="auto">
          <a:xfrm>
            <a:off x="2484438" y="6308725"/>
            <a:ext cx="1150937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66" name="Line 46"/>
          <p:cNvSpPr>
            <a:spLocks noChangeShapeType="1"/>
          </p:cNvSpPr>
          <p:nvPr/>
        </p:nvSpPr>
        <p:spPr bwMode="auto">
          <a:xfrm flipV="1">
            <a:off x="5724525" y="6237288"/>
            <a:ext cx="107950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181" name="Group 61"/>
          <p:cNvGrpSpPr>
            <a:grpSpLocks/>
          </p:cNvGrpSpPr>
          <p:nvPr/>
        </p:nvGrpSpPr>
        <p:grpSpPr bwMode="auto">
          <a:xfrm>
            <a:off x="4067175" y="3789363"/>
            <a:ext cx="3594100" cy="1822450"/>
            <a:chOff x="2562" y="2387"/>
            <a:chExt cx="2264" cy="1148"/>
          </a:xfrm>
        </p:grpSpPr>
        <p:grpSp>
          <p:nvGrpSpPr>
            <p:cNvPr id="5169" name="Group 49"/>
            <p:cNvGrpSpPr>
              <a:grpSpLocks/>
            </p:cNvGrpSpPr>
            <p:nvPr/>
          </p:nvGrpSpPr>
          <p:grpSpPr bwMode="auto">
            <a:xfrm rot="3157852">
              <a:off x="2721" y="3090"/>
              <a:ext cx="468" cy="421"/>
              <a:chOff x="1791" y="1162"/>
              <a:chExt cx="468" cy="421"/>
            </a:xfrm>
          </p:grpSpPr>
          <p:sp>
            <p:nvSpPr>
              <p:cNvPr id="5170" name="AutoShape 50"/>
              <p:cNvSpPr>
                <a:spLocks noChangeArrowheads="1"/>
              </p:cNvSpPr>
              <p:nvPr/>
            </p:nvSpPr>
            <p:spPr bwMode="auto">
              <a:xfrm rot="2216561">
                <a:off x="1791" y="1162"/>
                <a:ext cx="409" cy="317"/>
              </a:xfrm>
              <a:prstGeom prst="chevron">
                <a:avLst>
                  <a:gd name="adj" fmla="val 3225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71" name="AutoShape 51"/>
              <p:cNvSpPr>
                <a:spLocks noChangeArrowheads="1"/>
              </p:cNvSpPr>
              <p:nvPr/>
            </p:nvSpPr>
            <p:spPr bwMode="auto">
              <a:xfrm rot="-3193901">
                <a:off x="1973" y="1298"/>
                <a:ext cx="317" cy="254"/>
              </a:xfrm>
              <a:prstGeom prst="triangle">
                <a:avLst>
                  <a:gd name="adj" fmla="val 50000"/>
                </a:avLst>
              </a:prstGeom>
              <a:solidFill>
                <a:srgbClr val="0000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67" name="Oval 47"/>
            <p:cNvSpPr>
              <a:spLocks noChangeArrowheads="1"/>
            </p:cNvSpPr>
            <p:nvPr/>
          </p:nvSpPr>
          <p:spPr bwMode="auto">
            <a:xfrm>
              <a:off x="2562" y="2432"/>
              <a:ext cx="862" cy="726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Oval 48"/>
            <p:cNvSpPr>
              <a:spLocks noChangeArrowheads="1"/>
            </p:cNvSpPr>
            <p:nvPr/>
          </p:nvSpPr>
          <p:spPr bwMode="auto">
            <a:xfrm>
              <a:off x="2744" y="2659"/>
              <a:ext cx="318" cy="227"/>
            </a:xfrm>
            <a:prstGeom prst="ellipse">
              <a:avLst/>
            </a:prstGeom>
            <a:solidFill>
              <a:schemeClr val="tx2">
                <a:alpha val="94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Line 52"/>
            <p:cNvSpPr>
              <a:spLocks noChangeShapeType="1"/>
            </p:cNvSpPr>
            <p:nvPr/>
          </p:nvSpPr>
          <p:spPr bwMode="auto">
            <a:xfrm flipV="1">
              <a:off x="3334" y="2568"/>
              <a:ext cx="317" cy="18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73" name="Text Box 53"/>
            <p:cNvSpPr txBox="1">
              <a:spLocks noChangeArrowheads="1"/>
            </p:cNvSpPr>
            <p:nvPr/>
          </p:nvSpPr>
          <p:spPr bwMode="auto">
            <a:xfrm>
              <a:off x="3696" y="2387"/>
              <a:ext cx="11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</a:rPr>
                <a:t>С</a:t>
              </a:r>
              <a:r>
                <a:rPr lang="en-US" b="1">
                  <a:solidFill>
                    <a:schemeClr val="bg1"/>
                  </a:solidFill>
                </a:rPr>
                <a:t>D8+</a:t>
              </a:r>
              <a:r>
                <a:rPr lang="ru-RU" b="1">
                  <a:solidFill>
                    <a:schemeClr val="bg1"/>
                  </a:solidFill>
                </a:rPr>
                <a:t> Т-клетка</a:t>
              </a:r>
            </a:p>
          </p:txBody>
        </p:sp>
      </p:grpSp>
      <p:sp>
        <p:nvSpPr>
          <p:cNvPr id="5174" name="Freeform 54"/>
          <p:cNvSpPr>
            <a:spLocks/>
          </p:cNvSpPr>
          <p:nvPr/>
        </p:nvSpPr>
        <p:spPr bwMode="auto">
          <a:xfrm>
            <a:off x="3132138" y="5229225"/>
            <a:ext cx="1570037" cy="49212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95" y="0"/>
              </a:cxn>
              <a:cxn ang="0">
                <a:pos x="224" y="9"/>
              </a:cxn>
              <a:cxn ang="0">
                <a:pos x="336" y="103"/>
              </a:cxn>
              <a:cxn ang="0">
                <a:pos x="413" y="181"/>
              </a:cxn>
              <a:cxn ang="0">
                <a:pos x="740" y="310"/>
              </a:cxn>
              <a:cxn ang="0">
                <a:pos x="903" y="258"/>
              </a:cxn>
              <a:cxn ang="0">
                <a:pos x="963" y="189"/>
              </a:cxn>
              <a:cxn ang="0">
                <a:pos x="980" y="138"/>
              </a:cxn>
              <a:cxn ang="0">
                <a:pos x="989" y="103"/>
              </a:cxn>
            </a:cxnLst>
            <a:rect l="0" t="0" r="r" b="b"/>
            <a:pathLst>
              <a:path w="989" h="310">
                <a:moveTo>
                  <a:pt x="0" y="60"/>
                </a:moveTo>
                <a:cubicBezTo>
                  <a:pt x="29" y="32"/>
                  <a:pt x="56" y="10"/>
                  <a:pt x="95" y="0"/>
                </a:cubicBezTo>
                <a:cubicBezTo>
                  <a:pt x="138" y="3"/>
                  <a:pt x="181" y="2"/>
                  <a:pt x="224" y="9"/>
                </a:cubicBezTo>
                <a:cubicBezTo>
                  <a:pt x="239" y="12"/>
                  <a:pt x="315" y="84"/>
                  <a:pt x="336" y="103"/>
                </a:cubicBezTo>
                <a:cubicBezTo>
                  <a:pt x="347" y="139"/>
                  <a:pt x="382" y="160"/>
                  <a:pt x="413" y="181"/>
                </a:cubicBezTo>
                <a:cubicBezTo>
                  <a:pt x="469" y="267"/>
                  <a:pt x="645" y="294"/>
                  <a:pt x="740" y="310"/>
                </a:cubicBezTo>
                <a:cubicBezTo>
                  <a:pt x="794" y="302"/>
                  <a:pt x="859" y="295"/>
                  <a:pt x="903" y="258"/>
                </a:cubicBezTo>
                <a:cubicBezTo>
                  <a:pt x="927" y="238"/>
                  <a:pt x="942" y="212"/>
                  <a:pt x="963" y="189"/>
                </a:cubicBezTo>
                <a:cubicBezTo>
                  <a:pt x="971" y="167"/>
                  <a:pt x="974" y="160"/>
                  <a:pt x="980" y="138"/>
                </a:cubicBezTo>
                <a:cubicBezTo>
                  <a:pt x="983" y="126"/>
                  <a:pt x="989" y="103"/>
                  <a:pt x="989" y="103"/>
                </a:cubicBezTo>
              </a:path>
            </a:pathLst>
          </a:custGeom>
          <a:noFill/>
          <a:ln w="28575" cap="flat">
            <a:solidFill>
              <a:srgbClr val="FF6600"/>
            </a:solidFill>
            <a:prstDash val="sysDot"/>
            <a:round/>
            <a:headEnd type="stealth" w="lg" len="lg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75" name="Freeform 55"/>
          <p:cNvSpPr>
            <a:spLocks/>
          </p:cNvSpPr>
          <p:nvPr/>
        </p:nvSpPr>
        <p:spPr bwMode="auto">
          <a:xfrm flipH="1">
            <a:off x="4787900" y="5229225"/>
            <a:ext cx="1511300" cy="492125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95" y="0"/>
              </a:cxn>
              <a:cxn ang="0">
                <a:pos x="224" y="9"/>
              </a:cxn>
              <a:cxn ang="0">
                <a:pos x="336" y="103"/>
              </a:cxn>
              <a:cxn ang="0">
                <a:pos x="413" y="181"/>
              </a:cxn>
              <a:cxn ang="0">
                <a:pos x="740" y="310"/>
              </a:cxn>
              <a:cxn ang="0">
                <a:pos x="903" y="258"/>
              </a:cxn>
              <a:cxn ang="0">
                <a:pos x="963" y="189"/>
              </a:cxn>
              <a:cxn ang="0">
                <a:pos x="980" y="138"/>
              </a:cxn>
              <a:cxn ang="0">
                <a:pos x="989" y="103"/>
              </a:cxn>
            </a:cxnLst>
            <a:rect l="0" t="0" r="r" b="b"/>
            <a:pathLst>
              <a:path w="989" h="310">
                <a:moveTo>
                  <a:pt x="0" y="60"/>
                </a:moveTo>
                <a:cubicBezTo>
                  <a:pt x="29" y="32"/>
                  <a:pt x="56" y="10"/>
                  <a:pt x="95" y="0"/>
                </a:cubicBezTo>
                <a:cubicBezTo>
                  <a:pt x="138" y="3"/>
                  <a:pt x="181" y="2"/>
                  <a:pt x="224" y="9"/>
                </a:cubicBezTo>
                <a:cubicBezTo>
                  <a:pt x="239" y="12"/>
                  <a:pt x="315" y="84"/>
                  <a:pt x="336" y="103"/>
                </a:cubicBezTo>
                <a:cubicBezTo>
                  <a:pt x="347" y="139"/>
                  <a:pt x="382" y="160"/>
                  <a:pt x="413" y="181"/>
                </a:cubicBezTo>
                <a:cubicBezTo>
                  <a:pt x="469" y="267"/>
                  <a:pt x="645" y="294"/>
                  <a:pt x="740" y="310"/>
                </a:cubicBezTo>
                <a:cubicBezTo>
                  <a:pt x="794" y="302"/>
                  <a:pt x="859" y="295"/>
                  <a:pt x="903" y="258"/>
                </a:cubicBezTo>
                <a:cubicBezTo>
                  <a:pt x="927" y="238"/>
                  <a:pt x="942" y="212"/>
                  <a:pt x="963" y="189"/>
                </a:cubicBezTo>
                <a:cubicBezTo>
                  <a:pt x="971" y="167"/>
                  <a:pt x="974" y="160"/>
                  <a:pt x="980" y="138"/>
                </a:cubicBezTo>
                <a:cubicBezTo>
                  <a:pt x="983" y="126"/>
                  <a:pt x="989" y="103"/>
                  <a:pt x="989" y="103"/>
                </a:cubicBezTo>
              </a:path>
            </a:pathLst>
          </a:custGeom>
          <a:noFill/>
          <a:ln w="28575" cap="flat">
            <a:solidFill>
              <a:srgbClr val="FF6600"/>
            </a:solidFill>
            <a:prstDash val="sysDot"/>
            <a:round/>
            <a:headEnd type="stealth" w="lg" len="lg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4" grpId="2"/>
      <p:bldP spid="5145" grpId="0"/>
      <p:bldP spid="5145" grpId="1"/>
      <p:bldP spid="5159" grpId="0"/>
      <p:bldP spid="5164" grpId="0"/>
      <p:bldP spid="5165" grpId="0" animBg="1"/>
      <p:bldP spid="5166" grpId="0" animBg="1"/>
      <p:bldP spid="5174" grpId="0" animBg="1"/>
      <p:bldP spid="51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b="1" u="sng">
                <a:solidFill>
                  <a:srgbClr val="FFFF00"/>
                </a:solidFill>
              </a:rPr>
              <a:t>Классификация </a:t>
            </a:r>
            <a:br>
              <a:rPr lang="ru-RU" b="1" u="sng">
                <a:solidFill>
                  <a:srgbClr val="FFFF00"/>
                </a:solidFill>
              </a:rPr>
            </a:br>
            <a:r>
              <a:rPr lang="ru-RU" sz="2400" b="1" u="sng">
                <a:solidFill>
                  <a:srgbClr val="FFFF00"/>
                </a:solidFill>
              </a:rPr>
              <a:t>(по В.И. Чепой, 1978г.)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96975"/>
            <a:ext cx="8229600" cy="536098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FFFF00"/>
                </a:solidFill>
              </a:rPr>
              <a:t>Формы болезни: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Центральная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Ризомелическая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Периферическая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Скандинавская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Висцеральная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800" b="1">
              <a:solidFill>
                <a:srgbClr val="FFFFFF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ru-RU" sz="2800" b="1">
                <a:solidFill>
                  <a:srgbClr val="FFFF00"/>
                </a:solidFill>
              </a:rPr>
              <a:t>Течение: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Медленно прогрессирующее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Медленно прогрессирующее с периодами обострения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Ш"/>
            </a:pPr>
            <a:r>
              <a:rPr lang="ru-RU" sz="2800" b="1">
                <a:solidFill>
                  <a:srgbClr val="FFFFFF"/>
                </a:solidFill>
              </a:rPr>
              <a:t>Быстро прогрессирующее</a:t>
            </a:r>
          </a:p>
          <a:p>
            <a:pPr marL="609600" indent="-609600">
              <a:lnSpc>
                <a:spcPct val="80000"/>
              </a:lnSpc>
            </a:pPr>
            <a:endParaRPr lang="ru-RU" sz="2800" b="1">
              <a:solidFill>
                <a:srgbClr val="FFFFFF"/>
              </a:solidFill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468313" y="4437063"/>
            <a:ext cx="7273925" cy="647700"/>
          </a:xfrm>
          <a:prstGeom prst="ellipse">
            <a:avLst/>
          </a:prstGeom>
          <a:noFill/>
          <a:ln w="38100">
            <a:solidFill>
              <a:srgbClr val="CC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95288" y="2492375"/>
            <a:ext cx="5473700" cy="430213"/>
          </a:xfrm>
          <a:prstGeom prst="ellipse">
            <a:avLst/>
          </a:prstGeom>
          <a:noFill/>
          <a:ln w="38100">
            <a:solidFill>
              <a:srgbClr val="CCFF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518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Tahoma</vt:lpstr>
      <vt:lpstr>Times New Roman</vt:lpstr>
      <vt:lpstr>Symbol</vt:lpstr>
      <vt:lpstr>Wingdings</vt:lpstr>
      <vt:lpstr>Оформление по умолчанию</vt:lpstr>
      <vt:lpstr>Диаграмма Microsoft Office Excel</vt:lpstr>
      <vt:lpstr> Клинический разбор  Больной:  Р. А. Р., 16 лет.</vt:lpstr>
      <vt:lpstr>Клинический диагноз:</vt:lpstr>
      <vt:lpstr>Слайд 3</vt:lpstr>
      <vt:lpstr>Слайд 4</vt:lpstr>
      <vt:lpstr>Лабораторные данные</vt:lpstr>
      <vt:lpstr>Клинический диагноз:</vt:lpstr>
      <vt:lpstr>Анкилозирующий спондилоартрит (болезнь Штрюмпеля-Мари-Бехтерева)</vt:lpstr>
      <vt:lpstr>Слайд 8</vt:lpstr>
      <vt:lpstr>Классификация  (по В.И. Чепой, 1978г.)</vt:lpstr>
      <vt:lpstr>Слайд 10</vt:lpstr>
      <vt:lpstr>Диагностические критерии:</vt:lpstr>
      <vt:lpstr>Лабораторные данные</vt:lpstr>
      <vt:lpstr>Благодарим за внимание!</vt:lpstr>
    </vt:vector>
  </TitlesOfParts>
  <Company>madfin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Клинический разбор  Больной: Резяпов Айрат Рифович, 16 лет.</dc:title>
  <dc:creator>madfin</dc:creator>
  <cp:lastModifiedBy>Admin</cp:lastModifiedBy>
  <cp:revision>11</cp:revision>
  <dcterms:created xsi:type="dcterms:W3CDTF">2002-11-07T09:54:31Z</dcterms:created>
  <dcterms:modified xsi:type="dcterms:W3CDTF">2017-04-26T06:57:58Z</dcterms:modified>
</cp:coreProperties>
</file>