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7" r:id="rId4"/>
    <p:sldId id="294" r:id="rId5"/>
    <p:sldId id="263" r:id="rId6"/>
    <p:sldId id="264" r:id="rId7"/>
    <p:sldId id="265" r:id="rId8"/>
    <p:sldId id="267" r:id="rId9"/>
    <p:sldId id="297" r:id="rId10"/>
    <p:sldId id="268" r:id="rId11"/>
    <p:sldId id="270" r:id="rId12"/>
    <p:sldId id="298" r:id="rId13"/>
    <p:sldId id="273" r:id="rId14"/>
    <p:sldId id="274" r:id="rId15"/>
    <p:sldId id="276" r:id="rId16"/>
    <p:sldId id="277" r:id="rId17"/>
    <p:sldId id="279" r:id="rId18"/>
    <p:sldId id="295" r:id="rId19"/>
    <p:sldId id="296" r:id="rId20"/>
    <p:sldId id="280" r:id="rId21"/>
    <p:sldId id="283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7F8E2-BD0A-4B05-9B5A-7F2D7F630B4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2DC6B-4A25-4119-B87A-8440E7BBD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2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DC6B-4A25-4119-B87A-8440E7BBDF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00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4507-29E2-4CB1-A7BF-C176C9A4458B}" type="datetime1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7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0E9D-9615-4B1B-BDE2-767BD3EB6E3E}" type="datetime1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32B-A056-4227-8E26-56E8D56D381E}" type="datetime1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6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7BB1-17E6-4C11-9BB6-CA90013CE3FB}" type="datetime1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E4A-6218-46F6-A5C4-E7ABE48BEB1E}" type="datetime1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2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FDBF-6756-4AD3-9E15-742CA3998CBD}" type="datetime1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4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910C-681B-453F-9E0F-9B39D4DA7B8D}" type="datetime1">
              <a:rPr lang="ru-RU" smtClean="0"/>
              <a:t>15.10.2025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9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8A9C-F49C-4331-AAB9-55D077E96921}" type="datetime1">
              <a:rPr lang="ru-RU" smtClean="0"/>
              <a:t>15.10.2025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8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62E-D206-4B72-8E8E-EDC6CDD1C97C}" type="datetime1">
              <a:rPr lang="ru-RU" smtClean="0"/>
              <a:t>15.10.2025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0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746-C963-4F94-9E53-5699D9A1198A}" type="datetime1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77724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BB9B-2AAC-48E5-9DD2-666047F4940D}" type="datetime1">
              <a:rPr lang="ru-RU" smtClean="0"/>
              <a:t>15.10.2025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C84E65-CB49-4A99-B91C-A68C99D37B2A}" type="datetime1">
              <a:rPr lang="ru-RU" smtClean="0"/>
              <a:t>15.10.2025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543800" cy="2593975"/>
          </a:xfrm>
        </p:spPr>
        <p:txBody>
          <a:bodyPr/>
          <a:lstStyle/>
          <a:p>
            <a:pPr algn="ctr"/>
            <a:r>
              <a:rPr lang="ru-RU" sz="3200" b="1" dirty="0" smtClean="0"/>
              <a:t>5.5. ЛЕКАРСТВЕННОЕ </a:t>
            </a:r>
            <a:r>
              <a:rPr lang="ru-RU" sz="3200" b="1" dirty="0"/>
              <a:t>РАСТИТЕЛЬНОЕ СЫРЬЕ, </a:t>
            </a:r>
            <a:r>
              <a:rPr lang="ru-RU" sz="3200" b="1" dirty="0" smtClean="0"/>
              <a:t>ВЛИЯЮЩЕЕ НА СИСТЕМУ КРОВЕТВОРЕНИЯ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688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112" y="3212976"/>
            <a:ext cx="6000072" cy="104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9789"/>
            <a:ext cx="7620000" cy="1143000"/>
          </a:xfrm>
        </p:spPr>
        <p:txBody>
          <a:bodyPr/>
          <a:lstStyle/>
          <a:p>
            <a:r>
              <a:rPr lang="ru-RU" sz="2400" dirty="0"/>
              <a:t>Кора калины - </a:t>
            </a:r>
            <a:r>
              <a:rPr lang="en-US" sz="2400" b="1" i="1" dirty="0"/>
              <a:t>Cortex </a:t>
            </a:r>
            <a:r>
              <a:rPr lang="en-US" sz="2400" b="1" i="1" dirty="0" err="1"/>
              <a:t>Viburni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Калина обыкновенная - </a:t>
            </a:r>
            <a:r>
              <a:rPr lang="en-US" sz="2400" i="1" dirty="0"/>
              <a:t>Viburnum </a:t>
            </a:r>
            <a:r>
              <a:rPr lang="en-US" sz="2400" i="1" dirty="0" err="1"/>
              <a:t>opulus</a:t>
            </a:r>
            <a:r>
              <a:rPr lang="en-US" sz="2400" i="1" dirty="0"/>
              <a:t> </a:t>
            </a:r>
            <a:r>
              <a:rPr lang="en-US" sz="2400" dirty="0"/>
              <a:t>L.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Семейство </a:t>
            </a:r>
            <a:r>
              <a:rPr lang="ru-RU" sz="2400" dirty="0"/>
              <a:t>жимолостные - </a:t>
            </a:r>
            <a:r>
              <a:rPr lang="en-US" sz="2400" i="1" dirty="0" err="1"/>
              <a:t>Caprifoliaceae</a:t>
            </a:r>
            <a:r>
              <a:rPr lang="en-US" sz="2400" i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65" y="1268760"/>
            <a:ext cx="6154621" cy="51125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dirty="0"/>
              <a:t>Сушка. </a:t>
            </a:r>
            <a:r>
              <a:rPr lang="ru-RU" sz="2000" dirty="0"/>
              <a:t>Собранную кору подвяливают на воздухе, затем сушат в сушилках при температуре 50-60 °С. </a:t>
            </a:r>
            <a:r>
              <a:rPr lang="ru-RU" sz="2000" dirty="0"/>
              <a:t>С</a:t>
            </a:r>
            <a:r>
              <a:rPr lang="ru-RU" sz="2000" dirty="0" smtClean="0"/>
              <a:t>ырье </a:t>
            </a:r>
            <a:r>
              <a:rPr lang="ru-RU" sz="2000" dirty="0"/>
              <a:t>время от времени переворачивают и следят за тем, чтобы куски коры не вкладывались один в другой, так как это ведет к их </a:t>
            </a:r>
            <a:r>
              <a:rPr lang="ru-RU" sz="2000" dirty="0" err="1"/>
              <a:t>плесневению</a:t>
            </a:r>
            <a:r>
              <a:rPr lang="ru-RU" sz="2000" dirty="0"/>
              <a:t> и </a:t>
            </a:r>
            <a:r>
              <a:rPr lang="ru-RU" sz="2000" dirty="0" smtClean="0"/>
              <a:t>загниванию.</a:t>
            </a:r>
          </a:p>
          <a:p>
            <a:pPr marL="114300" indent="0" algn="just">
              <a:buNone/>
            </a:pPr>
            <a:r>
              <a:rPr lang="ru-RU" sz="2000" b="1" dirty="0" smtClean="0"/>
              <a:t>Химический </a:t>
            </a:r>
            <a:r>
              <a:rPr lang="ru-RU" sz="2000" b="1" dirty="0"/>
              <a:t>состав. </a:t>
            </a:r>
            <a:r>
              <a:rPr lang="ru-RU" sz="2000" u="sng" dirty="0" err="1"/>
              <a:t>Иридоидные</a:t>
            </a:r>
            <a:r>
              <a:rPr lang="ru-RU" sz="2000" u="sng" dirty="0"/>
              <a:t> гликозиды</a:t>
            </a:r>
            <a:r>
              <a:rPr lang="ru-RU" sz="2000" dirty="0"/>
              <a:t>, </a:t>
            </a:r>
            <a:r>
              <a:rPr lang="ru-RU" sz="2000" dirty="0" err="1"/>
              <a:t>флавоноиды</a:t>
            </a:r>
            <a:r>
              <a:rPr lang="ru-RU" sz="2000" dirty="0"/>
              <a:t>, дубильные вещества, витамин К, каротин, аскорбиновая кислота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114300" indent="0" algn="just">
              <a:buNone/>
            </a:pPr>
            <a:endParaRPr lang="ru-RU" sz="2000" b="1" dirty="0" smtClean="0"/>
          </a:p>
          <a:p>
            <a:pPr marL="114300" indent="0" algn="just">
              <a:buNone/>
            </a:pPr>
            <a:r>
              <a:rPr lang="ru-RU" sz="2000" b="1" dirty="0" smtClean="0"/>
              <a:t>Применение</a:t>
            </a:r>
            <a:r>
              <a:rPr lang="ru-RU" sz="2000" b="1" dirty="0"/>
              <a:t>, лекарственные </a:t>
            </a:r>
            <a:r>
              <a:rPr lang="ru-RU" sz="2000" b="1" dirty="0" smtClean="0"/>
              <a:t>препараты. </a:t>
            </a:r>
            <a:r>
              <a:rPr lang="ru-RU" sz="2000" dirty="0"/>
              <a:t>Отвар и жидкий экстракт коры калины применяют как кровоостанавливающее средство при маточных кровотечениях, геморрое, заболеваниях </a:t>
            </a:r>
            <a:r>
              <a:rPr lang="ru-RU" sz="2000" dirty="0" smtClean="0"/>
              <a:t>ЖКТ.</a:t>
            </a:r>
            <a:endParaRPr lang="ru-RU" sz="2000" dirty="0"/>
          </a:p>
          <a:p>
            <a:pPr marL="114300" indent="0" algn="just">
              <a:buNone/>
            </a:pPr>
            <a:r>
              <a:rPr lang="ru-RU" sz="2000" b="1" dirty="0"/>
              <a:t>Противопоказания. </a:t>
            </a:r>
            <a:r>
              <a:rPr lang="ru-RU" sz="2000" dirty="0"/>
              <a:t>Повышенная предрасположенность к </a:t>
            </a:r>
            <a:r>
              <a:rPr lang="ru-RU" sz="2000" dirty="0" err="1"/>
              <a:t>тромбообразованию</a:t>
            </a:r>
            <a:r>
              <a:rPr lang="ru-RU" sz="2000" dirty="0"/>
              <a:t>, беременность.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71" y="1988840"/>
            <a:ext cx="2163068" cy="314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695DE-35AA-4789-96F9-5722500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5042"/>
            <a:ext cx="7620000" cy="1143000"/>
          </a:xfrm>
        </p:spPr>
        <p:txBody>
          <a:bodyPr/>
          <a:lstStyle/>
          <a:p>
            <a:r>
              <a:rPr lang="ru-RU" sz="2400" dirty="0"/>
              <a:t>Листья крапивы - </a:t>
            </a:r>
            <a:r>
              <a:rPr lang="en-US" sz="2400" b="1" i="1" dirty="0"/>
              <a:t>Folia </a:t>
            </a:r>
            <a:r>
              <a:rPr lang="en-US" sz="2400" b="1" i="1" dirty="0" err="1" smtClean="0"/>
              <a:t>Urticae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Крапива двудомная - </a:t>
            </a:r>
            <a:r>
              <a:rPr lang="en-US" sz="2400" i="1" dirty="0"/>
              <a:t>Urtica </a:t>
            </a:r>
            <a:r>
              <a:rPr lang="en-US" sz="2400" i="1" dirty="0" err="1"/>
              <a:t>dioica</a:t>
            </a:r>
            <a:r>
              <a:rPr lang="en-US" sz="2400" i="1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Семейство крапивные - </a:t>
            </a:r>
            <a:r>
              <a:rPr lang="en-US" sz="2400" i="1" dirty="0" err="1" smtClean="0"/>
              <a:t>Urticaceae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7E2918-759A-4681-AEFC-2FC93369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899E6-D57B-412A-BB3D-7A67DDC72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746485"/>
            <a:ext cx="3026746" cy="35397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89366" y="1321609"/>
            <a:ext cx="3769237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Многолетнее травянистое растение.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5386" y="1651594"/>
            <a:ext cx="2466528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Стебли прямостоячие, четырехгранные, высотой 60-200 см.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68628"/>
            <a:ext cx="2376264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Листья яйцевидные или ланцетовидные, с заостренной верхушкой и </a:t>
            </a:r>
            <a:r>
              <a:rPr lang="ru-RU" dirty="0" err="1"/>
              <a:t>крупнопильчатым</a:t>
            </a:r>
            <a:r>
              <a:rPr lang="ru-RU" dirty="0"/>
              <a:t> краем.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4245" y="4929226"/>
            <a:ext cx="2367555" cy="120032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Стебли и листья покрыты многочисленными </a:t>
            </a:r>
            <a:r>
              <a:rPr lang="ru-RU" b="1" dirty="0"/>
              <a:t>жгучими волосками.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61628" y="2077777"/>
            <a:ext cx="2034688" cy="120032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Мелкие, цветки собраны в колосовидные соцветия.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2102" y="3645293"/>
            <a:ext cx="2482987" cy="3693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Цветет в июне-августе.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84436" y="5371247"/>
            <a:ext cx="271411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Недопустимыми к заготовке видами являются </a:t>
            </a:r>
            <a:r>
              <a:rPr lang="ru-RU" i="1" dirty="0"/>
              <a:t>крапива жгучая</a:t>
            </a:r>
            <a:r>
              <a:rPr lang="ru-RU" dirty="0"/>
              <a:t> и </a:t>
            </a:r>
            <a:r>
              <a:rPr lang="ru-RU" i="1" dirty="0"/>
              <a:t>яснотка белая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30664" y="4508742"/>
            <a:ext cx="2417783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Вся территория России, за исключением Крайнего Севера.</a:t>
            </a:r>
          </a:p>
        </p:txBody>
      </p:sp>
    </p:spTree>
    <p:extLst>
      <p:ext uri="{BB962C8B-B14F-4D97-AF65-F5344CB8AC3E}">
        <p14:creationId xmlns:p14="http://schemas.microsoft.com/office/powerpoint/2010/main" val="82970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695DE-35AA-4789-96F9-5722500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43853"/>
            <a:ext cx="7620000" cy="1143000"/>
          </a:xfrm>
        </p:spPr>
        <p:txBody>
          <a:bodyPr/>
          <a:lstStyle/>
          <a:p>
            <a:r>
              <a:rPr lang="ru-RU" sz="2400" dirty="0"/>
              <a:t>Листья крапивы - </a:t>
            </a:r>
            <a:r>
              <a:rPr lang="en-US" sz="2400" b="1" i="1" dirty="0"/>
              <a:t>Folia </a:t>
            </a:r>
            <a:r>
              <a:rPr lang="en-US" sz="2400" b="1" i="1" dirty="0" err="1"/>
              <a:t>Urticae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Крапива двудомная - </a:t>
            </a:r>
            <a:r>
              <a:rPr lang="en-US" sz="2400" i="1" dirty="0"/>
              <a:t>Urtica dioica </a:t>
            </a:r>
            <a:r>
              <a:rPr lang="en-US" sz="2400" dirty="0"/>
              <a:t>L.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Семейство крапивные - </a:t>
            </a:r>
            <a:r>
              <a:rPr lang="en-US" sz="2400" i="1" dirty="0"/>
              <a:t>Urticaceae.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C7A96-898E-4D55-9085-5CAFEE15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514116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Местообитание</a:t>
            </a:r>
            <a:r>
              <a:rPr lang="ru-RU" b="1" dirty="0"/>
              <a:t>. </a:t>
            </a:r>
            <a:r>
              <a:rPr lang="ru-RU" dirty="0"/>
              <a:t>Произрастает около жилья, на плодородных почвах, по берегам рек, в замусоренных местах.</a:t>
            </a:r>
          </a:p>
          <a:p>
            <a:pPr algn="just"/>
            <a:r>
              <a:rPr lang="ru-RU" b="1" dirty="0"/>
              <a:t>Заготовка. </a:t>
            </a:r>
            <a:r>
              <a:rPr lang="ru-RU" dirty="0"/>
              <a:t>Сырье собирают в начале цветения. Надземную часть срезают, подвяливают 2-3 часа, затем листья обрывают. На чистых зарослях крапиву скашивают.</a:t>
            </a:r>
          </a:p>
          <a:p>
            <a:pPr algn="just"/>
            <a:r>
              <a:rPr lang="ru-RU" b="1" dirty="0"/>
              <a:t>Сушка. </a:t>
            </a:r>
            <a:r>
              <a:rPr lang="ru-RU" dirty="0"/>
              <a:t>Листья сушат в сушилках при температуре 40-50 °С или под навесами, разложив слоем 3-5 см.</a:t>
            </a:r>
          </a:p>
          <a:p>
            <a:pPr marL="114300" indent="0" algn="just">
              <a:buNone/>
            </a:pPr>
            <a:endParaRPr lang="ru-RU" sz="2300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7E2918-759A-4681-AEFC-2FC93369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0862A2-8802-4994-8E3D-8C16F3724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293096"/>
            <a:ext cx="3589805" cy="230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46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1412776"/>
            <a:ext cx="597666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695DE-35AA-4789-96F9-5722500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2311"/>
            <a:ext cx="7620000" cy="1143000"/>
          </a:xfrm>
        </p:spPr>
        <p:txBody>
          <a:bodyPr/>
          <a:lstStyle/>
          <a:p>
            <a:r>
              <a:rPr lang="ru-RU" sz="2400" dirty="0"/>
              <a:t>Листья крапивы - </a:t>
            </a:r>
            <a:r>
              <a:rPr lang="en-US" sz="2400" b="1" i="1" dirty="0"/>
              <a:t>Folia </a:t>
            </a:r>
            <a:r>
              <a:rPr lang="en-US" sz="2400" b="1" i="1" dirty="0" err="1"/>
              <a:t>Urticae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Крапива двудомная - </a:t>
            </a:r>
            <a:r>
              <a:rPr lang="en-US" sz="2400" i="1" dirty="0"/>
              <a:t>Urtica dioica </a:t>
            </a:r>
            <a:r>
              <a:rPr lang="en-US" sz="2400" dirty="0"/>
              <a:t>L.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Семейство крапивные - </a:t>
            </a:r>
            <a:r>
              <a:rPr lang="en-US" sz="2400" i="1" dirty="0"/>
              <a:t>Urticaceae.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C7A96-898E-4D55-9085-5CAFEE15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412776"/>
            <a:ext cx="5976665" cy="506916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800" b="1" dirty="0"/>
              <a:t>Химический состав. </a:t>
            </a:r>
            <a:r>
              <a:rPr lang="ru-RU" sz="1800" dirty="0"/>
              <a:t>Витамин К, аскорбиновая кислота, флавоноиды, каротиноиды, пантотеновая кислота, дубильные вещества, хлорофилл</a:t>
            </a:r>
            <a:r>
              <a:rPr lang="ru-RU" sz="1800" dirty="0" smtClean="0"/>
              <a:t>.</a:t>
            </a:r>
          </a:p>
          <a:p>
            <a:pPr marL="114300" indent="0" algn="just">
              <a:buNone/>
            </a:pPr>
            <a:endParaRPr lang="ru-RU" sz="1800" dirty="0"/>
          </a:p>
          <a:p>
            <a:pPr algn="just"/>
            <a:r>
              <a:rPr lang="ru-RU" sz="1800" b="1" dirty="0"/>
              <a:t>Применение, лекарственные препараты. </a:t>
            </a:r>
            <a:r>
              <a:rPr lang="ru-RU" sz="1800" dirty="0"/>
              <a:t>Настой и жидкий экстракт </a:t>
            </a:r>
            <a:r>
              <a:rPr lang="ru-RU" sz="1800" dirty="0" smtClean="0"/>
              <a:t>- кровоостанавливающее </a:t>
            </a:r>
            <a:r>
              <a:rPr lang="ru-RU" sz="1800" dirty="0"/>
              <a:t>средство при маточных, легочных, почечных, кишечных кровотечениях. </a:t>
            </a:r>
            <a:endParaRPr lang="ru-RU" sz="1800" dirty="0" smtClean="0"/>
          </a:p>
          <a:p>
            <a:pPr algn="just"/>
            <a:r>
              <a:rPr lang="ru-RU" sz="1800" dirty="0" smtClean="0"/>
              <a:t>Препараты </a:t>
            </a:r>
            <a:r>
              <a:rPr lang="ru-RU" sz="1800" dirty="0"/>
              <a:t>крапивы оказывают избирательное действие на сократительную способность матки и стимулируют процессы регенерации слизистых оболочек. Крапива применяется также при анемии, гастритах, </a:t>
            </a:r>
            <a:r>
              <a:rPr lang="ru-RU" sz="1800" dirty="0" smtClean="0"/>
              <a:t>ЯБЖ и ДПК.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Листья крапивы используются в витаминных, желудочных и кровоостанавливающих сборах. Листья крапивы в смеси с корнями лопуха в виде отвара эффективны при выпадении волос</a:t>
            </a:r>
            <a:r>
              <a:rPr lang="ru-RU" sz="1800" dirty="0" smtClean="0"/>
              <a:t>.</a:t>
            </a:r>
          </a:p>
          <a:p>
            <a:pPr marL="114300" indent="0" algn="just">
              <a:buNone/>
            </a:pPr>
            <a:endParaRPr lang="ru-RU" sz="1800" dirty="0"/>
          </a:p>
          <a:p>
            <a:pPr algn="just"/>
            <a:r>
              <a:rPr lang="ru-RU" sz="1800" b="1" dirty="0"/>
              <a:t>Противопоказания. </a:t>
            </a:r>
            <a:r>
              <a:rPr lang="ru-RU" sz="1800" dirty="0"/>
              <a:t>Повышенная свертываемость крови, атеросклероз, беременность.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7E2918-759A-4681-AEFC-2FC93369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9F8E5A-A7BD-4EC8-A7C4-BADA41FA4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298" y="1988840"/>
            <a:ext cx="2056689" cy="3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645AE-37D2-424C-8640-C3E73EEB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Трава пастушьей сумки - </a:t>
            </a:r>
            <a:r>
              <a:rPr lang="en-US" sz="2000" b="1" i="1" dirty="0" err="1"/>
              <a:t>Herba</a:t>
            </a:r>
            <a:r>
              <a:rPr lang="en-US" sz="2000" b="1" i="1" dirty="0"/>
              <a:t> </a:t>
            </a:r>
            <a:r>
              <a:rPr lang="en-US" sz="2000" b="1" i="1" dirty="0" err="1"/>
              <a:t>Bursae</a:t>
            </a:r>
            <a:r>
              <a:rPr lang="en-US" sz="2000" b="1" i="1" dirty="0"/>
              <a:t> </a:t>
            </a:r>
            <a:r>
              <a:rPr lang="en-US" sz="2000" b="1" i="1" dirty="0" err="1"/>
              <a:t>pastoris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Пастушья сумка - </a:t>
            </a:r>
            <a:r>
              <a:rPr lang="en-US" sz="2000" i="1" dirty="0" err="1"/>
              <a:t>Capsella</a:t>
            </a:r>
            <a:r>
              <a:rPr lang="en-US" sz="2000" i="1" dirty="0"/>
              <a:t> bursa-</a:t>
            </a:r>
            <a:r>
              <a:rPr lang="en-US" sz="2000" i="1" dirty="0" err="1"/>
              <a:t>pastoris</a:t>
            </a:r>
            <a:r>
              <a:rPr lang="en-US" sz="2000" i="1" dirty="0"/>
              <a:t> </a:t>
            </a:r>
            <a:r>
              <a:rPr lang="en-US" sz="2000" dirty="0"/>
              <a:t>(L.)</a:t>
            </a:r>
            <a:br>
              <a:rPr lang="en-US" sz="2000" dirty="0"/>
            </a:br>
            <a:r>
              <a:rPr lang="ru-RU" sz="2000" dirty="0"/>
              <a:t>Семейство капустные (крестоцветные) - </a:t>
            </a:r>
            <a:r>
              <a:rPr lang="en-US" sz="2000" i="1" dirty="0" err="1"/>
              <a:t>Brassicaceae</a:t>
            </a:r>
            <a:r>
              <a:rPr lang="en-US" sz="2000" i="1" dirty="0"/>
              <a:t> (</a:t>
            </a:r>
            <a:r>
              <a:rPr lang="en-US" sz="2000" i="1" dirty="0" err="1"/>
              <a:t>Cruciferae</a:t>
            </a:r>
            <a:r>
              <a:rPr lang="en-US" sz="2000" i="1" dirty="0"/>
              <a:t>).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10C14-862C-4DFB-BF99-A92DE80B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73" y="5748861"/>
            <a:ext cx="5361625" cy="429865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600" b="1" dirty="0" smtClean="0"/>
              <a:t>Сушка</a:t>
            </a:r>
            <a:r>
              <a:rPr lang="ru-RU" sz="1600" b="1" dirty="0"/>
              <a:t>. </a:t>
            </a:r>
            <a:r>
              <a:rPr lang="ru-RU" sz="1600" dirty="0" smtClean="0"/>
              <a:t>под </a:t>
            </a:r>
            <a:r>
              <a:rPr lang="ru-RU" sz="1600" dirty="0"/>
              <a:t>навесами или в сушилках при </a:t>
            </a:r>
            <a:r>
              <a:rPr lang="en-US" sz="1600" dirty="0" smtClean="0"/>
              <a:t>t </a:t>
            </a:r>
            <a:r>
              <a:rPr lang="ru-RU" sz="1600" dirty="0" smtClean="0"/>
              <a:t>не </a:t>
            </a:r>
            <a:r>
              <a:rPr lang="ru-RU" sz="1600" dirty="0"/>
              <a:t>выше 45 °С.</a:t>
            </a:r>
          </a:p>
          <a:p>
            <a:pPr algn="just"/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EA6C7E-2E5B-4832-8E5A-8D5BADCC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CE4A6-A81E-4D58-B9DD-45B66B96A7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87256" y="1844065"/>
            <a:ext cx="2486873" cy="3442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3973" y="1273617"/>
            <a:ext cx="4200381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Однолетнее растение высотой </a:t>
            </a:r>
            <a:r>
              <a:rPr lang="ru-RU" dirty="0" smtClean="0"/>
              <a:t>до 60 </a:t>
            </a:r>
            <a:r>
              <a:rPr lang="ru-RU" dirty="0"/>
              <a:t>см.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294" y="1598313"/>
            <a:ext cx="2626514" cy="147732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Прикорневые листья расположены в розетке. Стеблевые листья очередные, сидячие, цельные.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7294" y="3247945"/>
            <a:ext cx="2626514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Цветки мелкие, белые, собраны с соцветие - кисть.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173" y="5292186"/>
            <a:ext cx="5361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Плод - </a:t>
            </a:r>
            <a:r>
              <a:rPr lang="ru-RU" dirty="0" err="1"/>
              <a:t>обратнотреугольносердцевидный</a:t>
            </a:r>
            <a:r>
              <a:rPr lang="ru-RU" dirty="0"/>
              <a:t> </a:t>
            </a:r>
            <a:r>
              <a:rPr lang="ru-RU" dirty="0" err="1"/>
              <a:t>стручочек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7294" y="4343579"/>
            <a:ext cx="2669152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Цветет с начала весны и почти все лето.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17577" y="1993116"/>
            <a:ext cx="2612634" cy="92333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Вся территория России, за исключением Крайнего Севера.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61651" y="5231436"/>
            <a:ext cx="2664296" cy="12003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Местообитание. </a:t>
            </a:r>
            <a:r>
              <a:rPr lang="ru-RU" dirty="0"/>
              <a:t>Растет как сорняк в посевах, на обочинах дорог, во дворах, садах.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0799" y="3160194"/>
            <a:ext cx="2912319" cy="175432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Заготовка. </a:t>
            </a:r>
            <a:r>
              <a:rPr lang="ru-RU" dirty="0" smtClean="0"/>
              <a:t>во </a:t>
            </a:r>
            <a:r>
              <a:rPr lang="ru-RU" dirty="0"/>
              <a:t>время цветения, срезая цветущие надземные части растения. Допускается выдергивать растение с корнем, который затем отрезают.</a:t>
            </a:r>
          </a:p>
        </p:txBody>
      </p:sp>
    </p:spTree>
    <p:extLst>
      <p:ext uri="{BB962C8B-B14F-4D97-AF65-F5344CB8AC3E}">
        <p14:creationId xmlns:p14="http://schemas.microsoft.com/office/powerpoint/2010/main" val="230850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645AE-37D2-424C-8640-C3E73EEB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Трава пастушьей сумки - </a:t>
            </a:r>
            <a:r>
              <a:rPr lang="en-US" sz="2000" b="1" i="1" dirty="0"/>
              <a:t>Herba Bursae pastoris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Пастушья сумка - </a:t>
            </a:r>
            <a:r>
              <a:rPr lang="en-US" sz="2000" i="1" dirty="0"/>
              <a:t>Capsella bursa-pastoris </a:t>
            </a:r>
            <a:r>
              <a:rPr lang="en-US" sz="2000" dirty="0"/>
              <a:t>(L.)</a:t>
            </a:r>
            <a:br>
              <a:rPr lang="en-US" sz="2000" dirty="0"/>
            </a:br>
            <a:r>
              <a:rPr lang="ru-RU" sz="2000" dirty="0"/>
              <a:t>Семейство капустные (крестоцветные) - </a:t>
            </a:r>
            <a:r>
              <a:rPr lang="en-US" sz="2000" i="1" dirty="0"/>
              <a:t>Brassicaceae (Cruciferae).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5781"/>
            <a:ext cx="5479450" cy="143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10C14-862C-4DFB-BF99-A92DE80B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5781"/>
            <a:ext cx="5551458" cy="4983161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b="1" dirty="0"/>
              <a:t>Химический состав. </a:t>
            </a:r>
            <a:r>
              <a:rPr lang="ru-RU" dirty="0"/>
              <a:t>Витамин К, аскорбиновая кислота, флавоноиды, дубильные вещества, холин, ацетилхолин, органические кислоты</a:t>
            </a:r>
            <a:r>
              <a:rPr lang="ru-RU" dirty="0" smtClean="0"/>
              <a:t>.</a:t>
            </a:r>
          </a:p>
          <a:p>
            <a:pPr marL="114300" indent="0" algn="just">
              <a:buNone/>
            </a:pPr>
            <a:endParaRPr lang="ru-RU" dirty="0"/>
          </a:p>
          <a:p>
            <a:pPr algn="just"/>
            <a:r>
              <a:rPr lang="ru-RU" b="1" dirty="0"/>
              <a:t>Применение, лекарственные </a:t>
            </a:r>
            <a:r>
              <a:rPr lang="ru-RU" b="1" dirty="0" smtClean="0"/>
              <a:t>препараты</a:t>
            </a:r>
            <a:r>
              <a:rPr lang="ru-RU" b="1" dirty="0" smtClean="0"/>
              <a:t>. </a:t>
            </a:r>
            <a:r>
              <a:rPr lang="ru-RU" dirty="0"/>
              <a:t>Настой и жидкий экстракт применяют в гинекологической практике как кровоостанавливающее средство при маточных кровотечениях, а также при атонии матки.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гомеопатии </a:t>
            </a:r>
            <a:r>
              <a:rPr lang="ru-RU" dirty="0" smtClean="0"/>
              <a:t>используют </a:t>
            </a:r>
            <a:r>
              <a:rPr lang="ru-RU" dirty="0"/>
              <a:t>при всех видах кровотечений.</a:t>
            </a:r>
          </a:p>
          <a:p>
            <a:pPr algn="just"/>
            <a:r>
              <a:rPr lang="ru-RU" b="1" dirty="0"/>
              <a:t>Противопоказания. </a:t>
            </a:r>
            <a:r>
              <a:rPr lang="ru-RU" dirty="0"/>
              <a:t>Повышенная свертываемость крови, беременность.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EA6C7E-2E5B-4832-8E5A-8D5BADCC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4B462-9DE9-47BA-BC82-866C6AB428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551" y="3212976"/>
            <a:ext cx="1805872" cy="3307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50" y="1415781"/>
            <a:ext cx="2465967" cy="143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42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BD9B3-37D6-463C-90CD-4DBE2599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0476"/>
            <a:ext cx="7620000" cy="1143000"/>
          </a:xfrm>
        </p:spPr>
        <p:txBody>
          <a:bodyPr/>
          <a:lstStyle/>
          <a:p>
            <a:r>
              <a:rPr lang="ru-RU" sz="2400" dirty="0"/>
              <a:t>Трава тысячелистника - </a:t>
            </a:r>
            <a:r>
              <a:rPr lang="en-US" sz="2400" b="1" i="1" dirty="0"/>
              <a:t>Herba </a:t>
            </a:r>
            <a:r>
              <a:rPr lang="en-US" sz="2400" b="1" i="1" dirty="0" err="1"/>
              <a:t>Millefolii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Тысячелистник обыкновенный - </a:t>
            </a:r>
            <a:r>
              <a:rPr lang="en-US" sz="2400" i="1" dirty="0"/>
              <a:t>Achillea millefolium </a:t>
            </a:r>
            <a:r>
              <a:rPr lang="en-US" sz="2400" dirty="0"/>
              <a:t>L.</a:t>
            </a:r>
            <a:br>
              <a:rPr lang="en-US" sz="2400" dirty="0"/>
            </a:br>
            <a:r>
              <a:rPr lang="ru-RU" sz="2400" dirty="0"/>
              <a:t>Семейство астровые (сложноцветные) - </a:t>
            </a:r>
            <a:r>
              <a:rPr lang="en-US" sz="2400" i="1" dirty="0"/>
              <a:t>Asteraceae (</a:t>
            </a:r>
            <a:r>
              <a:rPr lang="en-US" sz="2400" i="1" dirty="0" err="1"/>
              <a:t>Compositae</a:t>
            </a:r>
            <a:r>
              <a:rPr lang="en-US" sz="2400" i="1" dirty="0"/>
              <a:t>).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F0962-8F4C-405D-9F01-71C72825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495" y="5773833"/>
            <a:ext cx="1951028" cy="360040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800" b="1" dirty="0" smtClean="0"/>
              <a:t>Сушка</a:t>
            </a:r>
            <a:r>
              <a:rPr lang="ru-RU" sz="1800" dirty="0" smtClean="0"/>
              <a:t> </a:t>
            </a:r>
            <a:r>
              <a:rPr lang="ru-RU" sz="1800" dirty="0"/>
              <a:t>до 40°С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046BA5-B87D-4E5E-B60A-37F41C87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9304D-2BA3-45EC-B1C5-5E858783D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633" y="1808621"/>
            <a:ext cx="2179235" cy="30698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8D69E1-F637-4CB5-802E-4E74D6B79D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253" y="5045926"/>
            <a:ext cx="2567291" cy="16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79232" y="1443692"/>
            <a:ext cx="3096344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Многолетнее травянистое растение высотой 20-100 см.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201" y="1701952"/>
            <a:ext cx="3165916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Стебли цилиндрические, бороздчатые.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590" y="2420194"/>
            <a:ext cx="3139527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Листья дважды перисто-рассеченные на ланцетные или линейные сегменты.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590" y="3430550"/>
            <a:ext cx="3139527" cy="147732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Корзинки состоят из краевых цветков белых или розовых, и срединных, желтого </a:t>
            </a:r>
            <a:r>
              <a:rPr lang="ru-RU" dirty="0" smtClean="0"/>
              <a:t>цвета, образуют </a:t>
            </a:r>
            <a:r>
              <a:rPr lang="ru-RU" dirty="0"/>
              <a:t>щитковидное соцветие.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2114" y="5018475"/>
            <a:ext cx="2482987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Цветет в июне-августе.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76624" y="2316955"/>
            <a:ext cx="2286000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Европейская часть России, Западная и Восточная Сибирь.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2114" y="5471764"/>
            <a:ext cx="2643605" cy="132343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Местообитание</a:t>
            </a:r>
            <a:r>
              <a:rPr lang="ru-RU" sz="1600" dirty="0"/>
              <a:t>. </a:t>
            </a:r>
            <a:r>
              <a:rPr lang="ru-RU" sz="1600" dirty="0" smtClean="0"/>
              <a:t>в лесной и </a:t>
            </a:r>
            <a:r>
              <a:rPr lang="ru-RU" sz="1600" dirty="0"/>
              <a:t>степной зонах на суходольных лугах, по окраинам полей, у дорог, в лесополосах.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49220" y="3399127"/>
            <a:ext cx="2526355" cy="203132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Заготовка. </a:t>
            </a:r>
            <a:r>
              <a:rPr lang="ru-RU" dirty="0"/>
              <a:t>Траву заготавливают в период цветения растения, срезая цветоносные, облиственные побеги длиной до 15 см.</a:t>
            </a:r>
          </a:p>
        </p:txBody>
      </p:sp>
    </p:spTree>
    <p:extLst>
      <p:ext uri="{BB962C8B-B14F-4D97-AF65-F5344CB8AC3E}">
        <p14:creationId xmlns:p14="http://schemas.microsoft.com/office/powerpoint/2010/main" val="318498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BD9B3-37D6-463C-90CD-4DBE2599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ru-RU" sz="2000" dirty="0"/>
              <a:t>Трава тысячелистника - </a:t>
            </a:r>
            <a:r>
              <a:rPr lang="en-US" sz="2000" b="1" i="1" dirty="0"/>
              <a:t>Herba </a:t>
            </a:r>
            <a:r>
              <a:rPr lang="en-US" sz="2000" b="1" i="1" dirty="0" err="1"/>
              <a:t>Millefolii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Тысячелистник обыкновенный - </a:t>
            </a:r>
            <a:r>
              <a:rPr lang="en-US" sz="2000" i="1" dirty="0"/>
              <a:t>Achillea millefolium </a:t>
            </a:r>
            <a:r>
              <a:rPr lang="en-US" sz="2000" dirty="0"/>
              <a:t>L.</a:t>
            </a:r>
            <a:br>
              <a:rPr lang="en-US" sz="2000" dirty="0"/>
            </a:br>
            <a:r>
              <a:rPr lang="ru-RU" sz="2000" dirty="0"/>
              <a:t>Семейство астровые (сложноцветные) - </a:t>
            </a:r>
            <a:r>
              <a:rPr lang="en-US" sz="2000" i="1" dirty="0"/>
              <a:t>Asteraceae (</a:t>
            </a:r>
            <a:r>
              <a:rPr lang="en-US" sz="2000" i="1" dirty="0" err="1"/>
              <a:t>Compositae</a:t>
            </a:r>
            <a:r>
              <a:rPr lang="en-US" sz="2000" i="1" dirty="0"/>
              <a:t>).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605901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F0962-8F4C-405D-9F01-71C72825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44202"/>
            <a:ext cx="6059017" cy="5213176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Хранение. </a:t>
            </a:r>
            <a:r>
              <a:rPr lang="ru-RU" sz="1600" dirty="0" smtClean="0"/>
              <a:t>как эфирно-масличное</a:t>
            </a:r>
          </a:p>
          <a:p>
            <a:pPr marL="114300" indent="0" algn="just">
              <a:buNone/>
            </a:pPr>
            <a:endParaRPr lang="ru-RU" sz="1600" b="1" dirty="0"/>
          </a:p>
          <a:p>
            <a:pPr marL="114300" indent="0" algn="just">
              <a:buNone/>
            </a:pPr>
            <a:r>
              <a:rPr lang="ru-RU" sz="1600" b="1" dirty="0" smtClean="0"/>
              <a:t>Химический </a:t>
            </a:r>
            <a:r>
              <a:rPr lang="ru-RU" sz="1600" b="1" dirty="0"/>
              <a:t>состав. </a:t>
            </a:r>
            <a:r>
              <a:rPr lang="ru-RU" sz="1600" dirty="0"/>
              <a:t>Эфирное масло (в состав которого входят моно- и </a:t>
            </a:r>
            <a:r>
              <a:rPr lang="ru-RU" sz="1600" dirty="0" err="1"/>
              <a:t>сесквитерпеноиды</a:t>
            </a:r>
            <a:r>
              <a:rPr lang="ru-RU" sz="1600" dirty="0"/>
              <a:t>), флавоноиды, витамин К, каротиноиды, аскорбиновая кислота, дубильные вещества, горечи.</a:t>
            </a:r>
          </a:p>
          <a:p>
            <a:pPr algn="just"/>
            <a:r>
              <a:rPr lang="ru-RU" sz="1600" b="1" dirty="0"/>
              <a:t>Применение, лекарственные </a:t>
            </a:r>
            <a:r>
              <a:rPr lang="ru-RU" sz="1600" b="1" dirty="0" smtClean="0"/>
              <a:t>препараты. </a:t>
            </a:r>
            <a:r>
              <a:rPr lang="ru-RU" sz="1600" dirty="0"/>
              <a:t>Настой травы и цветков, жидкий экстракт применяют как кровоостанавливающее средство при маточных, геморроидальных, желудочно-кишечных кровотечениях. Лекарственное сырье входит в состав сборов для возбуждения аппетита, а также желчегонного, слабительного, </a:t>
            </a:r>
            <a:r>
              <a:rPr lang="ru-RU" sz="1600" dirty="0" err="1"/>
              <a:t>противогеморроидального</a:t>
            </a:r>
            <a:r>
              <a:rPr lang="ru-RU" sz="1600" dirty="0"/>
              <a:t> сборов. </a:t>
            </a:r>
            <a:endParaRPr lang="ru-RU" sz="1600" dirty="0" smtClean="0"/>
          </a:p>
          <a:p>
            <a:pPr algn="just"/>
            <a:r>
              <a:rPr lang="ru-RU" sz="1600" dirty="0" smtClean="0"/>
              <a:t>Жидкий </a:t>
            </a:r>
            <a:r>
              <a:rPr lang="ru-RU" sz="1600" dirty="0"/>
              <a:t>экстракт травы содержится в комплексном препарате </a:t>
            </a:r>
            <a:r>
              <a:rPr lang="ru-RU" sz="1600" i="1" dirty="0" err="1"/>
              <a:t>ротокан</a:t>
            </a:r>
            <a:r>
              <a:rPr lang="ru-RU" sz="1600" dirty="0"/>
              <a:t>, который применяется при воспалительных заболеваниях слизистой оболочки полости рта различной этиологии.</a:t>
            </a:r>
          </a:p>
          <a:p>
            <a:pPr algn="just"/>
            <a:r>
              <a:rPr lang="ru-RU" sz="1600" b="1" dirty="0"/>
              <a:t>Побочные эффекты. </a:t>
            </a:r>
            <a:r>
              <a:rPr lang="ru-RU" sz="1600" dirty="0"/>
              <a:t>Головокружение, высыпания на коже.</a:t>
            </a:r>
          </a:p>
          <a:p>
            <a:pPr algn="just"/>
            <a:r>
              <a:rPr lang="ru-RU" sz="1600" b="1" dirty="0"/>
              <a:t>Противопоказания. </a:t>
            </a:r>
            <a:r>
              <a:rPr lang="ru-RU" sz="1600" dirty="0"/>
              <a:t>Повышенная свертываемость крови, ранние сроки беременности.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046BA5-B87D-4E5E-B60A-37F41C87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5D5B22-FD8A-43F5-9237-C7860D604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1268760"/>
            <a:ext cx="1502465" cy="25683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AC8CC2-FABA-4226-927B-F0CA84AA7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6103" y="4102331"/>
            <a:ext cx="1398754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F706CF-7665-5941-9F5C-0806560C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F16A7-C699-CCCA-A995-6F0A3356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9" y="937320"/>
            <a:ext cx="791902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2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DCE2B-F6C8-D62A-F921-BDCD63ED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562073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84FBE-9DFD-5E13-8C62-5F89722F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1"/>
            <a:ext cx="7620000" cy="5746649"/>
          </a:xfrm>
        </p:spPr>
        <p:txBody>
          <a:bodyPr>
            <a:normAutofit fontScale="92500" lnSpcReduction="10000"/>
          </a:bodyPr>
          <a:lstStyle/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лекарственные растения и их сырье, влияющие на систему кроветворения.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присутствие каких биологически активных веществ объясняет наличие гемостатического действия у растений этой группы.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латинские названия сырья, производящего растения и семейства горца перечного, его ботаническое описание.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заготовку, сушку и хранение сырья горца перечного.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химический состав, применение сырья горца перечного и лекарственные препараты, получаемые из названного растения.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недопустимые примеси к траве горца перечного. Укажите признаки отличия.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латинские названия сырья, производящего растения и семейства горца почечуйного, его ботаническое описание.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заготовку, сушку и хранение сырья горца почечуйного.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химический состав, применение сырья горца почечуйного и лекарственные препараты, получаемые из названного растения.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недопустимые примеси к траве горца почечуйного. Укажите признаки отличия.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латинские названия сырья, производящего растения и семейства крапивы двудомной, ее ботаническое описание.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заготовку, сушку и хранение сырья крапивы двудомной.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химический состав, применение сырья крапивы двудомной и лекарственные препараты, получаемые из названного растения.</a:t>
            </a:r>
          </a:p>
          <a:p>
            <a:pPr marL="342900" marR="2032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недопустимые примеси к листьям крапивы двудомной. Укажите признаки отличия.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B6080-8FA7-4236-3A21-838B4E2C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7620000" cy="854968"/>
          </a:xfrm>
        </p:spPr>
        <p:txBody>
          <a:bodyPr/>
          <a:lstStyle/>
          <a:p>
            <a:pPr algn="just"/>
            <a:r>
              <a:rPr lang="ru-RU" sz="2400" dirty="0"/>
              <a:t>В организме за процесс остановки кровотечения (гемостаз) отвечает специализированная </a:t>
            </a:r>
            <a:r>
              <a:rPr lang="ru-RU" sz="2400" dirty="0" err="1"/>
              <a:t>тромбообразующая</a:t>
            </a:r>
            <a:r>
              <a:rPr lang="ru-RU" sz="2400" dirty="0"/>
              <a:t> (свертывающая) система, которая в нормальных физиологических условиях находится в динамическом равновесии с </a:t>
            </a:r>
            <a:r>
              <a:rPr lang="ru-RU" sz="2400" dirty="0" err="1"/>
              <a:t>тромболитической</a:t>
            </a:r>
            <a:r>
              <a:rPr lang="ru-RU" sz="2400" dirty="0"/>
              <a:t> (</a:t>
            </a:r>
            <a:r>
              <a:rPr lang="ru-RU" sz="2400" dirty="0" err="1"/>
              <a:t>противосвертывающей</a:t>
            </a:r>
            <a:r>
              <a:rPr lang="ru-RU" sz="2400" dirty="0"/>
              <a:t>) системой.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Нарушение равновесия между этими системами может повлечь за собой или значительное повышение скорости </a:t>
            </a:r>
            <a:r>
              <a:rPr lang="ru-RU" sz="2400" dirty="0" err="1"/>
              <a:t>тромбообразования</a:t>
            </a:r>
            <a:r>
              <a:rPr lang="ru-RU" sz="2400" dirty="0"/>
              <a:t> (тромбоз), или развитие геморрагии (от греч. </a:t>
            </a:r>
            <a:r>
              <a:rPr lang="ru-RU" sz="2400" i="1" dirty="0" err="1"/>
              <a:t>haima</a:t>
            </a:r>
            <a:r>
              <a:rPr lang="ru-RU" sz="2400" i="1" dirty="0"/>
              <a:t> </a:t>
            </a:r>
            <a:r>
              <a:rPr lang="ru-RU" sz="2400" dirty="0"/>
              <a:t>- кровь, </a:t>
            </a:r>
            <a:r>
              <a:rPr lang="ru-RU" sz="2400" i="1" dirty="0" err="1"/>
              <a:t>rhagos</a:t>
            </a:r>
            <a:r>
              <a:rPr lang="ru-RU" sz="2400" i="1" dirty="0"/>
              <a:t> </a:t>
            </a:r>
            <a:r>
              <a:rPr lang="ru-RU" sz="2400" dirty="0"/>
              <a:t>- прорванный; </a:t>
            </a:r>
            <a:r>
              <a:rPr lang="ru-RU" sz="2400" dirty="0" err="1"/>
              <a:t>син</a:t>
            </a:r>
            <a:r>
              <a:rPr lang="ru-RU" sz="2400" dirty="0"/>
              <a:t>.: кровотечение).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2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3765"/>
            <a:ext cx="8280920" cy="465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28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" y="744751"/>
            <a:ext cx="85791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6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8804092" cy="49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15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478"/>
            <a:ext cx="8460432" cy="47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4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612068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Book Antiqua" panose="02040602050305030304" pitchFamily="18" charset="0"/>
              </a:rPr>
              <a:t>Это </a:t>
            </a:r>
            <a:r>
              <a:rPr lang="ru-RU" sz="2400" u="sng" dirty="0">
                <a:latin typeface="Book Antiqua" panose="02040602050305030304" pitchFamily="18" charset="0"/>
              </a:rPr>
              <a:t>вспомогательные средства</a:t>
            </a:r>
            <a:r>
              <a:rPr lang="ru-RU" sz="2400" dirty="0">
                <a:latin typeface="Book Antiqua" panose="02040602050305030304" pitchFamily="18" charset="0"/>
              </a:rPr>
              <a:t> в комплексной терапии заболеваний, сопровождающихся кровотечением. </a:t>
            </a:r>
          </a:p>
          <a:p>
            <a:pPr algn="just"/>
            <a:r>
              <a:rPr lang="ru-RU" sz="2400" dirty="0">
                <a:latin typeface="Book Antiqua" panose="02040602050305030304" pitchFamily="18" charset="0"/>
              </a:rPr>
              <a:t>Горец перечный содержит </a:t>
            </a:r>
            <a:r>
              <a:rPr lang="ru-RU" sz="2400" b="1" dirty="0">
                <a:solidFill>
                  <a:schemeClr val="tx2"/>
                </a:solidFill>
                <a:latin typeface="Book Antiqua" panose="02040602050305030304" pitchFamily="18" charset="0"/>
              </a:rPr>
              <a:t>полифенольные соединения</a:t>
            </a:r>
            <a:r>
              <a:rPr lang="ru-RU" sz="2400" dirty="0">
                <a:latin typeface="Book Antiqua" panose="02040602050305030304" pitchFamily="18" charset="0"/>
              </a:rPr>
              <a:t>, которые взаимодействуют с белками плазмы, закупоривают поврежденные мелкие сосуды и капилляры и тормозят кровотечение, а также повышают свертываемость крови. </a:t>
            </a:r>
          </a:p>
          <a:p>
            <a:pPr algn="just"/>
            <a:r>
              <a:rPr lang="ru-RU" sz="2400" dirty="0">
                <a:latin typeface="Book Antiqua" panose="02040602050305030304" pitchFamily="18" charset="0"/>
              </a:rPr>
              <a:t>Препараты крапивы содержат </a:t>
            </a:r>
            <a:r>
              <a:rPr lang="ru-RU" sz="2400" b="1" dirty="0">
                <a:solidFill>
                  <a:schemeClr val="tx2"/>
                </a:solidFill>
                <a:latin typeface="Book Antiqua" panose="02040602050305030304" pitchFamily="18" charset="0"/>
              </a:rPr>
              <a:t>витамин К</a:t>
            </a:r>
            <a:r>
              <a:rPr lang="ru-RU" sz="2400" dirty="0">
                <a:latin typeface="Book Antiqua" panose="02040602050305030304" pitchFamily="18" charset="0"/>
              </a:rPr>
              <a:t>, который стимулирует выработку в печени фактора свертывания крови - </a:t>
            </a:r>
            <a:r>
              <a:rPr lang="ru-RU" sz="2400" u="sng" dirty="0">
                <a:latin typeface="Book Antiqua" panose="02040602050305030304" pitchFamily="18" charset="0"/>
              </a:rPr>
              <a:t>протромбина</a:t>
            </a:r>
            <a:r>
              <a:rPr lang="ru-RU" sz="2400" dirty="0">
                <a:latin typeface="Book Antiqua" panose="02040602050305030304" pitchFamily="18" charset="0"/>
              </a:rPr>
              <a:t>.</a:t>
            </a:r>
          </a:p>
          <a:p>
            <a:pPr algn="just"/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3140" y="476672"/>
            <a:ext cx="728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ЛРП КРОВООСТАНАВЛИВАЮЩЕГО ДЕЙСТВИЯ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194F5B-87A1-8EE1-A283-1E52004B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>
                <a:latin typeface="Calibri"/>
              </a:rPr>
              <a:pPr/>
              <a:t>4</a:t>
            </a:fld>
            <a:endParaRPr lang="ru-RU"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4F75E9-7D90-F568-34BF-54252BFE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24" y="806227"/>
            <a:ext cx="3471931" cy="4137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FCD80-6D49-5A68-45B3-CF675A01568F}"/>
              </a:ext>
            </a:extLst>
          </p:cNvPr>
          <p:cNvSpPr txBox="1"/>
          <p:nvPr/>
        </p:nvSpPr>
        <p:spPr>
          <a:xfrm>
            <a:off x="258775" y="170025"/>
            <a:ext cx="2736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spc="-100" dirty="0" err="1">
                <a:solidFill>
                  <a:srgbClr val="455F51"/>
                </a:solidFill>
                <a:latin typeface="Cambria"/>
              </a:rPr>
              <a:t>Polygonum</a:t>
            </a:r>
            <a:r>
              <a:rPr lang="en-US" sz="2000" b="1" i="1" spc="-100" dirty="0">
                <a:solidFill>
                  <a:srgbClr val="455F51"/>
                </a:solidFill>
                <a:latin typeface="Cambria"/>
              </a:rPr>
              <a:t> </a:t>
            </a:r>
            <a:r>
              <a:rPr lang="en-US" sz="2000" b="1" i="1" spc="-100" dirty="0" err="1">
                <a:solidFill>
                  <a:srgbClr val="455F51"/>
                </a:solidFill>
                <a:latin typeface="Cambria"/>
              </a:rPr>
              <a:t>hydropiper</a:t>
            </a:r>
            <a:r>
              <a:rPr lang="ru-RU" sz="2000" b="1" i="1" spc="-100" dirty="0">
                <a:solidFill>
                  <a:srgbClr val="455F51"/>
                </a:solidFill>
                <a:latin typeface="Cambria"/>
              </a:rPr>
              <a:t> – Горец перечный (водяной перец)</a:t>
            </a:r>
            <a:r>
              <a:rPr lang="en-US" sz="2000" b="1" i="1" spc="-100" dirty="0">
                <a:solidFill>
                  <a:srgbClr val="455F51"/>
                </a:solidFill>
                <a:latin typeface="Cambria"/>
              </a:rPr>
              <a:t> 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D7848D-9367-42A9-BE99-A33A75271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76672"/>
            <a:ext cx="1609483" cy="4023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D10E89-6BC5-7BDB-E257-03120157E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907" y="476672"/>
            <a:ext cx="3243353" cy="4023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ABE369-649E-24C6-DE7B-587EB28B8C28}"/>
              </a:ext>
            </a:extLst>
          </p:cNvPr>
          <p:cNvSpPr txBox="1"/>
          <p:nvPr/>
        </p:nvSpPr>
        <p:spPr>
          <a:xfrm>
            <a:off x="179431" y="1207797"/>
            <a:ext cx="3141375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libri"/>
              </a:rPr>
              <a:t>однолетнее травянистое растение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Calibri"/>
              </a:rPr>
              <a:t>с коленчато-изогнутым красноватым стеблем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E0779-6002-1034-EA27-C0FB401270E6}"/>
              </a:ext>
            </a:extLst>
          </p:cNvPr>
          <p:cNvSpPr txBox="1"/>
          <p:nvPr/>
        </p:nvSpPr>
        <p:spPr>
          <a:xfrm>
            <a:off x="156110" y="2516890"/>
            <a:ext cx="314137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листья продолговато-ланцетные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7E8C5-6007-7DA3-A02F-FA2487CE95CF}"/>
              </a:ext>
            </a:extLst>
          </p:cNvPr>
          <p:cNvSpPr txBox="1"/>
          <p:nvPr/>
        </p:nvSpPr>
        <p:spPr>
          <a:xfrm>
            <a:off x="233033" y="3416327"/>
            <a:ext cx="2987531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libri"/>
              </a:rPr>
              <a:t>прилистники образуют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Calibri"/>
              </a:rPr>
              <a:t>пленчатые бурые раструбы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E1E0F1-CD9E-B2A0-6423-08C040AEFC35}"/>
              </a:ext>
            </a:extLst>
          </p:cNvPr>
          <p:cNvSpPr txBox="1"/>
          <p:nvPr/>
        </p:nvSpPr>
        <p:spPr>
          <a:xfrm>
            <a:off x="5599675" y="990544"/>
            <a:ext cx="2808677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цветки с зеленовато-розовым околоцветником, тонкая рыхлая поникающая кисть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C906E8-8A9A-90AF-6E25-CDB899F4BFE1}"/>
              </a:ext>
            </a:extLst>
          </p:cNvPr>
          <p:cNvSpPr txBox="1"/>
          <p:nvPr/>
        </p:nvSpPr>
        <p:spPr>
          <a:xfrm>
            <a:off x="5355465" y="2176055"/>
            <a:ext cx="3052887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цветение – июль-октябрь, 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собирают во время цветения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10241E-D59F-FC59-8710-30DD623E11AA}"/>
              </a:ext>
            </a:extLst>
          </p:cNvPr>
          <p:cNvSpPr txBox="1"/>
          <p:nvPr/>
        </p:nvSpPr>
        <p:spPr>
          <a:xfrm>
            <a:off x="5884084" y="3069292"/>
            <a:ext cx="251062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распространен по всей 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территории страны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205DED-B209-6348-DDC3-7A6FE576B9AC}"/>
              </a:ext>
            </a:extLst>
          </p:cNvPr>
          <p:cNvSpPr txBox="1"/>
          <p:nvPr/>
        </p:nvSpPr>
        <p:spPr>
          <a:xfrm>
            <a:off x="2795922" y="4881937"/>
            <a:ext cx="2769861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произрастает на влажных 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почвах и как сорное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1D51F4-0FAF-9C9E-BB99-6B571BA408C0}"/>
              </a:ext>
            </a:extLst>
          </p:cNvPr>
          <p:cNvSpPr txBox="1"/>
          <p:nvPr/>
        </p:nvSpPr>
        <p:spPr>
          <a:xfrm>
            <a:off x="422078" y="4258688"/>
            <a:ext cx="203754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сушка стандартная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B3640D-07F8-391B-3F16-7CAAAC33B4D7}"/>
              </a:ext>
            </a:extLst>
          </p:cNvPr>
          <p:cNvSpPr txBox="1"/>
          <p:nvPr/>
        </p:nvSpPr>
        <p:spPr>
          <a:xfrm>
            <a:off x="5858021" y="4258688"/>
            <a:ext cx="251062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Флавоноиды, дубильные вещества, витамин К, аскорбиновая кислота, органические кислоты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1" y="4951277"/>
            <a:ext cx="2467792" cy="164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48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Трава горца перечного (водяного перца) - </a:t>
            </a:r>
            <a:r>
              <a:rPr lang="en-US" sz="2000" b="1" i="1" dirty="0"/>
              <a:t>Herba </a:t>
            </a:r>
            <a:r>
              <a:rPr lang="en-US" sz="2000" b="1" i="1" dirty="0" err="1"/>
              <a:t>Polygoni</a:t>
            </a:r>
            <a:r>
              <a:rPr lang="en-US" sz="2000" b="1" i="1" dirty="0"/>
              <a:t> </a:t>
            </a:r>
            <a:r>
              <a:rPr lang="en-US" sz="2000" b="1" i="1" dirty="0" err="1"/>
              <a:t>hydropiperis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Горец перечный - </a:t>
            </a:r>
            <a:r>
              <a:rPr lang="en-US" sz="2000" i="1" dirty="0" err="1"/>
              <a:t>Polygonum</a:t>
            </a:r>
            <a:r>
              <a:rPr lang="en-US" sz="2000" i="1" dirty="0"/>
              <a:t> </a:t>
            </a:r>
            <a:r>
              <a:rPr lang="en-US" sz="2000" i="1" dirty="0" err="1"/>
              <a:t>hydropiper</a:t>
            </a:r>
            <a:r>
              <a:rPr lang="en-US" sz="2000" i="1" dirty="0"/>
              <a:t> </a:t>
            </a:r>
            <a:r>
              <a:rPr lang="en-US" sz="2000" dirty="0"/>
              <a:t>L.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Семейство гречишные - </a:t>
            </a:r>
            <a:r>
              <a:rPr lang="en-US" sz="2000" i="1" dirty="0" err="1"/>
              <a:t>Polygonaceae</a:t>
            </a:r>
            <a:r>
              <a:rPr lang="en-US" sz="2000" i="1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887" y="1340768"/>
            <a:ext cx="5688632" cy="501662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b="1" dirty="0"/>
              <a:t>Применение, лекарственные </a:t>
            </a:r>
            <a:r>
              <a:rPr lang="ru-RU" sz="2400" b="1" dirty="0" smtClean="0"/>
              <a:t>препараты. </a:t>
            </a:r>
            <a:r>
              <a:rPr lang="ru-RU" sz="2400" dirty="0"/>
              <a:t>Настой и жидкий экстракт травы горца перечного назначают как кровоостанавливающее средство при маточных и геморроидальных кровотечениях. </a:t>
            </a:r>
          </a:p>
          <a:p>
            <a:pPr algn="just"/>
            <a:r>
              <a:rPr lang="ru-RU" sz="2400" b="1" dirty="0"/>
              <a:t>Побочные эффекты. </a:t>
            </a:r>
            <a:r>
              <a:rPr lang="ru-RU" sz="2400" dirty="0" smtClean="0"/>
              <a:t>Повышают АД</a:t>
            </a:r>
            <a:endParaRPr lang="ru-RU" sz="2400" dirty="0"/>
          </a:p>
          <a:p>
            <a:pPr algn="just"/>
            <a:r>
              <a:rPr lang="ru-RU" sz="2400" b="1" dirty="0"/>
              <a:t>Противопоказания. </a:t>
            </a:r>
            <a:r>
              <a:rPr lang="ru-RU" sz="2400" dirty="0"/>
              <a:t>Повышенная свертываемость крови, ранние сроки беременности, </a:t>
            </a:r>
            <a:r>
              <a:rPr lang="ru-RU" sz="2400" dirty="0" err="1"/>
              <a:t>гломерулонефрит</a:t>
            </a:r>
            <a:r>
              <a:rPr lang="ru-RU" sz="24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634475"/>
            <a:ext cx="1629359" cy="30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1026" y="3702997"/>
            <a:ext cx="1685415" cy="29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9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Трава горца почечуйного - </a:t>
            </a:r>
            <a:r>
              <a:rPr lang="en-US" sz="2400" b="1" i="1" dirty="0"/>
              <a:t>Herba </a:t>
            </a:r>
            <a:r>
              <a:rPr lang="en-US" sz="2400" b="1" i="1" dirty="0" err="1"/>
              <a:t>Polygoni</a:t>
            </a:r>
            <a:r>
              <a:rPr lang="en-US" sz="2400" b="1" i="1" dirty="0"/>
              <a:t> </a:t>
            </a:r>
            <a:r>
              <a:rPr lang="en-US" sz="2400" b="1" i="1" dirty="0" err="1"/>
              <a:t>persicariae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Горец почечуйный - </a:t>
            </a:r>
            <a:r>
              <a:rPr lang="en-US" sz="2400" i="1" dirty="0" err="1"/>
              <a:t>Polygonum</a:t>
            </a:r>
            <a:r>
              <a:rPr lang="en-US" sz="2400" i="1" dirty="0"/>
              <a:t> </a:t>
            </a:r>
            <a:r>
              <a:rPr lang="en-US" sz="2400" i="1" dirty="0" err="1"/>
              <a:t>persicaria</a:t>
            </a:r>
            <a:r>
              <a:rPr lang="en-US" sz="2400" i="1" dirty="0"/>
              <a:t> </a:t>
            </a:r>
            <a:r>
              <a:rPr lang="en-US" sz="2400" dirty="0"/>
              <a:t>L.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Семейство гречишные - </a:t>
            </a:r>
            <a:r>
              <a:rPr lang="en-US" sz="2400" i="1" dirty="0" err="1"/>
              <a:t>Polygonaceae</a:t>
            </a:r>
            <a:r>
              <a:rPr lang="en-US" sz="2400" i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 descr="https://www.studentlibrary.ru/cgi-bin/mb4x?usr_data=gd-image(doc,ISBN9785970443163-0006,pic_0101.jpg,-1,,00000000,)&amp;hide_Cookie=y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921" y="1700808"/>
            <a:ext cx="2504157" cy="36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792" y="4196410"/>
            <a:ext cx="1904741" cy="19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3" y="1377643"/>
            <a:ext cx="2664296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Однолетнее травянистое растение с прямыми стеблями, высотой до 80 см.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6000" y="1377642"/>
            <a:ext cx="2381200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Листья ланцетовидные, часто с </a:t>
            </a:r>
            <a:r>
              <a:rPr lang="ru-RU" b="1" dirty="0">
                <a:solidFill>
                  <a:srgbClr val="C00000"/>
                </a:solidFill>
              </a:rPr>
              <a:t>красно-бурым</a:t>
            </a:r>
            <a:r>
              <a:rPr lang="ru-RU" dirty="0"/>
              <a:t> пятном.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770055"/>
            <a:ext cx="2213992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Сросшиеся прилистники образуют пленчатый раструб.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769" y="2807182"/>
            <a:ext cx="2502024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Цветки мелкие, с розовым или беловатым околоцветником, собраны в густые колосовидные кисти.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255" y="4698386"/>
            <a:ext cx="2133464" cy="14773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Цветет с июля по сентябрь. </a:t>
            </a:r>
            <a:r>
              <a:rPr lang="ru-RU" dirty="0" smtClean="0"/>
              <a:t>Собирают во время цветения верхушки до 40 см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6304" y="5426295"/>
            <a:ext cx="2015644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Европейская часть России, Западная Сибирь.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7203" y="5359673"/>
            <a:ext cx="1302071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сырых участках. сорное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4428" y="6312592"/>
            <a:ext cx="158870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Сушка 40-50°С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93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Трава горца почечуйного - </a:t>
            </a:r>
            <a:r>
              <a:rPr lang="en-US" sz="2400" b="1" i="1" dirty="0"/>
              <a:t>Herba </a:t>
            </a:r>
            <a:r>
              <a:rPr lang="en-US" sz="2400" b="1" i="1" dirty="0" err="1"/>
              <a:t>Polygoni</a:t>
            </a:r>
            <a:r>
              <a:rPr lang="en-US" sz="2400" b="1" i="1" dirty="0"/>
              <a:t> </a:t>
            </a:r>
            <a:r>
              <a:rPr lang="en-US" sz="2400" b="1" i="1" dirty="0" err="1"/>
              <a:t>persicariae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Горец почечуйный - </a:t>
            </a:r>
            <a:r>
              <a:rPr lang="en-US" sz="2400" i="1" dirty="0" err="1"/>
              <a:t>Polygonum</a:t>
            </a:r>
            <a:r>
              <a:rPr lang="en-US" sz="2400" i="1" dirty="0"/>
              <a:t> </a:t>
            </a:r>
            <a:r>
              <a:rPr lang="en-US" sz="2400" i="1" dirty="0" err="1"/>
              <a:t>persicaria</a:t>
            </a:r>
            <a:r>
              <a:rPr lang="en-US" sz="2400" i="1" dirty="0"/>
              <a:t> </a:t>
            </a:r>
            <a:r>
              <a:rPr lang="en-US" sz="2400" dirty="0"/>
              <a:t>L.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Семейство гречишные - </a:t>
            </a:r>
            <a:r>
              <a:rPr lang="en-US" sz="2400" i="1" dirty="0" err="1"/>
              <a:t>Polygonaceae</a:t>
            </a:r>
            <a:r>
              <a:rPr lang="en-US" sz="2400" i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13" y="2348880"/>
            <a:ext cx="5616624" cy="432048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Применение</a:t>
            </a:r>
            <a:r>
              <a:rPr lang="ru-RU" b="1" dirty="0"/>
              <a:t>, лекарственные </a:t>
            </a:r>
            <a:r>
              <a:rPr lang="ru-RU" b="1" dirty="0" smtClean="0"/>
              <a:t>препараты. </a:t>
            </a:r>
            <a:r>
              <a:rPr lang="ru-RU" dirty="0"/>
              <a:t>Настой травы используют как кровоостанавливающее средство при маточных кровотечениях, применяют в качестве легкого слабительного в комплексной терапии больных с атоническими запорами.</a:t>
            </a:r>
          </a:p>
          <a:p>
            <a:pPr algn="just"/>
            <a:r>
              <a:rPr lang="ru-RU" b="1" dirty="0"/>
              <a:t>Побочные эффекты. </a:t>
            </a:r>
            <a:r>
              <a:rPr lang="ru-RU" dirty="0" smtClean="0"/>
              <a:t>Повышение АД.</a:t>
            </a:r>
            <a:endParaRPr lang="ru-RU" dirty="0"/>
          </a:p>
          <a:p>
            <a:pPr algn="just"/>
            <a:r>
              <a:rPr lang="ru-RU" b="1" dirty="0"/>
              <a:t>Противопоказания. </a:t>
            </a:r>
            <a:r>
              <a:rPr lang="ru-RU" dirty="0"/>
              <a:t>Повышенная свертываемость крови, ранние сроки беременности, острые воспалительные заболевания почек.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99" y="1814632"/>
            <a:ext cx="236925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3640D-07F8-391B-3F16-7CAAAC33B4D7}"/>
              </a:ext>
            </a:extLst>
          </p:cNvPr>
          <p:cNvSpPr txBox="1"/>
          <p:nvPr/>
        </p:nvSpPr>
        <p:spPr>
          <a:xfrm>
            <a:off x="554035" y="1560094"/>
            <a:ext cx="492897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Флавоноиды, дубильные вещества,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органические кислоты, эфирное масло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4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Кора калины - </a:t>
            </a:r>
            <a:r>
              <a:rPr lang="en-US" sz="2400" b="1" i="1" dirty="0"/>
              <a:t>Cortex </a:t>
            </a:r>
            <a:r>
              <a:rPr lang="en-US" sz="2400" b="1" i="1" dirty="0" err="1"/>
              <a:t>Viburni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Калина обыкновенная - </a:t>
            </a:r>
            <a:r>
              <a:rPr lang="en-US" sz="2400" i="1" dirty="0"/>
              <a:t>Viburnum </a:t>
            </a:r>
            <a:r>
              <a:rPr lang="en-US" sz="2400" i="1" dirty="0" err="1"/>
              <a:t>opulus</a:t>
            </a:r>
            <a:r>
              <a:rPr lang="en-US" sz="2400" i="1" dirty="0"/>
              <a:t> </a:t>
            </a:r>
            <a:r>
              <a:rPr lang="en-US" sz="2400" dirty="0"/>
              <a:t>L.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Семейство </a:t>
            </a:r>
            <a:r>
              <a:rPr lang="ru-RU" sz="2400" dirty="0"/>
              <a:t>жимолостные - </a:t>
            </a:r>
            <a:r>
              <a:rPr lang="en-US" sz="2400" i="1" dirty="0" err="1"/>
              <a:t>Caprifoliaceae</a:t>
            </a:r>
            <a:r>
              <a:rPr lang="en-US" sz="2400" i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48255"/>
            <a:ext cx="2522632" cy="35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2464" y="1353095"/>
            <a:ext cx="266664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Ветвистый кустарник или небольшое дерево высотой 1,5-4 м с серовато-бурой корой.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7096" y="2941958"/>
            <a:ext cx="2958887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Листья широкояйцевидные.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537838"/>
            <a:ext cx="296812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Цветки с белым или розоватым венчиком, собраны в зонтиковидные соцветия.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2050" y="4077072"/>
            <a:ext cx="2328977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Плод - шаровидная </a:t>
            </a:r>
            <a:r>
              <a:rPr lang="ru-RU" dirty="0">
                <a:solidFill>
                  <a:srgbClr val="FF0000"/>
                </a:solidFill>
              </a:rPr>
              <a:t>ярко-красная </a:t>
            </a:r>
            <a:r>
              <a:rPr lang="ru-RU" dirty="0"/>
              <a:t>костянка с одной плоской косточкой.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882" y="3271758"/>
            <a:ext cx="215892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Цветет в мае-июне.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85110" y="5813022"/>
            <a:ext cx="387292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Плоды созревают в августе-сентябре.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5259024"/>
            <a:ext cx="259228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Европейская часть России, Урал, юг Западной Сибири.</a:t>
            </a:r>
          </a:p>
        </p:txBody>
      </p:sp>
    </p:spTree>
    <p:extLst>
      <p:ext uri="{BB962C8B-B14F-4D97-AF65-F5344CB8AC3E}">
        <p14:creationId xmlns:p14="http://schemas.microsoft.com/office/powerpoint/2010/main" val="355925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Кора калины - </a:t>
            </a:r>
            <a:r>
              <a:rPr lang="en-US" sz="2400" b="1" i="1" dirty="0"/>
              <a:t>Cortex </a:t>
            </a:r>
            <a:r>
              <a:rPr lang="en-US" sz="2400" b="1" i="1" dirty="0" err="1"/>
              <a:t>Viburni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Калина обыкновенная - </a:t>
            </a:r>
            <a:r>
              <a:rPr lang="en-US" sz="2400" i="1" dirty="0"/>
              <a:t>Viburnum </a:t>
            </a:r>
            <a:r>
              <a:rPr lang="en-US" sz="2400" i="1" dirty="0" err="1"/>
              <a:t>opulus</a:t>
            </a:r>
            <a:r>
              <a:rPr lang="en-US" sz="2400" i="1" dirty="0"/>
              <a:t> </a:t>
            </a:r>
            <a:r>
              <a:rPr lang="en-US" sz="2400" dirty="0"/>
              <a:t>L.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Семейство </a:t>
            </a:r>
            <a:r>
              <a:rPr lang="ru-RU" sz="2400" dirty="0"/>
              <a:t>жимолостные - </a:t>
            </a:r>
            <a:r>
              <a:rPr lang="en-US" sz="2400" i="1" dirty="0" err="1"/>
              <a:t>Caprifoliaceae</a:t>
            </a:r>
            <a:r>
              <a:rPr lang="en-US" sz="2400" i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5"/>
            <a:ext cx="4968552" cy="5143757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Местообитание</a:t>
            </a:r>
            <a:r>
              <a:rPr lang="ru-RU" sz="2000" b="1" dirty="0"/>
              <a:t>. </a:t>
            </a:r>
            <a:r>
              <a:rPr lang="ru-RU" sz="2000" dirty="0"/>
              <a:t>Произрастает в лесной и лесостепной зонах</a:t>
            </a:r>
            <a:r>
              <a:rPr lang="ru-RU" sz="2000" dirty="0" smtClean="0"/>
              <a:t>, </a:t>
            </a:r>
            <a:r>
              <a:rPr lang="ru-RU" sz="2000" dirty="0"/>
              <a:t>по опушкам увлажненных лиственных и смешанных лесов, по оврагам, берегам рек, озер</a:t>
            </a:r>
            <a:r>
              <a:rPr lang="ru-RU" sz="2000" dirty="0" smtClean="0"/>
              <a:t>.</a:t>
            </a:r>
          </a:p>
          <a:p>
            <a:pPr marL="114300" indent="0" algn="just">
              <a:buNone/>
            </a:pPr>
            <a:endParaRPr lang="ru-RU" sz="2000" dirty="0"/>
          </a:p>
          <a:p>
            <a:pPr marL="114300" indent="0" algn="just">
              <a:buNone/>
            </a:pPr>
            <a:endParaRPr lang="ru-RU" sz="2000" dirty="0" smtClean="0"/>
          </a:p>
          <a:p>
            <a:pPr marL="114300" indent="0" algn="just">
              <a:buNone/>
            </a:pPr>
            <a:endParaRPr lang="ru-RU" sz="2000" dirty="0"/>
          </a:p>
          <a:p>
            <a:pPr algn="just"/>
            <a:r>
              <a:rPr lang="ru-RU" sz="2000" b="1" dirty="0"/>
              <a:t>Заготовка. </a:t>
            </a:r>
            <a:r>
              <a:rPr lang="ru-RU" sz="2000" dirty="0"/>
              <a:t>Кору заготавливают весной, во время </a:t>
            </a:r>
            <a:r>
              <a:rPr lang="ru-RU" sz="2000" dirty="0" err="1"/>
              <a:t>сокодвижения</a:t>
            </a:r>
            <a:r>
              <a:rPr lang="ru-RU" sz="2000" dirty="0"/>
              <a:t>, до распускания почек. На стволе и ветвях острым ножом делают полукольцевые надрезы на расстоянии 20-30 см друг от друга и два продольных надреза. Полосы коры отделяют от ствола по направлению к нижнему надрезу.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860576" cy="21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650" y="3950238"/>
            <a:ext cx="2551468" cy="255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122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Соседств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1477</Words>
  <Application>Microsoft Office PowerPoint</Application>
  <PresentationFormat>Экран (4:3)</PresentationFormat>
  <Paragraphs>157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Cambria</vt:lpstr>
      <vt:lpstr>Times New Roman</vt:lpstr>
      <vt:lpstr>1_Соседство</vt:lpstr>
      <vt:lpstr>5.5. ЛЕКАРСТВЕННОЕ РАСТИТЕЛЬНОЕ СЫРЬЕ, ВЛИЯЮЩЕЕ НА СИСТЕМУ КРОВЕТВОРЕНИЯ </vt:lpstr>
      <vt:lpstr>В организме за процесс остановки кровотечения (гемостаз) отвечает специализированная тромбообразующая (свертывающая) система, которая в нормальных физиологических условиях находится в динамическом равновесии с тромболитической (противосвертывающей) системой.   Нарушение равновесия между этими системами может повлечь за собой или значительное повышение скорости тромбообразования (тромбоз), или развитие геморрагии (от греч. haima - кровь, rhagos - прорванный; син.: кровотечение). </vt:lpstr>
      <vt:lpstr>Презентация PowerPoint</vt:lpstr>
      <vt:lpstr>Презентация PowerPoint</vt:lpstr>
      <vt:lpstr>Трава горца перечного (водяного перца) - Herba Polygoni hydropiperis Горец перечный - Polygonum hydropiper L.  Семейство гречишные - Polygonaceae. </vt:lpstr>
      <vt:lpstr>Трава горца почечуйного - Herba Polygoni persicariae Горец почечуйный - Polygonum persicaria L.  Семейство гречишные - Polygonaceae. </vt:lpstr>
      <vt:lpstr>Трава горца почечуйного - Herba Polygoni persicariae Горец почечуйный - Polygonum persicaria L.  Семейство гречишные - Polygonaceae. </vt:lpstr>
      <vt:lpstr>Кора калины - Cortex Viburni Калина обыкновенная - Viburnum opulus L.  Семейство жимолостные - Caprifoliaceae. </vt:lpstr>
      <vt:lpstr>Кора калины - Cortex Viburni Калина обыкновенная - Viburnum opulus L.  Семейство жимолостные - Caprifoliaceae. </vt:lpstr>
      <vt:lpstr>Кора калины - Cortex Viburni Калина обыкновенная - Viburnum opulus L.  Семейство жимолостные - Caprifoliaceae. </vt:lpstr>
      <vt:lpstr>Листья крапивы - Folia Urticae Крапива двудомная - Urtica dioica  Семейство крапивные - Urticaceae </vt:lpstr>
      <vt:lpstr>Листья крапивы - Folia Urticae Крапива двудомная - Urtica dioica L.  Семейство крапивные - Urticaceae. </vt:lpstr>
      <vt:lpstr>Листья крапивы - Folia Urticae Крапива двудомная - Urtica dioica L.  Семейство крапивные - Urticaceae. </vt:lpstr>
      <vt:lpstr>Трава пастушьей сумки - Herba Bursae pastoris Пастушья сумка - Capsella bursa-pastoris (L.) Семейство капустные (крестоцветные) - Brassicaceae (Cruciferae). </vt:lpstr>
      <vt:lpstr>Трава пастушьей сумки - Herba Bursae pastoris Пастушья сумка - Capsella bursa-pastoris (L.) Семейство капустные (крестоцветные) - Brassicaceae (Cruciferae). </vt:lpstr>
      <vt:lpstr>Трава тысячелистника - Herba Millefolii Тысячелистник обыкновенный - Achillea millefolium L. Семейство астровые (сложноцветные) - Asteraceae (Compositae). </vt:lpstr>
      <vt:lpstr>Трава тысячелистника - Herba Millefolii Тысячелистник обыкновенный - Achillea millefolium L. Семейство астровые (сложноцветные) - Asteraceae (Compositae). </vt:lpstr>
      <vt:lpstr>Презентация PowerPoint</vt:lpstr>
      <vt:lpstr>Контрольные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Pharmacy</dc:creator>
  <cp:lastModifiedBy>Ноутбук 1</cp:lastModifiedBy>
  <cp:revision>32</cp:revision>
  <dcterms:created xsi:type="dcterms:W3CDTF">2021-10-07T10:43:39Z</dcterms:created>
  <dcterms:modified xsi:type="dcterms:W3CDTF">2025-10-15T06:42:36Z</dcterms:modified>
</cp:coreProperties>
</file>