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7" r:id="rId16"/>
    <p:sldId id="269" r:id="rId17"/>
    <p:sldId id="278" r:id="rId18"/>
    <p:sldId id="279" r:id="rId19"/>
    <p:sldId id="281" r:id="rId20"/>
    <p:sldId id="280" r:id="rId21"/>
    <p:sldId id="282" r:id="rId22"/>
    <p:sldId id="283" r:id="rId23"/>
    <p:sldId id="270" r:id="rId24"/>
    <p:sldId id="271" r:id="rId25"/>
    <p:sldId id="272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FA376-B74D-CAA0-139A-E8B69E382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5B23D-9B1A-01B5-0F0D-0490F75D7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761CB-B56B-F342-E259-A6DAC6007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6F5D1-FD6A-30CA-C6D3-241B2D19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C2D04-DBE8-C15A-B390-DDBA2152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3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B239-622D-AF34-734B-7F129A6D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88357-FB51-8164-79E5-9B60725CC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43A65-6D26-5CEE-A3D7-28731957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D1270-DEC1-8921-840E-2AAF65590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A2A75-12A0-9B04-DEA0-4F7C4329A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9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1E10-8794-51A1-C29F-3D6BAA0979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AFA85-E4D7-10E5-264A-89C78ECEF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C5E1-394C-D300-94C1-88991ED55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50C8C-0944-ADDE-645F-59AE42481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E1E18-54F4-3C99-1145-2FDB83C8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0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61D6F-03B8-5EE7-4929-2F4D414D6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7337A-6C0B-9F5C-847A-3573E79C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E3A1F-76DA-576A-99B9-76BDE9E2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214EA-05C9-5498-3577-AEDE317F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24C9A-6FFF-1C56-37B4-555527B0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E411-8C75-A0BD-F980-96D371636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74884-7E73-8CEF-370C-B06D8F73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B036A-58C2-43E8-5339-C43ECADC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3BF31-209F-EF00-C2C9-EAD9CE5AD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517A9-D75E-1380-BEDB-F129919BB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7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ECBF-7956-C64D-AD17-6F4798899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F4F1B-420E-48EC-DEBA-5DB76453D1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BB355-0915-3305-00F3-5791C57C1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FAAAD-1888-0A4F-4F5F-C4E8449AD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901B9-EBF7-3097-08BD-54656CB4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D707A-6815-86FE-6A63-74DF712D9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1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6F78-9EA0-99D9-30F2-698197EAB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00474-291B-1B13-B801-C67F9C174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10DD8-1728-123B-EDD3-E77AC97F0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3913A7-AB6C-4C1A-D974-E48A6B9E13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4C5627-3F45-D0E2-3C4F-5D7BB8B12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C4F891-E880-3490-DBBF-07563E5D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68FDA0-90EA-32B9-E4D5-0A579E936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2D46D-2D14-0E4E-AED0-7D6333F36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60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EAA0C-FAE8-D364-A003-B216D4873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53C25-3FA1-F462-7235-D6A0119FB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987ECA-4CAF-14BF-8229-605F094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0DD0A-F21B-8713-2EE5-C00A1A8E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6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A18CA-1BE0-B051-DF86-C958411CF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AFFD1D-B0E8-EB3F-3F5A-954A261D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055C6-978C-D389-18E3-145614D2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2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E0B8A-230B-80A8-73D4-063C74F99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361D2-6D67-D512-8DF9-23FADF53C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631F95-A93D-61D3-7385-B81E80B43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D7F21-54DA-6581-F25C-28142A2E6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8D40B-1864-7B99-E068-1A223CDD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AC42E-32A1-2693-278F-80C0322B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5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0EE24-F67D-3D7E-9687-FD2AB6119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78A682-48C7-C126-97FE-A77611AEA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5C993-92C9-7990-724D-0594DC581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530D4-03D4-A8C9-3996-939B0D227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653EB-19F6-0D30-C2CD-277D76EB5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A317F-E4E8-60E8-85E1-3513D4A37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4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3091DA-DD49-ACAA-D3B1-0D0D7D337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29757-D321-D882-5FF5-B0547AD82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D1934-B9D5-01CA-D4D3-B3308FCDE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F5C36-3ED3-45B9-8065-6DFF54A78A3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233BE-0D14-0FD5-0CA5-80E58A76B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34EB5-F377-CBBE-A5BB-867CD3670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0F981-50A6-42EB-98C8-0E8EEFFEE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2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9A49-99F4-606F-2D6F-E40D610FC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4780"/>
            <a:ext cx="9144000" cy="86422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Аминогликозиды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4F75F6-5575-0222-4050-D07675D8B180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Описание. Растворимость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81564-E52D-2200-84D3-0B2428ABB493}"/>
              </a:ext>
            </a:extLst>
          </p:cNvPr>
          <p:cNvSpPr txBox="1"/>
          <p:nvPr/>
        </p:nvSpPr>
        <p:spPr>
          <a:xfrm>
            <a:off x="772686" y="1359547"/>
            <a:ext cx="1064662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Аминогликозиды представляют собой б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елые 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морфные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порошки или почти белые порошки (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гентамицин – может быть также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пористой массой с кремоватым оттенком, амикацин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желтоватым оттенком)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без запаха. 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Легко растворимы в воде,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практически нерастворимы в спирте, хлороформе и эфире. Гигроскопичны. 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Канамицин устойчив к воздействию воздуха.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6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FDC05-8217-8554-7A80-C47733B07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4306E5-F26C-3D53-E9D3-86406D6F7162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Физические свойства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DF49DC-1579-CFFC-A02A-6F3549CF135E}"/>
              </a:ext>
            </a:extLst>
          </p:cNvPr>
          <p:cNvSpPr txBox="1"/>
          <p:nvPr/>
        </p:nvSpPr>
        <p:spPr>
          <a:xfrm>
            <a:off x="1564423" y="1720840"/>
            <a:ext cx="906315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Лекарственные вещества данной группы оптически активны, так как содержат остатки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или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-сахаров. В НД нормируется значение удельного вращения этих лекар­ственных веществ. Аминогликозиды не имеют характерных максимумов поглоще­ния в УФ-области спектра от 200 до 400 нм.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испытания на подлинность канамицина и гентамицина используют ИК-спектроскопию и спектроскопию протонного маг­нитного резонанса (ПМР-спектроскопию).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32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81CD7-F6AC-3F1A-C21A-E3C556C1E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CBB552-955B-3C40-E156-F215FAE42B2E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Реакции подлинности</a:t>
            </a: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ED7E0D-459C-2B14-2FA5-5EB573C150E9}"/>
              </a:ext>
            </a:extLst>
          </p:cNvPr>
          <p:cNvSpPr txBox="1"/>
          <p:nvPr/>
        </p:nvSpPr>
        <p:spPr>
          <a:xfrm>
            <a:off x="571964" y="797510"/>
            <a:ext cx="1104807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 аминогликозиды проявляют основные свойства. </a:t>
            </a:r>
          </a:p>
          <a:p>
            <a:pPr marL="457200" indent="-457200" algn="just">
              <a:buAutoNum type="arabicPeriod"/>
            </a:pP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Стрептомицин представляет собой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трикислотное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основание, так как имеет два остатка гуанидина и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метиламиногруппу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Амидная группа основными свойствами не обладает.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Канамицин –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четырехкислотное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основание за счет двух аминогрупп в агликоне, аминогруппы в 3-дезокси-3-амино-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-глюкозе и аминогруппы в 6-дезокси-6-амино-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-глюкозе.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Гентамицин – пятиосновный. Имеет замещённые и незамещённые аминогруппы: две в агликоне и три в сахарной части молекулы.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счёт этих групп они образуют соли с минеральными кислотами – сульфаты, гидрохлориды, а также с органическими кислотами –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пантотенаты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аскорбинаты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стрептомицин образует также комплексы с солями двухвалентных металлов (например, с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CaCl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842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88622-B8BE-B3BA-287C-FFB6544B0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48E2492C-CD81-97A3-7037-E4951EB32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272" y="3642693"/>
            <a:ext cx="4589269" cy="272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1133F2-8196-2AA9-84F9-A9F3F5274417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Реакции подлинности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68D36E-AAFA-7772-A505-2654321192E1}"/>
              </a:ext>
            </a:extLst>
          </p:cNvPr>
          <p:cNvSpPr txBox="1"/>
          <p:nvPr/>
        </p:nvSpPr>
        <p:spPr>
          <a:xfrm>
            <a:off x="499481" y="490151"/>
            <a:ext cx="1119303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Аминогликозиды представляют собой соли сильных кислот и слабых органических оснований, поэтому они образуют растворы слабокислой реакции.</a:t>
            </a: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Аминогликозиды устойчивы в слабокислой среде, но при нагревании с сильными кислотами они подвергаются гидролитическому расщеплению с полной потерей биологической активности. 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Так, при кислотном гидролизе стрептомицина образуются агликон –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сахарная часть –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стрептобиозамин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046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8E419-2A17-526C-C78F-77447A381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190765-E117-B031-1A1D-2A6B77E143CF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Реакции подлинности</a:t>
            </a:r>
            <a:endParaRPr lang="en-US" sz="3200" b="1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699471B8-E2FA-EFDD-34AF-44FF97A55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830" y="1800109"/>
            <a:ext cx="7938339" cy="4143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01FA7B-D9BD-D057-1F28-FBC529F756DE}"/>
              </a:ext>
            </a:extLst>
          </p:cNvPr>
          <p:cNvSpPr txBox="1"/>
          <p:nvPr/>
        </p:nvSpPr>
        <p:spPr>
          <a:xfrm>
            <a:off x="471604" y="704460"/>
            <a:ext cx="112487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двухосновное соединение и при действии щёлочи превращается сначала в производное моче­вины, а затем в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стрептамин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27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B05EA-BC69-30DB-63DD-87C95C332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BA0D16-E3EF-9BA0-3130-86DE0BC3E043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Реакции подлинности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65A2EE-C18C-FD13-89DA-5C9C2C14C029}"/>
              </a:ext>
            </a:extLst>
          </p:cNvPr>
          <p:cNvSpPr txBox="1"/>
          <p:nvPr/>
        </p:nvSpPr>
        <p:spPr>
          <a:xfrm>
            <a:off x="292720" y="751344"/>
            <a:ext cx="116279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При нагревании с концентрированными минеральными кислотами (например с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HCl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углеводные компоненты образовывают </a:t>
            </a:r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5-аминометилфурфурол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в случае канамицина и гентамицина обнаруживают по реакции с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орцином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присутствии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FeCl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появляется зелёное окрашивание. В случае амикацина 5-аминометилфурфурол открывают по цветной реакции с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антроном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7E368D32-0BD9-0BE7-C4CA-A4DA489DE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6"/>
          <a:stretch>
            <a:fillRect/>
          </a:stretch>
        </p:blipFill>
        <p:spPr bwMode="auto">
          <a:xfrm>
            <a:off x="3206749" y="2817876"/>
            <a:ext cx="6483659" cy="3573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975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65633-A63E-2745-3538-6EC507C5A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8B9788-8BB3-902C-C0D9-097190E92567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Реакции подлинности</a:t>
            </a: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7AFF01-FF17-95EF-6024-9A1E8003786D}"/>
              </a:ext>
            </a:extLst>
          </p:cNvPr>
          <p:cNvSpPr txBox="1"/>
          <p:nvPr/>
        </p:nvSpPr>
        <p:spPr>
          <a:xfrm>
            <a:off x="460452" y="967471"/>
            <a:ext cx="1127109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Канамицин и гентамицин дают положительную реакцию с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нингидрином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На остатки кислот проводят соответствующие реакции (на сульфаты, хлориды или  на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</a:t>
            </a:r>
            <a:r>
              <a:rPr lang="ru-RU" sz="2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хлор-кальциевом комплексе).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577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02575-E344-2D5C-1210-33C54E6D3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B840D7-D2C4-DA80-CE3D-CBE0B5A9A1AF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Отличительные реакции</a:t>
            </a:r>
          </a:p>
          <a:p>
            <a:pPr algn="ctr"/>
            <a:r>
              <a:rPr lang="ru-RU" sz="3200" b="1" dirty="0"/>
              <a:t>Стрептомицина сульфат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84E288-B99F-8BA1-7925-FC156DE506D4}"/>
              </a:ext>
            </a:extLst>
          </p:cNvPr>
          <p:cNvSpPr txBox="1"/>
          <p:nvPr/>
        </p:nvSpPr>
        <p:spPr>
          <a:xfrm>
            <a:off x="359626" y="1077218"/>
            <a:ext cx="1163908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Стрептомицин, в отличие от других аминогликозидов, подвергает­ся гидролитическому расщеплению не только в кислой, но и в щелоч­ной среде.  Реакция образования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мальтола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специфична для обнаружения стрептомицина. В основе реакции лежит превращение остатка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стрептозы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молекулы стрептомицина под действием гидроксида натрия в производное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пирана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мальтол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28600" algn="just">
              <a:buNone/>
              <a:tabLst>
                <a:tab pos="1438275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Наличие в молекуле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мальтола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енольного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гидроксила (С3) и карбонильной группы (С4)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по¬зволяет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получать окрашенные комплексы с солями железа: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5013956C-4F37-C0C8-1277-ECC809DF5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107" y="3966747"/>
            <a:ext cx="8776124" cy="2129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8107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30906-8887-55CF-0A2F-C45ECBF02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AC7A66-974C-9D6C-E460-7AB69BE5F46A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Отличительные реакции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C22F73-025F-450B-94BC-0D36D43A955D}"/>
              </a:ext>
            </a:extLst>
          </p:cNvPr>
          <p:cNvSpPr txBox="1"/>
          <p:nvPr/>
        </p:nvSpPr>
        <p:spPr>
          <a:xfrm>
            <a:off x="321062" y="673985"/>
            <a:ext cx="1154987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Кроме того, при щелочном гидролизе из остатков гуанидина выделяется аммиак, который обнаруживают по запаху и по посинению влажной красной лакмусовой бумаги.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Наличие свободной альдегидной группы в остатке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стрептозы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молекулы стрептомицина обусловливает ряд характерных реакций: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окисления (за счет восстанавливающих свойств альдегидной группы) с реактивом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Фелинга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аммиачным раствором серебра нитрата, с реактивом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Несслера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кислотного гидролиза: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EACA4B6F-273A-BAAC-032B-90C317275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36"/>
          <a:stretch>
            <a:fillRect/>
          </a:stretch>
        </p:blipFill>
        <p:spPr bwMode="auto">
          <a:xfrm>
            <a:off x="1587204" y="3992137"/>
            <a:ext cx="9017592" cy="1878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6040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14FD4-B4DC-F632-8C7A-3F6D0B9F6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C0075D-7BE8-2793-D20E-DD2C0F499705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Отличительные реакции</a:t>
            </a:r>
            <a:endParaRPr lang="en-US" sz="3200" b="1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3B79A457-F6B3-2AC5-A526-7091C9935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103" y="858593"/>
            <a:ext cx="8737793" cy="5140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200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0EA553-3B92-4B7C-F635-46B4E0163B0E}"/>
              </a:ext>
            </a:extLst>
          </p:cNvPr>
          <p:cNvSpPr txBox="1"/>
          <p:nvPr/>
        </p:nvSpPr>
        <p:spPr>
          <a:xfrm>
            <a:off x="845169" y="773207"/>
            <a:ext cx="105016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– это антибиотики, в составе молекул  которых содержатся </a:t>
            </a:r>
            <a:r>
              <a:rPr lang="ru-RU" sz="2400" dirty="0" err="1"/>
              <a:t>аминосахара</a:t>
            </a:r>
            <a:r>
              <a:rPr lang="ru-RU" sz="2400" dirty="0"/>
              <a:t>, связанные </a:t>
            </a:r>
            <a:r>
              <a:rPr lang="ru-RU" sz="2400" dirty="0" err="1"/>
              <a:t>гликозидной</a:t>
            </a:r>
            <a:r>
              <a:rPr lang="ru-RU" sz="2400" dirty="0"/>
              <a:t> связью с агликоном.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817FD-5487-FC68-02B2-2953242E2140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Аминогликозиды</a:t>
            </a:r>
            <a:endParaRPr lang="en-US" sz="32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05311B-13D6-4FE3-F246-E0657914F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142" y="1792636"/>
            <a:ext cx="4214944" cy="38708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8932F3-37E3-A350-EA70-CED4AEA496CD}"/>
              </a:ext>
            </a:extLst>
          </p:cNvPr>
          <p:cNvSpPr txBox="1"/>
          <p:nvPr/>
        </p:nvSpPr>
        <p:spPr>
          <a:xfrm>
            <a:off x="845169" y="1980121"/>
            <a:ext cx="636967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Антибиотик-гликозид – стрептомицин, открытый американским ученым                   С. Ваксманом в 1942 году сыграл очень важную роль в лечении инфекционных заболеваний, в особенности туберкулеза. Продуцент стрептомицина, кроме него, образует </a:t>
            </a:r>
            <a:r>
              <a:rPr lang="ru-RU" sz="2400" dirty="0" err="1"/>
              <a:t>дигидрострептомицин</a:t>
            </a:r>
            <a:r>
              <a:rPr lang="ru-RU" sz="2400" dirty="0"/>
              <a:t>, </a:t>
            </a:r>
            <a:r>
              <a:rPr lang="ru-RU" sz="2400" dirty="0" err="1"/>
              <a:t>маннозидострептомицин</a:t>
            </a:r>
            <a:r>
              <a:rPr lang="ru-RU" sz="2400" dirty="0"/>
              <a:t>, </a:t>
            </a:r>
            <a:r>
              <a:rPr lang="ru-RU" sz="2400" dirty="0" err="1"/>
              <a:t>оксистрептомицин</a:t>
            </a:r>
            <a:r>
              <a:rPr lang="ru-RU" sz="2400" dirty="0"/>
              <a:t> и другие антибиотики.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1064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C711F-6A8B-8074-B2D0-60D050355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9FF55A-991B-124C-171A-3A3EF1AB3FD8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Отличительные реакции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9FC58D-DB81-C1B0-EF46-FCEB919DCC13}"/>
              </a:ext>
            </a:extLst>
          </p:cNvPr>
          <p:cNvSpPr txBox="1"/>
          <p:nvPr/>
        </p:nvSpPr>
        <p:spPr>
          <a:xfrm>
            <a:off x="515743" y="674637"/>
            <a:ext cx="1136030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На остатки гуанидина в агликоне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стрептидине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проводят: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Гуанидиновую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реакцию Сакагучи: нагревают с α-нафтолом и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затем добавляют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гипобромид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натрия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NaOBr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получают смешиванием раствора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образуется фиолетово-красное окрашивание. Происходит окисление 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бромирование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α-нафтола,  затем образуется окрашенный в малиновый цвет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нафтохинонимин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реактивом Вебера – окисленным раствором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нитропруссида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 (рас-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Na2[Fe(CN)5NO] + K3[Fe(CN)6] + р.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образуется красное окра-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кислотного гидролиза 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стрептидину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прибавляют пикриновую кисло-ту, выпадает жёлтый осадок пикрата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стрептидина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определяют его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Тпл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7299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DEADF-53C9-20B6-3608-74895343A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A9838A-E5E5-05F0-7CBB-58188C7F7858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Отличительные реакции</a:t>
            </a:r>
          </a:p>
          <a:p>
            <a:pPr algn="ctr"/>
            <a:r>
              <a:rPr lang="ru-RU" sz="3200" b="1" dirty="0"/>
              <a:t>Гентамицин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2C58FE-B647-343F-4B78-2B6919E27A68}"/>
              </a:ext>
            </a:extLst>
          </p:cNvPr>
          <p:cNvSpPr txBox="1"/>
          <p:nvPr/>
        </p:nvSpPr>
        <p:spPr>
          <a:xfrm>
            <a:off x="527359" y="1225733"/>
            <a:ext cx="1113728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идентификации используется метод ТСХ с закреплённым слоем сорбента (так как гентамицин – это смесь 3-х веществ), хроматограмму гентамицина проявляют парами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сравнивают с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хроматограммой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стандартного образца.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Канамицин и гентамицин, в отличие от стрептомицина, устойчивы в щелочной среде.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210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430D-0A67-E26D-5C93-8D12D837D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BDD80F-5558-47EB-FBE8-AAE16015FC63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Химические свойства. Отличительные реакции</a:t>
            </a:r>
          </a:p>
          <a:p>
            <a:pPr algn="ctr"/>
            <a:r>
              <a:rPr lang="ru-RU" sz="3200" b="1" dirty="0"/>
              <a:t>Амикацина сульфат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B1F8C1-33E4-555E-D388-7AAA74130E12}"/>
              </a:ext>
            </a:extLst>
          </p:cNvPr>
          <p:cNvSpPr txBox="1"/>
          <p:nvPr/>
        </p:nvSpPr>
        <p:spPr>
          <a:xfrm>
            <a:off x="527359" y="1225733"/>
            <a:ext cx="1113728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Амикацин за счет амидной группы образует окрашенные комплексы с солями тяжёлых металлов (например, с кобальта нитратом) после нейтрализации раствором натрия гидроксида образуется фиолетовое окрашивание.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78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687E1-0A3D-E0FB-8E0D-856268C2F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674E58-A691-5CA0-B9AD-A9475E6503CC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Количественное определение</a:t>
            </a:r>
            <a:endParaRPr lang="en-US" sz="3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73D2F2-3F42-B763-C33F-47041AA5DEB3}"/>
              </a:ext>
            </a:extLst>
          </p:cNvPr>
          <p:cNvSpPr txBox="1"/>
          <p:nvPr/>
        </p:nvSpPr>
        <p:spPr>
          <a:xfrm>
            <a:off x="1068194" y="1600189"/>
            <a:ext cx="1005561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Микробиологический метод диффузии в агар с определённым тест-микробом. </a:t>
            </a: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СПФ и ФЭК для стрептомицина на основе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мальтольной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реакции и реакции с окисленным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нитропруссидом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натрия, канамицин, гентамицин – на основе реакции с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орцином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 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нингидрином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Канамицин, гентамицин – поляриметрический метод, ГЖХ и т.д.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45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4F9A8-9C42-2AED-E870-FB6FDBA9F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B24327-112F-2DA6-5288-B24444D0638E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/>
              <a:t>Хранение 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53034C-AA62-9E71-F404-77FADB0C6038}"/>
              </a:ext>
            </a:extLst>
          </p:cNvPr>
          <p:cNvSpPr txBox="1"/>
          <p:nvPr/>
        </p:nvSpPr>
        <p:spPr>
          <a:xfrm>
            <a:off x="1569999" y="1545553"/>
            <a:ext cx="905200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Хранят аминогликозиды по списку Б, в сухом защищенном от света месте, при комнатной температуре. Аминогликозиды могут окисляться, гигроскопичны.</a:t>
            </a:r>
          </a:p>
          <a:p>
            <a:pPr indent="228600" algn="just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Препараты выпускаются в виде порошка во флаконах герметически закрытыми резиновыми пробками и обжатыми алюминиевыми колпачками. 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20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152BE-3D5D-85D8-1E31-B1D77C324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83DE0B-B82B-23C4-3CF3-6E5A94CA0604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Применение</a:t>
            </a: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22BE81-B3EF-8391-61BB-E9479F9FD369}"/>
              </a:ext>
            </a:extLst>
          </p:cNvPr>
          <p:cNvSpPr txBox="1"/>
          <p:nvPr/>
        </p:nvSpPr>
        <p:spPr>
          <a:xfrm>
            <a:off x="292719" y="736817"/>
            <a:ext cx="1165023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они обладают широким спектром антибактериального действия.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Стрептомицина сульфат выпускают во флаконах по 0,25, 0,5 и 1 г активно-го вещества в пересчёте на стрептомицин-основание.  Применяют стрептомицин для лечения туберкулеза, пневмонии, перитонита и т.д.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Канамицина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моносульфат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применяют внутрь в виде таблеток по 0,125 г и 0,25 г при инфекциях желудочно-кишечного тракта (дизентерия, бактериальный энтероколит).    Канамицина сульфат применяют внутримышечно, в полости и внутривенно. Порошки растворяют в воде для инъекций,  в  0,9%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в новокаине. Применяют для лечения гнойно-септических заболеваний, пневмонии, инфекций почек и мочевыводящих путей, туберкулёза.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092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87226-C1DE-2F4E-C088-ABD052816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076AE9-9E0A-22CE-663D-B02B8C9B7D6A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Применение</a:t>
            </a: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15E12A-B10F-DA30-8FAC-A18E2F7A0F00}"/>
              </a:ext>
            </a:extLst>
          </p:cNvPr>
          <p:cNvSpPr txBox="1"/>
          <p:nvPr/>
        </p:nvSpPr>
        <p:spPr>
          <a:xfrm>
            <a:off x="292719" y="736817"/>
            <a:ext cx="1158333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Гентамицина сульфат выпускают в виде порошка (пористой массы), 4%  водного раствора в ампулах по 1 и 2 мл для внутривенного введения,  а  также 0,1% мазь и крем при кожных заболеваниях. Это одно из основных средств борьбы  с тяжёлой гнойной инфекцией, особенно вызываемой резистентной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(-) флорой.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применяют в виде 0,3% раствора, а при инфекционно-воспалительных заболеваниях глаз – глазные капли.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Амикацина сульфат выпускают во флаконах по 0,1 г, 0,25 г и 0,5 г. Вводят внутримышечно на инъекционной воде и внутривенно на физиологическом рас-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5% растворе глюкозы для инъекций.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Аминогликозиды обладают ото- и нефротоксичностью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542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1E6D8D-0607-A086-FC3D-72276ECA42B7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Связь структуры с фармакологическим действием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3B0AA6-FBA1-9200-E7AA-A232CBC16308}"/>
              </a:ext>
            </a:extLst>
          </p:cNvPr>
          <p:cNvSpPr txBox="1"/>
          <p:nvPr/>
        </p:nvSpPr>
        <p:spPr>
          <a:xfrm>
            <a:off x="538510" y="612844"/>
            <a:ext cx="1111497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механизму действия аминогликозиды являются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ингибиторами синтеза белка.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характеризуются широким спектром антимикробного действия. Группа аминогликозидов объединяет родственные по химическому строению и антимикробному спектру антибиотики олигосахаридной природы – стрептомицины,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гентамицины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канамицины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т.д., а также полусинтетический аминогликозид – амикацин. 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Антибиотическая активность стрептомицинов обусловлена присутствием в их молекулах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агликонов (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стрептидина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или 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стрептамина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сахаров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Каждый из них в отдельности не обладает биологическим действием. 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агликонов существенное значение имеют заместители – остаток гуанидина и аминогруппы, если их удалить, соединение теряет биологическую активность. Изменения в углеводной части не имеют такого существенного влияния на биологическую активность.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80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9101CE-1974-73C3-0A83-800DAAF5D130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Получение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5E8BD-9D59-28F7-CA6F-0ADC062C83C1}"/>
              </a:ext>
            </a:extLst>
          </p:cNvPr>
          <p:cNvSpPr txBox="1"/>
          <p:nvPr/>
        </p:nvSpPr>
        <p:spPr>
          <a:xfrm>
            <a:off x="1006863" y="1260968"/>
            <a:ext cx="1017827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Аминогликозиды получают методом микробиологического синтеза из высокопродуктивных штаммов актиномицетов. Продуцентом стрептомицина является лучистый грибок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Streptomyces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globisporus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streptomycini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канамицина -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Streptomyces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kanamyceticus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гентамицина 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Microspora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purpurea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Амикацин получают полусинтетическим способом.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Процессы ферментации, выделения и очистки сходны с аналогичными процессами получения пенициллинов.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238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ED9FEF-A9FB-CDB4-A643-FCF32814E366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Строение. Физико-химические свойства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A74777-34D7-028E-6857-F04FD0F15B29}"/>
              </a:ext>
            </a:extLst>
          </p:cNvPr>
          <p:cNvSpPr txBox="1"/>
          <p:nvPr/>
        </p:nvSpPr>
        <p:spPr>
          <a:xfrm>
            <a:off x="337323" y="584775"/>
            <a:ext cx="115944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Агликон   представляет   собой   циклогексановое кольцо с основными группами при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гидроксильными группами при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6FE78F3-CFFD-98E2-9629-B58D3281F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5432" y="23669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387A3F80-1784-9B7D-5539-52E89E3C6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890" y="1415772"/>
            <a:ext cx="5513316" cy="209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FFA9F97-4E34-F475-F046-DEA8243FACE4}"/>
              </a:ext>
            </a:extLst>
          </p:cNvPr>
          <p:cNvSpPr txBox="1"/>
          <p:nvPr/>
        </p:nvSpPr>
        <p:spPr>
          <a:xfrm>
            <a:off x="337323" y="3509081"/>
            <a:ext cx="1142051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характеру агликона аминогликозиды делят на две группы: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Стрептидинсодержащие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(стрептомицин,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дигидрострептомицин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2-дезоксистрептаминосодержащие 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канамицины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гентамицины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мономицины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амикацин).</a:t>
            </a:r>
          </a:p>
          <a:p>
            <a:pPr lvl="0" algn="just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2-дезоксистрептамин отличается от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наличием аминогрупп вместо остатков гуанидина и отсутствием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оксигруппы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 С2. </a:t>
            </a:r>
          </a:p>
          <a:p>
            <a:pPr lvl="0"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Аминогликозиды применяются в медицине в виде сульфатов.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89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5A1C23-125F-1B84-779A-B0ABDAB95753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Стрептомицина сульфат  </a:t>
            </a:r>
          </a:p>
          <a:p>
            <a:pPr algn="ctr"/>
            <a:r>
              <a:rPr lang="en-US" sz="3200" b="1" dirty="0" err="1"/>
              <a:t>Streptomycini</a:t>
            </a:r>
            <a:r>
              <a:rPr lang="en-US" sz="3200" b="1" dirty="0"/>
              <a:t> sulfas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2831A7-F523-4433-DBCD-40FDD6CA2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24" y="997792"/>
            <a:ext cx="5384442" cy="49726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AB814C-FF77-7007-F89F-8F128A516195}"/>
              </a:ext>
            </a:extLst>
          </p:cNvPr>
          <p:cNvSpPr txBox="1"/>
          <p:nvPr/>
        </p:nvSpPr>
        <p:spPr>
          <a:xfrm>
            <a:off x="5874836" y="1254270"/>
            <a:ext cx="609414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Стрептомицин содержит в качестве агликона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- 1,3-дигуанидино-2,4,5,6-тетраоксициклогексан, который связан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гликозидной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связью с дисахаридом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стрептобиозамином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-метил-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-глюкозамин и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стрептоза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третьем  положении  остатка 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стрептозы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молекулы стрептомицина содержится свободная альдегидная группа.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Стрептомицин представляет собой сильное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трехкислотное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осно­вание (за счет двух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гуанидиновых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групп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стрептидина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-метильной группы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-метил-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-глюкозамина).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20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C0C495-8BBA-A3FC-CAA7-AF09C8D20083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Канамицина </a:t>
            </a:r>
            <a:r>
              <a:rPr lang="ru-RU" sz="3200" b="1" dirty="0" err="1"/>
              <a:t>моносульфат</a:t>
            </a:r>
            <a:r>
              <a:rPr lang="ru-RU" sz="3200" b="1" dirty="0"/>
              <a:t> (</a:t>
            </a:r>
            <a:r>
              <a:rPr lang="en-US" sz="3200" b="1" dirty="0" err="1"/>
              <a:t>Kanamycini</a:t>
            </a:r>
            <a:r>
              <a:rPr lang="ru-RU" sz="3200" b="1" dirty="0"/>
              <a:t> </a:t>
            </a:r>
            <a:r>
              <a:rPr lang="en-US" sz="3200" b="1" dirty="0" err="1"/>
              <a:t>monosulfas</a:t>
            </a:r>
            <a:r>
              <a:rPr lang="ru-RU" sz="3200" b="1" dirty="0"/>
              <a:t>)</a:t>
            </a:r>
            <a:r>
              <a:rPr lang="en-US" sz="3200" b="1" dirty="0"/>
              <a:t> </a:t>
            </a:r>
          </a:p>
          <a:p>
            <a:pPr algn="ctr"/>
            <a:r>
              <a:rPr lang="en-US" sz="3200" b="1" dirty="0"/>
              <a:t> </a:t>
            </a:r>
            <a:r>
              <a:rPr lang="ru-RU" sz="3200" b="1" dirty="0"/>
              <a:t>Канамицина сульфат (</a:t>
            </a:r>
            <a:r>
              <a:rPr lang="en-US" sz="3200" b="1" dirty="0" err="1"/>
              <a:t>Kanamycini</a:t>
            </a:r>
            <a:r>
              <a:rPr lang="ru-RU" sz="3200" b="1" dirty="0"/>
              <a:t> </a:t>
            </a:r>
            <a:r>
              <a:rPr lang="en-US" sz="3200" b="1" dirty="0"/>
              <a:t>sulfas</a:t>
            </a:r>
            <a:r>
              <a:rPr lang="ru-RU" sz="3200" b="1" dirty="0"/>
              <a:t>)</a:t>
            </a:r>
            <a:endParaRPr lang="en-US" sz="3200" b="1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26C23BC-A7C8-A70C-93F7-10825BA5A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05"/>
          <a:stretch>
            <a:fillRect/>
          </a:stretch>
        </p:blipFill>
        <p:spPr bwMode="auto">
          <a:xfrm>
            <a:off x="339300" y="1590636"/>
            <a:ext cx="5005544" cy="3676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752EB5-7FFD-E469-83AA-76CD4BF29E80}"/>
              </a:ext>
            </a:extLst>
          </p:cNvPr>
          <p:cNvSpPr txBox="1"/>
          <p:nvPr/>
        </p:nvSpPr>
        <p:spPr>
          <a:xfrm>
            <a:off x="6096000" y="1456821"/>
            <a:ext cx="567318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канамицине агликоном является 2-дезоксистрептамин (1,3-диамино-4,5,6-тригидроксициклогексан). С агликоном связаны 2 сахара: через гидроксил в 4-м по­ложении агликона присоединяется 6-глюкозамин, а через гидроксил в 6-м положении — 3-глюкозамин.</a:t>
            </a:r>
          </a:p>
          <a:p>
            <a:pPr indent="228600" algn="just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Основание канамицина содержит 4 основных центра (две амино­группы в агликоне и аминогруппы в 3-глюкозамине и 6-глюкозамине).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42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F97F9F-BA54-7BA2-2FBE-531657867781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Гентамицина сульфат </a:t>
            </a:r>
          </a:p>
          <a:p>
            <a:pPr algn="ctr"/>
            <a:r>
              <a:rPr lang="ru-RU" sz="3200" b="1" dirty="0"/>
              <a:t> </a:t>
            </a:r>
            <a:r>
              <a:rPr lang="en-US" sz="3200" b="1" dirty="0" err="1"/>
              <a:t>Gentamycini</a:t>
            </a:r>
            <a:r>
              <a:rPr lang="ru-RU" sz="3200" b="1" dirty="0"/>
              <a:t> </a:t>
            </a:r>
            <a:r>
              <a:rPr lang="en-US" sz="3200" b="1" dirty="0"/>
              <a:t>sulfas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2C06828-CA44-754B-0827-F036DD658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20" y="1077218"/>
            <a:ext cx="5362210" cy="379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1461E24-8DEA-554C-0137-C9AD1DAB120D}"/>
              </a:ext>
            </a:extLst>
          </p:cNvPr>
          <p:cNvSpPr txBox="1"/>
          <p:nvPr/>
        </p:nvSpPr>
        <p:spPr>
          <a:xfrm>
            <a:off x="5468744" y="1129191"/>
            <a:ext cx="60941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медицине  под названием гентамицина сульфат применяют смесь сульфатов гентамицинов С</a:t>
            </a:r>
            <a:r>
              <a:rPr lang="ru-RU" sz="2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</a:t>
            </a:r>
            <a:r>
              <a:rPr lang="ru-RU" sz="2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С</a:t>
            </a:r>
            <a:r>
              <a:rPr lang="ru-RU" sz="2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1а</a:t>
            </a: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5D005-4671-A20C-10E8-DC2D3C377027}"/>
              </a:ext>
            </a:extLst>
          </p:cNvPr>
          <p:cNvSpPr txBox="1"/>
          <p:nvPr/>
        </p:nvSpPr>
        <p:spPr>
          <a:xfrm>
            <a:off x="1032417" y="5230808"/>
            <a:ext cx="36994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;   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’=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R=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;   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’=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;    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’=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B0B5D-AF98-2946-2C6A-EE0448CE617E}"/>
              </a:ext>
            </a:extLst>
          </p:cNvPr>
          <p:cNvSpPr txBox="1"/>
          <p:nvPr/>
        </p:nvSpPr>
        <p:spPr>
          <a:xfrm>
            <a:off x="5581185" y="2329520"/>
            <a:ext cx="620379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Агликоном гентамицина является 2-дезоксистрептамин, который связан с двумя сахарами: по 4-му положению — с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гарозамином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по 6-му положению - с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пурпурозамином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Основание гентамицина состоит из трех веществ, которые различаются по строению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пурпурозамина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Основание гентамицина содержит пять основных центров: две амино­группы в агликоне,  две аминогруппы в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пурпурозамине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одна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метиламиногруппа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гарозамине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550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A21550-523D-D225-7314-B3A6E2791678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Амикацина сульфат </a:t>
            </a:r>
          </a:p>
          <a:p>
            <a:pPr algn="ctr"/>
            <a:r>
              <a:rPr lang="en-US" sz="3200" b="1" dirty="0" err="1"/>
              <a:t>Amicacini</a:t>
            </a:r>
            <a:r>
              <a:rPr lang="en-US" sz="3200" b="1" dirty="0"/>
              <a:t> sulfas 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7A136CE5-1C3A-81D2-4E07-A5F8980DF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78"/>
          <a:stretch>
            <a:fillRect/>
          </a:stretch>
        </p:blipFill>
        <p:spPr bwMode="auto">
          <a:xfrm>
            <a:off x="1860" y="1387514"/>
            <a:ext cx="5977370" cy="365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70BD75-CEE4-C8F8-2866-F5A5F20919E2}"/>
              </a:ext>
            </a:extLst>
          </p:cNvPr>
          <p:cNvSpPr txBox="1"/>
          <p:nvPr/>
        </p:nvSpPr>
        <p:spPr>
          <a:xfrm>
            <a:off x="5979230" y="976857"/>
            <a:ext cx="609414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Полусинтетический аминогликозид амикацин применяется в виде сульфата и является производным канамицина А, но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отличается от него структурой агликона: в аминогруппе в первом положении 2-дезоксистрептамина атом водорода замещён на остаток 4-амино-2-гидроксимасляной кислоты.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агликоном связаны два сахара: через гидроксил в 4-м положении агликона присоединяется 6-глюкозамин, а через гидроксил в 6-м положении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3-глюкозамин. Основание амикацина содержит 4 основных центра: два в остатке агликона и по одной аминогруппе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остатках сахаров.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84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1743</Words>
  <Application>Microsoft Office PowerPoint</Application>
  <PresentationFormat>Widescreen</PresentationFormat>
  <Paragraphs>123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Office Theme</vt:lpstr>
      <vt:lpstr>Аминогликозиды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Daria Gordeeva</dc:creator>
  <cp:lastModifiedBy>Daria Gordeeva</cp:lastModifiedBy>
  <cp:revision>1</cp:revision>
  <dcterms:created xsi:type="dcterms:W3CDTF">2025-10-24T08:50:52Z</dcterms:created>
  <dcterms:modified xsi:type="dcterms:W3CDTF">2025-10-24T09:39:20Z</dcterms:modified>
</cp:coreProperties>
</file>