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3"/>
  </p:notesMasterIdLst>
  <p:sldIdLst>
    <p:sldId id="256" r:id="rId2"/>
    <p:sldId id="280" r:id="rId3"/>
    <p:sldId id="257" r:id="rId4"/>
    <p:sldId id="281" r:id="rId5"/>
    <p:sldId id="259" r:id="rId6"/>
    <p:sldId id="260" r:id="rId7"/>
    <p:sldId id="282" r:id="rId8"/>
    <p:sldId id="261" r:id="rId9"/>
    <p:sldId id="262" r:id="rId10"/>
    <p:sldId id="263" r:id="rId11"/>
    <p:sldId id="286" r:id="rId12"/>
    <p:sldId id="264" r:id="rId13"/>
    <p:sldId id="265" r:id="rId14"/>
    <p:sldId id="266" r:id="rId15"/>
    <p:sldId id="287" r:id="rId16"/>
    <p:sldId id="267" r:id="rId17"/>
    <p:sldId id="28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5" r:id="rId26"/>
    <p:sldId id="290" r:id="rId27"/>
    <p:sldId id="278" r:id="rId28"/>
    <p:sldId id="288" r:id="rId29"/>
    <p:sldId id="279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B5AD-D50F-4005-8AED-5C6270A2402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67BC-DAC5-485B-B736-54996695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9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09AC-84B7-4696-B873-A048DB9F02DA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A97-FFF2-425C-8728-51AB3BA27C08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C4AF-6758-4B64-ADDA-8555C27F6D77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8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0BE9-4AC5-4EDA-8DDD-3C4B3696D48D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1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D32C-CB90-4DA5-9AEE-28B5123B139B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9B7C-079A-4E62-9DE0-224CAB17646C}" type="datetime1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E650-972A-489B-B1E5-0577D817B7E4}" type="datetime1">
              <a:rPr lang="ru-RU" smtClean="0"/>
              <a:t>12.11.2025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2522-EDC6-4329-95CC-CB570682C88D}" type="datetime1">
              <a:rPr lang="ru-RU" smtClean="0"/>
              <a:t>12.11.2025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6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2F84-8CE3-405E-9C3D-D8E197DAE67A}" type="datetime1">
              <a:rPr lang="ru-RU" smtClean="0"/>
              <a:t>12.11.2025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C9A3D0-E36F-472B-83BE-2B054B22F4E7}" type="datetime1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48E2-F0B9-428C-B3EC-AA6EB6EA060F}" type="datetime1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6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D1D8B5-88B0-4E74-9C7D-479DE096808D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vo.garant.ru/document?id=70003036&amp;sub=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1244" y="2802275"/>
            <a:ext cx="9937104" cy="9233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3.9. Инвентаризация в аптеке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63FFA0D1-48B8-E4B9-2EE3-855EDDD521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59496" y="526596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МДК 01.01. Организация деятельности аптеки и ее структурных подразделений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5760" y="202274"/>
            <a:ext cx="4032448" cy="2524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591C14A4-AE43-191B-D689-15CF57AF079D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8E0285-7506-C495-B3E8-1F8CEC12C521}"/>
              </a:ext>
            </a:extLst>
          </p:cNvPr>
          <p:cNvSpPr txBox="1"/>
          <p:nvPr/>
        </p:nvSpPr>
        <p:spPr>
          <a:xfrm>
            <a:off x="779236" y="3877238"/>
            <a:ext cx="1008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ПМ 01 Оптовая и розничная торговля лекарственными средствами и отпуск лекарственных препаратов для медицинского и ветеринарного применения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501649"/>
            <a:ext cx="9884546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4. Состав инвентаризационной комиссии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788" y="2078353"/>
            <a:ext cx="5472608" cy="3912707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Инвентаризация проводится на основании </a:t>
            </a:r>
            <a:r>
              <a:rPr lang="ru-RU" sz="2800" b="1" dirty="0">
                <a:solidFill>
                  <a:schemeClr val="tx1"/>
                </a:solidFill>
              </a:rPr>
              <a:t>приказа</a:t>
            </a:r>
            <a:r>
              <a:rPr lang="ru-RU" sz="2800" dirty="0">
                <a:solidFill>
                  <a:schemeClr val="tx1"/>
                </a:solidFill>
              </a:rPr>
              <a:t> или </a:t>
            </a:r>
            <a:r>
              <a:rPr lang="ru-RU" sz="2800" i="1" dirty="0">
                <a:solidFill>
                  <a:schemeClr val="tx1"/>
                </a:solidFill>
              </a:rPr>
              <a:t>распоряжения</a:t>
            </a:r>
            <a:r>
              <a:rPr lang="ru-RU" sz="2800" dirty="0">
                <a:solidFill>
                  <a:schemeClr val="tx1"/>
                </a:solidFill>
              </a:rPr>
              <a:t> руководителя организации, в котором указываются виды ТМЦ, подлежащих инвентаризации, сроки, состав инвентаризационной комиссии.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AD31F0A1-A005-33FC-1C2C-7E9CC1895597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E99DD8-4BED-9CF8-2760-5B1E1C2C1B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9976" y="1777018"/>
            <a:ext cx="6172680" cy="421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A747A-66EF-2FE5-A61D-1A134BC7E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FA79283-328F-4231-5B70-22D2C7B2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30388"/>
            <a:ext cx="8136904" cy="4525963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Для проведения инвентаризации в организации создается постоянно действующая </a:t>
            </a:r>
            <a:r>
              <a:rPr lang="ru-RU" sz="2400" b="1" dirty="0">
                <a:solidFill>
                  <a:schemeClr val="tx1"/>
                </a:solidFill>
              </a:rPr>
              <a:t>инвентаризационная комиссия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indent="3429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При большом объеме работ для одновременного проведения инвентаризации имущества и финансовых обязательств создаются р</a:t>
            </a:r>
            <a:r>
              <a:rPr lang="ru-RU" sz="2400" i="1" dirty="0">
                <a:solidFill>
                  <a:schemeClr val="tx1"/>
                </a:solidFill>
              </a:rPr>
              <a:t>абочие инвентаризационные комиссии.</a:t>
            </a:r>
          </a:p>
          <a:p>
            <a:pPr indent="3429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При малом объеме работ и наличии в организации </a:t>
            </a:r>
            <a:r>
              <a:rPr lang="ru-RU" sz="2400" i="1" dirty="0">
                <a:solidFill>
                  <a:schemeClr val="tx1"/>
                </a:solidFill>
              </a:rPr>
              <a:t>ревизионной комиссии</a:t>
            </a:r>
            <a:r>
              <a:rPr lang="ru-RU" sz="2400" dirty="0">
                <a:solidFill>
                  <a:schemeClr val="tx1"/>
                </a:solidFill>
              </a:rPr>
              <a:t>, проведение инвентаризаций допускается возлагать на нее. </a:t>
            </a:r>
          </a:p>
          <a:p>
            <a:pPr indent="3429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Персональный состав инвентаризационных комиссий утверждает руководитель организации.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907034-C87D-8631-CDA4-159CA58B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9A8446B5-E02D-ADEA-EAF0-EF1D660999F5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9DB18C-9D7A-6A0D-5AE8-9D6C14187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523" y="1834490"/>
            <a:ext cx="3286125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1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997" y="1261917"/>
            <a:ext cx="6511663" cy="1879051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indent="43200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В состав инвентаризационной комиссии включаются представители администрации организации, работники бухгалтерской службы. 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3DD948B-058D-0FE8-90D1-4F1C60FC3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6120" y="751344"/>
            <a:ext cx="4826233" cy="261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8C218402-9EEE-BAEF-5374-2A38E2B0B48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44F16E-16C2-B864-8C6C-D390EDD73EF4}"/>
              </a:ext>
            </a:extLst>
          </p:cNvPr>
          <p:cNvSpPr txBox="1"/>
          <p:nvPr/>
        </p:nvSpPr>
        <p:spPr>
          <a:xfrm>
            <a:off x="457767" y="3527469"/>
            <a:ext cx="113035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состав инвентаризационной комиссии можно включать представителей службы внутреннего аудита организации, независимых аудиторских организаций. </a:t>
            </a:r>
          </a:p>
          <a:p>
            <a:pPr algn="just"/>
            <a:r>
              <a:rPr lang="ru-RU" sz="2400" dirty="0"/>
              <a:t>Отсутствие хотя бы одного члена комиссии при проведении инвентаризации служит основанием для признания результата инвентаризации недействительным.</a:t>
            </a:r>
          </a:p>
          <a:p>
            <a:pPr algn="just"/>
            <a:r>
              <a:rPr lang="ru-RU" sz="2400" b="1" dirty="0"/>
              <a:t>Председатель комиссии </a:t>
            </a:r>
            <a:r>
              <a:rPr lang="ru-RU" sz="2400" dirty="0"/>
              <a:t>– руководитель организации. </a:t>
            </a:r>
          </a:p>
          <a:p>
            <a:pPr algn="just"/>
            <a:r>
              <a:rPr lang="ru-RU" sz="2400" b="1" dirty="0"/>
              <a:t>Члены комиссии </a:t>
            </a:r>
            <a:r>
              <a:rPr lang="ru-RU" sz="2400" dirty="0"/>
              <a:t>– материально-ответственные лица: заведующий аптекой, фармацевты, провизоры, бухгалтер и т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260" y="480702"/>
            <a:ext cx="10058400" cy="6846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5. Подготовительные мероприятия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323522"/>
            <a:ext cx="11377264" cy="5087591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1. На дверях аптеки должно быть вывешено </a:t>
            </a:r>
            <a:r>
              <a:rPr lang="ru-RU" sz="2800" b="1" dirty="0">
                <a:solidFill>
                  <a:schemeClr val="tx1"/>
                </a:solidFill>
              </a:rPr>
              <a:t>объявление</a:t>
            </a:r>
            <a:r>
              <a:rPr lang="ru-RU" sz="2800" dirty="0">
                <a:solidFill>
                  <a:schemeClr val="tx1"/>
                </a:solidFill>
              </a:rPr>
              <a:t> о предупреждении населения о закрытии аптеки, которое содержит следующую информацию: «Приносим свои извинения в связи с тем, что в сроки с .... по ....в аптеке проводится инвентаризация товарно-материальных ценностей». Указываются адреса близлежащих аптек.</a:t>
            </a:r>
          </a:p>
          <a:p>
            <a:pPr lvl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2. </a:t>
            </a:r>
            <a:r>
              <a:rPr lang="ru-RU" sz="2800" b="1" dirty="0">
                <a:solidFill>
                  <a:schemeClr val="tx1"/>
                </a:solidFill>
              </a:rPr>
              <a:t>Обзваниваются МО</a:t>
            </a:r>
            <a:r>
              <a:rPr lang="ru-RU" sz="2800" dirty="0">
                <a:solidFill>
                  <a:schemeClr val="tx1"/>
                </a:solidFill>
              </a:rPr>
              <a:t>, находящиеся на снабжении аптекой, с просьбой получить и вывезти  оплаченные товары.</a:t>
            </a:r>
          </a:p>
          <a:p>
            <a:pPr lvl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3. Проводится </a:t>
            </a:r>
            <a:r>
              <a:rPr lang="ru-RU" sz="2800" b="1" dirty="0">
                <a:solidFill>
                  <a:schemeClr val="tx1"/>
                </a:solidFill>
              </a:rPr>
              <a:t>инструктаж</a:t>
            </a:r>
            <a:r>
              <a:rPr lang="ru-RU" sz="2800" dirty="0">
                <a:solidFill>
                  <a:schemeClr val="tx1"/>
                </a:solidFill>
              </a:rPr>
              <a:t> сотрудников аптеки о порядке проведения инвентаризации ТМЦ. Проверяется состояние сканирующих устройств, печатающих устройств (принтеров, картриджей).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8BEEF5-B250-9F67-607B-AEB2EE84CE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6439" y="33090"/>
            <a:ext cx="2059303" cy="1383182"/>
          </a:xfrm>
          <a:prstGeom prst="rect">
            <a:avLst/>
          </a:prstGeom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AA42C653-E40A-1B46-B20F-6B755CE3736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016732"/>
            <a:ext cx="11733389" cy="4824536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4. Подготовка, сортировка, складирование товаров по наименованиям и сериям. Оформление мест хранения товаров специальными </a:t>
            </a:r>
            <a:r>
              <a:rPr lang="ru-RU" sz="2400" i="1" dirty="0">
                <a:solidFill>
                  <a:schemeClr val="tx1"/>
                </a:solidFill>
              </a:rPr>
              <a:t>инвентаризационными ярлыками</a:t>
            </a:r>
            <a:r>
              <a:rPr lang="ru-RU" sz="2400" dirty="0">
                <a:solidFill>
                  <a:schemeClr val="tx1"/>
                </a:solidFill>
              </a:rPr>
              <a:t>, на которых указываются: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наименование;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дозировка, фасовка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№ серии;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количество товара.</a:t>
            </a:r>
          </a:p>
          <a:p>
            <a:pPr lvl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5. Для фармацевтических субстанций на </a:t>
            </a:r>
            <a:r>
              <a:rPr lang="ru-RU" sz="2400" dirty="0" err="1">
                <a:solidFill>
                  <a:schemeClr val="tx1"/>
                </a:solidFill>
              </a:rPr>
              <a:t>штангласах</a:t>
            </a:r>
            <a:r>
              <a:rPr lang="ru-RU" sz="2400" dirty="0">
                <a:solidFill>
                  <a:schemeClr val="tx1"/>
                </a:solidFill>
              </a:rPr>
              <a:t> прикрепляется ярлык с указанием массы ингредиента.</a:t>
            </a:r>
          </a:p>
          <a:p>
            <a:pPr lvl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6. Производится проверка исправности  </a:t>
            </a:r>
            <a:r>
              <a:rPr lang="ru-RU" sz="2400" dirty="0" err="1">
                <a:solidFill>
                  <a:schemeClr val="tx1"/>
                </a:solidFill>
              </a:rPr>
              <a:t>весоизмерительных</a:t>
            </a:r>
            <a:r>
              <a:rPr lang="ru-RU" sz="2400" dirty="0">
                <a:solidFill>
                  <a:schemeClr val="tx1"/>
                </a:solidFill>
              </a:rPr>
              <a:t> приборов (ручные весы, электронные весы и т. д.)</a:t>
            </a:r>
          </a:p>
          <a:p>
            <a:pPr lvl="0"/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18A9E2-6FF3-1F63-6F26-15F8D2545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" y="26770"/>
            <a:ext cx="1213209" cy="118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9AAEC-0152-8CC1-085A-B26ED7AB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BAAC817-8280-9AB5-93FA-8D8F77558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3" y="1379997"/>
            <a:ext cx="11493276" cy="4824536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7. К началу проведения инвентаризации у МОЛ берется </a:t>
            </a:r>
            <a:r>
              <a:rPr lang="ru-RU" sz="2400" b="1" dirty="0">
                <a:solidFill>
                  <a:schemeClr val="tx1"/>
                </a:solidFill>
              </a:rPr>
              <a:t>расписка</a:t>
            </a:r>
            <a:r>
              <a:rPr lang="ru-RU" sz="2400" dirty="0">
                <a:solidFill>
                  <a:schemeClr val="tx1"/>
                </a:solidFill>
              </a:rPr>
              <a:t> о том, что все расходные и приходные документы на ценности включены в товарные отчеты, сданы в бухгалтерию и все ценности, поступившие на нашу ответственность, оприходованы, а выбывшие списаны в расход.</a:t>
            </a:r>
          </a:p>
          <a:p>
            <a:pPr lvl="0"/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17EC6E-419A-9B90-34D9-F0277A76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70F2AC-10F8-9D9A-B024-653CEF2F2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" y="26770"/>
            <a:ext cx="1213209" cy="1188823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38AB9A4-41A6-4E56-955A-F728B068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2852936"/>
            <a:ext cx="8608447" cy="325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476672"/>
            <a:ext cx="9054178" cy="8461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6. Инвентаризация денежных средств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9" y="1422229"/>
            <a:ext cx="7200800" cy="4727551"/>
          </a:xfrm>
        </p:spPr>
        <p:txBody>
          <a:bodyPr>
            <a:noAutofit/>
          </a:bodyPr>
          <a:lstStyle/>
          <a:p>
            <a:pPr indent="4320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Инвентаризация кассы производится в соответствии с порядком ведения кассовых операций в РФ. </a:t>
            </a:r>
          </a:p>
          <a:p>
            <a:pPr indent="4320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При подсчете фактического наличия денежных средств в кассе принимаются к учету наличные деньги. В момент инвентаризации приостанавливаются расчеты через кассу, снимается Х-отчет для определения книжного остатка.</a:t>
            </a:r>
          </a:p>
          <a:p>
            <a:pPr indent="4320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Далее определяется фактическое наличие денежных средств в кассе. После чего составляется </a:t>
            </a:r>
            <a:r>
              <a:rPr lang="ru-RU" sz="2400" b="1" dirty="0">
                <a:solidFill>
                  <a:schemeClr val="tx1"/>
                </a:solidFill>
              </a:rPr>
              <a:t>Акт инвентаризации наличных денежных средств</a:t>
            </a:r>
            <a:r>
              <a:rPr lang="ru-RU" sz="2400" dirty="0">
                <a:solidFill>
                  <a:schemeClr val="tx1"/>
                </a:solidFill>
              </a:rPr>
              <a:t>. Акт оформляется в </a:t>
            </a:r>
            <a:r>
              <a:rPr lang="ru-RU" sz="2400" i="1" u="sng" dirty="0">
                <a:solidFill>
                  <a:schemeClr val="tx1"/>
                </a:solidFill>
              </a:rPr>
              <a:t>двух</a:t>
            </a:r>
            <a:r>
              <a:rPr lang="ru-RU" sz="2400" dirty="0">
                <a:solidFill>
                  <a:schemeClr val="tx1"/>
                </a:solidFill>
              </a:rPr>
              <a:t> экземплярах и подписывается всеми членами комиссии.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6B2D5-2B46-66C7-9E88-C210DA3D2B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34007"/>
            <a:ext cx="1213209" cy="1188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358CD2-5B4D-3896-46DB-76DA731E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2271787"/>
            <a:ext cx="3679971" cy="302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2D5BFF-3094-DE1B-84EB-BAB3EE03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874168" cy="4023360"/>
          </a:xfrm>
        </p:spPr>
        <p:txBody>
          <a:bodyPr>
            <a:normAutofit lnSpcReduction="10000"/>
          </a:bodyPr>
          <a:lstStyle/>
          <a:p>
            <a:pPr indent="432000" algn="just">
              <a:buNone/>
            </a:pPr>
            <a:r>
              <a:rPr lang="ru-RU" dirty="0">
                <a:solidFill>
                  <a:schemeClr val="tx1"/>
                </a:solidFill>
              </a:rPr>
              <a:t>В Акте указывается: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состав комиссии;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дата инвентаризации;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фактическое наличие денежных средств;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книжный остаток;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обнаруженные расхождения (недостача, излишки)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последние номера приходных и расходных кассовых ордеров (ПКО и РКО).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5A99A-629D-AFE4-6C4E-03F11FD8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83F9B3-3D3A-0B21-EB9E-072B9256C0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656593"/>
            <a:ext cx="7669028" cy="524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20" y="413896"/>
            <a:ext cx="10058400" cy="7016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7. Оформление инвентаризационных описей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064" y="1166018"/>
            <a:ext cx="11391056" cy="4525963"/>
          </a:xfrm>
        </p:spPr>
        <p:txBody>
          <a:bodyPr>
            <a:noAutofit/>
          </a:bodyPr>
          <a:lstStyle/>
          <a:p>
            <a:pPr indent="432000" algn="just">
              <a:buNone/>
            </a:pPr>
            <a:r>
              <a:rPr lang="ru-RU" dirty="0">
                <a:solidFill>
                  <a:schemeClr val="tx1"/>
                </a:solidFill>
              </a:rPr>
              <a:t>ТМЦ (производственные запасы, готовая продукция, товары, прочие запасы) заносятся в </a:t>
            </a:r>
            <a:r>
              <a:rPr lang="ru-RU" u="sng" dirty="0">
                <a:solidFill>
                  <a:schemeClr val="tx1"/>
                </a:solidFill>
              </a:rPr>
              <a:t>инвентаризационные описи</a:t>
            </a:r>
            <a:r>
              <a:rPr lang="ru-RU" dirty="0">
                <a:solidFill>
                  <a:schemeClr val="tx1"/>
                </a:solidFill>
              </a:rPr>
              <a:t> по каждому отдельному наименованию с указанием дозировки, фасовки и количества.</a:t>
            </a:r>
          </a:p>
          <a:p>
            <a:pPr indent="432000" algn="just">
              <a:buNone/>
            </a:pPr>
            <a:r>
              <a:rPr lang="ru-RU" dirty="0">
                <a:solidFill>
                  <a:schemeClr val="tx1"/>
                </a:solidFill>
              </a:rPr>
              <a:t>Инвентаризация проводится путем осмотра каждого товара и сканированием с помощью специальных устройств, при технической возможности.</a:t>
            </a:r>
          </a:p>
          <a:p>
            <a:pPr indent="432000" algn="just">
              <a:buNone/>
            </a:pPr>
            <a:r>
              <a:rPr lang="ru-RU" dirty="0">
                <a:solidFill>
                  <a:schemeClr val="tx1"/>
                </a:solidFill>
              </a:rPr>
              <a:t>Комиссия в присутствии МОЛ проверяет фактическое наличие ТМЦ путем обязательного их пересчета, перевешивания или </a:t>
            </a:r>
            <a:r>
              <a:rPr lang="ru-RU" dirty="0" err="1">
                <a:solidFill>
                  <a:schemeClr val="tx1"/>
                </a:solidFill>
              </a:rPr>
              <a:t>перемеривания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indent="432000" algn="just">
              <a:buNone/>
            </a:pPr>
            <a:r>
              <a:rPr lang="ru-RU" dirty="0">
                <a:solidFill>
                  <a:schemeClr val="tx1"/>
                </a:solidFill>
              </a:rPr>
              <a:t>Не допускается вносить в инвентаризационные описи данные об остатках ценностей со слов МОЛ или по данным учета без проверки их фактического наличия.</a:t>
            </a:r>
          </a:p>
          <a:p>
            <a:pPr indent="43200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02050-DF33-2D4A-EBE0-1D3BB43B5D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" y="12298"/>
            <a:ext cx="1064556" cy="10431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2CFFFF-289B-1B55-2724-5137D98EA3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01" t="4424" b="67527"/>
          <a:stretch>
            <a:fillRect/>
          </a:stretch>
        </p:blipFill>
        <p:spPr>
          <a:xfrm>
            <a:off x="249885" y="4235844"/>
            <a:ext cx="11732137" cy="238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3168812"/>
            <a:ext cx="11377263" cy="3599262"/>
          </a:xfrm>
        </p:spPr>
        <p:txBody>
          <a:bodyPr>
            <a:normAutofit/>
          </a:bodyPr>
          <a:lstStyle/>
          <a:p>
            <a:pPr indent="4320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Все записанные в инвентаризационной описи ТМЦ должны быть </a:t>
            </a:r>
            <a:r>
              <a:rPr lang="ru-RU" sz="2400" dirty="0" err="1">
                <a:solidFill>
                  <a:schemeClr val="tx1"/>
                </a:solidFill>
              </a:rPr>
              <a:t>протаксированы</a:t>
            </a:r>
            <a:r>
              <a:rPr lang="ru-RU" sz="2400" dirty="0">
                <a:solidFill>
                  <a:schemeClr val="tx1"/>
                </a:solidFill>
              </a:rPr>
              <a:t> и по каждой странице должна быть подведена итоговая сумма.</a:t>
            </a:r>
          </a:p>
          <a:p>
            <a:pPr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По каждой странице должно быть указано прописью: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число порядковых номеров: н-р, с двадцать седьмого по тридцать седьмой;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количество натуральных показателей: н-р, три тысячи пятьсот сорок;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подписи всех членов инвентаризационной комиссии.</a:t>
            </a:r>
          </a:p>
          <a:p>
            <a:pPr lvl="0" algn="just"/>
            <a:endParaRPr lang="ru-RU" sz="2400" dirty="0">
              <a:solidFill>
                <a:schemeClr val="tx1"/>
              </a:solidFill>
            </a:endParaRPr>
          </a:p>
          <a:p>
            <a:pPr indent="432000" algn="just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indent="432000"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660EB8-E4A3-5C4A-172E-BBD8E96131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" y="65416"/>
            <a:ext cx="1213209" cy="11888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CCF723-6E1B-BBE2-A921-FCFE843D6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586" y="-1618"/>
            <a:ext cx="4664945" cy="3001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DC815-40BF-4E1E-D0C6-39848F64EA76}"/>
              </a:ext>
            </a:extLst>
          </p:cNvPr>
          <p:cNvSpPr txBox="1"/>
          <p:nvPr/>
        </p:nvSpPr>
        <p:spPr>
          <a:xfrm>
            <a:off x="1245347" y="18539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ТМЦ, поступающие во время проведения инвентаризации, принимаются МОЛ в присутствии членов инвентаризационной комиссии и приходуются после инвентаризации.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B7BFD-F134-4694-DA5C-7D22CFBDF5EF}"/>
              </a:ext>
            </a:extLst>
          </p:cNvPr>
          <p:cNvSpPr txBox="1"/>
          <p:nvPr/>
        </p:nvSpPr>
        <p:spPr>
          <a:xfrm>
            <a:off x="587894" y="2076842"/>
            <a:ext cx="6660233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Инвентаризационная опись оформляется в 2-х экземплярах (1 - председателю комиссии, 2-- материально-ответственным лицам).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58" y="263527"/>
            <a:ext cx="10058400" cy="145075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План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Инвентаризация, определение в соответствии с НД.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Цели инвентаризации, обязательность проведения, виды.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Сроки проведения инвентаризации.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Состав инвентаризационной комиссии.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Подготовительные мероприятия.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Инвентаризация денежных средств.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Оформление инвентаризационных описей.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Составление сличительных ведомостей по инвентаризации.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Порядок оформления результатов инвентаризации.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2033788C-42CA-724A-8BF2-43F07B2878C2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4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AB6D4-C8F2-0811-A31F-9A5CDD63F66C}"/>
              </a:ext>
            </a:extLst>
          </p:cNvPr>
          <p:cNvSpPr txBox="1"/>
          <p:nvPr/>
        </p:nvSpPr>
        <p:spPr>
          <a:xfrm>
            <a:off x="263352" y="1319357"/>
            <a:ext cx="50405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случае смены материально-ответственных лиц на описи указывается:</a:t>
            </a:r>
          </a:p>
          <a:p>
            <a:r>
              <a:rPr lang="ru-RU" sz="2000" dirty="0"/>
              <a:t>Сдал (подпись);</a:t>
            </a:r>
          </a:p>
          <a:p>
            <a:r>
              <a:rPr lang="ru-RU" sz="2000" dirty="0"/>
              <a:t>Принял (подпись).</a:t>
            </a:r>
          </a:p>
          <a:p>
            <a:endParaRPr lang="ru-RU" sz="2000" dirty="0"/>
          </a:p>
          <a:p>
            <a:r>
              <a:rPr lang="ru-RU" sz="2000" dirty="0"/>
              <a:t>После заполнения инвентаризационных описей все итоговые данные: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 № п\п;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количество натуральных показателей;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 </a:t>
            </a:r>
            <a:r>
              <a:rPr lang="el-GR" dirty="0"/>
              <a:t>Σ</a:t>
            </a:r>
            <a:r>
              <a:rPr lang="ru-RU" sz="2000" dirty="0"/>
              <a:t> отпускная;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 </a:t>
            </a:r>
            <a:r>
              <a:rPr lang="el-GR" dirty="0"/>
              <a:t>Σ</a:t>
            </a:r>
            <a:r>
              <a:rPr lang="ru-RU" sz="2000" dirty="0"/>
              <a:t> розничная;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№ страницы </a:t>
            </a:r>
          </a:p>
          <a:p>
            <a:endParaRPr lang="ru-RU" sz="2000" dirty="0"/>
          </a:p>
          <a:p>
            <a:r>
              <a:rPr lang="ru-RU" sz="2000" dirty="0"/>
              <a:t>переносятся в </a:t>
            </a:r>
            <a:r>
              <a:rPr lang="ru-RU" sz="2000" b="1" dirty="0">
                <a:solidFill>
                  <a:srgbClr val="7030A0"/>
                </a:solidFill>
              </a:rPr>
              <a:t>сводную опись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29F457-4D43-3CC5-DF47-35ED76CDD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9" y="64911"/>
            <a:ext cx="1219306" cy="11888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4C2893-12BF-78F0-9F7C-6DD04F3E78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8271" y="659322"/>
            <a:ext cx="6427316" cy="5280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8. Составление сличительных ведомостей по инвентаризации</a:t>
            </a: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844824"/>
            <a:ext cx="5904656" cy="4525963"/>
          </a:xfrm>
        </p:spPr>
        <p:txBody>
          <a:bodyPr>
            <a:normAutofit/>
          </a:bodyPr>
          <a:lstStyle/>
          <a:p>
            <a:pPr indent="432000" algn="just">
              <a:buNone/>
            </a:pPr>
            <a:r>
              <a:rPr lang="ru-RU" sz="2400" b="1" dirty="0">
                <a:solidFill>
                  <a:srgbClr val="7030A0"/>
                </a:solidFill>
              </a:rPr>
              <a:t>Сличительные ведомости</a:t>
            </a:r>
            <a:r>
              <a:rPr lang="ru-RU" sz="2400" dirty="0">
                <a:solidFill>
                  <a:schemeClr val="tx1"/>
                </a:solidFill>
              </a:rPr>
              <a:t> составляются по имуществу, при инвентаризации которого </a:t>
            </a:r>
            <a:r>
              <a:rPr lang="ru-RU" sz="2400" i="1" u="sng" dirty="0">
                <a:solidFill>
                  <a:schemeClr val="tx1"/>
                </a:solidFill>
              </a:rPr>
              <a:t>выявлены отклонения </a:t>
            </a:r>
            <a:r>
              <a:rPr lang="ru-RU" sz="2400" dirty="0">
                <a:solidFill>
                  <a:schemeClr val="tx1"/>
                </a:solidFill>
              </a:rPr>
              <a:t>от учетных данных.</a:t>
            </a:r>
          </a:p>
          <a:p>
            <a:pPr indent="4320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В сличительных ведомостях отражаются результаты инвентаризации, то есть </a:t>
            </a:r>
            <a:r>
              <a:rPr lang="ru-RU" sz="2400" i="1" dirty="0">
                <a:solidFill>
                  <a:schemeClr val="tx1"/>
                </a:solidFill>
              </a:rPr>
              <a:t>расхождения</a:t>
            </a:r>
            <a:r>
              <a:rPr lang="ru-RU" sz="2400" dirty="0">
                <a:solidFill>
                  <a:schemeClr val="tx1"/>
                </a:solidFill>
              </a:rPr>
              <a:t> между показателями по данным бухгалтерского учета и данными инвентаризационных описей.</a:t>
            </a:r>
          </a:p>
          <a:p>
            <a:pPr indent="43200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Данные из сличительной ведомости, в конце отражаются в </a:t>
            </a:r>
            <a:r>
              <a:rPr lang="ru-RU" sz="2400" b="1" u="sng" dirty="0">
                <a:solidFill>
                  <a:srgbClr val="7030A0"/>
                </a:solidFill>
              </a:rPr>
              <a:t>Акте о результатах инвентаризации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indent="432000"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BDCDCA-F9B6-B327-7947-9D46350064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11250"/>
            <a:ext cx="1219306" cy="1188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49715A-050F-AB12-F181-3CB9AB4CF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0" y="1916832"/>
            <a:ext cx="5616551" cy="374187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5E9540ED-73B6-516F-13C8-455E1497BE10}"/>
              </a:ext>
            </a:extLst>
          </p:cNvPr>
          <p:cNvSpPr/>
          <p:nvPr/>
        </p:nvSpPr>
        <p:spPr>
          <a:xfrm>
            <a:off x="8933503" y="4164446"/>
            <a:ext cx="504056" cy="4013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13D95C3-9CF4-DF4A-0C6D-7B1648DB7E94}"/>
              </a:ext>
            </a:extLst>
          </p:cNvPr>
          <p:cNvSpPr/>
          <p:nvPr/>
        </p:nvSpPr>
        <p:spPr>
          <a:xfrm>
            <a:off x="10437168" y="4005064"/>
            <a:ext cx="483368" cy="2880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967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9. Порядок оформления результатов инвентаризации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459" y="3212976"/>
            <a:ext cx="8870776" cy="3246809"/>
          </a:xfrm>
        </p:spPr>
        <p:txBody>
          <a:bodyPr>
            <a:normAutofit/>
          </a:bodyPr>
          <a:lstStyle/>
          <a:p>
            <a:pPr lvl="0" indent="43200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1 - основные средства, материальные ценности, денежные средства и другое имущество, оказавшиеся </a:t>
            </a:r>
            <a:r>
              <a:rPr lang="ru-RU" sz="2800" i="1" u="sng" dirty="0">
                <a:solidFill>
                  <a:schemeClr val="tx1"/>
                </a:solidFill>
              </a:rPr>
              <a:t>в излишке</a:t>
            </a:r>
            <a:r>
              <a:rPr lang="ru-RU" sz="2800" dirty="0">
                <a:solidFill>
                  <a:schemeClr val="tx1"/>
                </a:solidFill>
              </a:rPr>
              <a:t>, подлежат </a:t>
            </a:r>
            <a:r>
              <a:rPr lang="ru-RU" sz="2800" i="1" u="sng" dirty="0">
                <a:solidFill>
                  <a:schemeClr val="tx1"/>
                </a:solidFill>
              </a:rPr>
              <a:t>оприходованию</a:t>
            </a:r>
            <a:r>
              <a:rPr lang="ru-RU" sz="2800" dirty="0">
                <a:solidFill>
                  <a:schemeClr val="tx1"/>
                </a:solidFill>
              </a:rPr>
              <a:t> и зачислению соответственно на финансовые результаты организации или увеличение финансирования (фондов) у государственного (муниципального) учреждения с последующим </a:t>
            </a:r>
            <a:r>
              <a:rPr lang="ru-RU" sz="2800" i="1" dirty="0">
                <a:solidFill>
                  <a:schemeClr val="tx1"/>
                </a:solidFill>
              </a:rPr>
              <a:t>установлением причин возникновения излишка </a:t>
            </a:r>
            <a:r>
              <a:rPr lang="ru-RU" sz="2800" dirty="0">
                <a:solidFill>
                  <a:schemeClr val="tx1"/>
                </a:solidFill>
              </a:rPr>
              <a:t>и виновных лиц;</a:t>
            </a:r>
          </a:p>
          <a:p>
            <a:pPr indent="432000"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489BC-F100-D3FB-498D-ED594FCB78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0"/>
            <a:ext cx="1219306" cy="1188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E0DF5C-5377-1F95-CA6B-9463D6D78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4128" y="3933056"/>
            <a:ext cx="2857500" cy="2200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B9FB2D-0266-5A1E-433C-ABB85D594061}"/>
              </a:ext>
            </a:extLst>
          </p:cNvPr>
          <p:cNvSpPr txBox="1"/>
          <p:nvPr/>
        </p:nvSpPr>
        <p:spPr>
          <a:xfrm>
            <a:off x="551384" y="1827981"/>
            <a:ext cx="11089232" cy="138499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Выявленные при инвентаризации расхождения фактического наличия имущества с данными бухгалтерского учета регулируются в РФ в следующем порядке: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068" y="351312"/>
            <a:ext cx="6336704" cy="3504452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dirty="0">
                <a:solidFill>
                  <a:schemeClr val="tx1"/>
                </a:solidFill>
              </a:rPr>
              <a:t>2 - </a:t>
            </a:r>
            <a:r>
              <a:rPr lang="ru-RU" u="sng" dirty="0">
                <a:solidFill>
                  <a:schemeClr val="tx1"/>
                </a:solidFill>
              </a:rPr>
              <a:t>убыль ценностей в пределах норм</a:t>
            </a:r>
            <a:r>
              <a:rPr lang="ru-RU" dirty="0">
                <a:solidFill>
                  <a:schemeClr val="tx1"/>
                </a:solidFill>
              </a:rPr>
              <a:t>, утвержденных в законодательством порядке, </a:t>
            </a:r>
            <a:r>
              <a:rPr lang="ru-RU" u="sng" dirty="0">
                <a:solidFill>
                  <a:schemeClr val="tx1"/>
                </a:solidFill>
              </a:rPr>
              <a:t>списывается</a:t>
            </a:r>
            <a:r>
              <a:rPr lang="ru-RU" dirty="0">
                <a:solidFill>
                  <a:schemeClr val="tx1"/>
                </a:solidFill>
              </a:rPr>
              <a:t> по распоряжению руководителя организации соответственно на издержки производства и обращения у организации или на уменьшение финансирования (фондов) у государственного (муниципального) учреждения. </a:t>
            </a:r>
          </a:p>
          <a:p>
            <a:pPr lvl="0" algn="just">
              <a:buNone/>
            </a:pPr>
            <a:r>
              <a:rPr lang="ru-RU" i="1" dirty="0">
                <a:solidFill>
                  <a:schemeClr val="tx1"/>
                </a:solidFill>
              </a:rPr>
              <a:t>Нормы убыли могут применяться лишь в случаях выявления фактических недостач.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95A26-04C6-6870-273F-5B8A6AC4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81" y="269975"/>
            <a:ext cx="5267325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2E5E6-B110-D04F-A9B4-715EA6E6C5D6}"/>
              </a:ext>
            </a:extLst>
          </p:cNvPr>
          <p:cNvSpPr txBox="1"/>
          <p:nvPr/>
        </p:nvSpPr>
        <p:spPr>
          <a:xfrm>
            <a:off x="328979" y="4365104"/>
            <a:ext cx="118139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Если после зачета по пересортице все же оказалась недостача ценностей, то нормы естественной убыли должны применяться </a:t>
            </a:r>
            <a:r>
              <a:rPr lang="ru-RU" sz="2400" i="1" dirty="0"/>
              <a:t>только по тому наименованию ценностей, по которому установлена недостача. </a:t>
            </a:r>
          </a:p>
          <a:p>
            <a:pPr algn="just"/>
            <a:r>
              <a:rPr lang="ru-RU" sz="2400" dirty="0"/>
              <a:t>При отсутствии норм убыль рассматривается как недостача сверх норм. </a:t>
            </a:r>
          </a:p>
          <a:p>
            <a:pPr algn="just"/>
            <a:r>
              <a:rPr lang="ru-RU" sz="2400" dirty="0"/>
              <a:t>Оформляется </a:t>
            </a:r>
            <a:r>
              <a:rPr lang="ru-RU" sz="2400" b="1" dirty="0">
                <a:solidFill>
                  <a:srgbClr val="7030A0"/>
                </a:solidFill>
              </a:rPr>
              <a:t>Справка-расчет естественной убыли</a:t>
            </a:r>
            <a:r>
              <a:rPr lang="ru-RU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3A6EC-F6C0-DCCF-A8D1-C8C3F139E466}"/>
              </a:ext>
            </a:extLst>
          </p:cNvPr>
          <p:cNvSpPr txBox="1"/>
          <p:nvPr/>
        </p:nvSpPr>
        <p:spPr>
          <a:xfrm>
            <a:off x="466506" y="3091270"/>
            <a:ext cx="6282266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Убыль ценностей в пределах установленных норм определяется после зачета недостач ценностей излишками по пересортице.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253" y="476672"/>
            <a:ext cx="6937660" cy="5521815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3 - </a:t>
            </a:r>
            <a:r>
              <a:rPr lang="ru-RU" sz="2800" b="1" dirty="0">
                <a:solidFill>
                  <a:schemeClr val="tx1"/>
                </a:solidFill>
              </a:rPr>
              <a:t>недостачи</a:t>
            </a:r>
            <a:r>
              <a:rPr lang="ru-RU" sz="2800" dirty="0">
                <a:solidFill>
                  <a:schemeClr val="tx1"/>
                </a:solidFill>
              </a:rPr>
              <a:t> материальных ценностей, денежных средств и другого имущества, а также порча </a:t>
            </a:r>
            <a:r>
              <a:rPr lang="ru-RU" sz="2800" b="1" dirty="0">
                <a:solidFill>
                  <a:schemeClr val="tx1"/>
                </a:solidFill>
              </a:rPr>
              <a:t>относятся на виновных лиц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  <a:p>
            <a:pPr lvl="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В тех случаях, когда виновники не установлены или во взыскании с виновных лиц отказано судом, убытки от недостач и порчи списываются на издержки производства и обращения у организации или уменьшение финансирования (фондов) у государственного (муниципального) учреждения.</a:t>
            </a:r>
          </a:p>
          <a:p>
            <a:pPr lvl="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7D42CE-D958-E54B-E012-8D19549A7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743" y="1124744"/>
            <a:ext cx="440900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DAD9C-AB7D-45B9-A7CF-C4A97FE1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E954250-5E6D-9FDD-9404-292470FA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02" y="548680"/>
            <a:ext cx="6768752" cy="5521815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4 - </a:t>
            </a:r>
            <a:r>
              <a:rPr lang="ru-RU" sz="2800" i="1" dirty="0">
                <a:solidFill>
                  <a:schemeClr val="tx1"/>
                </a:solidFill>
              </a:rPr>
              <a:t>взаимный зачет излишков и недостач </a:t>
            </a:r>
            <a:r>
              <a:rPr lang="ru-RU" sz="2800" dirty="0">
                <a:solidFill>
                  <a:schemeClr val="tx1"/>
                </a:solidFill>
              </a:rPr>
              <a:t>в результате пересортицы может быть допущен </a:t>
            </a:r>
            <a:r>
              <a:rPr lang="ru-RU" sz="2800" i="1" dirty="0">
                <a:solidFill>
                  <a:schemeClr val="tx1"/>
                </a:solidFill>
              </a:rPr>
              <a:t>только в виде исключения </a:t>
            </a:r>
            <a:r>
              <a:rPr lang="ru-RU" sz="2800" dirty="0">
                <a:solidFill>
                  <a:schemeClr val="tx1"/>
                </a:solidFill>
              </a:rPr>
              <a:t>за один и тот же проверяемый период, у одного и того же проверяемого лица, в отношении ТМЦ одного и того же наименования и в тождественных количествах.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О допущенной пересортице МОЛ представляют подробные объяснения инвентаризационной комиссии.</a:t>
            </a:r>
          </a:p>
          <a:p>
            <a:pPr lvl="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AE8B40-D57B-5667-338D-1705E142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3DE8D3-924A-F1A6-B033-53CB16D9D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60" y="764703"/>
            <a:ext cx="4294738" cy="465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488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D72A7-51C4-948A-7D6B-FD4AB386C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7D9A922-ED1B-33E6-2392-75200866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548680"/>
            <a:ext cx="7416824" cy="32186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5 - в том случае, когда при зачете недостач излишками по пересортице стоимость недостающих ценностей выше стоимости ценностей, оказавшихся в излишке, эта </a:t>
            </a:r>
            <a:r>
              <a:rPr lang="ru-RU" sz="2800" i="1" u="sng" dirty="0">
                <a:solidFill>
                  <a:schemeClr val="tx1"/>
                </a:solidFill>
              </a:rPr>
              <a:t>разница в стоимости относится на виновных лиц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806CAA-13ED-3B23-8C8A-78051FFC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F7770-B2C0-365F-0CB6-4EE509DF4D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0216" y="548680"/>
            <a:ext cx="3561996" cy="2428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035F90-C5BC-02DD-565E-6B6265844DBE}"/>
              </a:ext>
            </a:extLst>
          </p:cNvPr>
          <p:cNvSpPr txBox="1"/>
          <p:nvPr/>
        </p:nvSpPr>
        <p:spPr>
          <a:xfrm>
            <a:off x="407368" y="3099963"/>
            <a:ext cx="741682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700" dirty="0"/>
              <a:t>6 - если конкретные </a:t>
            </a:r>
            <a:r>
              <a:rPr lang="ru-RU" sz="2700" i="1" u="sng" dirty="0"/>
              <a:t>виновники</a:t>
            </a:r>
            <a:r>
              <a:rPr lang="ru-RU" sz="2700" dirty="0"/>
              <a:t> пересортицы </a:t>
            </a:r>
            <a:r>
              <a:rPr lang="ru-RU" sz="2700" i="1" u="sng" dirty="0"/>
              <a:t>не установлены</a:t>
            </a:r>
            <a:r>
              <a:rPr lang="ru-RU" sz="2700" dirty="0"/>
              <a:t>, то суммовые разницы рассматриваются как </a:t>
            </a:r>
            <a:r>
              <a:rPr lang="ru-RU" sz="2700" i="1" u="sng" dirty="0"/>
              <a:t>недостачи</a:t>
            </a:r>
            <a:r>
              <a:rPr lang="ru-RU" sz="2700" dirty="0"/>
              <a:t> сверх норм убыли и </a:t>
            </a:r>
            <a:r>
              <a:rPr lang="ru-RU" sz="2700" i="1" u="sng" dirty="0"/>
              <a:t>списываются</a:t>
            </a:r>
            <a:r>
              <a:rPr lang="ru-RU" sz="2700" dirty="0"/>
              <a:t> в организациях на издержки обращения и производства, а в государственных (муниципальных) учреждениях – на уменьшение финансирования (фондов).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52220B-D33C-4DEC-126E-7F00B1A080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645" y="3169597"/>
            <a:ext cx="3385567" cy="29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1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372" y="3297395"/>
            <a:ext cx="11305256" cy="2710196"/>
          </a:xfrm>
          <a:ln w="1905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indent="43200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Предложения о регулировании выявленных расхождений представляются на рассмотрение руководителю организации. </a:t>
            </a:r>
            <a:r>
              <a:rPr lang="ru-RU" sz="2800" i="1" dirty="0">
                <a:solidFill>
                  <a:schemeClr val="tx1"/>
                </a:solidFill>
              </a:rPr>
              <a:t>Окончательное решение о зачете принимает руководитель организации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indent="43200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Результаты инвентаризации должны быть отражены в учете и отчетности того месяца, в котором была закончена инвентаризация, а по годовой инвентаризации - в годовом бухгалтерском отчете.</a:t>
            </a:r>
          </a:p>
          <a:p>
            <a:pPr indent="432000"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5CE47-5BB7-2F4D-953D-6C182987EE94}"/>
              </a:ext>
            </a:extLst>
          </p:cNvPr>
          <p:cNvSpPr txBox="1"/>
          <p:nvPr/>
        </p:nvSpPr>
        <p:spPr>
          <a:xfrm>
            <a:off x="477333" y="476672"/>
            <a:ext cx="741886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7 - на разницу в стоимости от пересортицы в сторону </a:t>
            </a:r>
            <a:r>
              <a:rPr lang="ru-RU" sz="2600" i="1" u="sng" dirty="0"/>
              <a:t>недостачи</a:t>
            </a:r>
            <a:r>
              <a:rPr lang="ru-RU" sz="2600" dirty="0"/>
              <a:t>, образовавшейся </a:t>
            </a:r>
            <a:r>
              <a:rPr lang="ru-RU" sz="2600" i="1" u="sng" dirty="0"/>
              <a:t>не по вине МОЛ</a:t>
            </a:r>
            <a:r>
              <a:rPr lang="ru-RU" sz="2600" dirty="0"/>
              <a:t>, в протоколах инвентаризационной комиссии должны быть даны исчерпывающие </a:t>
            </a:r>
            <a:r>
              <a:rPr lang="ru-RU" sz="2600" i="1" u="sng" dirty="0"/>
              <a:t>объяснения о причинах</a:t>
            </a:r>
            <a:r>
              <a:rPr lang="ru-RU" sz="2600" dirty="0"/>
              <a:t>, по которым такая разница не отнесена на виновных лиц.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4EACF4-2D42-6107-5003-9C34D792C6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1176" y="224864"/>
            <a:ext cx="3493415" cy="28769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ED34E-6CBE-97EA-B3F4-07C10BBFA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495073F-AEC6-1B43-F4BF-6ADCBF30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95" y="1196752"/>
            <a:ext cx="4538676" cy="3858032"/>
          </a:xfrm>
        </p:spPr>
        <p:txBody>
          <a:bodyPr>
            <a:normAutofit/>
          </a:bodyPr>
          <a:lstStyle/>
          <a:p>
            <a:pPr indent="43200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Данные результатов инвентаризаций обобщаются в </a:t>
            </a:r>
            <a:r>
              <a:rPr lang="ru-RU" sz="3600" dirty="0">
                <a:solidFill>
                  <a:srgbClr val="7030A0"/>
                </a:solidFill>
              </a:rPr>
              <a:t>ведомости учета результатов, выявленных инвентаризацией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pPr indent="432000"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52FFA9-B5BE-7AB0-D9FB-A97B7B3D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4DD99C-4799-C417-B9CE-9967C1679D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686" y="723096"/>
            <a:ext cx="7247134" cy="50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0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Контрольные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142984"/>
            <a:ext cx="11017224" cy="52149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</a:rPr>
              <a:t>1</a:t>
            </a:r>
            <a:r>
              <a:rPr lang="ru-RU" sz="2200" dirty="0">
                <a:solidFill>
                  <a:schemeClr val="tx1"/>
                </a:solidFill>
              </a:rPr>
              <a:t>. Дайте определение понятию «Инвентаризация»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2. Какие нормативные документы регламентируют порядок проведения инвентаризации?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3. Какие товарно-материальные ценности подлежат инвентаризации?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4. Каковы цели проведения инвентаризации?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5. В каких организациях проводят инвентаризацию?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6. При каких случаях проводят плановую инвентаризацию?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7. При каких обстоятельствах проводят внеплановую инвентаризацию?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8. В каких случаях обязательно поводят инвентаризацию при коллективной (бригадной) ответственности?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9. Как часто проводят инвентаризацию денежных средств и товаров?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10. Для чего создается инвентаризационная комиссия?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512" y="494928"/>
            <a:ext cx="9769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1. Инвентаризация, определение в соответствии с НД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6816" y="1270767"/>
            <a:ext cx="109728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Инвентаризация</a:t>
            </a:r>
            <a:r>
              <a:rPr lang="ru-RU" sz="2800" i="1" dirty="0"/>
              <a:t> </a:t>
            </a:r>
            <a:r>
              <a:rPr lang="ru-RU" sz="2800" dirty="0"/>
              <a:t>– </a:t>
            </a:r>
            <a:r>
              <a:rPr lang="ru-RU" sz="2800" dirty="0">
                <a:solidFill>
                  <a:schemeClr val="tx1"/>
                </a:solidFill>
              </a:rPr>
              <a:t>это способ выявления фактического наличия ТМЦ и сопоставление их с данными регистров бухгалтерского учета.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В соответствии с </a:t>
            </a:r>
            <a:r>
              <a:rPr lang="ru-RU" sz="2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Федеральным законом от 6 декабря 2011 г. N 402-ФЗ "О бухгалтерском учете"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инвентаризации подлежат </a:t>
            </a:r>
            <a:r>
              <a:rPr lang="ru-RU" sz="2800" b="1" dirty="0">
                <a:solidFill>
                  <a:schemeClr val="tx1"/>
                </a:solidFill>
              </a:rPr>
              <a:t>все активы</a:t>
            </a:r>
            <a:r>
              <a:rPr lang="ru-RU" sz="2800" dirty="0">
                <a:solidFill>
                  <a:schemeClr val="tx1"/>
                </a:solidFill>
              </a:rPr>
              <a:t> (основные средства, производственные запасы, готовая продукция, товары, прочие запасы, денежные средства и прочие  активы) и обязательства (кредиторская задолженность, кредиты банков, займы и резервы).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Инвентаризации подлежит все имущество организации независимо от его местонахождения и все виды финансовых обязательств.</a:t>
            </a:r>
          </a:p>
          <a:p>
            <a:pPr algn="just"/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Google Shape;56;p13">
            <a:extLst>
              <a:ext uri="{FF2B5EF4-FFF2-40B4-BE49-F238E27FC236}">
                <a16:creationId xmlns:a16="http://schemas.microsoft.com/office/drawing/2014/main" id="{20542B89-FBEE-0F26-EEB3-D0D93EA75CE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76672"/>
            <a:ext cx="10972800" cy="579350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11. Кто входит в состав инвентаризационной комиссии?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12. Какое объявление необходимо повесить на дверях аптеки во время инвентаризации?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13. Почему необходимо обзванивать медицинские организации, находящиеся на снабжении аптекой?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14. Какой инструктаж проводится перед инвентаризацией с сотрудниками?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15. Какую информацию указывают в инвентаризационных ярлыках?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16. Какую расписку оформляют перед инвентаризацией материально-ответственные лица?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17. Как проводят инвентаризацию денежных средств?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18. Какой документ оформляется при проведении инвентаризации денежных средств?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19. В какой документ заносятся все товарно-материальные ценности во время инвентаризации?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20. В скольких экземплярах оформляется инвентаризационная опись и какая информация по товару там указывается?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70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20688"/>
            <a:ext cx="10972800" cy="5400600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21. Как оформляется инвентаризационная опись в конце каждой страницы?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22. Можно ли оприходовать товар во время проведения инвентаризации ТМЦ?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23. Какой документ оформляется после заполнения всех инвентаризационных описей?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24. Что указывается в сводной описи?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25. В каких случаях составляются сличительные ведомости?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26. Как составляется сличительная ведомость?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27. Что делают с товарно-материальными ценностями, оказавшими в излишках после инвентаризации?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28. В каких случаях рассчитывают естественную убыль?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29. В каких случаях может быть допущен взаимный зачет излишков по пересортице?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30. Где должны быть отражены результаты инвентаризации?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4558" y="944388"/>
            <a:ext cx="7416824" cy="539005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2800" dirty="0">
                <a:solidFill>
                  <a:schemeClr val="tx1"/>
                </a:solidFill>
              </a:rPr>
              <a:t>Инвентаризация проводится </a:t>
            </a:r>
            <a:r>
              <a:rPr lang="ru-RU" sz="2800" b="1" i="1" u="sng" dirty="0">
                <a:solidFill>
                  <a:schemeClr val="tx1"/>
                </a:solidFill>
              </a:rPr>
              <a:t>во всех </a:t>
            </a:r>
            <a:r>
              <a:rPr lang="ru-RU" sz="2800" b="1" i="1" dirty="0">
                <a:solidFill>
                  <a:schemeClr val="tx1"/>
                </a:solidFill>
              </a:rPr>
              <a:t>субъектах розничной и оптовой торговли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  <a:endParaRPr lang="ru-RU" sz="2800" b="1" i="1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2800" dirty="0">
                <a:solidFill>
                  <a:schemeClr val="tx1"/>
                </a:solidFill>
              </a:rPr>
              <a:t>Инвентаризация может проводиться </a:t>
            </a:r>
            <a:r>
              <a:rPr lang="ru-RU" sz="2800" u="sng" dirty="0">
                <a:solidFill>
                  <a:schemeClr val="tx1"/>
                </a:solidFill>
              </a:rPr>
              <a:t>не только по инициативе организации</a:t>
            </a:r>
            <a:r>
              <a:rPr lang="ru-RU" sz="2800" dirty="0">
                <a:solidFill>
                  <a:schemeClr val="tx1"/>
                </a:solidFill>
              </a:rPr>
              <a:t>. Налоговые органы вправе обследовать любые торговые организации и проводить инвентаризацию имущества. </a:t>
            </a:r>
          </a:p>
          <a:p>
            <a:pPr algn="just">
              <a:lnSpc>
                <a:spcPct val="110000"/>
              </a:lnSpc>
            </a:pPr>
            <a:r>
              <a:rPr lang="ru-RU" sz="2800" dirty="0">
                <a:solidFill>
                  <a:schemeClr val="tx1"/>
                </a:solidFill>
              </a:rPr>
              <a:t>Проведение инвентаризации  и оформление ее результатов установлено </a:t>
            </a:r>
            <a:r>
              <a:rPr lang="ru-RU" sz="2800" b="1" dirty="0">
                <a:solidFill>
                  <a:srgbClr val="7030A0"/>
                </a:solidFill>
              </a:rPr>
              <a:t>Приказом Минфина России от 13 января 2023 г. № 4н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“Об утверждении Федерального стандарта бухгалтерского учета ФСБУ 28/2023 "Инвентаризация".</a:t>
            </a:r>
          </a:p>
          <a:p>
            <a:pPr algn="just">
              <a:lnSpc>
                <a:spcPct val="110000"/>
              </a:lnSpc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EDF29-C8C7-AA80-F6FD-CEE02CB390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031" y="620688"/>
            <a:ext cx="388843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B6D579-AF4A-453F-A943-8D46B51509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48" y="3639418"/>
            <a:ext cx="3853914" cy="23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FF453E9C-C37B-E5C3-F4FA-1F7AB6B2928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1"/>
            <a:ext cx="1051191" cy="978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192" y="39497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2. Цели инвентаризации, обязательность проведения, виды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845734"/>
            <a:ext cx="10873208" cy="4023360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Выявление фактического наличия имущества;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Сопоставление фактического наличия имущества с данными бухгалтерского учета;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Проверка полноты отражения в учете обязательств;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Определение условий хранения (температура, влажность), проверка сохранности ТМЦ;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Выявление товаров с истекшими сроками годности;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Выявление неходовых товаров.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06A7F8AA-6FAC-3209-055C-3C741B1109F4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9B4895-4938-1162-6988-CA3AD3ABA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4221088"/>
            <a:ext cx="3093859" cy="204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750053"/>
            <a:ext cx="7358114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Проведение инвентаризаций обязательно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173079"/>
            <a:ext cx="11593288" cy="5090338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перед составлением годовой бухгалтерской отчетности;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при передаче имущества организации в аренду, при выкупе, продаже;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при смене материально-ответственных лиц (на день приемки-передачи дел);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при установлении фактов хищений или злоупотреблений, а также порчи ценностей.</a:t>
            </a:r>
          </a:p>
          <a:p>
            <a:pPr lvl="0" algn="just"/>
            <a:r>
              <a:rPr lang="ru-RU" sz="2800" dirty="0">
                <a:solidFill>
                  <a:schemeClr val="tx1"/>
                </a:solidFill>
              </a:rPr>
              <a:t>Плановая инвентаризация проводится в АО по состоянию </a:t>
            </a:r>
            <a:r>
              <a:rPr lang="ru-RU" sz="2800" b="1" dirty="0">
                <a:solidFill>
                  <a:schemeClr val="tx1"/>
                </a:solidFill>
              </a:rPr>
              <a:t>на 1/</a:t>
            </a:r>
            <a:r>
              <a:rPr lang="en-US" sz="2800" b="1" dirty="0">
                <a:solidFill>
                  <a:schemeClr val="tx1"/>
                </a:solidFill>
              </a:rPr>
              <a:t>XI</a:t>
            </a:r>
            <a:r>
              <a:rPr lang="ru-RU" sz="2800" dirty="0">
                <a:solidFill>
                  <a:schemeClr val="tx1"/>
                </a:solidFill>
              </a:rPr>
              <a:t>. На аптечных складах  на </a:t>
            </a:r>
            <a:r>
              <a:rPr lang="ru-RU" sz="2800" b="1" dirty="0">
                <a:solidFill>
                  <a:schemeClr val="tx1"/>
                </a:solidFill>
              </a:rPr>
              <a:t>1/Х</a:t>
            </a:r>
            <a:r>
              <a:rPr lang="ru-RU" sz="2800" dirty="0">
                <a:solidFill>
                  <a:schemeClr val="tx1"/>
                </a:solidFill>
              </a:rPr>
              <a:t> не реже 1 раза в год. </a:t>
            </a:r>
          </a:p>
          <a:p>
            <a:pPr lvl="0" algn="just"/>
            <a:r>
              <a:rPr lang="ru-RU" sz="2800" dirty="0">
                <a:solidFill>
                  <a:schemeClr val="tx1"/>
                </a:solidFill>
              </a:rPr>
              <a:t>Количество инвентаризаций в отчетном году, дата их проведения, перечень имущества и финансовых обязательств, проверяемых при каждой из них, устанавливаются руководителем организации.</a:t>
            </a:r>
          </a:p>
          <a:p>
            <a:pPr lvl="0"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EF876B8A-65BB-21CC-1CB4-E9F88287A973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123199" cy="107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512025"/>
            <a:ext cx="7358114" cy="102406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Проведение инвентаризаций обязательно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24" y="1988840"/>
            <a:ext cx="11305256" cy="4105034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в случае стихийных бедствий, пожара, аварий или других чрезвычайных ситуаций, вызванных экстремальными условиями;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при ликвидации (реорганизации) организации и в других случаях, предусматриваемых законодательством РФ или нормативными актами Министерства финансов РФ.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При коллективной материальной ответственности инвентаризации проводятся при смене руководителя коллектива, при выбытии из коллектива более пятидесяти процентов его членов, а также по требованию одного или нескольких членов коллектива.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CA51F8EB-1BE7-D0FD-10C9-353420D776F5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803601-BB0A-FFB7-608A-585D07B04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385" y="73810"/>
            <a:ext cx="2915307" cy="191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1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2012\Downloads\photo_5461077838175266842_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347" y="404664"/>
            <a:ext cx="9143306" cy="576064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3392" y="1124744"/>
            <a:ext cx="3150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Виды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инвентаризации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81A6EAC5-1DE4-71B9-64E5-88A3B96C955D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289" y="404664"/>
            <a:ext cx="10058400" cy="8572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3. Сроки проведения инвентаризации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388" y="1412776"/>
            <a:ext cx="11017224" cy="4679610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Основные средства и малоценный инвентарь – </a:t>
            </a:r>
            <a:r>
              <a:rPr lang="ru-RU" sz="2800" b="1" dirty="0">
                <a:solidFill>
                  <a:srgbClr val="7030A0"/>
                </a:solidFill>
              </a:rPr>
              <a:t>1 раз в  год </a:t>
            </a:r>
            <a:r>
              <a:rPr lang="ru-RU" sz="2800" dirty="0">
                <a:solidFill>
                  <a:schemeClr val="tx1"/>
                </a:solidFill>
              </a:rPr>
              <a:t>(для начисления амортизационных отчислений). Инвентаризация основных средств может проводиться и </a:t>
            </a:r>
            <a:r>
              <a:rPr lang="ru-RU" sz="2800" i="1" dirty="0">
                <a:solidFill>
                  <a:schemeClr val="tx1"/>
                </a:solidFill>
              </a:rPr>
              <a:t>1 раз в три года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Товарно-материальные ценности – </a:t>
            </a:r>
            <a:r>
              <a:rPr lang="ru-RU" sz="2800" b="1" dirty="0">
                <a:solidFill>
                  <a:srgbClr val="7030A0"/>
                </a:solidFill>
              </a:rPr>
              <a:t>1 раз в год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Лекарственные препараты, подлежащие ПКУ, – </a:t>
            </a:r>
            <a:r>
              <a:rPr lang="ru-RU" sz="2800" b="1" dirty="0">
                <a:solidFill>
                  <a:srgbClr val="7030A0"/>
                </a:solidFill>
              </a:rPr>
              <a:t>ежемесячно</a:t>
            </a:r>
            <a:r>
              <a:rPr lang="ru-RU" sz="2800" dirty="0">
                <a:solidFill>
                  <a:schemeClr val="tx1"/>
                </a:solidFill>
              </a:rPr>
              <a:t> по состоянию на 1 число месяца.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Денежные средства – </a:t>
            </a:r>
            <a:r>
              <a:rPr lang="ru-RU" sz="2800" b="1" dirty="0">
                <a:solidFill>
                  <a:srgbClr val="7030A0"/>
                </a:solidFill>
              </a:rPr>
              <a:t>ежемесячно</a:t>
            </a:r>
            <a:r>
              <a:rPr lang="ru-RU" sz="2800" dirty="0">
                <a:solidFill>
                  <a:schemeClr val="tx1"/>
                </a:solidFill>
              </a:rPr>
              <a:t>, внезапно.</a:t>
            </a:r>
          </a:p>
          <a:p>
            <a:pPr indent="34290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indent="34290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Вышестоящие организации имеют право проводить внеплановые инвентаризации в подведомственных структурах не более 1 раза в год.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E30EE859-645F-9ECB-EF93-97B4FCC4DDF5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400</TotalTime>
  <Words>2078</Words>
  <Application>Microsoft Office PowerPoint</Application>
  <PresentationFormat>Широкоэкранный</PresentationFormat>
  <Paragraphs>191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Ретро</vt:lpstr>
      <vt:lpstr>Тема 3.9. Инвентаризация в аптеке</vt:lpstr>
      <vt:lpstr>План занятия</vt:lpstr>
      <vt:lpstr>Презентация PowerPoint</vt:lpstr>
      <vt:lpstr>Презентация PowerPoint</vt:lpstr>
      <vt:lpstr>2. Цели инвентаризации, обязательность проведения, виды</vt:lpstr>
      <vt:lpstr>Проведение инвентаризаций обязательно </vt:lpstr>
      <vt:lpstr>Проведение инвентаризаций обязательно </vt:lpstr>
      <vt:lpstr>Презентация PowerPoint</vt:lpstr>
      <vt:lpstr>3. Сроки проведения инвентаризации</vt:lpstr>
      <vt:lpstr>4. Состав инвентаризационной комиссии</vt:lpstr>
      <vt:lpstr>Презентация PowerPoint</vt:lpstr>
      <vt:lpstr>Презентация PowerPoint</vt:lpstr>
      <vt:lpstr>5. Подготовительные мероприятия</vt:lpstr>
      <vt:lpstr>Презентация PowerPoint</vt:lpstr>
      <vt:lpstr>Презентация PowerPoint</vt:lpstr>
      <vt:lpstr>6. Инвентаризация денежных средств</vt:lpstr>
      <vt:lpstr>Презентация PowerPoint</vt:lpstr>
      <vt:lpstr>7. Оформление инвентаризационных описей</vt:lpstr>
      <vt:lpstr>Презентация PowerPoint</vt:lpstr>
      <vt:lpstr>Презентация PowerPoint</vt:lpstr>
      <vt:lpstr>8. Составление сличительных ведомостей по инвентаризации </vt:lpstr>
      <vt:lpstr>9. Порядок оформления результатов инвентаризации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Инвентаризация в аптеке</dc:title>
  <dc:creator>2012</dc:creator>
  <cp:lastModifiedBy>Ноутбук 1</cp:lastModifiedBy>
  <cp:revision>43</cp:revision>
  <dcterms:created xsi:type="dcterms:W3CDTF">2025-02-24T19:29:20Z</dcterms:created>
  <dcterms:modified xsi:type="dcterms:W3CDTF">2025-11-12T03:53:38Z</dcterms:modified>
</cp:coreProperties>
</file>