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56" r:id="rId2"/>
    <p:sldId id="257" r:id="rId3"/>
    <p:sldId id="259" r:id="rId4"/>
    <p:sldId id="303" r:id="rId5"/>
    <p:sldId id="299" r:id="rId6"/>
    <p:sldId id="260" r:id="rId7"/>
    <p:sldId id="261" r:id="rId8"/>
    <p:sldId id="298" r:id="rId9"/>
    <p:sldId id="262" r:id="rId10"/>
    <p:sldId id="300" r:id="rId11"/>
    <p:sldId id="263" r:id="rId12"/>
    <p:sldId id="302" r:id="rId13"/>
    <p:sldId id="264" r:id="rId14"/>
    <p:sldId id="265" r:id="rId15"/>
    <p:sldId id="266" r:id="rId16"/>
    <p:sldId id="268" r:id="rId17"/>
    <p:sldId id="307" r:id="rId18"/>
    <p:sldId id="308" r:id="rId19"/>
    <p:sldId id="309" r:id="rId20"/>
    <p:sldId id="269" r:id="rId21"/>
    <p:sldId id="270" r:id="rId22"/>
    <p:sldId id="271" r:id="rId23"/>
    <p:sldId id="304" r:id="rId24"/>
    <p:sldId id="305" r:id="rId25"/>
    <p:sldId id="306" r:id="rId26"/>
    <p:sldId id="272" r:id="rId27"/>
    <p:sldId id="273" r:id="rId28"/>
    <p:sldId id="274" r:id="rId29"/>
    <p:sldId id="275" r:id="rId30"/>
    <p:sldId id="276" r:id="rId31"/>
    <p:sldId id="277" r:id="rId32"/>
    <p:sldId id="278" r:id="rId33"/>
    <p:sldId id="279" r:id="rId34"/>
    <p:sldId id="280" r:id="rId35"/>
    <p:sldId id="297" r:id="rId36"/>
    <p:sldId id="282" r:id="rId37"/>
    <p:sldId id="283" r:id="rId38"/>
    <p:sldId id="285" r:id="rId39"/>
    <p:sldId id="286" r:id="rId40"/>
    <p:sldId id="287" r:id="rId41"/>
    <p:sldId id="288" r:id="rId42"/>
    <p:sldId id="296"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6BF7D26-BD08-497F-A830-1D9C1CB3E170}">
          <p14:sldIdLst>
            <p14:sldId id="256"/>
            <p14:sldId id="257"/>
            <p14:sldId id="259"/>
            <p14:sldId id="303"/>
            <p14:sldId id="299"/>
            <p14:sldId id="260"/>
            <p14:sldId id="261"/>
            <p14:sldId id="298"/>
            <p14:sldId id="262"/>
            <p14:sldId id="300"/>
            <p14:sldId id="263"/>
            <p14:sldId id="302"/>
            <p14:sldId id="264"/>
            <p14:sldId id="265"/>
            <p14:sldId id="266"/>
            <p14:sldId id="268"/>
            <p14:sldId id="307"/>
            <p14:sldId id="308"/>
            <p14:sldId id="309"/>
            <p14:sldId id="269"/>
            <p14:sldId id="270"/>
            <p14:sldId id="271"/>
            <p14:sldId id="304"/>
            <p14:sldId id="305"/>
            <p14:sldId id="306"/>
            <p14:sldId id="272"/>
            <p14:sldId id="273"/>
            <p14:sldId id="274"/>
            <p14:sldId id="275"/>
            <p14:sldId id="276"/>
            <p14:sldId id="277"/>
            <p14:sldId id="278"/>
            <p14:sldId id="279"/>
            <p14:sldId id="280"/>
            <p14:sldId id="297"/>
            <p14:sldId id="282"/>
            <p14:sldId id="283"/>
            <p14:sldId id="285"/>
            <p14:sldId id="286"/>
            <p14:sldId id="287"/>
            <p14:sldId id="288"/>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90" d="100"/>
          <a:sy n="90" d="100"/>
        </p:scale>
        <p:origin x="1162"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25E01-AF15-45C8-B20E-2112F8FEECA6}" type="datetimeFigureOut">
              <a:rPr lang="ru-RU" smtClean="0"/>
              <a:pPr/>
              <a:t>26.11.2025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AAA9C-6D05-4673-BB3B-D348198A0E25}" type="slidenum">
              <a:rPr lang="ru-RU" smtClean="0"/>
              <a:pPr/>
              <a:t>‹#›</a:t>
            </a:fld>
            <a:endParaRPr lang="ru-RU"/>
          </a:p>
        </p:txBody>
      </p:sp>
    </p:spTree>
    <p:extLst>
      <p:ext uri="{BB962C8B-B14F-4D97-AF65-F5344CB8AC3E}">
        <p14:creationId xmlns:p14="http://schemas.microsoft.com/office/powerpoint/2010/main" val="244810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CAAA9C-6D05-4673-BB3B-D348198A0E25}" type="slidenum">
              <a:rPr lang="ru-RU" smtClean="0"/>
              <a:pPr/>
              <a:t>2</a:t>
            </a:fld>
            <a:endParaRPr lang="ru-RU"/>
          </a:p>
        </p:txBody>
      </p:sp>
    </p:spTree>
    <p:extLst>
      <p:ext uri="{BB962C8B-B14F-4D97-AF65-F5344CB8AC3E}">
        <p14:creationId xmlns:p14="http://schemas.microsoft.com/office/powerpoint/2010/main" val="94670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26.11.2025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shade val="90000"/>
                <a:satMod val="160000"/>
                <a:lumMod val="100000"/>
              </a:schemeClr>
            </a:gs>
            <a:gs pos="58000">
              <a:schemeClr val="bg2">
                <a:tint val="95000"/>
                <a:shade val="100000"/>
                <a:satMod val="130000"/>
                <a:lumMod val="130000"/>
              </a:schemeClr>
            </a:gs>
            <a:gs pos="100000">
              <a:schemeClr val="bg2">
                <a:tint val="97000"/>
                <a:shade val="100000"/>
                <a:hueMod val="100000"/>
                <a:satMod val="140000"/>
                <a:lumMod val="80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941168"/>
            <a:ext cx="9144000" cy="1916831"/>
          </a:xfrm>
          <a:noFill/>
        </p:spPr>
        <p:style>
          <a:lnRef idx="1">
            <a:schemeClr val="accent5"/>
          </a:lnRef>
          <a:fillRef idx="2">
            <a:schemeClr val="accent5"/>
          </a:fillRef>
          <a:effectRef idx="1">
            <a:schemeClr val="accent5"/>
          </a:effectRef>
          <a:fontRef idx="minor">
            <a:schemeClr val="dk1"/>
          </a:fontRef>
        </p:style>
        <p:txBody>
          <a:bodyPr/>
          <a:lstStyle/>
          <a:p>
            <a:endParaRPr lang="ru-RU" dirty="0">
              <a:solidFill>
                <a:schemeClr val="tx1"/>
              </a:solidFill>
            </a:endParaRPr>
          </a:p>
          <a:p>
            <a:pPr algn="r"/>
            <a:r>
              <a:rPr lang="ru-RU" sz="2400" dirty="0">
                <a:solidFill>
                  <a:schemeClr val="tx1"/>
                </a:solidFill>
              </a:rPr>
              <a:t>Профессор, д.м.н. Рыжкин </a:t>
            </a:r>
            <a:r>
              <a:rPr lang="ru-RU" sz="2400">
                <a:solidFill>
                  <a:schemeClr val="tx1"/>
                </a:solidFill>
              </a:rPr>
              <a:t>Сергей Александрович</a:t>
            </a:r>
            <a:endParaRPr lang="ru-RU" sz="2400" dirty="0">
              <a:solidFill>
                <a:schemeClr val="tx1"/>
              </a:solidFill>
            </a:endParaRPr>
          </a:p>
        </p:txBody>
      </p:sp>
      <p:sp>
        <p:nvSpPr>
          <p:cNvPr id="2" name="Заголовок 1"/>
          <p:cNvSpPr>
            <a:spLocks noGrp="1"/>
          </p:cNvSpPr>
          <p:nvPr>
            <p:ph type="ctrTitle"/>
          </p:nvPr>
        </p:nvSpPr>
        <p:spPr>
          <a:xfrm>
            <a:off x="1" y="0"/>
            <a:ext cx="9144000" cy="4925457"/>
          </a:xfrm>
          <a:noFill/>
          <a:effectLst>
            <a:outerShdw blurRad="63500" dist="50800" dir="5400000" sx="98000" sy="98000" rotWithShape="0">
              <a:srgbClr val="000000">
                <a:alpha val="20000"/>
              </a:srgbClr>
            </a:outerShdw>
          </a:effectLst>
        </p:spPr>
        <p:style>
          <a:lnRef idx="1">
            <a:schemeClr val="accent5"/>
          </a:lnRef>
          <a:fillRef idx="2">
            <a:schemeClr val="accent5"/>
          </a:fillRef>
          <a:effectRef idx="1">
            <a:schemeClr val="accent5"/>
          </a:effectRef>
          <a:fontRef idx="minor">
            <a:schemeClr val="dk1"/>
          </a:fontRef>
        </p:style>
        <p:txBody>
          <a:bodyPr/>
          <a:lstStyle/>
          <a:p>
            <a:pPr algn="ctr">
              <a:buNone/>
            </a:pPr>
            <a:r>
              <a:rPr lang="ru-RU" sz="4800" dirty="0">
                <a:effectLst>
                  <a:outerShdw blurRad="38100" dist="38100" dir="2700000" algn="tl">
                    <a:srgbClr val="000000">
                      <a:alpha val="43137"/>
                    </a:srgbClr>
                  </a:outerShdw>
                  <a:reflection blurRad="6350" stA="55000" endA="300" endPos="45500" dir="5400000" sy="-100000" algn="bl" rotWithShape="0"/>
                </a:effectLst>
              </a:rPr>
              <a:t>Предмет </a:t>
            </a:r>
            <a:br>
              <a:rPr lang="ru-RU" sz="4800" dirty="0">
                <a:effectLst>
                  <a:outerShdw blurRad="38100" dist="38100" dir="2700000" algn="tl">
                    <a:srgbClr val="000000">
                      <a:alpha val="43137"/>
                    </a:srgbClr>
                  </a:outerShdw>
                  <a:reflection blurRad="6350" stA="55000" endA="300" endPos="45500" dir="5400000" sy="-100000" algn="bl" rotWithShape="0"/>
                </a:effectLst>
              </a:rPr>
            </a:br>
            <a:r>
              <a:rPr lang="ru-RU" sz="4800" dirty="0">
                <a:effectLst>
                  <a:outerShdw blurRad="38100" dist="38100" dir="2700000" algn="tl">
                    <a:srgbClr val="000000">
                      <a:alpha val="43137"/>
                    </a:srgbClr>
                  </a:outerShdw>
                  <a:reflection blurRad="6350" stA="55000" endA="300" endPos="45500" dir="5400000" sy="-100000" algn="bl" rotWithShape="0"/>
                </a:effectLst>
              </a:rPr>
              <a:t> радиобиологии. </a:t>
            </a:r>
            <a:br>
              <a:rPr lang="ru-RU" sz="4800" dirty="0">
                <a:effectLst>
                  <a:outerShdw blurRad="38100" dist="38100" dir="2700000" algn="tl">
                    <a:srgbClr val="000000">
                      <a:alpha val="43137"/>
                    </a:srgbClr>
                  </a:outerShdw>
                  <a:reflection blurRad="6350" stA="55000" endA="300" endPos="45500" dir="5400000" sy="-100000" algn="bl" rotWithShape="0"/>
                </a:effectLst>
              </a:rPr>
            </a:br>
            <a:r>
              <a:rPr lang="ru-RU" sz="4800" dirty="0">
                <a:effectLst>
                  <a:outerShdw blurRad="38100" dist="38100" dir="2700000" algn="tl">
                    <a:srgbClr val="000000">
                      <a:alpha val="43137"/>
                    </a:srgbClr>
                  </a:outerShdw>
                  <a:reflection blurRad="6350" stA="55000" endA="300" endPos="45500" dir="5400000" sy="-100000" algn="bl" rotWithShape="0"/>
                </a:effectLst>
              </a:rPr>
              <a:t>Исторический очерк открытий. Этапы развития.</a:t>
            </a:r>
            <a:br>
              <a:rPr lang="ru-RU" sz="4800" dirty="0">
                <a:effectLst>
                  <a:outerShdw blurRad="38100" dist="38100" dir="2700000" algn="tl">
                    <a:srgbClr val="000000">
                      <a:alpha val="43137"/>
                    </a:srgbClr>
                  </a:outerShdw>
                  <a:reflection blurRad="6350" stA="55000" endA="300" endPos="45500" dir="5400000" sy="-100000" algn="bl" rotWithShape="0"/>
                </a:effectLst>
              </a:rPr>
            </a:br>
            <a:r>
              <a:rPr lang="ru-RU" sz="4800" dirty="0">
                <a:effectLst>
                  <a:outerShdw blurRad="38100" dist="38100" dir="2700000" algn="tl">
                    <a:srgbClr val="000000">
                      <a:alpha val="43137"/>
                    </a:srgbClr>
                  </a:outerShdw>
                  <a:reflection blurRad="6350" stA="55000" endA="300" endPos="45500" dir="5400000" sy="-100000" algn="bl" rotWithShape="0"/>
                </a:effectLst>
              </a:rPr>
              <a:t>Ионизирующие излучение и механизмы их возникновения.</a:t>
            </a:r>
          </a:p>
        </p:txBody>
      </p:sp>
    </p:spTree>
    <p:extLst>
      <p:ext uri="{BB962C8B-B14F-4D97-AF65-F5344CB8AC3E}">
        <p14:creationId xmlns:p14="http://schemas.microsoft.com/office/powerpoint/2010/main" val="234671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3"/>
          </p:nvPr>
        </p:nvSpPr>
        <p:spPr>
          <a:xfrm>
            <a:off x="714348" y="731520"/>
            <a:ext cx="7929618" cy="5483562"/>
          </a:xfrm>
        </p:spPr>
        <p:txBody>
          <a:bodyPr>
            <a:normAutofit fontScale="92500" lnSpcReduction="10000"/>
          </a:bodyPr>
          <a:lstStyle/>
          <a:p>
            <a:pPr algn="just">
              <a:buNone/>
            </a:pPr>
            <a:r>
              <a:rPr lang="ru-RU" dirty="0">
                <a:solidFill>
                  <a:schemeClr val="tx1"/>
                </a:solidFill>
              </a:rPr>
              <a:t>           Изучение радиоактивности стало предметом страстных исканий вначале великого польского ученого Марии Склодовской-Кюри, а вскоре и ее мужа, блестящего французского исследователя Пьера Кюри. Одиннадцать лет их любви и совместного творчества — одна из замечательных и красивейших страниц истории науки — ознаменованы открытием и выделением в 1898 г. нескольких радиоактивных (испускающих излучение) элементов, в том числе двух наиболее активных — полония и радия. Полоний назван в честь родины Марии Склодовской-Кюри — Польши. Радий означает «лучистый».</a:t>
            </a:r>
          </a:p>
          <a:p>
            <a:pPr algn="just">
              <a:buNone/>
            </a:pPr>
            <a:r>
              <a:rPr lang="ru-RU" dirty="0">
                <a:solidFill>
                  <a:schemeClr val="tx1"/>
                </a:solidFill>
              </a:rPr>
              <a:t>           Величие открытия радиоактивности было ознаменовано присуждением в 1903 г. Нобелевской премии по физике Анри Беккерелю, Пьеру и Марии Кюри.</a:t>
            </a:r>
          </a:p>
          <a:p>
            <a:pPr algn="just">
              <a:buNone/>
            </a:pPr>
            <a:r>
              <a:rPr lang="ru-RU" dirty="0">
                <a:solidFill>
                  <a:schemeClr val="tx1"/>
                </a:solidFill>
              </a:rPr>
              <a:t>           В 1935 г., спустя 32 года после открытий родителей, Нобелевскую премию получает их дочь </a:t>
            </a:r>
            <a:r>
              <a:rPr lang="ru-RU" dirty="0" err="1">
                <a:solidFill>
                  <a:schemeClr val="tx1"/>
                </a:solidFill>
              </a:rPr>
              <a:t>Ирен</a:t>
            </a:r>
            <a:r>
              <a:rPr lang="ru-RU" dirty="0">
                <a:solidFill>
                  <a:schemeClr val="tx1"/>
                </a:solidFill>
              </a:rPr>
              <a:t> вместе с мужем Фредериком </a:t>
            </a:r>
            <a:r>
              <a:rPr lang="ru-RU" dirty="0" err="1">
                <a:solidFill>
                  <a:schemeClr val="tx1"/>
                </a:solidFill>
              </a:rPr>
              <a:t>Жолио-Кюри</a:t>
            </a:r>
            <a:r>
              <a:rPr lang="ru-RU" dirty="0">
                <a:solidFill>
                  <a:schemeClr val="tx1"/>
                </a:solidFill>
              </a:rPr>
              <a:t> за исследования в той же области, теперь — за открытие искусственной радиоактивности. </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85786" y="214290"/>
            <a:ext cx="8066606" cy="3571900"/>
          </a:xfrm>
        </p:spPr>
        <p:txBody>
          <a:bodyPr>
            <a:normAutofit/>
          </a:bodyPr>
          <a:lstStyle/>
          <a:p>
            <a:pPr algn="ctr"/>
            <a:r>
              <a:rPr lang="ru-RU" sz="1900" b="1" dirty="0"/>
              <a:t>      Этапы развития радиобиологии</a:t>
            </a:r>
          </a:p>
          <a:p>
            <a:pPr algn="just"/>
            <a:r>
              <a:rPr lang="ru-RU" sz="1800" b="1" dirty="0"/>
              <a:t>        Первый этап развития радиобиологии,</a:t>
            </a:r>
            <a:r>
              <a:rPr lang="ru-RU" sz="1800" dirty="0"/>
              <a:t> характеризующийся работами описательного характера. Но уже в этом периоде установлены два кардинальных факта — вызываемое ионизирующим излучением торможение клеточного деления [</a:t>
            </a:r>
            <a:r>
              <a:rPr lang="ru-RU" sz="1800" dirty="0" err="1"/>
              <a:t>Корнике</a:t>
            </a:r>
            <a:r>
              <a:rPr lang="ru-RU" sz="1800" dirty="0"/>
              <a:t> М., 1905] и различие в степени выраженности реакции разных клеток на облучение. Таким образом, уже в самый ранний период первоначальных наблюдений была подмечена наиболее важная особенность ионизирующих излучений — избирательность их действия, определяемая не столько характеристиками самих лучей, сколько свойствами тех или иных клеток, т. е. их чувствительностью к излучению —</a:t>
            </a:r>
            <a:r>
              <a:rPr lang="ru-RU" sz="1800" b="1" i="1" dirty="0"/>
              <a:t> радиочувствительностью.</a:t>
            </a:r>
            <a:endParaRPr lang="ru-RU" sz="1800" dirty="0"/>
          </a:p>
          <a:p>
            <a:pPr algn="just"/>
            <a:r>
              <a:rPr lang="ru-RU" dirty="0"/>
              <a:t>       </a:t>
            </a:r>
          </a:p>
          <a:p>
            <a:endParaRPr lang="ru-RU" dirty="0"/>
          </a:p>
        </p:txBody>
      </p:sp>
      <p:pic>
        <p:nvPicPr>
          <p:cNvPr id="36866" name="Picture 2" descr="http://www.technologijos.lt/upload/image/n/mokslas/fizika/S-13642/nuotrauka-27876/neutrino_study_galaxies.jpg"/>
          <p:cNvPicPr>
            <a:picLocks noChangeAspect="1" noChangeArrowheads="1"/>
          </p:cNvPicPr>
          <p:nvPr/>
        </p:nvPicPr>
        <p:blipFill>
          <a:blip r:embed="rId2"/>
          <a:srcRect/>
          <a:stretch>
            <a:fillRect/>
          </a:stretch>
        </p:blipFill>
        <p:spPr bwMode="auto">
          <a:xfrm>
            <a:off x="2571736" y="3500438"/>
            <a:ext cx="4438650" cy="2857500"/>
          </a:xfrm>
          <a:prstGeom prst="rect">
            <a:avLst/>
          </a:prstGeom>
          <a:noFill/>
        </p:spPr>
      </p:pic>
    </p:spTree>
    <p:extLst>
      <p:ext uri="{BB962C8B-B14F-4D97-AF65-F5344CB8AC3E}">
        <p14:creationId xmlns:p14="http://schemas.microsoft.com/office/powerpoint/2010/main" val="413023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7" y="714356"/>
            <a:ext cx="7896253" cy="5786478"/>
          </a:xfrm>
        </p:spPr>
        <p:txBody>
          <a:bodyPr>
            <a:normAutofit fontScale="85000" lnSpcReduction="20000"/>
          </a:bodyPr>
          <a:lstStyle/>
          <a:p>
            <a:pPr algn="just">
              <a:buNone/>
            </a:pPr>
            <a:r>
              <a:rPr lang="ru-RU" b="1" dirty="0"/>
              <a:t>            Второй этап развития радиобиологии</a:t>
            </a:r>
            <a:r>
              <a:rPr lang="ru-RU" dirty="0"/>
              <a:t> связан со становлением ее количественных принципов, имевших целью связать биологический эффект с дозой излучения. Этот этап характеризовался массовыми экспериментами на различных популяциях клеток и животных с количественным отражением результатов на</a:t>
            </a:r>
            <a:r>
              <a:rPr lang="ru-RU" b="1" i="1" dirty="0"/>
              <a:t> кривых доза—эффект.</a:t>
            </a:r>
            <a:r>
              <a:rPr lang="ru-RU" dirty="0"/>
              <a:t> Такой способ анализа результатов радиобиологических экспериментов остается ведущим и в настоящее время. Одно из эпохальных событий радиобиологии — обнаружение </a:t>
            </a:r>
            <a:r>
              <a:rPr lang="ru-RU" b="1" i="1" dirty="0"/>
              <a:t>действия ионизирующих излучений на генетический аппарат</a:t>
            </a:r>
            <a:r>
              <a:rPr lang="ru-RU" dirty="0"/>
              <a:t> клетки, сопровождающегося наследственной передачей вновь приобретенных признаков. 1927 г. был обозначен еще одной практически важной вехой — результаты экспериментов на яичках кроликов позволили К. </a:t>
            </a:r>
            <a:r>
              <a:rPr lang="ru-RU" dirty="0" err="1"/>
              <a:t>Риго</a:t>
            </a:r>
            <a:r>
              <a:rPr lang="ru-RU" dirty="0"/>
              <a:t> предложить использование фракционирования дозы при лучевой терапии, что уже в 1928 г. и было реализовано А. </a:t>
            </a:r>
            <a:r>
              <a:rPr lang="ru-RU" dirty="0" err="1"/>
              <a:t>Кутаром</a:t>
            </a:r>
            <a:r>
              <a:rPr lang="ru-RU" dirty="0"/>
              <a:t> при лечении опухолей человека. В 1928 г. была введена единица</a:t>
            </a:r>
            <a:r>
              <a:rPr lang="ru-RU" b="1" dirty="0"/>
              <a:t> экспозиционной</a:t>
            </a:r>
            <a:r>
              <a:rPr lang="ru-RU" dirty="0"/>
              <a:t> дозы —</a:t>
            </a:r>
            <a:r>
              <a:rPr lang="ru-RU" b="1" i="1" dirty="0"/>
              <a:t>рентген</a:t>
            </a:r>
            <a:r>
              <a:rPr lang="ru-RU" dirty="0"/>
              <a:t>, принятая затем как международная единица для рентгеновского и </a:t>
            </a:r>
            <a:r>
              <a:rPr lang="ru-RU" dirty="0" err="1"/>
              <a:t>гаммаизлучения</a:t>
            </a:r>
            <a:r>
              <a:rPr lang="ru-RU" dirty="0"/>
              <a:t>.</a:t>
            </a:r>
          </a:p>
          <a:p>
            <a:pPr algn="just">
              <a:buNone/>
            </a:pPr>
            <a:r>
              <a:rPr lang="ru-RU" dirty="0"/>
              <a:t>            С середины 40-х годов прошлого столетия начался</a:t>
            </a:r>
            <a:r>
              <a:rPr lang="ru-RU" b="1" dirty="0"/>
              <a:t> третий этап в развитии количественной радиобиологии,</a:t>
            </a:r>
            <a:r>
              <a:rPr lang="ru-RU" dirty="0"/>
              <a:t> продолжающийся и по настоящее время. В этот период была поставлена задача разработки способов противолучевой защиты и лечения радиационных поражений, что, в свою очередь, потребовало детального изучения механизмов радиобиологического эффекта и патогенеза лучевой болезни.</a:t>
            </a:r>
          </a:p>
          <a:p>
            <a:pPr algn="just">
              <a:buNone/>
            </a:pPr>
            <a:endParaRPr lang="ru-RU" dirty="0"/>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285729"/>
            <a:ext cx="7890099" cy="642941"/>
          </a:xfrm>
        </p:spPr>
        <p:txBody>
          <a:bodyPr/>
          <a:lstStyle/>
          <a:p>
            <a:pPr algn="ctr">
              <a:buNone/>
            </a:pPr>
            <a:r>
              <a:rPr lang="ru-RU" dirty="0"/>
              <a:t>Развитие отечественной радиобиологии</a:t>
            </a:r>
          </a:p>
        </p:txBody>
      </p:sp>
      <p:sp>
        <p:nvSpPr>
          <p:cNvPr id="4" name="Текст 3"/>
          <p:cNvSpPr>
            <a:spLocks noGrp="1"/>
          </p:cNvSpPr>
          <p:nvPr>
            <p:ph type="body" sz="half" idx="2"/>
          </p:nvPr>
        </p:nvSpPr>
        <p:spPr>
          <a:xfrm>
            <a:off x="1075764" y="928670"/>
            <a:ext cx="6996697" cy="4708650"/>
          </a:xfrm>
        </p:spPr>
        <p:txBody>
          <a:bodyPr>
            <a:noAutofit/>
          </a:bodyPr>
          <a:lstStyle/>
          <a:p>
            <a:pPr algn="ctr"/>
            <a:r>
              <a:rPr lang="ru-RU" sz="2400" dirty="0"/>
              <a:t>В России первые рентгеновские</a:t>
            </a:r>
          </a:p>
          <a:p>
            <a:pPr algn="ctr"/>
            <a:r>
              <a:rPr lang="ru-RU" sz="2400" dirty="0"/>
              <a:t>аппараты у врачей были немецкие,</a:t>
            </a:r>
          </a:p>
          <a:p>
            <a:pPr algn="ctr"/>
            <a:r>
              <a:rPr lang="ru-RU" sz="2400" dirty="0"/>
              <a:t>некоторым из которых удавалось</a:t>
            </a:r>
          </a:p>
          <a:p>
            <a:pPr algn="ctr"/>
            <a:r>
              <a:rPr lang="ru-RU" sz="2400" dirty="0"/>
              <a:t>стажироваться в Германии. Хотя уже в</a:t>
            </a:r>
          </a:p>
          <a:p>
            <a:pPr algn="ctr"/>
            <a:r>
              <a:rPr lang="ru-RU" sz="2400" dirty="0"/>
              <a:t>феврале 1896 г. в Петербурге А.С Поповым</a:t>
            </a:r>
          </a:p>
          <a:p>
            <a:pPr algn="ctr"/>
            <a:r>
              <a:rPr lang="ru-RU" sz="2400" dirty="0"/>
              <a:t>– (изобретатель радио) был построен</a:t>
            </a:r>
          </a:p>
          <a:p>
            <a:pPr algn="ctr"/>
            <a:r>
              <a:rPr lang="ru-RU" sz="2400" dirty="0"/>
              <a:t>действующий рентгеновский аппарат по</a:t>
            </a:r>
          </a:p>
          <a:p>
            <a:pPr algn="ctr"/>
            <a:r>
              <a:rPr lang="ru-RU" sz="2400" dirty="0"/>
              <a:t>чертежам из журнала. Вскоре военные</a:t>
            </a:r>
          </a:p>
          <a:p>
            <a:pPr algn="ctr"/>
            <a:r>
              <a:rPr lang="ru-RU" sz="2400" dirty="0"/>
              <a:t>поняли исключительную ценность этого</a:t>
            </a:r>
          </a:p>
          <a:p>
            <a:pPr algn="ctr"/>
            <a:r>
              <a:rPr lang="ru-RU" sz="2400" dirty="0"/>
              <a:t>открытия и многие крупные корабли</a:t>
            </a:r>
          </a:p>
          <a:p>
            <a:pPr algn="ctr"/>
            <a:r>
              <a:rPr lang="ru-RU" sz="2400" dirty="0"/>
              <a:t>флота были оснащены этими установками.</a:t>
            </a:r>
          </a:p>
        </p:txBody>
      </p:sp>
    </p:spTree>
    <p:extLst>
      <p:ext uri="{BB962C8B-B14F-4D97-AF65-F5344CB8AC3E}">
        <p14:creationId xmlns:p14="http://schemas.microsoft.com/office/powerpoint/2010/main" val="381937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4349" y="500042"/>
            <a:ext cx="7896252" cy="5126208"/>
          </a:xfrm>
        </p:spPr>
        <p:txBody>
          <a:bodyPr>
            <a:noAutofit/>
          </a:bodyPr>
          <a:lstStyle/>
          <a:p>
            <a:pPr algn="just">
              <a:buNone/>
            </a:pPr>
            <a:r>
              <a:rPr lang="ru-RU" sz="2800" dirty="0"/>
              <a:t>       Так, на крейсере «Аврора» рентгеновские исследования выполнены более чем у 100 больных и раненых. До октябрьского переворота рентгенология была развита слабо. Ею занимались энтузиасты или  частнопрактикующие врачи. Проф. А.Н. Лебедев 1 февраля 1896 г. уже демонстрировал снимок с препарата внематочной беременности. Через две недели В.Н. Тонков (автор учебника по анатомии) заявил о возможностях прижизненного исследования костей, что блестяще подтвердилось. </a:t>
            </a:r>
          </a:p>
        </p:txBody>
      </p:sp>
    </p:spTree>
    <p:extLst>
      <p:ext uri="{BB962C8B-B14F-4D97-AF65-F5344CB8AC3E}">
        <p14:creationId xmlns:p14="http://schemas.microsoft.com/office/powerpoint/2010/main" val="221453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28662" y="285728"/>
            <a:ext cx="3200400" cy="4038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285728"/>
            <a:ext cx="3333750" cy="4114800"/>
          </a:xfrm>
          <a:prstGeom prst="rect">
            <a:avLst/>
          </a:prstGeom>
          <a:noFill/>
          <a:ln w="9525">
            <a:noFill/>
            <a:miter lim="800000"/>
            <a:headEnd/>
            <a:tailEnd/>
          </a:ln>
          <a:effectLst/>
        </p:spPr>
      </p:pic>
      <p:sp>
        <p:nvSpPr>
          <p:cNvPr id="8" name="Прямоугольник 7"/>
          <p:cNvSpPr/>
          <p:nvPr/>
        </p:nvSpPr>
        <p:spPr>
          <a:xfrm>
            <a:off x="857224" y="4643446"/>
            <a:ext cx="7715304" cy="1200329"/>
          </a:xfrm>
          <a:prstGeom prst="rect">
            <a:avLst/>
          </a:prstGeom>
        </p:spPr>
        <p:txBody>
          <a:bodyPr wrap="square">
            <a:spAutoFit/>
          </a:bodyPr>
          <a:lstStyle/>
          <a:p>
            <a:r>
              <a:rPr lang="ru-RU" b="1" dirty="0"/>
              <a:t>Иоффе Абрам Федорович -                         </a:t>
            </a:r>
            <a:r>
              <a:rPr lang="ru-RU" b="1" dirty="0" err="1"/>
              <a:t>Немёнов</a:t>
            </a:r>
            <a:r>
              <a:rPr lang="ru-RU" b="1" dirty="0"/>
              <a:t> Михаил Исаевич -                        </a:t>
            </a:r>
          </a:p>
          <a:p>
            <a:r>
              <a:rPr lang="ru-RU" b="1" dirty="0"/>
              <a:t>технический директор первого                     основатель ЦНИРРИ</a:t>
            </a:r>
          </a:p>
          <a:p>
            <a:r>
              <a:rPr lang="ru-RU" b="1" dirty="0"/>
              <a:t>в мире института рентгенологии</a:t>
            </a:r>
          </a:p>
          <a:p>
            <a:r>
              <a:rPr lang="ru-RU" b="1" dirty="0"/>
              <a:t>сейчас – ЦНИРРИ (1918 г.)</a:t>
            </a:r>
            <a:endParaRPr lang="ru-RU" dirty="0"/>
          </a:p>
        </p:txBody>
      </p:sp>
    </p:spTree>
    <p:extLst>
      <p:ext uri="{BB962C8B-B14F-4D97-AF65-F5344CB8AC3E}">
        <p14:creationId xmlns:p14="http://schemas.microsoft.com/office/powerpoint/2010/main" val="88164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260649"/>
            <a:ext cx="3888431" cy="1224136"/>
          </a:xfrm>
        </p:spPr>
        <p:txBody>
          <a:bodyPr/>
          <a:lstStyle/>
          <a:p>
            <a:pPr algn="ctr">
              <a:buNone/>
            </a:pPr>
            <a:r>
              <a:rPr lang="ru-RU" dirty="0"/>
              <a:t>Ионизирующее излучение</a:t>
            </a:r>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a:xfrm>
            <a:off x="395536" y="1556792"/>
            <a:ext cx="4068889" cy="4608512"/>
          </a:xfrm>
        </p:spPr>
        <p:txBody>
          <a:bodyPr>
            <a:noAutofit/>
          </a:bodyPr>
          <a:lstStyle/>
          <a:p>
            <a:pPr algn="just"/>
            <a:r>
              <a:rPr lang="ru-RU" sz="1800" dirty="0"/>
              <a:t>получило свое название благодаря способности вызывать ионизацию атомов и молекул в облучаемом веществе. Элементарный акт взаимодействия излучения с веществом — поглощение энергии кванта атомом или молекулой, приводящее к высвобождению электрона — ионизации. При каждом акте ионизации высвобождается энергия в размере 33 эВ, что превышает энергию, требуемую для разрыва любых связей между атомами в молекуле.</a:t>
            </a:r>
          </a:p>
          <a:p>
            <a:pPr algn="ctr"/>
            <a:r>
              <a:rPr lang="ru-RU" sz="1800" dirty="0"/>
              <a:t>	</a:t>
            </a:r>
            <a:r>
              <a:rPr lang="ru-RU" sz="1800" b="1" dirty="0"/>
              <a:t>1 эВ — электрон-вольт — внесистемная единица измерения энергии излучения. </a:t>
            </a:r>
          </a:p>
          <a:p>
            <a:endParaRPr lang="ru-RU"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92696"/>
            <a:ext cx="432048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14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9"/>
            <a:ext cx="8215370" cy="500066"/>
          </a:xfrm>
        </p:spPr>
        <p:txBody>
          <a:bodyPr/>
          <a:lstStyle/>
          <a:p>
            <a:pPr algn="ctr">
              <a:buNone/>
            </a:pPr>
            <a:r>
              <a:rPr lang="ru-RU" dirty="0"/>
              <a:t>Источники ионизирующих излучений </a:t>
            </a:r>
          </a:p>
        </p:txBody>
      </p:sp>
      <p:sp>
        <p:nvSpPr>
          <p:cNvPr id="6" name="Содержимое 2"/>
          <p:cNvSpPr>
            <a:spLocks noGrp="1"/>
          </p:cNvSpPr>
          <p:nvPr>
            <p:ph type="body" sz="half" idx="2"/>
          </p:nvPr>
        </p:nvSpPr>
        <p:spPr>
          <a:xfrm>
            <a:off x="500034" y="1000108"/>
            <a:ext cx="8143932" cy="2000264"/>
          </a:xfrm>
        </p:spPr>
        <p:txBody>
          <a:bodyPr>
            <a:normAutofit/>
          </a:bodyPr>
          <a:lstStyle/>
          <a:p>
            <a:pPr fontAlgn="t"/>
            <a:r>
              <a:rPr lang="ru-RU" dirty="0"/>
              <a:t>Источник ионизирующего излучения – ИИИ – объект, содержащий радиоактивный материал или техническое устройство, испускающее или способное испускать в определённых условиях ионизирующее излучение.</a:t>
            </a:r>
          </a:p>
          <a:p>
            <a:pPr fontAlgn="t"/>
            <a:r>
              <a:rPr lang="ru-RU" dirty="0"/>
              <a:t>В зависимости от происхождения ИИИ могут быть:</a:t>
            </a:r>
          </a:p>
          <a:p>
            <a:pPr fontAlgn="t"/>
            <a:r>
              <a:rPr lang="ru-RU" dirty="0"/>
              <a:t>1) </a:t>
            </a:r>
            <a:r>
              <a:rPr lang="ru-RU" b="1" dirty="0"/>
              <a:t>естественные</a:t>
            </a:r>
            <a:r>
              <a:rPr lang="ru-RU" dirty="0"/>
              <a:t>   (космические лучи, гамма излучение от земной породы, продукты распада)</a:t>
            </a:r>
          </a:p>
          <a:p>
            <a:pPr fontAlgn="t"/>
            <a:r>
              <a:rPr lang="ru-RU" dirty="0"/>
              <a:t>2) </a:t>
            </a:r>
            <a:r>
              <a:rPr lang="ru-RU" b="1" dirty="0"/>
              <a:t>искусственные</a:t>
            </a:r>
            <a:r>
              <a:rPr lang="ru-RU" dirty="0"/>
              <a:t> (рентгеновское излучение, радиоактивные осадки, выбросы радионуклидов, гамма-излучение, используемое промышленностью)</a:t>
            </a:r>
          </a:p>
          <a:p>
            <a:endParaRPr lang="ru-RU" dirty="0"/>
          </a:p>
        </p:txBody>
      </p:sp>
      <p:pic>
        <p:nvPicPr>
          <p:cNvPr id="5122" name="Picture 2" descr="http://www.radionetplus.ru/uploads/posts/2013-04/thumbs/1365740944_planeta-zemlya-12.jpg"/>
          <p:cNvPicPr>
            <a:picLocks noChangeAspect="1" noChangeArrowheads="1"/>
          </p:cNvPicPr>
          <p:nvPr/>
        </p:nvPicPr>
        <p:blipFill>
          <a:blip r:embed="rId2"/>
          <a:srcRect/>
          <a:stretch>
            <a:fillRect/>
          </a:stretch>
        </p:blipFill>
        <p:spPr bwMode="auto">
          <a:xfrm>
            <a:off x="1142976" y="2857496"/>
            <a:ext cx="6786610" cy="37718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3"/>
          <p:cNvSpPr>
            <a:spLocks noGrp="1"/>
          </p:cNvSpPr>
          <p:nvPr>
            <p:ph type="body" sz="half" idx="2"/>
          </p:nvPr>
        </p:nvSpPr>
        <p:spPr>
          <a:xfrm>
            <a:off x="357158" y="357166"/>
            <a:ext cx="8286808" cy="5929354"/>
          </a:xfrm>
        </p:spPr>
        <p:txBody>
          <a:bodyPr>
            <a:normAutofit fontScale="85000" lnSpcReduction="20000"/>
          </a:bodyPr>
          <a:lstStyle/>
          <a:p>
            <a:pPr marL="342900" indent="-342900" algn="ctr">
              <a:buAutoNum type="arabicParenR"/>
            </a:pPr>
            <a:endParaRPr lang="ru-RU" dirty="0"/>
          </a:p>
          <a:p>
            <a:pPr marL="342900" indent="-342900" algn="ctr">
              <a:buAutoNum type="arabicParenR"/>
            </a:pPr>
            <a:r>
              <a:rPr lang="ru-RU" sz="1800" b="1" i="1" dirty="0"/>
              <a:t>ПРИРОДНЫЕ ИСТОЧНИКИ ИОНИЗИРУЮЩЕГО ИЗЛУЧЕНИЯ </a:t>
            </a:r>
          </a:p>
          <a:p>
            <a:pPr marL="342900" indent="-342900" algn="ctr">
              <a:buAutoNum type="arabicParenR"/>
            </a:pPr>
            <a:endParaRPr lang="ru-RU" dirty="0"/>
          </a:p>
          <a:p>
            <a:pPr marL="342900" indent="-342900" algn="just"/>
            <a:r>
              <a:rPr lang="ru-RU" sz="1900" dirty="0"/>
              <a:t>              </a:t>
            </a:r>
            <a:r>
              <a:rPr lang="ru-RU" sz="2000" dirty="0"/>
              <a:t>Это природные радионуклиды, содержащиеся в земной коре, строительных материалах, воздухе, пище и воде, а также космические лучи. В среднем они определяют 80% годовой эффективной дозы, получаемой людьми, в основном вследствие внутреннего облучения. Уровни естественного излучения варьируют в довольно широких пределах, в среднем составляя около 2,4 </a:t>
            </a:r>
            <a:r>
              <a:rPr lang="ru-RU" sz="2000" dirty="0" err="1"/>
              <a:t>мЗв</a:t>
            </a:r>
            <a:r>
              <a:rPr lang="ru-RU" sz="2000" dirty="0"/>
              <a:t> в год. Наблюдение за населением отдельных регионов Земли с уровнем естественного фона во много раз превышающем средние значения, не обнаружили каких–либо неблагоприятных влияний на здоровье живущих там людей. Наиболее вероятные источники галактических космических лучей – вспышки сверхновых звезд и образующиеся при этом пульсары. Космические лучи – уникальный естественный источник частиц сверхвысоких энергий, позволяющий изучать процессы взаимодействия элементарных частиц и их структуру. Многие небесные тела (например, солнечная корона, Луна, поверхность которой бомбардируют частицы высокой энергии, испущенные Солнцем) являются естественными источниками рентгеновского излучения. Основные радиоактивные изотопы, встречающиеся в горных породах Земли, – это калий–40, рубидий–87 и члены двух радиоактивных семейств, берущих начало соответственно от урана–238 и тория–232 — долгоживущих изотопов, входивших в состав Земли с самого ее рождения. Значение радиоактивного изотопа калий–40 особенно велико для обитателей почвы — микрофлоры, корней растений, почвенной фауны. Соответственно заметно его участие во внутреннем облучении организма, его органов и тканей, поскольку калий является незаменимым элементом, участвующим в ряде метаболических процессов.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28663" y="714356"/>
            <a:ext cx="7643866" cy="5357850"/>
          </a:xfrm>
        </p:spPr>
        <p:txBody>
          <a:bodyPr>
            <a:normAutofit/>
          </a:bodyPr>
          <a:lstStyle/>
          <a:p>
            <a:pPr marL="342900" indent="-342900" algn="ctr">
              <a:buAutoNum type="arabicParenR" startAt="2"/>
            </a:pPr>
            <a:r>
              <a:rPr lang="ru-RU" b="1" i="1" dirty="0">
                <a:solidFill>
                  <a:schemeClr val="tx1"/>
                </a:solidFill>
              </a:rPr>
              <a:t>ТЕХНОГЕННЫЕ ИСТОЧНИКИ ИОНИЗИРУЮЩЕГО ИЗЛУЧЕНИЯ</a:t>
            </a:r>
          </a:p>
          <a:p>
            <a:pPr marL="342900" indent="-342900" algn="ctr">
              <a:buAutoNum type="arabicParenR" startAt="2"/>
            </a:pPr>
            <a:endParaRPr lang="ru-RU" b="1" i="1" dirty="0">
              <a:solidFill>
                <a:schemeClr val="tx1"/>
              </a:solidFill>
            </a:endParaRPr>
          </a:p>
          <a:p>
            <a:pPr algn="just"/>
            <a:r>
              <a:rPr lang="ru-RU" sz="1600" dirty="0">
                <a:solidFill>
                  <a:schemeClr val="tx1"/>
                </a:solidFill>
              </a:rPr>
              <a:t>         Источник ядерного излучения - радиоактивное вещество или устройство, в котором осуществляются радиоактивный распад или ядерные реакции. Техногенные источники ионизирующего излучения - разнообразные технические устройства и комплексы различного назначения, в которых воплощаются современные достижения в развитии  ядерных технологий. </a:t>
            </a:r>
          </a:p>
          <a:p>
            <a:pPr algn="just"/>
            <a:r>
              <a:rPr lang="ru-RU" sz="1600" dirty="0">
                <a:solidFill>
                  <a:schemeClr val="tx1"/>
                </a:solidFill>
              </a:rPr>
              <a:t>Под радиоактивным источником подразумевают любое количество радиоактивного  материала, которое предназначено для использования в качестве источника ионизирующего излучения. Различают калибровочные, контрольные и промышленные источники ИИ. </a:t>
            </a:r>
          </a:p>
          <a:p>
            <a:pPr algn="just">
              <a:buFont typeface="Arial" pitchFamily="34" charset="0"/>
              <a:buChar char="•"/>
            </a:pPr>
            <a:r>
              <a:rPr lang="ru-RU" sz="1600" dirty="0">
                <a:solidFill>
                  <a:schemeClr val="tx1"/>
                </a:solidFill>
              </a:rPr>
              <a:t>Калибровочный ИИИ - источник ионизирующего излучения, используемый для калибровки  измерительных приборов. </a:t>
            </a:r>
          </a:p>
          <a:p>
            <a:pPr algn="just">
              <a:buFont typeface="Arial" pitchFamily="34" charset="0"/>
              <a:buChar char="•"/>
            </a:pPr>
            <a:r>
              <a:rPr lang="ru-RU" sz="1600" dirty="0">
                <a:solidFill>
                  <a:schemeClr val="tx1"/>
                </a:solidFill>
              </a:rPr>
              <a:t> Контрольный ИИИ - источник ионизирующего излучения, используемый для проверки правильности  работы измерительных приборов; помещённый на заданном расстояния от детектора этот источник  обеспечивает стабильное и повторяющееся показание прибора.</a:t>
            </a:r>
          </a:p>
          <a:p>
            <a:pPr algn="just">
              <a:buFont typeface="Arial" pitchFamily="34" charset="0"/>
              <a:buChar char="•"/>
            </a:pPr>
            <a:r>
              <a:rPr lang="ru-RU" sz="1600" dirty="0">
                <a:solidFill>
                  <a:schemeClr val="tx1"/>
                </a:solidFill>
              </a:rPr>
              <a:t>  Промышленный ИИИ - Установка для облучения различных материалов ионизирующими излучениями с  помощью источников с высокой радиоактивностью. </a:t>
            </a:r>
          </a:p>
          <a:p>
            <a:endParaRPr lang="ru-RU" sz="16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1520" y="476672"/>
            <a:ext cx="4223661" cy="2991621"/>
          </a:xfrm>
        </p:spPr>
        <p:txBody>
          <a:bodyPr/>
          <a:lstStyle/>
          <a:p>
            <a:pPr algn="ctr">
              <a:buNone/>
            </a:pPr>
            <a:r>
              <a:rPr lang="ru-RU" sz="2000" dirty="0"/>
              <a:t>Радиобиология – </a:t>
            </a:r>
            <a:r>
              <a:rPr lang="ru-RU" sz="2000" b="0" dirty="0"/>
              <a:t>научная дисциплина, изучающая действие ионизирующих излучений на биологические объекты разной степени организации – от изолированной клетки до организма человека</a:t>
            </a:r>
          </a:p>
        </p:txBody>
      </p:sp>
      <p:sp>
        <p:nvSpPr>
          <p:cNvPr id="12" name="Объект 11"/>
          <p:cNvSpPr>
            <a:spLocks noGrp="1"/>
          </p:cNvSpPr>
          <p:nvPr>
            <p:ph idx="1"/>
          </p:nvPr>
        </p:nvSpPr>
        <p:spPr>
          <a:xfrm>
            <a:off x="4644008" y="836712"/>
            <a:ext cx="3966592" cy="4789538"/>
          </a:xfrm>
        </p:spPr>
        <p:txBody>
          <a:bodyPr>
            <a:normAutofit fontScale="92500" lnSpcReduction="10000"/>
          </a:bodyPr>
          <a:lstStyle/>
          <a:p>
            <a:pPr algn="ctr">
              <a:buNone/>
            </a:pPr>
            <a:r>
              <a:rPr lang="ru-RU" sz="2400" b="1" dirty="0"/>
              <a:t>Фундаментальной задачей, </a:t>
            </a:r>
            <a:r>
              <a:rPr lang="ru-RU" sz="2400" dirty="0"/>
              <a:t>составляющий предмет  радиобиологии,  является вскрытие общих закономерностей  биологического ответа на воздействие ионизирующих излучений, которые являются научной основой гигиенической регламентации радиационного фактора и овладение искусством управления  лучевыми реакциями организма</a:t>
            </a:r>
            <a:endParaRPr lang="ru-RU" dirty="0"/>
          </a:p>
        </p:txBody>
      </p:sp>
      <p:sp>
        <p:nvSpPr>
          <p:cNvPr id="13" name="Текст 12"/>
          <p:cNvSpPr>
            <a:spLocks noGrp="1"/>
          </p:cNvSpPr>
          <p:nvPr>
            <p:ph type="body" sz="half" idx="2"/>
          </p:nvPr>
        </p:nvSpPr>
        <p:spPr>
          <a:xfrm>
            <a:off x="395536" y="3497802"/>
            <a:ext cx="4068889" cy="2523486"/>
          </a:xfrm>
        </p:spPr>
        <p:txBody>
          <a:bodyPr/>
          <a:lstStyle/>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01008"/>
            <a:ext cx="4104456" cy="27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481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marL="342900" lvl="0" indent="-342900" fontAlgn="base">
              <a:spcAft>
                <a:spcPct val="0"/>
              </a:spcAft>
              <a:buClrTx/>
              <a:buSzTx/>
              <a:buFontTx/>
              <a:buChar char="•"/>
            </a:pPr>
            <a:r>
              <a:rPr lang="ru-RU" sz="1600" kern="0" dirty="0">
                <a:solidFill>
                  <a:schemeClr val="tx1">
                    <a:lumMod val="95000"/>
                    <a:lumOff val="5000"/>
                  </a:schemeClr>
                </a:solidFill>
                <a:latin typeface="Times New Roman" pitchFamily="18" charset="-52"/>
              </a:rPr>
              <a:t>Электроны на внутренних оболочках связаны с ядром наиболее прочно, на внешней (валентной) оболочке прочность связи наименьшая</a:t>
            </a:r>
          </a:p>
          <a:p>
            <a:pPr marL="342900" lvl="0" indent="-342900" fontAlgn="base">
              <a:spcAft>
                <a:spcPct val="0"/>
              </a:spcAft>
              <a:buClrTx/>
              <a:buSzTx/>
              <a:buFontTx/>
              <a:buChar char="•"/>
            </a:pPr>
            <a:r>
              <a:rPr lang="ru-RU" sz="1600" kern="0" dirty="0">
                <a:solidFill>
                  <a:schemeClr val="tx1"/>
                </a:solidFill>
                <a:latin typeface="Times New Roman" pitchFamily="18" charset="-52"/>
              </a:rPr>
              <a:t>Один электрон несет единичный (элементарный) электрический заряд, а общий отрицательный заряд электронной оболочки атома равен числу электронов.</a:t>
            </a:r>
          </a:p>
          <a:p>
            <a:pPr marL="342900" lvl="0" indent="-342900" fontAlgn="base">
              <a:spcAft>
                <a:spcPct val="0"/>
              </a:spcAft>
              <a:buClrTx/>
              <a:buSzTx/>
              <a:buFontTx/>
              <a:buChar char="•"/>
            </a:pPr>
            <a:r>
              <a:rPr lang="ru-RU" sz="1600" kern="0" dirty="0">
                <a:solidFill>
                  <a:schemeClr val="tx1"/>
                </a:solidFill>
                <a:latin typeface="Times New Roman" pitchFamily="18" charset="-52"/>
              </a:rPr>
              <a:t>Атомы </a:t>
            </a:r>
            <a:r>
              <a:rPr lang="ru-RU" sz="1600" kern="0" dirty="0" err="1">
                <a:solidFill>
                  <a:schemeClr val="tx1"/>
                </a:solidFill>
                <a:latin typeface="Times New Roman" pitchFamily="18" charset="-52"/>
              </a:rPr>
              <a:t>электронейтральны</a:t>
            </a:r>
            <a:r>
              <a:rPr lang="ru-RU" sz="1600" kern="0" dirty="0">
                <a:solidFill>
                  <a:schemeClr val="tx1"/>
                </a:solidFill>
                <a:latin typeface="Times New Roman" pitchFamily="18" charset="-52"/>
              </a:rPr>
              <a:t>, поэтому ядро в целом должно численно иметь тот же заряд, но со знаком (+).</a:t>
            </a:r>
          </a:p>
          <a:p>
            <a:pPr marL="342900" lvl="0" indent="-342900" fontAlgn="base">
              <a:spcAft>
                <a:spcPct val="0"/>
              </a:spcAft>
              <a:buClrTx/>
              <a:buSzTx/>
              <a:buFontTx/>
              <a:buChar char="•"/>
            </a:pPr>
            <a:r>
              <a:rPr lang="ru-RU" sz="1600" kern="0" dirty="0">
                <a:solidFill>
                  <a:schemeClr val="tx1"/>
                </a:solidFill>
                <a:latin typeface="Times New Roman" pitchFamily="18" charset="-52"/>
              </a:rPr>
              <a:t>Носителями заряда в ядре являются протоны,</a:t>
            </a:r>
            <a:r>
              <a:rPr lang="ru-RU" sz="1600" kern="0" dirty="0">
                <a:solidFill>
                  <a:schemeClr val="tx1"/>
                </a:solidFill>
                <a:latin typeface="Arial"/>
              </a:rPr>
              <a:t> </a:t>
            </a:r>
            <a:r>
              <a:rPr lang="ru-RU" sz="1600" kern="0" dirty="0">
                <a:solidFill>
                  <a:schemeClr val="tx1"/>
                </a:solidFill>
                <a:latin typeface="Times New Roman" pitchFamily="18" charset="-52"/>
              </a:rPr>
              <a:t>число протонов в ядре должно быть равно числу электронов на оболочках атома</a:t>
            </a:r>
            <a:r>
              <a:rPr lang="ru-RU" sz="1600" kern="0" dirty="0">
                <a:solidFill>
                  <a:schemeClr val="tx1"/>
                </a:solidFill>
                <a:latin typeface="Arial"/>
              </a:rPr>
              <a:t>. </a:t>
            </a:r>
          </a:p>
          <a:p>
            <a:pPr marL="342900" lvl="0" indent="-342900" fontAlgn="base">
              <a:spcAft>
                <a:spcPct val="0"/>
              </a:spcAft>
              <a:buClrTx/>
              <a:buSzTx/>
              <a:buFontTx/>
              <a:buChar char="•"/>
            </a:pPr>
            <a:r>
              <a:rPr lang="ru-RU" sz="1600" kern="0" dirty="0">
                <a:solidFill>
                  <a:schemeClr val="tx1"/>
                </a:solidFill>
                <a:latin typeface="Times New Roman" pitchFamily="18" charset="-52"/>
              </a:rPr>
              <a:t>Кроме того, в ядре содержатся нейтроны — частицы примерно той же массы, что и протоны, но не имеющие заряда.  </a:t>
            </a:r>
          </a:p>
          <a:p>
            <a:endParaRPr lang="ru-RU" sz="1600" dirty="0">
              <a:solidFill>
                <a:schemeClr val="tx1"/>
              </a:solidFill>
            </a:endParaRPr>
          </a:p>
        </p:txBody>
      </p:sp>
      <p:sp>
        <p:nvSpPr>
          <p:cNvPr id="4" name="Текст 3"/>
          <p:cNvSpPr>
            <a:spLocks noGrp="1"/>
          </p:cNvSpPr>
          <p:nvPr>
            <p:ph type="body" sz="half" idx="2"/>
          </p:nvPr>
        </p:nvSpPr>
        <p:spPr>
          <a:xfrm>
            <a:off x="611560" y="604286"/>
            <a:ext cx="2988769" cy="1416232"/>
          </a:xfrm>
        </p:spPr>
        <p:txBody>
          <a:bodyPr>
            <a:normAutofit/>
          </a:bodyPr>
          <a:lstStyle/>
          <a:p>
            <a:pPr algn="ctr"/>
            <a:r>
              <a:rPr lang="ru-RU" sz="2400" b="1" dirty="0"/>
              <a:t>Планетарная модель строения атома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60848"/>
            <a:ext cx="4038600" cy="365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5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071049" cy="3168352"/>
          </a:xfrm>
        </p:spPr>
        <p:txBody>
          <a:bodyPr>
            <a:normAutofit fontScale="55000" lnSpcReduction="20000"/>
          </a:bodyPr>
          <a:lstStyle/>
          <a:p>
            <a:pPr marL="45720" indent="0" algn="ctr">
              <a:buNone/>
            </a:pPr>
            <a:r>
              <a:rPr lang="ru-RU" sz="3300" b="1" dirty="0"/>
              <a:t>Схема строения атома</a:t>
            </a:r>
          </a:p>
          <a:p>
            <a:pPr marL="45720" indent="0" algn="ctr">
              <a:buNone/>
            </a:pPr>
            <a:r>
              <a:rPr lang="ru-RU" sz="2900" dirty="0"/>
              <a:t>В зависимости от энергии, которая удерживает электроны при вращении вокруг ядра, они группируются на той или иной электронной орбите. Электронную орбиту называют еще уровнем или слоем. Число слоев у разных атомов неодинаково. В атомах с большой массой число орбит достигает семи. Их обозначают или цифрами, или буквами латинского алфавита: K,L,M,N,O,P,Q; K – ближайший к ядру слой. Число электронов в каждом слое строго определенное: K-слой имеет не более двух электронов, L-слой – до 8; M-слой – 18 электронов; N-слой – 32 электрона и т.д. Соответственно числу электронных слоев в Периодической системе химических элементов </a:t>
            </a:r>
            <a:r>
              <a:rPr lang="ru-RU" sz="2900" dirty="0" err="1"/>
              <a:t>Д.И.Менделеева</a:t>
            </a:r>
            <a:r>
              <a:rPr lang="ru-RU" sz="2900" dirty="0"/>
              <a:t> все элементы размещаются в семи периодах. Число протонов в ядре строго постоянно для атомов каждого данного элемента и соответствует порядковому номеру в Периодической таблице </a:t>
            </a:r>
            <a:r>
              <a:rPr lang="ru-RU" sz="2900" dirty="0" err="1"/>
              <a:t>Д.И.Менделеева</a:t>
            </a:r>
            <a:r>
              <a:rPr lang="ru-RU" sz="2900" dirty="0"/>
              <a:t>. Число протонов в ядре определяет, к какому химическому элементу относится данный атом</a:t>
            </a:r>
            <a:r>
              <a:rPr lang="ru-RU" dirty="0"/>
              <a:t>. </a:t>
            </a:r>
            <a:br>
              <a:rPr lang="ru-RU" dirty="0"/>
            </a:b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85" y="3573016"/>
            <a:ext cx="7466013" cy="282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14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619672" y="260649"/>
            <a:ext cx="5616624" cy="936103"/>
          </a:xfrm>
        </p:spPr>
        <p:txBody>
          <a:bodyPr/>
          <a:lstStyle/>
          <a:p>
            <a:pPr marL="0" indent="0" algn="ctr">
              <a:buNone/>
            </a:pPr>
            <a:r>
              <a:rPr lang="ru-RU" dirty="0"/>
              <a:t>Элементарные частицы ядра</a:t>
            </a:r>
          </a:p>
        </p:txBody>
      </p:sp>
      <p:sp>
        <p:nvSpPr>
          <p:cNvPr id="9" name="Текст 8"/>
          <p:cNvSpPr>
            <a:spLocks noGrp="1"/>
          </p:cNvSpPr>
          <p:nvPr>
            <p:ph type="body" sz="half" idx="2"/>
          </p:nvPr>
        </p:nvSpPr>
        <p:spPr>
          <a:xfrm>
            <a:off x="467544" y="1700808"/>
            <a:ext cx="3996881" cy="3936512"/>
          </a:xfrm>
        </p:spPr>
        <p:txBody>
          <a:bodyPr>
            <a:noAutofit/>
          </a:bodyPr>
          <a:lstStyle/>
          <a:p>
            <a:pPr algn="just"/>
            <a:r>
              <a:rPr lang="ru-RU" sz="1600" dirty="0"/>
              <a:t>          В каждом атоме число электронов в точности равно числу протонов в ядре; каждый электрон несет отрицательный заряд, равный по абсолютной величине заряду протона, так что в целом атом нейтрален. Присутствие в ядре того или иного числа нейтронов отражается на общей массе атома, но не на его химических свойствах.  Сумма числа протонов и нейтронов в ядре атома данного элемента называется его массовым числом, оно близко к значению атомного веса  (атомной массы) элемента. </a:t>
            </a:r>
            <a:br>
              <a:rPr lang="ru-RU" sz="1600" dirty="0"/>
            </a:br>
            <a:r>
              <a:rPr lang="ru-RU" sz="1600" dirty="0"/>
              <a:t>Таким образом, атом содержит всего три вида элементарных частиц, их заряд и масса приведены в таблице: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844824"/>
            <a:ext cx="422624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8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1"/>
          </p:nvPr>
        </p:nvSpPr>
        <p:spPr>
          <a:xfrm>
            <a:off x="457200" y="357166"/>
            <a:ext cx="8229600" cy="6143668"/>
          </a:xfrm>
          <a:ln>
            <a:solidFill>
              <a:schemeClr val="accent2">
                <a:lumMod val="20000"/>
                <a:lumOff val="80000"/>
              </a:schemeClr>
            </a:solidFill>
          </a:ln>
        </p:spPr>
        <p:txBody>
          <a:bodyPr>
            <a:normAutofit/>
          </a:bodyPr>
          <a:lstStyle/>
          <a:p>
            <a:pPr eaLnBrk="1" hangingPunct="1"/>
            <a:r>
              <a:rPr lang="ru-RU" sz="1800" dirty="0">
                <a:solidFill>
                  <a:schemeClr val="tx1"/>
                </a:solidFill>
                <a:latin typeface="Times New Roman" pitchFamily="18" charset="-52"/>
              </a:rPr>
              <a:t>Масса электрона в 1840 раз меньше массы протона или нейтрона. </a:t>
            </a:r>
          </a:p>
          <a:p>
            <a:pPr eaLnBrk="1" hangingPunct="1"/>
            <a:r>
              <a:rPr lang="ru-RU" sz="1800" dirty="0">
                <a:solidFill>
                  <a:schemeClr val="tx1"/>
                </a:solidFill>
                <a:latin typeface="Times New Roman" pitchFamily="18" charset="-52"/>
              </a:rPr>
              <a:t>Суммарная масса атома почти целиком (на 99,97 - 99,98%) сосредоточена в ядре, тогда как на все орбитальные электроны приходится чуть больше 0,02% общей массы атома.</a:t>
            </a:r>
          </a:p>
          <a:p>
            <a:pPr eaLnBrk="1" hangingPunct="1"/>
            <a:r>
              <a:rPr lang="ru-RU" sz="1800" dirty="0">
                <a:solidFill>
                  <a:schemeClr val="tx1"/>
                </a:solidFill>
                <a:latin typeface="Times New Roman" pitchFamily="18" charset="-52"/>
              </a:rPr>
              <a:t>Ядро в атоме занимает чрезвычайно малый объем. Линейные размеры атома имеют порядок 10</a:t>
            </a:r>
            <a:r>
              <a:rPr lang="ru-RU" sz="1800" baseline="30000" dirty="0">
                <a:solidFill>
                  <a:schemeClr val="tx1"/>
                </a:solidFill>
              </a:rPr>
              <a:t>-10</a:t>
            </a:r>
            <a:r>
              <a:rPr lang="ru-RU" sz="1800" dirty="0">
                <a:solidFill>
                  <a:schemeClr val="tx1"/>
                </a:solidFill>
                <a:latin typeface="Times New Roman" pitchFamily="18" charset="-52"/>
              </a:rPr>
              <a:t>м, а ядра –  10</a:t>
            </a:r>
            <a:r>
              <a:rPr lang="ru-RU" sz="1800" baseline="30000" dirty="0">
                <a:solidFill>
                  <a:schemeClr val="tx1"/>
                </a:solidFill>
              </a:rPr>
              <a:t>-15</a:t>
            </a:r>
            <a:r>
              <a:rPr lang="ru-RU" sz="1800" dirty="0">
                <a:solidFill>
                  <a:schemeClr val="tx1"/>
                </a:solidFill>
                <a:latin typeface="Times New Roman" pitchFamily="18" charset="-52"/>
              </a:rPr>
              <a:t> м, т. е. в сотни тысяч раз меньше.</a:t>
            </a:r>
          </a:p>
          <a:p>
            <a:pPr eaLnBrk="1" hangingPunct="1"/>
            <a:r>
              <a:rPr lang="ru-RU" sz="1800" dirty="0">
                <a:solidFill>
                  <a:schemeClr val="tx1"/>
                </a:solidFill>
                <a:latin typeface="Times New Roman" pitchFamily="18" charset="-52"/>
              </a:rPr>
              <a:t>Соответственно плотность материи в ядре – 10</a:t>
            </a:r>
            <a:r>
              <a:rPr lang="ru-RU" sz="1800" baseline="30000" dirty="0">
                <a:solidFill>
                  <a:schemeClr val="tx1"/>
                </a:solidFill>
              </a:rPr>
              <a:t>17</a:t>
            </a:r>
            <a:r>
              <a:rPr lang="ru-RU" sz="1800" dirty="0">
                <a:solidFill>
                  <a:schemeClr val="tx1"/>
                </a:solidFill>
                <a:latin typeface="Times New Roman" pitchFamily="18" charset="-52"/>
              </a:rPr>
              <a:t>кг/м</a:t>
            </a:r>
            <a:r>
              <a:rPr lang="ru-RU" sz="1800" baseline="30000" dirty="0">
                <a:solidFill>
                  <a:schemeClr val="tx1"/>
                </a:solidFill>
              </a:rPr>
              <a:t>3</a:t>
            </a:r>
            <a:r>
              <a:rPr lang="ru-RU" sz="1800" dirty="0">
                <a:solidFill>
                  <a:schemeClr val="tx1"/>
                </a:solidFill>
              </a:rPr>
              <a:t> (10</a:t>
            </a:r>
            <a:r>
              <a:rPr lang="ru-RU" sz="1800" baseline="30000" dirty="0">
                <a:solidFill>
                  <a:schemeClr val="tx1"/>
                </a:solidFill>
              </a:rPr>
              <a:t>5</a:t>
            </a:r>
            <a:r>
              <a:rPr lang="ru-RU" sz="1800" dirty="0">
                <a:solidFill>
                  <a:schemeClr val="tx1"/>
                </a:solidFill>
                <a:latin typeface="Times New Roman" pitchFamily="18" charset="-52"/>
              </a:rPr>
              <a:t>т/мм</a:t>
            </a:r>
            <a:r>
              <a:rPr lang="ru-RU" sz="1800" baseline="30000" dirty="0">
                <a:solidFill>
                  <a:schemeClr val="tx1"/>
                </a:solidFill>
              </a:rPr>
              <a:t>3</a:t>
            </a:r>
            <a:r>
              <a:rPr lang="ru-RU" sz="1800" dirty="0">
                <a:solidFill>
                  <a:schemeClr val="tx1"/>
                </a:solidFill>
                <a:latin typeface="Times New Roman" pitchFamily="18" charset="-52"/>
              </a:rPr>
              <a:t>). </a:t>
            </a:r>
          </a:p>
          <a:p>
            <a:pPr eaLnBrk="1" hangingPunct="1"/>
            <a:r>
              <a:rPr lang="ru-RU" sz="1800" u="sng" dirty="0">
                <a:solidFill>
                  <a:schemeClr val="tx1"/>
                </a:solidFill>
                <a:latin typeface="Times New Roman" pitchFamily="18" charset="-52"/>
              </a:rPr>
              <a:t>Всё остальное пространство в атоме (кроме ядра и электронов) представляет собой пустоту.</a:t>
            </a:r>
            <a:r>
              <a:rPr lang="ru-RU" sz="1800" dirty="0">
                <a:solidFill>
                  <a:schemeClr val="tx1"/>
                </a:solidFill>
                <a:latin typeface="Times New Roman" pitchFamily="18" charset="-52"/>
              </a:rPr>
              <a:t> Это важно иметь в виду при рассмотрении вопросов взаимодействия и поглощения излучений в веществе, т.е. для оценки вероятности столкновения (и электрического взаимодействия) при пролете частиц через атомы среды. </a:t>
            </a:r>
          </a:p>
          <a:p>
            <a:pPr eaLnBrk="1" hangingPunct="1"/>
            <a:r>
              <a:rPr lang="ru-RU" sz="1800" i="1" dirty="0">
                <a:solidFill>
                  <a:schemeClr val="tx1"/>
                </a:solidFill>
                <a:latin typeface="Times New Roman" pitchFamily="18" charset="-52"/>
              </a:rPr>
              <a:t>Атомы,  имеющие определенный состав и структуру ядра, называются нуклидами.</a:t>
            </a:r>
            <a:r>
              <a:rPr lang="ru-RU" sz="1800" dirty="0">
                <a:solidFill>
                  <a:schemeClr val="tx1"/>
                </a:solidFill>
                <a:latin typeface="Times New Roman" pitchFamily="18" charset="-52"/>
              </a:rPr>
              <a:t> Индивидуальность нуклида определяется зарядом ядра (числом протонов).</a:t>
            </a:r>
          </a:p>
          <a:p>
            <a:pPr eaLnBrk="1" hangingPunct="1"/>
            <a:r>
              <a:rPr lang="ru-RU" sz="1800" i="1" dirty="0">
                <a:solidFill>
                  <a:schemeClr val="tx1"/>
                </a:solidFill>
                <a:latin typeface="Times New Roman" pitchFamily="18" charset="-52"/>
              </a:rPr>
              <a:t>Атомы, имеющие ядра с одинаковым числом протонов, но различающиеся по числу нейтронов, относящиеся к разновидностям одного и того же химического элемента, называемым изотопами данного элемента.</a:t>
            </a:r>
            <a:r>
              <a:rPr lang="ru-RU" sz="1800" dirty="0">
                <a:solidFill>
                  <a:schemeClr val="tx1"/>
                </a:solidFill>
                <a:latin typeface="Times New Roman" pitchFamily="18" charset="-52"/>
              </a:rPr>
              <a:t> Такие элементы имеют одинаковый номер в таблице Менделеева, но разное массовое число.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5984" y="571480"/>
            <a:ext cx="4572000" cy="646331"/>
          </a:xfrm>
          <a:prstGeom prst="rect">
            <a:avLst/>
          </a:prstGeom>
        </p:spPr>
        <p:txBody>
          <a:bodyPr>
            <a:spAutoFit/>
          </a:bodyPr>
          <a:lstStyle/>
          <a:p>
            <a:pPr algn="ctr"/>
            <a:r>
              <a:rPr lang="ru-RU" b="1" dirty="0"/>
              <a:t>РАДИОАКТИВНЫЙ РАСПАД </a:t>
            </a:r>
            <a:br>
              <a:rPr lang="ru-RU" b="1" dirty="0"/>
            </a:br>
            <a:r>
              <a:rPr lang="ru-RU" b="1" dirty="0"/>
              <a:t>УРАНА-238</a:t>
            </a:r>
            <a:endParaRPr lang="ru-RU" dirty="0"/>
          </a:p>
        </p:txBody>
      </p:sp>
      <p:sp>
        <p:nvSpPr>
          <p:cNvPr id="6" name="Rectangle 3"/>
          <p:cNvSpPr txBox="1">
            <a:spLocks noChangeArrowheads="1"/>
          </p:cNvSpPr>
          <p:nvPr/>
        </p:nvSpPr>
        <p:spPr>
          <a:xfrm>
            <a:off x="609600" y="1295400"/>
            <a:ext cx="4038600" cy="5181600"/>
          </a:xfrm>
          <a:prstGeom prst="rect">
            <a:avLst/>
          </a:prstGeom>
          <a:ln>
            <a:noFill/>
          </a:ln>
        </p:spPr>
        <p:txBody>
          <a:bodyPr/>
          <a:lstStyle/>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Большинство нуклидов нестабильны, они все время превращаются в другие нуклиды.</a:t>
            </a: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 В качестве примера взят атом урана-238 (92 протона и 146 нейтронов), в ядре которого протоны и нейтроны едва удерживаются вместе силами сцепления. </a:t>
            </a: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Время от времени из него вырывается компактная группа из четырех частиц: двух протонов и двух нейтронов (</a:t>
            </a:r>
            <a:r>
              <a:rPr kumimoji="0" lang="ru-RU" sz="1400" i="0" u="none" strike="noStrike" kern="1200" cap="none" spc="0" normalizeH="0" baseline="0" noProof="0" dirty="0" err="1">
                <a:ln>
                  <a:noFill/>
                </a:ln>
                <a:effectLst/>
                <a:uLnTx/>
                <a:uFillTx/>
                <a:latin typeface="Times New Roman" pitchFamily="18" charset="-52"/>
                <a:ea typeface="+mn-ea"/>
                <a:cs typeface="+mn-cs"/>
              </a:rPr>
              <a:t>ά-частица</a:t>
            </a:r>
            <a:r>
              <a:rPr kumimoji="0" lang="ru-RU" sz="1400" i="0" u="none" strike="noStrike" kern="1200" cap="none" spc="0" normalizeH="0" baseline="0" noProof="0" dirty="0">
                <a:ln>
                  <a:noFill/>
                </a:ln>
                <a:effectLst/>
                <a:uLnTx/>
                <a:uFillTx/>
                <a:latin typeface="Times New Roman" pitchFamily="18" charset="-52"/>
                <a:ea typeface="+mn-ea"/>
                <a:cs typeface="+mn-cs"/>
              </a:rPr>
              <a:t>). Уран-238 превращается, таким образом, в торий-234, в ядре которого содержится 90 протонов и 144 нейтрона. Но торий-234 также нестабилен. Его превращение происходит, однако, не так, как в предыдущем случае: один из его нейтронов превращается в протон, и торий-234 превращается в протактиний-234, в ядре которого содержатся 91 протон и 143 нейтрона. Эта метаморфоза, произошедшая в ядре, сказывается и на движущихся по своим орбитам электронах: один из них становится </a:t>
            </a:r>
            <a:r>
              <a:rPr kumimoji="0" lang="ru-RU" sz="1400" i="0" u="none" strike="noStrike" kern="1200" cap="none" spc="0" normalizeH="0" baseline="0" noProof="0" dirty="0" err="1">
                <a:ln>
                  <a:noFill/>
                </a:ln>
                <a:effectLst/>
                <a:uLnTx/>
                <a:uFillTx/>
                <a:latin typeface="Times New Roman" pitchFamily="18" charset="-52"/>
                <a:ea typeface="+mn-ea"/>
                <a:cs typeface="+mn-cs"/>
              </a:rPr>
              <a:t>неспаренным</a:t>
            </a:r>
            <a:r>
              <a:rPr kumimoji="0" lang="ru-RU" sz="1400" i="0" u="none" strike="noStrike" kern="1200" cap="none" spc="0" normalizeH="0" baseline="0" noProof="0" dirty="0">
                <a:ln>
                  <a:noFill/>
                </a:ln>
                <a:effectLst/>
                <a:uLnTx/>
                <a:uFillTx/>
                <a:latin typeface="Times New Roman" pitchFamily="18" charset="-52"/>
                <a:ea typeface="+mn-ea"/>
                <a:cs typeface="+mn-cs"/>
              </a:rPr>
              <a:t> и вылетает из атома.</a:t>
            </a:r>
          </a:p>
        </p:txBody>
      </p:sp>
      <p:graphicFrame>
        <p:nvGraphicFramePr>
          <p:cNvPr id="3074" name="Object 4"/>
          <p:cNvGraphicFramePr>
            <a:graphicFrameLocks noChangeAspect="1"/>
          </p:cNvGraphicFramePr>
          <p:nvPr/>
        </p:nvGraphicFramePr>
        <p:xfrm>
          <a:off x="5072066" y="1285860"/>
          <a:ext cx="3571900" cy="5143536"/>
        </p:xfrm>
        <a:graphic>
          <a:graphicData uri="http://schemas.openxmlformats.org/presentationml/2006/ole">
            <mc:AlternateContent xmlns:mc="http://schemas.openxmlformats.org/markup-compatibility/2006">
              <mc:Choice xmlns:v="urn:schemas-microsoft-com:vml" Requires="v">
                <p:oleObj spid="_x0000_s3076" name="Photo Editor Photo" r:id="rId3" imgW="2257740" imgH="4610744" progId="MSPhotoEd.3">
                  <p:embed/>
                </p:oleObj>
              </mc:Choice>
              <mc:Fallback>
                <p:oleObj name="Photo Editor Photo" r:id="rId3" imgW="2257740" imgH="4610744" progId="MSPhotoEd.3">
                  <p:embed/>
                  <p:pic>
                    <p:nvPicPr>
                      <p:cNvPr id="0" name="Object 4"/>
                      <p:cNvPicPr>
                        <a:picLocks noChangeAspect="1" noChangeArrowheads="1"/>
                      </p:cNvPicPr>
                      <p:nvPr/>
                    </p:nvPicPr>
                    <p:blipFill>
                      <a:blip r:embed="rId4">
                        <a:lum bright="-96000" contrast="100000"/>
                        <a:grayscl/>
                        <a:biLevel thresh="50000"/>
                        <a:extLst>
                          <a:ext uri="{28A0092B-C50C-407E-A947-70E740481C1C}">
                            <a14:useLocalDpi xmlns:a14="http://schemas.microsoft.com/office/drawing/2010/main" val="0"/>
                          </a:ext>
                        </a:extLst>
                      </a:blip>
                      <a:srcRect/>
                      <a:stretch>
                        <a:fillRect/>
                      </a:stretch>
                    </p:blipFill>
                    <p:spPr bwMode="auto">
                      <a:xfrm>
                        <a:off x="5072066" y="1285860"/>
                        <a:ext cx="3571900" cy="514353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500042"/>
            <a:ext cx="5500726" cy="646331"/>
          </a:xfrm>
          <a:prstGeom prst="rect">
            <a:avLst/>
          </a:prstGeom>
        </p:spPr>
        <p:txBody>
          <a:bodyPr wrap="square">
            <a:spAutoFit/>
          </a:bodyPr>
          <a:lstStyle/>
          <a:p>
            <a:pPr algn="ctr"/>
            <a:r>
              <a:rPr lang="ru-RU" b="1" dirty="0">
                <a:solidFill>
                  <a:srgbClr val="000000"/>
                </a:solidFill>
                <a:latin typeface="Times New Roman" pitchFamily="18" charset="-52"/>
              </a:rPr>
              <a:t>Основной закон радиоактивного полураспада.</a:t>
            </a:r>
            <a:br>
              <a:rPr lang="ru-RU" b="1" dirty="0">
                <a:solidFill>
                  <a:srgbClr val="000000"/>
                </a:solidFill>
                <a:latin typeface="Times New Roman" pitchFamily="18" charset="-52"/>
              </a:rPr>
            </a:br>
            <a:endParaRPr lang="ru-RU" dirty="0"/>
          </a:p>
        </p:txBody>
      </p:sp>
      <p:graphicFrame>
        <p:nvGraphicFramePr>
          <p:cNvPr id="4098" name="Object 3"/>
          <p:cNvGraphicFramePr>
            <a:graphicFrameLocks noChangeAspect="1"/>
          </p:cNvGraphicFramePr>
          <p:nvPr/>
        </p:nvGraphicFramePr>
        <p:xfrm>
          <a:off x="152400" y="1500174"/>
          <a:ext cx="4286250" cy="4454539"/>
        </p:xfrm>
        <a:graphic>
          <a:graphicData uri="http://schemas.openxmlformats.org/presentationml/2006/ole">
            <mc:AlternateContent xmlns:mc="http://schemas.openxmlformats.org/markup-compatibility/2006">
              <mc:Choice xmlns:v="urn:schemas-microsoft-com:vml" Requires="v">
                <p:oleObj spid="_x0000_s4100" name="Документ" r:id="rId3" imgW="6058080" imgH="3333600" progId="Word.Document.8">
                  <p:embed/>
                </p:oleObj>
              </mc:Choice>
              <mc:Fallback>
                <p:oleObj name="Документ" r:id="rId3" imgW="6058080" imgH="3333600" progId="Word.Document.8">
                  <p:embed/>
                  <p:pic>
                    <p:nvPicPr>
                      <p:cNvPr id="0" name="Object 3"/>
                      <p:cNvPicPr>
                        <a:picLocks noChangeAspect="1" noChangeArrowheads="1"/>
                      </p:cNvPicPr>
                      <p:nvPr/>
                    </p:nvPicPr>
                    <p:blipFill>
                      <a:blip r:embed="rId4">
                        <a:lum contrast="6000"/>
                        <a:extLst>
                          <a:ext uri="{28A0092B-C50C-407E-A947-70E740481C1C}">
                            <a14:useLocalDpi xmlns:a14="http://schemas.microsoft.com/office/drawing/2010/main" val="0"/>
                          </a:ext>
                        </a:extLst>
                      </a:blip>
                      <a:srcRect r="35834" b="-1836"/>
                      <a:stretch>
                        <a:fillRect/>
                      </a:stretch>
                    </p:blipFill>
                    <p:spPr bwMode="auto">
                      <a:xfrm>
                        <a:off x="152400" y="1500174"/>
                        <a:ext cx="4286250" cy="4454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txBox="1">
            <a:spLocks noChangeArrowheads="1"/>
          </p:cNvSpPr>
          <p:nvPr/>
        </p:nvSpPr>
        <p:spPr>
          <a:xfrm>
            <a:off x="4429124" y="928670"/>
            <a:ext cx="4562476" cy="5578493"/>
          </a:xfrm>
          <a:prstGeom prst="rect">
            <a:avLst/>
          </a:prstGeom>
          <a:ln>
            <a:solidFill>
              <a:schemeClr val="accent1">
                <a:lumMod val="20000"/>
                <a:lumOff val="80000"/>
              </a:schemeClr>
            </a:solidFill>
          </a:ln>
        </p:spPr>
        <p:txBody>
          <a:bodyPr/>
          <a:lstStyle/>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0" u="none" strike="noStrike" kern="1200" cap="none" spc="0" normalizeH="0" baseline="0" noProof="0" dirty="0">
                <a:ln>
                  <a:noFill/>
                </a:ln>
                <a:effectLst/>
                <a:uLnTx/>
                <a:uFillTx/>
                <a:latin typeface="Times New Roman" pitchFamily="18" charset="-52"/>
                <a:ea typeface="+mn-ea"/>
                <a:cs typeface="+mn-cs"/>
              </a:rPr>
              <a:t>Каждому биологическому виду свойственна своя мера чувствительности к действию ионизирующей радиации, своя радио-чувствительность.</a:t>
            </a:r>
          </a:p>
          <a:p>
            <a:pPr marL="228600" marR="0" lvl="0" indent="-182880" algn="just"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0" u="none" strike="noStrike" kern="1200" cap="none" spc="0" normalizeH="0" baseline="0" noProof="0" dirty="0">
                <a:ln>
                  <a:noFill/>
                </a:ln>
                <a:effectLst/>
                <a:uLnTx/>
                <a:uFillTx/>
                <a:latin typeface="Times New Roman" pitchFamily="18" charset="-52"/>
                <a:ea typeface="+mn-ea"/>
                <a:cs typeface="+mn-cs"/>
              </a:rPr>
              <a:t>Чем выше уровень биологического развития организма, тем выше его радио-чувствительность (за некоторым исключением) - закон радио-чувствительности.</a:t>
            </a:r>
          </a:p>
          <a:p>
            <a:pPr marL="228600" marR="0" lvl="0" indent="-182880" algn="just"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0" u="none" strike="noStrike" kern="1200" cap="none" spc="0" normalizeH="0" baseline="0" noProof="0" dirty="0">
                <a:ln>
                  <a:noFill/>
                </a:ln>
                <a:effectLst/>
                <a:uLnTx/>
                <a:uFillTx/>
                <a:latin typeface="Times New Roman" pitchFamily="18" charset="-52"/>
                <a:ea typeface="+mn-ea"/>
                <a:cs typeface="+mn-cs"/>
              </a:rPr>
              <a:t>Одним из критериев оценки биологической эффективности излучений является гибель организмов.</a:t>
            </a:r>
          </a:p>
          <a:p>
            <a:pPr marL="228600" marR="0" lvl="0" indent="-182880" algn="just"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0" u="none" strike="noStrike" kern="1200" cap="none" spc="0" normalizeH="0" baseline="0" noProof="0" dirty="0">
                <a:ln>
                  <a:noFill/>
                </a:ln>
                <a:effectLst/>
                <a:uLnTx/>
                <a:uFillTx/>
                <a:latin typeface="Times New Roman" pitchFamily="18" charset="-52"/>
                <a:ea typeface="+mn-ea"/>
                <a:cs typeface="+mn-cs"/>
              </a:rPr>
              <a:t>Обязательным требованием к используемому критерию является его строгая количественная связь с дозой облучения.  </a:t>
            </a:r>
          </a:p>
          <a:p>
            <a:pPr marL="228600" marR="0" lvl="0" indent="-182880" algn="just"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1" u="none" strike="noStrike" kern="1200" cap="none" spc="0" normalizeH="0" baseline="0" noProof="0" dirty="0">
                <a:ln>
                  <a:noFill/>
                </a:ln>
                <a:effectLst/>
                <a:uLnTx/>
                <a:uFillTx/>
                <a:latin typeface="Times New Roman" pitchFamily="18" charset="-52"/>
                <a:ea typeface="+mn-ea"/>
                <a:cs typeface="+mn-cs"/>
              </a:rPr>
              <a:t>Доза ионизирующей радиации, при которой гибнет половина организмов, называется полулетальной (</a:t>
            </a:r>
            <a:r>
              <a:rPr kumimoji="0" lang="en-US" sz="1600" i="1" u="none" strike="noStrike" kern="1200" cap="none" spc="0" normalizeH="0" baseline="0" noProof="0" dirty="0">
                <a:ln>
                  <a:noFill/>
                </a:ln>
                <a:effectLst/>
                <a:uLnTx/>
                <a:uFillTx/>
                <a:latin typeface="+mn-lt"/>
                <a:ea typeface="+mn-ea"/>
                <a:cs typeface="+mn-cs"/>
              </a:rPr>
              <a:t>LD</a:t>
            </a:r>
            <a:r>
              <a:rPr kumimoji="0" lang="ru-RU" sz="1600" i="1" u="none" strike="noStrike" kern="1200" cap="none" spc="0" normalizeH="0" baseline="-25000" noProof="0" dirty="0">
                <a:ln>
                  <a:noFill/>
                </a:ln>
                <a:effectLst/>
                <a:uLnTx/>
                <a:uFillTx/>
                <a:latin typeface="+mn-lt"/>
                <a:ea typeface="+mn-ea"/>
                <a:cs typeface="+mn-cs"/>
              </a:rPr>
              <a:t>50</a:t>
            </a:r>
            <a:r>
              <a:rPr kumimoji="0" lang="ru-RU" sz="1600" i="1" u="none" strike="noStrike" kern="1200" cap="none" spc="0" normalizeH="0" baseline="0" noProof="0" dirty="0">
                <a:ln>
                  <a:noFill/>
                </a:ln>
                <a:effectLst/>
                <a:uLnTx/>
                <a:uFillTx/>
                <a:latin typeface="+mn-lt"/>
                <a:ea typeface="+mn-ea"/>
                <a:cs typeface="+mn-cs"/>
              </a:rPr>
              <a:t>).</a:t>
            </a:r>
            <a:endParaRPr kumimoji="0" lang="ru-RU" sz="1600" i="0" u="none" strike="noStrike" kern="1200" cap="none" spc="0" normalizeH="0" baseline="0" noProof="0" dirty="0">
              <a:ln>
                <a:noFill/>
              </a:ln>
              <a:effectLst/>
              <a:uLnTx/>
              <a:uFillTx/>
              <a:latin typeface="+mn-lt"/>
              <a:ea typeface="+mn-ea"/>
              <a:cs typeface="+mn-cs"/>
            </a:endParaRP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r>
              <a:rPr kumimoji="0" lang="ru-RU" sz="1600" i="1" u="none" strike="noStrike" kern="1200" cap="none" spc="0" normalizeH="0" baseline="0" noProof="0" dirty="0">
                <a:ln>
                  <a:noFill/>
                </a:ln>
                <a:effectLst/>
                <a:uLnTx/>
                <a:uFillTx/>
                <a:latin typeface="Times New Roman" pitchFamily="18" charset="-52"/>
                <a:ea typeface="+mn-ea"/>
                <a:cs typeface="+mn-cs"/>
              </a:rPr>
              <a:t>Минимальная доза, смертельная для всех облученных организмов, называется летальной (LD</a:t>
            </a:r>
            <a:r>
              <a:rPr kumimoji="0" lang="ru-RU" sz="1600" i="1" u="none" strike="noStrike" kern="1200" cap="none" spc="0" normalizeH="0" baseline="-25000" noProof="0" dirty="0">
                <a:ln>
                  <a:noFill/>
                </a:ln>
                <a:effectLst/>
                <a:uLnTx/>
                <a:uFillTx/>
                <a:latin typeface="+mn-lt"/>
                <a:ea typeface="+mn-ea"/>
                <a:cs typeface="+mn-cs"/>
              </a:rPr>
              <a:t>100</a:t>
            </a:r>
            <a:r>
              <a:rPr kumimoji="0" lang="ru-RU" sz="1600" i="1" u="none" strike="noStrike" kern="1200" cap="none" spc="0" normalizeH="0" baseline="0" noProof="0" dirty="0">
                <a:ln>
                  <a:noFill/>
                </a:ln>
                <a:effectLst/>
                <a:uLnTx/>
                <a:uFillTx/>
                <a:latin typeface="+mn-lt"/>
                <a:ea typeface="+mn-ea"/>
                <a:cs typeface="+mn-cs"/>
              </a:rPr>
              <a:t>).</a:t>
            </a:r>
            <a:r>
              <a:rPr kumimoji="0" lang="ru-RU" sz="1600" i="0" u="none" strike="noStrike" kern="1200" cap="none" spc="0" normalizeH="0" baseline="0" noProof="0" dirty="0">
                <a:ln>
                  <a:noFill/>
                </a:ln>
                <a:effectLst/>
                <a:uLnTx/>
                <a:uFillTx/>
                <a:latin typeface="+mn-lt"/>
                <a:ea typeface="+mn-ea"/>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476673"/>
            <a:ext cx="7333305" cy="1368152"/>
          </a:xfrm>
        </p:spPr>
        <p:txBody>
          <a:bodyPr/>
          <a:lstStyle/>
          <a:p>
            <a:pPr marL="0" indent="0" algn="ctr">
              <a:buNone/>
            </a:pPr>
            <a:r>
              <a:rPr lang="ru-RU" dirty="0"/>
              <a:t>Основные виды ионизирующих излучений</a:t>
            </a:r>
            <a:br>
              <a:rPr lang="ru-RU" dirty="0"/>
            </a:br>
            <a:endParaRPr lang="ru-RU" dirty="0"/>
          </a:p>
        </p:txBody>
      </p:sp>
      <p:sp>
        <p:nvSpPr>
          <p:cNvPr id="4" name="Текст 3"/>
          <p:cNvSpPr>
            <a:spLocks noGrp="1"/>
          </p:cNvSpPr>
          <p:nvPr>
            <p:ph type="body" sz="half" idx="2"/>
          </p:nvPr>
        </p:nvSpPr>
        <p:spPr>
          <a:xfrm>
            <a:off x="611560" y="1556792"/>
            <a:ext cx="3852865" cy="4080528"/>
          </a:xfrm>
        </p:spPr>
        <p:txBody>
          <a:bodyPr>
            <a:noAutofit/>
          </a:bodyPr>
          <a:lstStyle/>
          <a:p>
            <a:pPr algn="just"/>
            <a:r>
              <a:rPr lang="ru-RU" sz="1800" dirty="0"/>
              <a:t>              Ионизирующее излучение возникает при радиоактивном распаде, ядерных превращениях, торможении заряженных частиц в веществе и образует при взаимодействии со средой ионы разных знаков. Ионизирующие излучения получили свое название благодаря способности вызывать ионизацию атомов и молекул в облучаемом веществе (образование положительных и отрицательных  и свободных электронов из электрически нейтральных атомов и молекул). Ионизирующие излучения подразделяются на электромагнитные и корпускулярные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61840"/>
            <a:ext cx="41761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5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5616" y="404664"/>
            <a:ext cx="6696744" cy="5632311"/>
          </a:xfrm>
          <a:prstGeom prst="rect">
            <a:avLst/>
          </a:prstGeom>
        </p:spPr>
        <p:txBody>
          <a:bodyPr wrap="square">
            <a:spAutoFit/>
          </a:bodyPr>
          <a:lstStyle/>
          <a:p>
            <a:pPr algn="just"/>
            <a:r>
              <a:rPr lang="ru-RU" dirty="0"/>
              <a:t>           Ионизирующие излучения подразделяются по своей природе на </a:t>
            </a:r>
            <a:r>
              <a:rPr lang="ru-RU" b="1" dirty="0"/>
              <a:t>электромагнитные</a:t>
            </a:r>
            <a:r>
              <a:rPr lang="ru-RU" dirty="0"/>
              <a:t> и </a:t>
            </a:r>
            <a:r>
              <a:rPr lang="ru-RU" b="1" dirty="0"/>
              <a:t>корпускулярные.</a:t>
            </a:r>
            <a:r>
              <a:rPr lang="ru-RU" dirty="0"/>
              <a:t> </a:t>
            </a:r>
            <a:r>
              <a:rPr lang="ru-RU" b="1" u="sng" dirty="0"/>
              <a:t>Электромагнитные излучения </a:t>
            </a:r>
            <a:r>
              <a:rPr lang="ru-RU" dirty="0"/>
              <a:t>— это рентгеновское излучение и гамма -излучение радиоактивных элементов. Видимый свет и радиоволны — тоже электромагнитные излучения, но они не ионизируют, ибо характеризуются большей длиной волны и соответственно меньшей энергией, передаваемой атомам, которая недостаточна для отрыва электрона. Напомним, что энергия фотонов  определяется произведением постоянной Планка на частоту излучения, поэтому с увеличением длины волны (уменьшением частоты) энергия фотонов падает.</a:t>
            </a:r>
          </a:p>
          <a:p>
            <a:pPr algn="just"/>
            <a:r>
              <a:rPr lang="ru-RU" dirty="0"/>
              <a:t>            Все остальные виды ионизирующих излучений имеют </a:t>
            </a:r>
            <a:r>
              <a:rPr lang="ru-RU" b="1" u="sng" dirty="0"/>
              <a:t>корпускулярную</a:t>
            </a:r>
            <a:r>
              <a:rPr lang="ru-RU" dirty="0"/>
              <a:t> </a:t>
            </a:r>
            <a:r>
              <a:rPr lang="ru-RU" b="1" u="sng" dirty="0"/>
              <a:t>природу</a:t>
            </a:r>
            <a:r>
              <a:rPr lang="ru-RU" dirty="0"/>
              <a:t>. К корпускулярным излучениям относятся </a:t>
            </a:r>
            <a:r>
              <a:rPr lang="en-US" dirty="0"/>
              <a:t>ß</a:t>
            </a:r>
            <a:r>
              <a:rPr lang="ru-RU" dirty="0"/>
              <a:t>-частицы (отрицательно заряженные электроны и положительно заряженные позитроны), а-частицы, состоящие из двух протонов и двух нейтронов, ускоренные ионы — атомы различных элементов, лишенные электронов, а также внутриядерные частицы, из которых для радиобиологии важны пи-мезоны. К корпускулярным излучениям относятся и не имеющие заряды ядерные частицы — нейтроны.</a:t>
            </a:r>
          </a:p>
        </p:txBody>
      </p:sp>
    </p:spTree>
    <p:extLst>
      <p:ext uri="{BB962C8B-B14F-4D97-AF65-F5344CB8AC3E}">
        <p14:creationId xmlns:p14="http://schemas.microsoft.com/office/powerpoint/2010/main" val="282396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723900"/>
            <a:ext cx="843756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904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987824" y="260648"/>
            <a:ext cx="5904656" cy="6048672"/>
          </a:xfrm>
        </p:spPr>
        <p:txBody>
          <a:bodyPr>
            <a:normAutofit lnSpcReduction="10000"/>
          </a:bodyPr>
          <a:lstStyle/>
          <a:p>
            <a:pPr algn="ctr"/>
            <a:r>
              <a:rPr lang="ru-RU" sz="1800" b="1" dirty="0"/>
              <a:t>ЭЛЕКТРОМАГНИТНЫЕ ИЗЛУЧЕНИЯ</a:t>
            </a:r>
          </a:p>
          <a:p>
            <a:pPr algn="ctr"/>
            <a:endParaRPr lang="ru-RU" b="1" dirty="0"/>
          </a:p>
          <a:p>
            <a:pPr algn="just"/>
            <a:r>
              <a:rPr lang="ru-RU" dirty="0"/>
              <a:t>            </a:t>
            </a:r>
            <a:r>
              <a:rPr lang="ru-RU" sz="1600" dirty="0"/>
              <a:t>Источником электромагнитного ионизирующего излучения относительно низкой энергии являются рентгеновские трубки, в которых, нагревая катод, получают пучок электронов, затем ускоряют их за счет высокого, в несколько десятков-сотен </a:t>
            </a:r>
            <a:r>
              <a:rPr lang="ru-RU" sz="1600" dirty="0" err="1"/>
              <a:t>кВ</a:t>
            </a:r>
            <a:r>
              <a:rPr lang="ru-RU" sz="1600" dirty="0"/>
              <a:t>, потенциала между катодом и анодом; взаимодействие ускоренных электронов с электронными оболочками атомов материала анода приводит к возбуждению атомов — переходу электронов на орбиты с более высокой энергией; при возврате возбужденных атомов в исходное состояние происходит последовательное перемещение электронов на орбиты, на которых они имеют более низкую энергию. Разница в энергиях электронов и приводит к образованию квантов так называемого «характеристического рентгеновского излучения». Для получения электромагнитного излучения еще более высокой энергии, в медицине используют линейные ускорители электронов. Эти ускорители создают два вида ионизирующих излучений — корпускулярное (сами электронные пучки, в которых частицы ускорены до энергии в десятки миллионов вольт, MB) и так называемое тормозное излучение. Ускоренные электроны, взаимодействуя с полем атомов мишени (анода), теряют энергию и тормозятся, а потерянная энергия выделяется в виде излучения, которое иногда, как и получаемое в рентгеновских трубках, также называют рентгеновским</a:t>
            </a:r>
            <a:r>
              <a:rPr lang="ru-RU" dirty="0"/>
              <a:t>.</a:t>
            </a:r>
          </a:p>
          <a:p>
            <a:pPr algn="ctr"/>
            <a:endParaRPr lang="ru-RU"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65" y="2060848"/>
            <a:ext cx="2736304" cy="324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88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714349" y="357166"/>
            <a:ext cx="7715303" cy="6286544"/>
          </a:xfrm>
        </p:spPr>
        <p:txBody>
          <a:bodyPr>
            <a:normAutofit fontScale="92500" lnSpcReduction="10000"/>
          </a:bodyPr>
          <a:lstStyle/>
          <a:p>
            <a:pPr algn="ctr"/>
            <a:r>
              <a:rPr lang="ru-RU" sz="2200" b="1" dirty="0">
                <a:solidFill>
                  <a:schemeClr val="tx1">
                    <a:lumMod val="95000"/>
                    <a:lumOff val="5000"/>
                  </a:schemeClr>
                </a:solidFill>
              </a:rPr>
              <a:t>У истоков радиобиологии…</a:t>
            </a:r>
          </a:p>
          <a:p>
            <a:pPr algn="ctr"/>
            <a:r>
              <a:rPr lang="ru-RU" sz="1800" b="1" dirty="0">
                <a:solidFill>
                  <a:schemeClr val="tx1">
                    <a:lumMod val="95000"/>
                    <a:lumOff val="5000"/>
                  </a:schemeClr>
                </a:solidFill>
              </a:rPr>
              <a:t>Возникновение радиобиологии обязано трем великим открытиям, увенчавшим окончание 19го века: </a:t>
            </a:r>
          </a:p>
          <a:p>
            <a:pPr algn="ctr"/>
            <a:endParaRPr lang="ru-RU" sz="1800" b="1" dirty="0">
              <a:solidFill>
                <a:schemeClr val="tx1">
                  <a:lumMod val="95000"/>
                  <a:lumOff val="5000"/>
                </a:schemeClr>
              </a:solidFill>
            </a:endParaRPr>
          </a:p>
          <a:p>
            <a:pPr algn="just"/>
            <a:r>
              <a:rPr lang="ru-RU" sz="1800" dirty="0">
                <a:solidFill>
                  <a:schemeClr val="tx1">
                    <a:lumMod val="95000"/>
                    <a:lumOff val="5000"/>
                  </a:schemeClr>
                </a:solidFill>
              </a:rPr>
              <a:t>      1)     1895г. –  открытие Вильгельмом Конрадом Рентгеном Х- лучей;</a:t>
            </a:r>
          </a:p>
          <a:p>
            <a:pPr algn="just"/>
            <a:r>
              <a:rPr lang="ru-RU" sz="1800" dirty="0">
                <a:solidFill>
                  <a:schemeClr val="tx1">
                    <a:lumMod val="95000"/>
                    <a:lumOff val="5000"/>
                  </a:schemeClr>
                </a:solidFill>
              </a:rPr>
              <a:t>      2) 1896г. – открытие Антуаном Анри Беккерелем естественной радиоактивности урана; </a:t>
            </a:r>
          </a:p>
          <a:p>
            <a:pPr algn="just"/>
            <a:r>
              <a:rPr lang="ru-RU" sz="1800" dirty="0">
                <a:solidFill>
                  <a:schemeClr val="tx1">
                    <a:lumMod val="95000"/>
                    <a:lumOff val="5000"/>
                  </a:schemeClr>
                </a:solidFill>
              </a:rPr>
              <a:t>      3)   1898г. – выделением Марией Кюри-Склодовской и Пьером Кюри двух элементов с высочайшим уровнем радиоактивности полония (в июле) и радия (в декабре);</a:t>
            </a:r>
          </a:p>
          <a:p>
            <a:pPr algn="just"/>
            <a:r>
              <a:rPr lang="ru-RU" sz="1800" dirty="0">
                <a:solidFill>
                  <a:schemeClr val="tx1"/>
                </a:solidFill>
              </a:rPr>
              <a:t>         8 ноября 1895 г. он как обычно поздно вечером закончил эксперименты в лаборатории, помещавшейся этажом ниже его квартиры. Погасив свет в комнате, заметил в темноте зеленоватое свечение, исходившее от флюоресцирующего экрана, покрытого платиносинеродистым барием. Оказалось, что находившаяся поблизости разрядная трубка, закрытая светонепроницаемым чехлом, была под высоким напряжением, которое Рентген забыл выключить перед уходом. Свечение немедленно прекращалось, как только отключался ток, и тотчас возникало при его включении. Катодные, как и видимые, лучи не проникали сквозь черный чехол, и Рентгена осенила гениальная догадка о том, что при прохождении тока через трубку в ней возникает новое излучение, которое он и назвал</a:t>
            </a:r>
            <a:r>
              <a:rPr lang="ru-RU" sz="1800" b="1" dirty="0">
                <a:solidFill>
                  <a:schemeClr val="tx1"/>
                </a:solidFill>
              </a:rPr>
              <a:t> Х-лучами.</a:t>
            </a:r>
            <a:endParaRPr lang="ru-RU" sz="1800" dirty="0">
              <a:solidFill>
                <a:schemeClr val="tx1"/>
              </a:solidFill>
            </a:endParaRPr>
          </a:p>
          <a:p>
            <a:pPr algn="just"/>
            <a:endParaRPr lang="ru-RU" sz="1800" dirty="0">
              <a:solidFill>
                <a:schemeClr val="tx1"/>
              </a:solidFill>
            </a:endParaRPr>
          </a:p>
          <a:p>
            <a:pPr algn="just"/>
            <a:r>
              <a:rPr lang="ru-RU" sz="1800" dirty="0">
                <a:solidFill>
                  <a:schemeClr val="tx1"/>
                </a:solidFill>
              </a:rPr>
              <a:t>    </a:t>
            </a:r>
          </a:p>
          <a:p>
            <a:pPr algn="just"/>
            <a:endParaRPr lang="ru-RU" dirty="0">
              <a:solidFill>
                <a:schemeClr val="tx1"/>
              </a:solidFill>
            </a:endParaRPr>
          </a:p>
        </p:txBody>
      </p:sp>
    </p:spTree>
    <p:extLst>
      <p:ext uri="{BB962C8B-B14F-4D97-AF65-F5344CB8AC3E}">
        <p14:creationId xmlns:p14="http://schemas.microsoft.com/office/powerpoint/2010/main" val="498721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332656"/>
            <a:ext cx="5040560" cy="648073"/>
          </a:xfrm>
        </p:spPr>
        <p:txBody>
          <a:bodyPr/>
          <a:lstStyle/>
          <a:p>
            <a:pPr marL="0" indent="0" algn="ctr">
              <a:buNone/>
            </a:pPr>
            <a:r>
              <a:rPr lang="ru-RU" dirty="0"/>
              <a:t>Гамма- лучи</a:t>
            </a:r>
          </a:p>
        </p:txBody>
      </p:sp>
      <p:sp>
        <p:nvSpPr>
          <p:cNvPr id="4" name="Текст 3"/>
          <p:cNvSpPr>
            <a:spLocks noGrp="1"/>
          </p:cNvSpPr>
          <p:nvPr>
            <p:ph type="body" sz="half" idx="2"/>
          </p:nvPr>
        </p:nvSpPr>
        <p:spPr>
          <a:xfrm>
            <a:off x="251520" y="1000108"/>
            <a:ext cx="4212905" cy="5357850"/>
          </a:xfrm>
        </p:spPr>
        <p:txBody>
          <a:bodyPr>
            <a:normAutofit lnSpcReduction="10000"/>
          </a:bodyPr>
          <a:lstStyle/>
          <a:p>
            <a:pPr algn="just"/>
            <a:r>
              <a:rPr lang="ru-RU" sz="1600" dirty="0"/>
              <a:t>          Гамма-лучами называют коротковолновое электромагнитное излучение, испускаемое возбужденными атомными ядрами при радиоактивных превращениях или при ядерных реакциях. Гамма-лучи возникают также при аннигиляции частицы и античастицы. Каждый радиоактивный изотоп характеризуется своей энергией испускаемого гамма-кванта. По своей энергии и соответственно глубине проникновения в ткани гамма-излучение занимает промежуточное положение между рентгеновским излучением, получаемым с помощью рентгеновских трубок, и тормозным излучением линейных ускорителей. Гамма-лучи, в отличие от α-лучей и β-лучей, не содержат заряженных частиц и поэтому не отклоняются электрическими и магнитными полями и характеризуются большей проникающей способностью при равных энергиях и прочих равных условиях.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8760"/>
            <a:ext cx="417646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057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3960440" cy="864095"/>
          </a:xfrm>
        </p:spPr>
        <p:txBody>
          <a:bodyPr/>
          <a:lstStyle/>
          <a:p>
            <a:pPr marL="0" indent="0" algn="ctr">
              <a:buNone/>
            </a:pPr>
            <a:r>
              <a:rPr lang="ru-RU" sz="2000" dirty="0">
                <a:latin typeface="+mn-lt"/>
              </a:rPr>
              <a:t>КОРПУСКУЛЯРНЫЕ ИЗЛУЧЕНИЯ</a:t>
            </a:r>
          </a:p>
        </p:txBody>
      </p:sp>
      <p:sp>
        <p:nvSpPr>
          <p:cNvPr id="4" name="Текст 3"/>
          <p:cNvSpPr>
            <a:spLocks noGrp="1"/>
          </p:cNvSpPr>
          <p:nvPr>
            <p:ph type="body" sz="half" idx="2"/>
          </p:nvPr>
        </p:nvSpPr>
        <p:spPr>
          <a:xfrm>
            <a:off x="323528" y="1412776"/>
            <a:ext cx="4140897" cy="4680520"/>
          </a:xfrm>
        </p:spPr>
        <p:txBody>
          <a:bodyPr>
            <a:normAutofit fontScale="92500"/>
          </a:bodyPr>
          <a:lstStyle/>
          <a:p>
            <a:pPr algn="just"/>
            <a:r>
              <a:rPr lang="ru-RU" dirty="0">
                <a:solidFill>
                  <a:schemeClr val="tx1"/>
                </a:solidFill>
              </a:rPr>
              <a:t>           Механизм передачи энергии в объекте от всех заряженных частиц один и тот же. При прохождении через вещество заряженная частица теряет свою энергию, вызывая ионизацию и возбуждение атомов до тех пор, пока общий запас энергии уменьшится настолько, что частица утратит ионизирующую способность. В зависимости от знака заряда при пролете в веществе частица, испытывая электростатическое взаимодействие, притягивается или отталкивается от положительно заряженных ядер. Чем больше масса летящей частицы, тем меньше она отклоняется от первоначального направления. Поэтому траектория протонов и более тяжелых ядерных частиц практически прямолинейна, а траектория электронов сильно изломана вследствие рассеяния на орбитальных электронах и ядрах атомов. Этот вид взаимодействия легких частиц, при котором практически меняется лишь направление их движения, а не энергия, иногда называют упругим рассеянием. Энергию, переданную заряженной частицей на единице длины ее пробега в веществе, называют линейной передачей энергии (ЛПЭ) и измеряют в кэВ/мкм.</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974" y="620688"/>
            <a:ext cx="4285498" cy="548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558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3"/>
            <a:ext cx="3672408" cy="720079"/>
          </a:xfrm>
        </p:spPr>
        <p:txBody>
          <a:bodyPr/>
          <a:lstStyle/>
          <a:p>
            <a:pPr marL="0" indent="0">
              <a:buNone/>
            </a:pPr>
            <a:r>
              <a:rPr lang="ru-RU" dirty="0"/>
              <a:t>Альфа-частицы</a:t>
            </a:r>
          </a:p>
        </p:txBody>
      </p:sp>
      <p:sp>
        <p:nvSpPr>
          <p:cNvPr id="4" name="Текст 3"/>
          <p:cNvSpPr>
            <a:spLocks noGrp="1"/>
          </p:cNvSpPr>
          <p:nvPr>
            <p:ph type="body" sz="half" idx="2"/>
          </p:nvPr>
        </p:nvSpPr>
        <p:spPr>
          <a:xfrm>
            <a:off x="467544" y="1268760"/>
            <a:ext cx="7813305" cy="2376264"/>
          </a:xfrm>
        </p:spPr>
        <p:txBody>
          <a:bodyPr>
            <a:normAutofit/>
          </a:bodyPr>
          <a:lstStyle/>
          <a:p>
            <a:pPr algn="just"/>
            <a:r>
              <a:rPr lang="ru-RU" sz="1600" dirty="0"/>
              <a:t>          Альфа-частицы представляют собой поток ядер гелия, испускаемых веществом. Их энергия лежит в пределах от 3 до 9 МэВ. Чем больше энергия частицы, тем больше полная ионизация, вызываемая ею в веществе. Пробег альфа-частиц, испускаемых радиоактивными веществами, достигает 8—9 см в воздухе, а в мягкой биологической ткани — нескольких десятков микрометров. Обладая сравнительно большой массой, альфа-частицы быстро теряют свою энергию при взаимодействии с веществом, что обусловливает их низкую проникающую способность и высокую удельную ионизацию, составляющую в воздухе на 1 см пути несколько десятков тысяч пар ионов.</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58326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29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7"/>
            <a:ext cx="6120680" cy="720080"/>
          </a:xfrm>
        </p:spPr>
        <p:txBody>
          <a:bodyPr/>
          <a:lstStyle/>
          <a:p>
            <a:pPr marL="0" indent="0" algn="ctr">
              <a:buNone/>
            </a:pPr>
            <a:r>
              <a:rPr lang="ru-RU" dirty="0"/>
              <a:t>Бета-частицы</a:t>
            </a:r>
          </a:p>
        </p:txBody>
      </p:sp>
      <p:sp>
        <p:nvSpPr>
          <p:cNvPr id="4" name="Текст 3"/>
          <p:cNvSpPr>
            <a:spLocks noGrp="1"/>
          </p:cNvSpPr>
          <p:nvPr>
            <p:ph type="body" sz="half" idx="2"/>
          </p:nvPr>
        </p:nvSpPr>
        <p:spPr>
          <a:xfrm>
            <a:off x="467544" y="1124744"/>
            <a:ext cx="7992888" cy="4512576"/>
          </a:xfrm>
        </p:spPr>
        <p:txBody>
          <a:bodyPr>
            <a:normAutofit/>
          </a:bodyPr>
          <a:lstStyle/>
          <a:p>
            <a:pPr algn="just"/>
            <a:r>
              <a:rPr lang="ru-RU" dirty="0"/>
              <a:t>        </a:t>
            </a:r>
            <a:r>
              <a:rPr lang="ru-RU" sz="2000" dirty="0"/>
              <a:t>Бета-частица (β-частица), заряженная частица, испускаемая в результате бета-распада. Поток бета-частиц называется бета-лучи или бета-излучение. Отрицательно заряженные бета-частицы являются электронами (β−), положительно заряженные — позитронами (β+). Бета-лучи следует отличать от вторичных и третичных электронов, образующихся в результате ионизации воздуха — так называемые дельта-лучи и эпсилон-лучи. Бета-частицы являются потоком электронов. Их пробег в воздухе составляет несколько метров, в тканях человека — около 1 см, в металлах — 1 мм. Энергия, теряемая ими при прохождении через вещество, расходуется на возбуждение и ионизацию, а также на образование тормозного (электромагнитного) излучения. Удельная ионизирующая способность </a:t>
            </a:r>
            <a:r>
              <a:rPr lang="en-US" sz="2000" dirty="0"/>
              <a:t>ß</a:t>
            </a:r>
            <a:r>
              <a:rPr lang="ru-RU" sz="2000" dirty="0"/>
              <a:t>-частиц меньше, чем а-частиц, но выше, чем гамма-излучения, их воздействие на организм может проявляться как при внешнем, так и при внутреннем облучении.</a:t>
            </a:r>
          </a:p>
        </p:txBody>
      </p:sp>
    </p:spTree>
    <p:extLst>
      <p:ext uri="{BB962C8B-B14F-4D97-AF65-F5344CB8AC3E}">
        <p14:creationId xmlns:p14="http://schemas.microsoft.com/office/powerpoint/2010/main" val="206236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88641"/>
            <a:ext cx="3528392" cy="792088"/>
          </a:xfrm>
        </p:spPr>
        <p:txBody>
          <a:bodyPr/>
          <a:lstStyle/>
          <a:p>
            <a:pPr marL="0" indent="0">
              <a:buNone/>
            </a:pPr>
            <a:r>
              <a:rPr lang="vi-VN" dirty="0"/>
              <a:t>Нейтри́но </a:t>
            </a:r>
            <a:endParaRPr lang="ru-RU" dirty="0"/>
          </a:p>
        </p:txBody>
      </p:sp>
      <p:sp>
        <p:nvSpPr>
          <p:cNvPr id="4" name="Текст 3"/>
          <p:cNvSpPr>
            <a:spLocks noGrp="1"/>
          </p:cNvSpPr>
          <p:nvPr>
            <p:ph type="body" sz="half" idx="2"/>
          </p:nvPr>
        </p:nvSpPr>
        <p:spPr>
          <a:xfrm>
            <a:off x="4499992" y="1268760"/>
            <a:ext cx="3924873" cy="4824536"/>
          </a:xfrm>
        </p:spPr>
        <p:txBody>
          <a:bodyPr>
            <a:noAutofit/>
          </a:bodyPr>
          <a:lstStyle/>
          <a:p>
            <a:pPr algn="just"/>
            <a:r>
              <a:rPr lang="ru-RU" sz="1800" dirty="0"/>
              <a:t>          Нейтрино - нейтральная фундаментальная частица с полуцелым спином, участвующая только в слабом и гравитационном взаимодействиях, и относящаяся к классу лептонов. Нейтрино малой энергии чрезвычайно слабо взаимодействуют с веществом: так, нейтрино с энергией порядка 3—10 МэВ имеют в воде длину свободного пробега порядка 1018 м (около 100 св. лет). Также известно, что каждую секунду через площадку на Земле в 1 см² проходит около 6·10-10 нейтрино, испущенных Солнцем. Нейтрино без поглощения проходят огромные расстояния.</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03244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08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70485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872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71600" y="387971"/>
            <a:ext cx="7128791" cy="369332"/>
          </a:xfrm>
          <a:prstGeom prst="rect">
            <a:avLst/>
          </a:prstGeom>
        </p:spPr>
        <p:txBody>
          <a:bodyPr wrap="square">
            <a:spAutoFit/>
          </a:bodyPr>
          <a:lstStyle/>
          <a:p>
            <a:r>
              <a:rPr lang="ru-RU" dirty="0"/>
              <a:t>ТРИ ВИДА ИЗЛУЧЕНИЙ И ИХ ПРОНИКАЮЩАЯ СПОСОБНОСТЬ</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64807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403648" y="3429000"/>
            <a:ext cx="6840760" cy="3108543"/>
          </a:xfrm>
          <a:prstGeom prst="rect">
            <a:avLst/>
          </a:prstGeom>
        </p:spPr>
        <p:txBody>
          <a:bodyPr wrap="square">
            <a:spAutoFit/>
          </a:bodyPr>
          <a:lstStyle/>
          <a:p>
            <a:pPr algn="just"/>
            <a:r>
              <a:rPr lang="ru-RU" sz="1400" dirty="0"/>
              <a:t>           Альфа-излучение. В соответствии с наибольшей плотностью ионизации ά-частиц пробег их во всех средах очень невелик: даже в воздухе ά-излучение распространяется на расстояние, не превышающее 3—7 см. Для защиты от альфа–излучения достаточно простого листа бумаги. </a:t>
            </a:r>
          </a:p>
          <a:p>
            <a:pPr algn="just"/>
            <a:endParaRPr lang="ru-RU" sz="1400" dirty="0"/>
          </a:p>
          <a:p>
            <a:pPr algn="just"/>
            <a:r>
              <a:rPr lang="ru-RU" sz="1400" dirty="0"/>
              <a:t>          Бета-излучение обладает большей проникающей способностью: оно проходит в ткани организма на глубину один-два сантиметра. Эффективную защиту от бета-частиц обеспечит алюминиевая пластинка толщиной не менее 6 мм. </a:t>
            </a:r>
          </a:p>
          <a:p>
            <a:pPr algn="just"/>
            <a:endParaRPr lang="ru-RU" sz="1400" dirty="0"/>
          </a:p>
          <a:p>
            <a:pPr algn="just"/>
            <a:r>
              <a:rPr lang="ru-RU" sz="1400" dirty="0"/>
              <a:t>          Гамма-излучение. Проникающая способность гамма-излучения, которое распространяется со скоростью света” очень велика: его может задержать лишь толстая свинцовая или бетонная плита. С учетом фактора геометрического рассеяния реальный радиус действия γ-лучей составляет -200—300 м от источника. Для защиты от него необходим экран из свинцовых пластин или толстых бетонных плит.</a:t>
            </a:r>
          </a:p>
        </p:txBody>
      </p:sp>
    </p:spTree>
    <p:extLst>
      <p:ext uri="{BB962C8B-B14F-4D97-AF65-F5344CB8AC3E}">
        <p14:creationId xmlns:p14="http://schemas.microsoft.com/office/powerpoint/2010/main" val="190266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188641"/>
            <a:ext cx="4176463" cy="1008112"/>
          </a:xfrm>
        </p:spPr>
        <p:txBody>
          <a:bodyPr/>
          <a:lstStyle/>
          <a:p>
            <a:pPr marL="0" indent="0" algn="ctr">
              <a:buNone/>
            </a:pPr>
            <a:r>
              <a:rPr lang="ru-RU" dirty="0"/>
              <a:t>Единицы дозы излучения </a:t>
            </a:r>
          </a:p>
        </p:txBody>
      </p:sp>
      <p:sp>
        <p:nvSpPr>
          <p:cNvPr id="4" name="Текст 3"/>
          <p:cNvSpPr>
            <a:spLocks noGrp="1"/>
          </p:cNvSpPr>
          <p:nvPr>
            <p:ph type="body" sz="half" idx="2"/>
          </p:nvPr>
        </p:nvSpPr>
        <p:spPr>
          <a:xfrm>
            <a:off x="539552" y="1484784"/>
            <a:ext cx="3816424" cy="4176464"/>
          </a:xfrm>
        </p:spPr>
        <p:txBody>
          <a:bodyPr>
            <a:normAutofit lnSpcReduction="10000"/>
          </a:bodyPr>
          <a:lstStyle/>
          <a:p>
            <a:pPr algn="just"/>
            <a:r>
              <a:rPr lang="ru-RU" dirty="0"/>
              <a:t>           Дозу падающего на объект излучения можно оценить, преобразуя его в теплоту и измеряя повышение температуры. Однако при дозах, используемых в радиобиологии, количество образующейся теплоты столь ничтожно, что его измерение представляется трудной задачей, и соответствующее оборудование имеется только в ведущих национальных лабораториях. Поэтому на практике для оценки доз применяют другие физические и химические методы. Для этого используют ионизационные камеры (измеряют электрический ток, возникающий вследствие ионизации содержащегося в камерах газа), различные химические системы (учитывают выход определенных веществ в процессе радиолиза, например железа, образуемого при облучении раствора </a:t>
            </a:r>
            <a:r>
              <a:rPr lang="ru-RU" dirty="0" err="1"/>
              <a:t>ферросульфата</a:t>
            </a:r>
            <a:r>
              <a:rPr lang="ru-RU" dirty="0"/>
              <a:t>), изменения физико-химических свойств специальных материалов и др.</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27984" y="1268760"/>
            <a:ext cx="424847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164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285728"/>
            <a:ext cx="8110567" cy="5857916"/>
          </a:xfrm>
        </p:spPr>
        <p:txBody>
          <a:bodyPr>
            <a:normAutofit fontScale="70000" lnSpcReduction="20000"/>
          </a:bodyPr>
          <a:lstStyle/>
          <a:p>
            <a:pPr marL="45720" indent="0" algn="ctr">
              <a:buNone/>
            </a:pPr>
            <a:r>
              <a:rPr lang="ru-RU" dirty="0"/>
              <a:t>   </a:t>
            </a:r>
            <a:r>
              <a:rPr lang="ru-RU" sz="2600" b="1" dirty="0"/>
              <a:t>Доза излучения и его мощность</a:t>
            </a:r>
          </a:p>
          <a:p>
            <a:pPr marL="45720" indent="0">
              <a:buNone/>
            </a:pPr>
            <a:r>
              <a:rPr lang="ru-RU" dirty="0"/>
              <a:t>           Вещества, способные создавать ионизирующие излучения, различаются активностью (А), т.е. числом радиоактивных превращений в единицу времени. В системе СИ за единицу активности принято одно ядерное превращение в секунду (распад/с). Эта единица получила название беккерель (Бк). </a:t>
            </a:r>
          </a:p>
          <a:p>
            <a:pPr marL="45720" indent="0">
              <a:buNone/>
            </a:pPr>
            <a:r>
              <a:rPr lang="ru-RU" dirty="0"/>
              <a:t>           Основная физическая величина, характеризующая действие излучения на организм, находится в прямой зависимости от количества поглощенной энергии.</a:t>
            </a:r>
          </a:p>
          <a:p>
            <a:r>
              <a:rPr lang="ru-RU" b="1" dirty="0"/>
              <a:t>Доза излучения. </a:t>
            </a:r>
            <a:r>
              <a:rPr lang="ru-RU" dirty="0"/>
              <a:t>Для измерения количества поглощенной энергии введено понятие – доза излучения. Это величина энергии, поглощенной в единице объема (массы) облучаемого вещества. Таким образом: доза ионизирующего излучения - это характеристика количества излучения и мера его воздействия на облучаемую среду или объекты окружающей среды. Различают три дозы облучения: поглощённая, эквивалентная и экспозиционная. </a:t>
            </a:r>
          </a:p>
          <a:p>
            <a:r>
              <a:rPr lang="ru-RU" b="1" dirty="0"/>
              <a:t>Поглощенная доза (D) </a:t>
            </a:r>
            <a:r>
              <a:rPr lang="ru-RU" dirty="0"/>
              <a:t>– энергия ионизирующего излучения, поглощенная облучаемым телом (тканями организма), в пересчете на единицу массы: D = </a:t>
            </a:r>
            <a:r>
              <a:rPr lang="ru-RU" dirty="0" err="1"/>
              <a:t>dE</a:t>
            </a:r>
            <a:r>
              <a:rPr lang="ru-RU" dirty="0"/>
              <a:t>/</a:t>
            </a:r>
            <a:r>
              <a:rPr lang="ru-RU" dirty="0" err="1"/>
              <a:t>dm</a:t>
            </a:r>
            <a:r>
              <a:rPr lang="ru-RU" dirty="0"/>
              <a:t>, где Е – энергия излучения,  m – масса объекта. В Международной системе единиц (СИ) поглощенная доза выражается в джоулях на килограмм массы  - Дж/кг. Эта величина получила название грей (Гр). Иногда используют другую, внесистемную единицу измерения поглощенной дозы - рад, причем  1рад =10-2 Гр.  Различают дозу в воздухе, на поверхности (кожная доза) и в глубине облучаемого объекта (глубинная доза), очаговую и интегральную (общую поглощенную) дозы.</a:t>
            </a:r>
          </a:p>
          <a:p>
            <a:r>
              <a:rPr lang="ru-RU" b="1" dirty="0"/>
              <a:t>Экспозиционная доза (</a:t>
            </a:r>
            <a:r>
              <a:rPr lang="en-US" b="1" dirty="0"/>
              <a:t>D</a:t>
            </a:r>
            <a:r>
              <a:rPr lang="ru-RU" b="1" dirty="0"/>
              <a:t>э)  </a:t>
            </a:r>
            <a:r>
              <a:rPr lang="ru-RU" dirty="0"/>
              <a:t>характеризует ионизирующую способность излучений в воздухе. От экспозиционной дозы с помощью соответствующих коэффициентов переходят к дозе, поглощенной в объекте. Установленная в СИ единица измерения экспозиционной дозы - кулон, отнесенный к килограмму (Кл  кг-1). На практике и в научной литературе распространена другая, внесистемная, единица экспозиционной дозы - рентген (Р). </a:t>
            </a:r>
          </a:p>
          <a:p>
            <a:endParaRPr lang="ru-RU" dirty="0"/>
          </a:p>
        </p:txBody>
      </p:sp>
    </p:spTree>
    <p:extLst>
      <p:ext uri="{BB962C8B-B14F-4D97-AF65-F5344CB8AC3E}">
        <p14:creationId xmlns:p14="http://schemas.microsoft.com/office/powerpoint/2010/main" val="343015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1472" y="142852"/>
            <a:ext cx="8039129" cy="6429420"/>
          </a:xfrm>
        </p:spPr>
        <p:txBody>
          <a:bodyPr>
            <a:normAutofit fontScale="77500" lnSpcReduction="20000"/>
          </a:bodyPr>
          <a:lstStyle/>
          <a:p>
            <a:r>
              <a:rPr lang="ru-RU" b="1" dirty="0"/>
              <a:t>Эквивалентная доза</a:t>
            </a:r>
            <a:r>
              <a:rPr lang="ru-RU" dirty="0"/>
              <a:t>. В связи с тем, что одинаковая поглощённая доза различных видов ионизирующего излучения вызывает в единице массы биологической ткани различное биологическое действие, введено понятие эквивалентной дозы. Эквивалентная доза излучения НT,R - это поглощенная доза в органе или ткани, умноженная на соответствующий взвешивающий коэффициент для данного вида излучения, т е. коэффициент, отражающий способность данного вида излучения повреждать ткани: .НТ,R = DT,R  WR                                                               </a:t>
            </a:r>
            <a:r>
              <a:rPr lang="ru-RU" dirty="0" err="1"/>
              <a:t>WR</a:t>
            </a:r>
            <a:r>
              <a:rPr lang="ru-RU" dirty="0"/>
              <a:t> - взвешивающий коэффициент для излучения R, DT,R - средняя поглощенная доза в органе или ткани Т, т.к. эквивалентная доза излучения рассчитывается для “средней” ткани организма человека. Эквивалентную дозу в СИ выражают в </a:t>
            </a:r>
            <a:r>
              <a:rPr lang="ru-RU" dirty="0" err="1"/>
              <a:t>зивертах</a:t>
            </a:r>
            <a:r>
              <a:rPr lang="ru-RU" dirty="0"/>
              <a:t> (Зв). Внесистемная единица измерения - бэр (биологический эквивалент рада), 1 бэр = 0,01Зв. </a:t>
            </a:r>
          </a:p>
          <a:p>
            <a:r>
              <a:rPr lang="ru-RU" b="1" dirty="0"/>
              <a:t>Эффективная эквивалентная доза. </a:t>
            </a:r>
            <a:r>
              <a:rPr lang="ru-RU" dirty="0"/>
              <a:t>Для оценки биологического эффекта (или меры риска) при облучении органов, тканей и организма в целом с учетом влияния разных видов излучения и радио-чувствительности отдельных органов вводят эффективную эквивалентную дозу (Е). В случаях, когда на объект воздействуют разные виды излучений с различными взвешивающими коэффициентами, эквивалентная доза определяется как сумма эквивалентных доз для этих видов излучения. Для организма в целом она может быть определена как сумма произведений эквивалентной дозы в отдельных органах и тканях на соответствующий взвешивающий коэффициент для данного органа или ткани (коэффициент радиационного риска).   </a:t>
            </a:r>
          </a:p>
          <a:p>
            <a:r>
              <a:rPr lang="ru-RU" b="1" dirty="0"/>
              <a:t>Эффективная коллективная доза. </a:t>
            </a:r>
            <a:r>
              <a:rPr lang="ru-RU" dirty="0"/>
              <a:t>В тех случаях, когда возникает необходимость оценить меру риска появления стохастических эффектов облучения, используют эффективную коллективную дозу, которая является суммой индивидуальных эффективных доз. </a:t>
            </a:r>
          </a:p>
          <a:p>
            <a:endParaRPr lang="ru-RU" dirty="0"/>
          </a:p>
        </p:txBody>
      </p:sp>
    </p:spTree>
    <p:extLst>
      <p:ext uri="{BB962C8B-B14F-4D97-AF65-F5344CB8AC3E}">
        <p14:creationId xmlns:p14="http://schemas.microsoft.com/office/powerpoint/2010/main" val="271519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928662" y="5286388"/>
            <a:ext cx="7643865" cy="928694"/>
          </a:xfrm>
        </p:spPr>
        <p:txBody>
          <a:bodyPr>
            <a:normAutofit/>
          </a:bodyPr>
          <a:lstStyle/>
          <a:p>
            <a:pPr algn="ctr"/>
            <a:r>
              <a:rPr lang="ru-RU" sz="3200" b="1" dirty="0"/>
              <a:t>Одна из первых в мире </a:t>
            </a:r>
            <a:r>
              <a:rPr lang="en-US" sz="3200" b="1" dirty="0"/>
              <a:t>R</a:t>
            </a:r>
            <a:r>
              <a:rPr lang="ru-RU" sz="3200" b="1" dirty="0"/>
              <a:t>- грамм кисти</a:t>
            </a:r>
          </a:p>
        </p:txBody>
      </p:sp>
      <p:pic>
        <p:nvPicPr>
          <p:cNvPr id="1026" name="Picture 2"/>
          <p:cNvPicPr>
            <a:picLocks noChangeAspect="1" noChangeArrowheads="1"/>
          </p:cNvPicPr>
          <p:nvPr/>
        </p:nvPicPr>
        <p:blipFill>
          <a:blip r:embed="rId2"/>
          <a:srcRect/>
          <a:stretch>
            <a:fillRect/>
          </a:stretch>
        </p:blipFill>
        <p:spPr bwMode="auto">
          <a:xfrm>
            <a:off x="714348" y="428604"/>
            <a:ext cx="8001056" cy="4214841"/>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332657"/>
            <a:ext cx="7405313" cy="720079"/>
          </a:xfrm>
        </p:spPr>
        <p:txBody>
          <a:bodyPr/>
          <a:lstStyle/>
          <a:p>
            <a:pPr marL="0" indent="0" algn="ctr">
              <a:buNone/>
            </a:pPr>
            <a:r>
              <a:rPr lang="ru-RU" dirty="0"/>
              <a:t>ДОЗЫ ИЗЛУЧЕНИЯ</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158875"/>
            <a:ext cx="8247063" cy="50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80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85852" y="500042"/>
            <a:ext cx="6715172" cy="369332"/>
          </a:xfrm>
          <a:prstGeom prst="rect">
            <a:avLst/>
          </a:prstGeom>
        </p:spPr>
        <p:txBody>
          <a:bodyPr wrap="square">
            <a:spAutoFit/>
          </a:bodyPr>
          <a:lstStyle/>
          <a:p>
            <a:pPr algn="ctr"/>
            <a:r>
              <a:rPr lang="ru-RU" b="1" dirty="0">
                <a:solidFill>
                  <a:srgbClr val="000000"/>
                </a:solidFill>
                <a:latin typeface="Times New Roman" pitchFamily="18" charset="-52"/>
              </a:rPr>
              <a:t>МЕЖДУНАРОДНАЯ СИСТЕМА ЕДИНИЦ (СИ)</a:t>
            </a:r>
            <a:r>
              <a:rPr lang="ru-RU" dirty="0">
                <a:solidFill>
                  <a:srgbClr val="000000"/>
                </a:solidFill>
                <a:latin typeface="Times New Roman" pitchFamily="18" charset="-52"/>
              </a:rPr>
              <a:t> </a:t>
            </a:r>
            <a:endParaRPr lang="ru-RU" dirty="0"/>
          </a:p>
        </p:txBody>
      </p:sp>
      <p:sp>
        <p:nvSpPr>
          <p:cNvPr id="8" name="Rectangle 3"/>
          <p:cNvSpPr txBox="1">
            <a:spLocks noChangeArrowheads="1"/>
          </p:cNvSpPr>
          <p:nvPr/>
        </p:nvSpPr>
        <p:spPr>
          <a:xfrm>
            <a:off x="457200" y="1143000"/>
            <a:ext cx="8229600" cy="5410200"/>
          </a:xfrm>
          <a:prstGeom prst="rect">
            <a:avLst/>
          </a:prstGeom>
          <a:ln>
            <a:solidFill>
              <a:schemeClr val="accent1">
                <a:lumMod val="40000"/>
                <a:lumOff val="60000"/>
              </a:schemeClr>
            </a:solidFill>
          </a:ln>
        </p:spPr>
        <p:txBody>
          <a:bodyPr/>
          <a:lstStyle/>
          <a:p>
            <a:pPr marL="228600" lvl="0" indent="-182880">
              <a:spcBef>
                <a:spcPts val="500"/>
              </a:spcBef>
              <a:spcAft>
                <a:spcPts val="500"/>
              </a:spcAft>
              <a:buClr>
                <a:schemeClr val="accent6">
                  <a:lumMod val="75000"/>
                </a:schemeClr>
              </a:buClr>
              <a:buSzPct val="130000"/>
              <a:buFont typeface="Georgia" pitchFamily="18" charset="0"/>
              <a:buChar char="*"/>
            </a:pPr>
            <a:r>
              <a:rPr lang="ru-RU" sz="1400" b="1" dirty="0">
                <a:latin typeface="Times New Roman" pitchFamily="18" charset="-52"/>
              </a:rPr>
              <a:t> </a:t>
            </a:r>
            <a:r>
              <a:rPr lang="ru-RU" sz="1400" dirty="0">
                <a:latin typeface="Times New Roman" pitchFamily="18" charset="-52"/>
              </a:rPr>
              <a:t>МЕЖДУНАРОДНАЯ СИСТЕМА ЕДИНИЦ  (СИ)</a:t>
            </a:r>
            <a:r>
              <a:rPr kumimoji="0" lang="ru-RU" sz="1400" i="0" u="none" strike="noStrike" kern="1200" cap="none" spc="0" normalizeH="0" baseline="0" noProof="0" dirty="0">
                <a:ln>
                  <a:noFill/>
                </a:ln>
                <a:effectLst/>
                <a:uLnTx/>
                <a:uFillTx/>
                <a:latin typeface="Times New Roman" pitchFamily="18" charset="-52"/>
                <a:ea typeface="+mn-ea"/>
                <a:cs typeface="+mn-cs"/>
              </a:rPr>
              <a:t> разработана с целью замены сложной совокупности систем единиц и отдельных внесистемных единиц, сложившейся на основе метрической системы мер, и для упрощения пользования единицами.</a:t>
            </a:r>
            <a:r>
              <a:rPr kumimoji="0" lang="ru-RU" sz="2200" i="0" u="none" strike="noStrike" kern="1200" cap="none" spc="0" normalizeH="0" baseline="0" noProof="0" dirty="0">
                <a:ln>
                  <a:noFill/>
                </a:ln>
                <a:effectLst/>
                <a:uLnTx/>
                <a:uFillTx/>
                <a:latin typeface="+mn-lt"/>
                <a:ea typeface="+mn-ea"/>
                <a:cs typeface="+mn-cs"/>
              </a:rPr>
              <a:t> </a:t>
            </a:r>
          </a:p>
          <a:p>
            <a:pPr marL="228600" marR="0" lvl="0" indent="-182880" algn="l" defTabSz="914400" rtl="0" eaLnBrk="1" fontAlgn="auto" latinLnBrk="0" hangingPunct="1">
              <a:lnSpc>
                <a:spcPct val="100000"/>
              </a:lnSpc>
              <a:spcBef>
                <a:spcPts val="500"/>
              </a:spcBef>
              <a:spcAft>
                <a:spcPts val="5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Наличие ряда систем единиц физических величин, а также значительного числа внесистемных единиц, неудобства, связанные с пересчетом при переходе от одной системы единиц к другой, требовало унификации единиц измерений. Рост научно-технических и экономических связей между разными странами обусловливал необходимость такой унификации в международном масштабе.</a:t>
            </a:r>
          </a:p>
          <a:p>
            <a:pPr marL="228600" marR="0" lvl="0" indent="-182880" algn="l" defTabSz="914400" rtl="0" eaLnBrk="1" fontAlgn="auto" latinLnBrk="0" hangingPunct="1">
              <a:lnSpc>
                <a:spcPct val="100000"/>
              </a:lnSpc>
              <a:spcBef>
                <a:spcPts val="500"/>
              </a:spcBef>
              <a:spcAft>
                <a:spcPts val="5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Требовалась единая система единиц физических величин, практически удобная и охватывающая различные области измерений. При этом она должна была сохранить принцип </a:t>
            </a:r>
            <a:r>
              <a:rPr kumimoji="0" lang="ru-RU" sz="1400" i="1" u="none" strike="noStrike" kern="1200" cap="none" spc="0" normalizeH="0" baseline="0" noProof="0" dirty="0">
                <a:ln>
                  <a:noFill/>
                </a:ln>
                <a:effectLst/>
                <a:uLnTx/>
                <a:uFillTx/>
                <a:latin typeface="Times New Roman" pitchFamily="18" charset="-52"/>
                <a:ea typeface="+mn-ea"/>
                <a:cs typeface="+mn-cs"/>
              </a:rPr>
              <a:t>когерентности</a:t>
            </a:r>
            <a:r>
              <a:rPr kumimoji="0" lang="ru-RU" sz="1400" i="0" u="none" strike="noStrike" kern="1200" cap="none" spc="0" normalizeH="0" baseline="0" noProof="0" dirty="0">
                <a:ln>
                  <a:noFill/>
                </a:ln>
                <a:effectLst/>
                <a:uLnTx/>
                <a:uFillTx/>
                <a:latin typeface="Times New Roman" pitchFamily="18" charset="-52"/>
                <a:ea typeface="+mn-ea"/>
                <a:cs typeface="+mn-cs"/>
              </a:rPr>
              <a:t> (равенство единице коэффициента пропорциональности в уравнениях связи между физическими величинами).</a:t>
            </a:r>
          </a:p>
          <a:p>
            <a:pPr marL="228600" marR="0" lvl="0" indent="-182880" algn="l" defTabSz="914400" rtl="0" eaLnBrk="1" fontAlgn="auto" latinLnBrk="0" hangingPunct="1">
              <a:lnSpc>
                <a:spcPct val="100000"/>
              </a:lnSpc>
              <a:spcBef>
                <a:spcPts val="500"/>
              </a:spcBef>
              <a:spcAft>
                <a:spcPts val="5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В 1954 г. Х Генеральная конференция по мерам и весам установила шесть основных единиц (метр, килограмм, секунда, ампер, кельвин и свеча) практической системы единиц. </a:t>
            </a:r>
          </a:p>
          <a:p>
            <a:pPr marL="228600" marR="0" lvl="0" indent="-182880" algn="l" defTabSz="914400" rtl="0" eaLnBrk="1" fontAlgn="auto" latinLnBrk="0" hangingPunct="1">
              <a:lnSpc>
                <a:spcPct val="100000"/>
              </a:lnSpc>
              <a:spcBef>
                <a:spcPts val="500"/>
              </a:spcBef>
              <a:spcAft>
                <a:spcPts val="5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Система, основанная на утвержденных в 1954 г. шести основных единицах, была названа Международной системой единиц, сокращенно СИ (</a:t>
            </a:r>
            <a:r>
              <a:rPr kumimoji="0" lang="ru-RU" sz="1400" i="1" u="none" strike="noStrike" kern="1200" cap="none" spc="0" normalizeH="0" baseline="0" noProof="0" dirty="0">
                <a:ln>
                  <a:noFill/>
                </a:ln>
                <a:effectLst/>
                <a:uLnTx/>
                <a:uFillTx/>
                <a:latin typeface="Times New Roman" pitchFamily="18" charset="-52"/>
                <a:ea typeface="+mn-ea"/>
                <a:cs typeface="+mn-cs"/>
              </a:rPr>
              <a:t>SI</a:t>
            </a:r>
            <a:r>
              <a:rPr kumimoji="0" lang="ru-RU" sz="1400" i="0" u="none" strike="noStrike" kern="1200" cap="none" spc="0" normalizeH="0" baseline="0" noProof="0" dirty="0">
                <a:ln>
                  <a:noFill/>
                </a:ln>
                <a:effectLst/>
                <a:uLnTx/>
                <a:uFillTx/>
                <a:latin typeface="Times New Roman" pitchFamily="18" charset="-52"/>
                <a:ea typeface="+mn-ea"/>
                <a:cs typeface="+mn-cs"/>
              </a:rPr>
              <a:t> - начальные буквы французского наименования </a:t>
            </a:r>
            <a:r>
              <a:rPr kumimoji="0" lang="ru-RU" sz="1400" i="0" u="none" strike="noStrike" kern="1200" cap="none" spc="0" normalizeH="0" baseline="0" noProof="0" dirty="0" err="1">
                <a:ln>
                  <a:noFill/>
                </a:ln>
                <a:effectLst/>
                <a:uLnTx/>
                <a:uFillTx/>
                <a:latin typeface="Times New Roman" pitchFamily="18" charset="-52"/>
                <a:ea typeface="+mn-ea"/>
                <a:cs typeface="+mn-cs"/>
              </a:rPr>
              <a:t>Systeme</a:t>
            </a:r>
            <a:r>
              <a:rPr kumimoji="0" lang="ru-RU" sz="1400" i="0" u="none" strike="noStrike" kern="1200" cap="none" spc="0" normalizeH="0" baseline="0" noProof="0" dirty="0">
                <a:ln>
                  <a:noFill/>
                </a:ln>
                <a:effectLst/>
                <a:uLnTx/>
                <a:uFillTx/>
                <a:latin typeface="Times New Roman" pitchFamily="18" charset="-52"/>
                <a:ea typeface="+mn-ea"/>
                <a:cs typeface="+mn-cs"/>
              </a:rPr>
              <a:t> </a:t>
            </a:r>
            <a:r>
              <a:rPr kumimoji="0" lang="ru-RU" sz="1400" i="0" u="none" strike="noStrike" kern="1200" cap="none" spc="0" normalizeH="0" baseline="0" noProof="0" dirty="0" err="1">
                <a:ln>
                  <a:noFill/>
                </a:ln>
                <a:effectLst/>
                <a:uLnTx/>
                <a:uFillTx/>
                <a:latin typeface="Times New Roman" pitchFamily="18" charset="-52"/>
                <a:ea typeface="+mn-ea"/>
                <a:cs typeface="+mn-cs"/>
              </a:rPr>
              <a:t>International</a:t>
            </a:r>
            <a:r>
              <a:rPr kumimoji="0" lang="ru-RU" sz="1400" i="0" u="none" strike="noStrike" kern="1200" cap="none" spc="0" normalizeH="0" baseline="0" noProof="0" dirty="0">
                <a:ln>
                  <a:noFill/>
                </a:ln>
                <a:effectLst/>
                <a:uLnTx/>
                <a:uFillTx/>
                <a:latin typeface="Times New Roman" pitchFamily="18" charset="-52"/>
                <a:ea typeface="+mn-ea"/>
                <a:cs typeface="+mn-cs"/>
              </a:rPr>
              <a:t> была принята в 1960 году. Был утвержден перечень шести основных, двух дополнительных и первый список двадцати семи производных единиц, а также приставки для образования кратных и дольных единиц.</a:t>
            </a:r>
            <a:endParaRPr kumimoji="0" lang="ru-RU" sz="2200" i="0" u="none" strike="noStrike" kern="1200" cap="none" spc="0" normalizeH="0" baseline="0" noProof="0" dirty="0">
              <a:ln>
                <a:noFill/>
              </a:ln>
              <a:effectLst/>
              <a:uLnTx/>
              <a:uFillTx/>
              <a:latin typeface="+mn-lt"/>
              <a:ea typeface="+mn-ea"/>
              <a:cs typeface="+mn-cs"/>
            </a:endParaRPr>
          </a:p>
          <a:p>
            <a:pPr marL="228600" marR="0" lvl="0" indent="-182880" algn="l" defTabSz="914400" rtl="0" eaLnBrk="1" fontAlgn="auto" latinLnBrk="0" hangingPunct="1">
              <a:lnSpc>
                <a:spcPct val="100000"/>
              </a:lnSpc>
              <a:spcBef>
                <a:spcPts val="500"/>
              </a:spcBef>
              <a:spcAft>
                <a:spcPts val="500"/>
              </a:spcAft>
              <a:buClr>
                <a:schemeClr val="accent6">
                  <a:lumMod val="75000"/>
                </a:schemeClr>
              </a:buClr>
              <a:buSzPct val="130000"/>
              <a:buFont typeface="Georgia" pitchFamily="18" charset="0"/>
              <a:buChar char="*"/>
              <a:tabLst/>
              <a:defRPr/>
            </a:pPr>
            <a:r>
              <a:rPr kumimoji="0" lang="ru-RU" sz="1400" i="0" u="none" strike="noStrike" kern="1200" cap="none" spc="0" normalizeH="0" baseline="0" noProof="0" dirty="0">
                <a:ln>
                  <a:noFill/>
                </a:ln>
                <a:effectLst/>
                <a:uLnTx/>
                <a:uFillTx/>
                <a:latin typeface="Times New Roman" pitchFamily="18" charset="-52"/>
                <a:ea typeface="+mn-ea"/>
                <a:cs typeface="+mn-cs"/>
              </a:rPr>
              <a:t>На всех языках мира эта система получила сокращенное название СИ, а её единицы называются единицами СИ.</a:t>
            </a:r>
            <a:endParaRPr kumimoji="0" lang="ru-RU" sz="1400" i="0" u="none" strike="noStrike" kern="1200" cap="none" spc="0" normalizeH="0" baseline="0" noProof="0" dirty="0">
              <a:ln>
                <a:noFill/>
              </a:ln>
              <a:effectLst/>
              <a:uLnTx/>
              <a:uFillTx/>
              <a:latin typeface="+mn-lt"/>
              <a:ea typeface="+mn-ea"/>
              <a:cs typeface="+mn-cs"/>
            </a:endParaRPr>
          </a:p>
          <a:p>
            <a:pPr marL="228600" marR="0" lvl="0" indent="-182880" algn="l" defTabSz="914400" rtl="0" eaLnBrk="1" fontAlgn="auto" latinLnBrk="0" hangingPunct="1">
              <a:lnSpc>
                <a:spcPct val="100000"/>
              </a:lnSpc>
              <a:spcBef>
                <a:spcPct val="20000"/>
              </a:spcBef>
              <a:spcAft>
                <a:spcPts val="300"/>
              </a:spcAft>
              <a:buClr>
                <a:schemeClr val="accent6">
                  <a:lumMod val="75000"/>
                </a:schemeClr>
              </a:buClr>
              <a:buSzPct val="130000"/>
              <a:buFont typeface="Georgia" pitchFamily="18" charset="0"/>
              <a:buChar char="*"/>
              <a:tabLst/>
              <a:defRPr/>
            </a:pPr>
            <a:endParaRPr kumimoji="0" lang="ru-RU" sz="2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1871767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0398" y="0"/>
            <a:ext cx="5643602" cy="3928528"/>
          </a:xfrm>
          <a:prstGeom prst="rect">
            <a:avLst/>
          </a:prstGeom>
          <a:noFill/>
        </p:spPr>
        <p:txBody>
          <a:bodyPr wrap="square" rtlCol="0">
            <a:spAutoFit/>
          </a:bodyPr>
          <a:lstStyle/>
          <a:p>
            <a:pPr algn="ctr"/>
            <a:r>
              <a:rPr lang="ru-RU" sz="8000" dirty="0">
                <a:solidFill>
                  <a:srgbClr val="FF0000"/>
                </a:solidFill>
              </a:rPr>
              <a:t>Спасибо большое за внимание</a:t>
            </a:r>
          </a:p>
        </p:txBody>
      </p:sp>
      <p:pic>
        <p:nvPicPr>
          <p:cNvPr id="7170" name="Picture 2" descr="http://stat19.privet.ru/lr/0b14afb1b44b199ef084d3f1ce583d7a"/>
          <p:cNvPicPr>
            <a:picLocks noChangeAspect="1" noChangeArrowheads="1"/>
          </p:cNvPicPr>
          <p:nvPr/>
        </p:nvPicPr>
        <p:blipFill>
          <a:blip r:embed="rId2"/>
          <a:srcRect/>
          <a:stretch>
            <a:fillRect/>
          </a:stretch>
        </p:blipFill>
        <p:spPr bwMode="auto">
          <a:xfrm>
            <a:off x="0" y="3500438"/>
            <a:ext cx="6143636" cy="3357562"/>
          </a:xfrm>
          <a:prstGeom prst="rect">
            <a:avLst/>
          </a:prstGeom>
          <a:noFill/>
        </p:spPr>
      </p:pic>
    </p:spTree>
    <p:extLst>
      <p:ext uri="{BB962C8B-B14F-4D97-AF65-F5344CB8AC3E}">
        <p14:creationId xmlns:p14="http://schemas.microsoft.com/office/powerpoint/2010/main" val="10081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71472" y="285728"/>
            <a:ext cx="8286808" cy="5643602"/>
          </a:xfrm>
        </p:spPr>
        <p:txBody>
          <a:bodyPr>
            <a:noAutofit/>
          </a:bodyPr>
          <a:lstStyle/>
          <a:p>
            <a:pPr algn="just"/>
            <a:r>
              <a:rPr lang="ru-RU" sz="2400" dirty="0">
                <a:solidFill>
                  <a:schemeClr val="tx1"/>
                </a:solidFill>
              </a:rPr>
              <a:t>            Следующие пятьдесят суток были также поглощены напряженной работой. Венцом самозабвенного творчества была рукопись с семнадцатью тезисами о свойствах открытого излучения, которую Рентген вручил 28 декабря 1895 г. председателю </a:t>
            </a:r>
            <a:r>
              <a:rPr lang="ru-RU" sz="2400" dirty="0" err="1">
                <a:solidFill>
                  <a:schemeClr val="tx1"/>
                </a:solidFill>
              </a:rPr>
              <a:t>вюрцбургского</a:t>
            </a:r>
            <a:r>
              <a:rPr lang="ru-RU" sz="2400" dirty="0">
                <a:solidFill>
                  <a:schemeClr val="tx1"/>
                </a:solidFill>
              </a:rPr>
              <a:t> физико-медицинского общества вместе с первым рентгеновским снимком своей руки. В первых числах января 1896 г. брошюра Рентгена вышла из печати, а в последующие несколько недель появились ее переводы на русском, английском, французском и итальянском языках. Русский перевод под названием «Новый род лучей» был выпущен в Петербурге и содержал фотографию первой рентгенограммы, произведенной уже в России 16 января 1896 г.</a:t>
            </a:r>
          </a:p>
          <a:p>
            <a:pPr algn="just"/>
            <a:r>
              <a:rPr lang="ru-RU" sz="2400" dirty="0">
                <a:solidFill>
                  <a:schemeClr val="tx1"/>
                </a:solidFill>
              </a:rPr>
              <a:t>       10 декабря 1901 г. В.К. Рентгену присуждена первая из Нобелевских премий по физике.</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788024" y="476672"/>
            <a:ext cx="4264349" cy="688338"/>
          </a:xfrm>
        </p:spPr>
        <p:txBody>
          <a:bodyPr>
            <a:normAutofit fontScale="62500" lnSpcReduction="20000"/>
          </a:bodyPr>
          <a:lstStyle/>
          <a:p>
            <a:pPr algn="ctr">
              <a:buNone/>
            </a:pPr>
            <a:r>
              <a:rPr lang="ru-RU" sz="2900" b="1" dirty="0"/>
              <a:t>Фотография В.К. Рентгена, который держит катодную трубку</a:t>
            </a:r>
          </a:p>
          <a:p>
            <a:endParaRPr lang="ru-RU" dirty="0"/>
          </a:p>
        </p:txBody>
      </p:sp>
      <p:sp>
        <p:nvSpPr>
          <p:cNvPr id="4" name="Текст 3"/>
          <p:cNvSpPr>
            <a:spLocks noGrp="1"/>
          </p:cNvSpPr>
          <p:nvPr>
            <p:ph type="body" sz="half" idx="2"/>
          </p:nvPr>
        </p:nvSpPr>
        <p:spPr>
          <a:xfrm>
            <a:off x="251521" y="5085184"/>
            <a:ext cx="4104456" cy="1296144"/>
          </a:xfrm>
        </p:spPr>
        <p:txBody>
          <a:bodyPr>
            <a:normAutofit/>
          </a:bodyPr>
          <a:lstStyle/>
          <a:p>
            <a:pPr algn="ctr"/>
            <a:r>
              <a:rPr lang="ru-RU" sz="2000" b="1" dirty="0"/>
              <a:t>Лаборатория Рентгена вскоре после Открытия им Х-лучей.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9956"/>
            <a:ext cx="446449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65010"/>
            <a:ext cx="3960440" cy="506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115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332656"/>
            <a:ext cx="5040560" cy="5976664"/>
          </a:xfrm>
        </p:spPr>
        <p:txBody>
          <a:bodyPr>
            <a:noAutofit/>
          </a:bodyPr>
          <a:lstStyle/>
          <a:p>
            <a:pPr algn="just"/>
            <a:r>
              <a:rPr lang="ru-RU" sz="2000" dirty="0">
                <a:solidFill>
                  <a:schemeClr val="tx1"/>
                </a:solidFill>
              </a:rPr>
              <a:t>        Рентгеновские лучи немедленно стали не только предметом глубокого изучения во всем мире, но и быстро нашли практическое применение. Кроме того, они послужили непосредственным импульсом к обнаружению нового явления —</a:t>
            </a:r>
            <a:r>
              <a:rPr lang="ru-RU" sz="2000" b="1" dirty="0">
                <a:solidFill>
                  <a:schemeClr val="tx1"/>
                </a:solidFill>
              </a:rPr>
              <a:t> естественной радиоактивности,</a:t>
            </a:r>
            <a:r>
              <a:rPr lang="ru-RU" sz="2000" dirty="0">
                <a:solidFill>
                  <a:schemeClr val="tx1"/>
                </a:solidFill>
              </a:rPr>
              <a:t> которое потрясло мир менее чем через полгода после открытия рентгеновских лучей.</a:t>
            </a:r>
          </a:p>
          <a:p>
            <a:pPr algn="just"/>
            <a:r>
              <a:rPr lang="ru-RU" sz="2000" dirty="0">
                <a:solidFill>
                  <a:schemeClr val="tx1"/>
                </a:solidFill>
              </a:rPr>
              <a:t>        Они появились на фотографической пластинке, оставленной в столе профессором физики Парижского музея естественной истории Анри Беккерелем. Он — признанный авторитет в области люминесценции — в это время, как и многие, заинтересовавшись природой всепроницающих рентгеновских лучей, проверял связь между возникновением рентгеновских лучей и люминесценцией стеклянной стенки разрядной трубки.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32656"/>
            <a:ext cx="345638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5661248"/>
            <a:ext cx="3168352" cy="369332"/>
          </a:xfrm>
          <a:prstGeom prst="rect">
            <a:avLst/>
          </a:prstGeom>
          <a:noFill/>
        </p:spPr>
        <p:txBody>
          <a:bodyPr wrap="square" rtlCol="0">
            <a:spAutoFit/>
          </a:bodyPr>
          <a:lstStyle/>
          <a:p>
            <a:pPr algn="ctr"/>
            <a:r>
              <a:rPr lang="ru-RU" b="1" dirty="0"/>
              <a:t>Беккерель Антуан Анри</a:t>
            </a:r>
          </a:p>
        </p:txBody>
      </p:sp>
    </p:spTree>
    <p:extLst>
      <p:ext uri="{BB962C8B-B14F-4D97-AF65-F5344CB8AC3E}">
        <p14:creationId xmlns:p14="http://schemas.microsoft.com/office/powerpoint/2010/main" val="68831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500034" y="642918"/>
            <a:ext cx="4500594" cy="5429288"/>
          </a:xfrm>
        </p:spPr>
        <p:txBody>
          <a:bodyPr>
            <a:noAutofit/>
          </a:bodyPr>
          <a:lstStyle/>
          <a:p>
            <a:pPr algn="just"/>
            <a:r>
              <a:rPr lang="ru-RU" sz="1800" dirty="0">
                <a:solidFill>
                  <a:schemeClr val="tx1"/>
                </a:solidFill>
              </a:rPr>
              <a:t>         В разрядных трубках не было антикатода, как в современных рентгеновских трубках, и источником рентгеновских лучей служило стекло, которое при этом еще и люминесцировало. Беккерель помещал на фотопластинку, завернутую в черную бумагу, различные люминесцирующие материалы, выставлял их на солнечный свет, а затем, проявляя пластинку, пытался обнаружить почернение, вызванное Х-лучами, предположительно сопровождавшими процесс люминесценции. Искомая связь была вскоре «обнаружена», когда действию солнечного света подвергли соли урана. Так было установлено, что уран произвольно, независимо от солнечного освещения, испускает невидимые глазу «урановые лучи».</a:t>
            </a:r>
            <a:endParaRPr lang="ru-RU" sz="1800" dirty="0"/>
          </a:p>
        </p:txBody>
      </p:sp>
      <p:pic>
        <p:nvPicPr>
          <p:cNvPr id="35842" name="Picture 2" descr="http://im1-tub-ru.yandex.net/i?id=450926656-46-72&amp;n=21"/>
          <p:cNvPicPr>
            <a:picLocks noChangeAspect="1" noChangeArrowheads="1"/>
          </p:cNvPicPr>
          <p:nvPr/>
        </p:nvPicPr>
        <p:blipFill>
          <a:blip r:embed="rId2"/>
          <a:srcRect/>
          <a:stretch>
            <a:fillRect/>
          </a:stretch>
        </p:blipFill>
        <p:spPr bwMode="auto">
          <a:xfrm>
            <a:off x="5072066" y="857232"/>
            <a:ext cx="3857652" cy="45005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857752" y="428604"/>
            <a:ext cx="4140897" cy="5904656"/>
          </a:xfrm>
        </p:spPr>
        <p:txBody>
          <a:bodyPr>
            <a:normAutofit/>
          </a:bodyPr>
          <a:lstStyle/>
          <a:p>
            <a:pPr algn="just"/>
            <a:r>
              <a:rPr lang="ru-RU" sz="2400" dirty="0">
                <a:solidFill>
                  <a:schemeClr val="tx1"/>
                </a:solidFill>
              </a:rPr>
              <a:t>          Уже в 1897 г.                 Э.Резерфорд разделил излучение урана на две составляющие, названные им а- и </a:t>
            </a:r>
            <a:r>
              <a:rPr lang="en-US" sz="2400" dirty="0">
                <a:solidFill>
                  <a:schemeClr val="tx1"/>
                </a:solidFill>
              </a:rPr>
              <a:t>ß</a:t>
            </a:r>
            <a:r>
              <a:rPr lang="ru-RU" sz="2400" dirty="0">
                <a:solidFill>
                  <a:schemeClr val="tx1"/>
                </a:solidFill>
              </a:rPr>
              <a:t>-лучами. Он же показал, что а-частицы идентичны ядрам гелия, и высказал мысль, что </a:t>
            </a:r>
            <a:r>
              <a:rPr lang="en-US" sz="2400" dirty="0">
                <a:solidFill>
                  <a:schemeClr val="tx1"/>
                </a:solidFill>
              </a:rPr>
              <a:t>ß</a:t>
            </a:r>
            <a:r>
              <a:rPr lang="ru-RU" sz="2400" dirty="0">
                <a:solidFill>
                  <a:schemeClr val="tx1"/>
                </a:solidFill>
              </a:rPr>
              <a:t>-частицы представляют собой электроны с атомных орбит, что позднее было подтверждено                       Дж. Томсоном в другого рода экспериментах.</a:t>
            </a:r>
          </a:p>
          <a:p>
            <a:pPr algn="just"/>
            <a:endParaRPr lang="ru-RU" dirty="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25" y="260648"/>
            <a:ext cx="439248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5949280"/>
            <a:ext cx="3240360" cy="646331"/>
          </a:xfrm>
          <a:prstGeom prst="rect">
            <a:avLst/>
          </a:prstGeom>
          <a:noFill/>
        </p:spPr>
        <p:txBody>
          <a:bodyPr wrap="square" rtlCol="0">
            <a:spAutoFit/>
          </a:bodyPr>
          <a:lstStyle/>
          <a:p>
            <a:pPr algn="ctr"/>
            <a:r>
              <a:rPr lang="ru-RU" b="1" dirty="0"/>
              <a:t>Мария Склодовская -Кюри и Пьер Кюри </a:t>
            </a:r>
          </a:p>
        </p:txBody>
      </p:sp>
    </p:spTree>
    <p:extLst>
      <p:ext uri="{BB962C8B-B14F-4D97-AF65-F5344CB8AC3E}">
        <p14:creationId xmlns:p14="http://schemas.microsoft.com/office/powerpoint/2010/main" val="2516153074"/>
      </p:ext>
    </p:extLst>
  </p:cSld>
  <p:clrMapOvr>
    <a:masterClrMapping/>
  </p:clrMapOvr>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761</TotalTime>
  <Words>4752</Words>
  <Application>Microsoft Office PowerPoint</Application>
  <PresentationFormat>Экран (4:3)</PresentationFormat>
  <Paragraphs>141</Paragraphs>
  <Slides>42</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42</vt:i4>
      </vt:variant>
    </vt:vector>
  </HeadingPairs>
  <TitlesOfParts>
    <vt:vector size="49" baseType="lpstr">
      <vt:lpstr>Arial</vt:lpstr>
      <vt:lpstr>Calibri</vt:lpstr>
      <vt:lpstr>Georgia</vt:lpstr>
      <vt:lpstr>Times New Roman</vt:lpstr>
      <vt:lpstr>Воздушный поток</vt:lpstr>
      <vt:lpstr>Photo Editor Photo</vt:lpstr>
      <vt:lpstr>Документ</vt:lpstr>
      <vt:lpstr>Предмет   радиобиологии.  Исторический очерк открытий. Этапы развития. Ионизирующие излучение и механизмы их возникновения.</vt:lpstr>
      <vt:lpstr>Радиобиология – научная дисциплина, изучающая действие ионизирующих излучений на биологические объекты разной степени организации – от изолированной клетки до организма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Развитие отечественной радиобиологии</vt:lpstr>
      <vt:lpstr>Презентация PowerPoint</vt:lpstr>
      <vt:lpstr>Презентация PowerPoint</vt:lpstr>
      <vt:lpstr>Ионизирующее излучение</vt:lpstr>
      <vt:lpstr>Источники ионизирующих излучений </vt:lpstr>
      <vt:lpstr>Презентация PowerPoint</vt:lpstr>
      <vt:lpstr>Презентация PowerPoint</vt:lpstr>
      <vt:lpstr>Презентация PowerPoint</vt:lpstr>
      <vt:lpstr>Презентация PowerPoint</vt:lpstr>
      <vt:lpstr>Элементарные частицы ядра</vt:lpstr>
      <vt:lpstr>Презентация PowerPoint</vt:lpstr>
      <vt:lpstr>Презентация PowerPoint</vt:lpstr>
      <vt:lpstr>Презентация PowerPoint</vt:lpstr>
      <vt:lpstr>Основные виды ионизирующих излучений </vt:lpstr>
      <vt:lpstr>Презентация PowerPoint</vt:lpstr>
      <vt:lpstr>Презентация PowerPoint</vt:lpstr>
      <vt:lpstr>Презентация PowerPoint</vt:lpstr>
      <vt:lpstr>Гамма- лучи</vt:lpstr>
      <vt:lpstr>КОРПУСКУЛЯРНЫЕ ИЗЛУЧЕНИЯ</vt:lpstr>
      <vt:lpstr>Альфа-частицы</vt:lpstr>
      <vt:lpstr>Бета-частицы</vt:lpstr>
      <vt:lpstr>Нейтри́но </vt:lpstr>
      <vt:lpstr>Презентация PowerPoint</vt:lpstr>
      <vt:lpstr>Презентация PowerPoint</vt:lpstr>
      <vt:lpstr>Единицы дозы излучения </vt:lpstr>
      <vt:lpstr>Презентация PowerPoint</vt:lpstr>
      <vt:lpstr>Презентация PowerPoint</vt:lpstr>
      <vt:lpstr>ДОЗЫ ИЗЛУЧЕНИЯ</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предмет  радиобиологии</dc:title>
  <dc:creator>User</dc:creator>
  <cp:lastModifiedBy>user</cp:lastModifiedBy>
  <cp:revision>88</cp:revision>
  <dcterms:created xsi:type="dcterms:W3CDTF">2014-06-17T13:32:27Z</dcterms:created>
  <dcterms:modified xsi:type="dcterms:W3CDTF">2025-11-26T17:46:02Z</dcterms:modified>
</cp:coreProperties>
</file>