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97" r:id="rId4"/>
    <p:sldId id="258" r:id="rId5"/>
    <p:sldId id="259" r:id="rId6"/>
    <p:sldId id="260" r:id="rId7"/>
    <p:sldId id="261" r:id="rId8"/>
    <p:sldId id="262" r:id="rId9"/>
    <p:sldId id="263" r:id="rId10"/>
    <p:sldId id="264" r:id="rId11"/>
    <p:sldId id="265" r:id="rId12"/>
    <p:sldId id="266" r:id="rId13"/>
    <p:sldId id="296" r:id="rId14"/>
    <p:sldId id="267" r:id="rId15"/>
    <p:sldId id="298" r:id="rId16"/>
    <p:sldId id="268" r:id="rId17"/>
    <p:sldId id="269" r:id="rId18"/>
    <p:sldId id="295" r:id="rId19"/>
    <p:sldId id="270" r:id="rId20"/>
    <p:sldId id="271" r:id="rId21"/>
    <p:sldId id="272" r:id="rId22"/>
    <p:sldId id="273" r:id="rId23"/>
    <p:sldId id="274" r:id="rId24"/>
    <p:sldId id="275" r:id="rId25"/>
    <p:sldId id="276" r:id="rId26"/>
    <p:sldId id="277" r:id="rId27"/>
    <p:sldId id="278" r:id="rId28"/>
    <p:sldId id="279" r:id="rId29"/>
    <p:sldId id="280" r:id="rId30"/>
    <p:sldId id="291" r:id="rId31"/>
    <p:sldId id="292" r:id="rId32"/>
    <p:sldId id="293" r:id="rId33"/>
    <p:sldId id="281" r:id="rId34"/>
    <p:sldId id="282" r:id="rId35"/>
    <p:sldId id="283" r:id="rId36"/>
    <p:sldId id="294" r:id="rId37"/>
    <p:sldId id="284" r:id="rId38"/>
    <p:sldId id="285" r:id="rId39"/>
    <p:sldId id="286" r:id="rId40"/>
    <p:sldId id="289"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86" d="100"/>
          <a:sy n="86" d="100"/>
        </p:scale>
        <p:origin x="128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t>26.11.2025</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26.11.2025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26.11.2025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26.11.2025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26.11.2025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26.11.2025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26.11.2025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26.11.2025</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26.11.2025</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t>26.11.2025</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2880320"/>
          </a:xfrm>
        </p:spPr>
        <p:txBody>
          <a:bodyPr>
            <a:normAutofit fontScale="90000"/>
          </a:bodyPr>
          <a:lstStyle/>
          <a:p>
            <a:pPr marL="0" indent="0" algn="ctr">
              <a:buNone/>
            </a:pPr>
            <a:r>
              <a:rPr lang="ru-RU" sz="4400" b="1" dirty="0">
                <a:solidFill>
                  <a:schemeClr val="accent1">
                    <a:lumMod val="50000"/>
                  </a:schemeClr>
                </a:solidFill>
                <a:latin typeface="Times New Roman" pitchFamily="18" charset="0"/>
                <a:cs typeface="Times New Roman" pitchFamily="18" charset="0"/>
              </a:rPr>
              <a:t>Взаимодействие электромагнитных излучений и нейтронов с веществом. Принципы и методы регистрации ионизирующих излучений</a:t>
            </a:r>
          </a:p>
        </p:txBody>
      </p:sp>
      <p:sp>
        <p:nvSpPr>
          <p:cNvPr id="4" name="Прямоугольник 3">
            <a:extLst>
              <a:ext uri="{FF2B5EF4-FFF2-40B4-BE49-F238E27FC236}">
                <a16:creationId xmlns:a16="http://schemas.microsoft.com/office/drawing/2014/main" id="{65B17C22-0AD1-4385-9A1A-86F63C571A73}"/>
              </a:ext>
            </a:extLst>
          </p:cNvPr>
          <p:cNvSpPr/>
          <p:nvPr/>
        </p:nvSpPr>
        <p:spPr>
          <a:xfrm>
            <a:off x="1907704" y="5445224"/>
            <a:ext cx="6624736"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Профессор, д.м.н. Рыжкин Сергей Александрович </a:t>
            </a:r>
          </a:p>
        </p:txBody>
      </p:sp>
    </p:spTree>
    <p:extLst>
      <p:ext uri="{BB962C8B-B14F-4D97-AF65-F5344CB8AC3E}">
        <p14:creationId xmlns:p14="http://schemas.microsoft.com/office/powerpoint/2010/main" val="1321208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043492" y="1196752"/>
            <a:ext cx="6777317" cy="4635877"/>
          </a:xfrm>
        </p:spPr>
        <p:txBody>
          <a:bodyPr>
            <a:normAutofit fontScale="85000" lnSpcReduction="10000"/>
          </a:bodyPr>
          <a:lstStyle/>
          <a:p>
            <a:pPr marL="68580" indent="0" algn="just">
              <a:buNone/>
            </a:pPr>
            <a:r>
              <a:rPr lang="ru-RU" dirty="0">
                <a:latin typeface="Times New Roman" pitchFamily="18" charset="0"/>
                <a:cs typeface="Times New Roman" pitchFamily="18" charset="0"/>
              </a:rPr>
              <a:t>           Газ, которым заполняется ионизационная камера, обычно является инертным газом (или их смесью) с добавлением легко ионизирующегося соединения (обычно углеводорода, например метана или ацетилена). Открытые ионизационные камеры (например, ионизационные детекторы дыма) заполнены воздухом.</a:t>
            </a:r>
          </a:p>
          <a:p>
            <a:pPr marL="68580" indent="0" algn="just">
              <a:buNone/>
            </a:pPr>
            <a:r>
              <a:rPr lang="ru-RU" dirty="0">
                <a:latin typeface="Times New Roman" pitchFamily="18" charset="0"/>
                <a:cs typeface="Times New Roman" pitchFamily="18" charset="0"/>
              </a:rPr>
              <a:t>           Ионизационные камеры бывают токовыми (интегрирующими) и импульсными. В последнем случае на анод камеры собираются быстро двигающиеся электроны (за время порядка 1 </a:t>
            </a:r>
            <a:r>
              <a:rPr lang="ru-RU" dirty="0" err="1">
                <a:latin typeface="Times New Roman" pitchFamily="18" charset="0"/>
                <a:cs typeface="Times New Roman" pitchFamily="18" charset="0"/>
              </a:rPr>
              <a:t>мкс</a:t>
            </a:r>
            <a:r>
              <a:rPr lang="ru-RU" dirty="0">
                <a:latin typeface="Times New Roman" pitchFamily="18" charset="0"/>
                <a:cs typeface="Times New Roman" pitchFamily="18" charset="0"/>
              </a:rPr>
              <a:t>), тогда как медленно дрейфующие тяжёлые положительные ионы не успевают за это время достичь катода. Это позволяет регистрировать отдельные импульсы от каждой частицы. В такие камеры вводят третий электрод — сетку, расположенную вблизи анода и экранирующую его от положительных ионов.</a:t>
            </a:r>
          </a:p>
        </p:txBody>
      </p:sp>
    </p:spTree>
    <p:extLst>
      <p:ext uri="{BB962C8B-B14F-4D97-AF65-F5344CB8AC3E}">
        <p14:creationId xmlns:p14="http://schemas.microsoft.com/office/powerpoint/2010/main" val="327460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8085" y="764704"/>
            <a:ext cx="7024744" cy="601136"/>
          </a:xfrm>
        </p:spPr>
        <p:txBody>
          <a:bodyPr>
            <a:normAutofit fontScale="90000"/>
          </a:bodyPr>
          <a:lstStyle/>
          <a:p>
            <a:pPr algn="ctr"/>
            <a:r>
              <a:rPr lang="ru-RU" sz="3600" b="1" dirty="0">
                <a:solidFill>
                  <a:schemeClr val="accent1">
                    <a:lumMod val="50000"/>
                  </a:schemeClr>
                </a:solidFill>
                <a:latin typeface="Times New Roman" pitchFamily="18" charset="0"/>
                <a:cs typeface="Times New Roman" pitchFamily="18" charset="0"/>
              </a:rPr>
              <a:t>Сцинтилляционный метод</a:t>
            </a:r>
          </a:p>
        </p:txBody>
      </p:sp>
      <p:sp>
        <p:nvSpPr>
          <p:cNvPr id="3" name="Прямоугольник 2"/>
          <p:cNvSpPr/>
          <p:nvPr/>
        </p:nvSpPr>
        <p:spPr>
          <a:xfrm>
            <a:off x="1259632" y="1340768"/>
            <a:ext cx="6624736" cy="5016758"/>
          </a:xfrm>
          <a:prstGeom prst="rect">
            <a:avLst/>
          </a:prstGeom>
        </p:spPr>
        <p:txBody>
          <a:bodyPr wrap="square">
            <a:spAutoFit/>
          </a:bodyPr>
          <a:lstStyle/>
          <a:p>
            <a:pPr algn="just"/>
            <a:r>
              <a:rPr lang="ru-RU" sz="2000" b="1" dirty="0">
                <a:solidFill>
                  <a:schemeClr val="accent1">
                    <a:lumMod val="50000"/>
                  </a:schemeClr>
                </a:solidFill>
                <a:latin typeface="Times New Roman" pitchFamily="18" charset="0"/>
                <a:cs typeface="Times New Roman" pitchFamily="18" charset="0"/>
              </a:rPr>
              <a:t>        </a:t>
            </a:r>
            <a:r>
              <a:rPr lang="ru-RU" sz="2000" b="1" dirty="0" err="1">
                <a:solidFill>
                  <a:schemeClr val="accent1">
                    <a:lumMod val="50000"/>
                  </a:schemeClr>
                </a:solidFill>
                <a:latin typeface="Times New Roman" pitchFamily="18" charset="0"/>
                <a:cs typeface="Times New Roman" pitchFamily="18" charset="0"/>
              </a:rPr>
              <a:t>Сцинтилля́торы</a:t>
            </a:r>
            <a:r>
              <a:rPr lang="ru-RU" sz="2000" dirty="0">
                <a:latin typeface="Times New Roman" pitchFamily="18" charset="0"/>
                <a:cs typeface="Times New Roman" pitchFamily="18" charset="0"/>
              </a:rPr>
              <a:t> — вещества, обладающие способностью излучать свет при поглощении ионизирующего излучения (гамма-квантов, электронов, альфа-частиц и т. д.). Как правило, излучаемое количество фотонов для данного типа излучения приближённо пропорционально поглощённой энергии, что позволяет получать энергетические спектры излучения. Сцинтилляционные детекторы ядерных излучений — основное применение сцинтилляторов. В сцинтилляционном детекторе свет, излученный при сцинтилляции, собирается на фотоприёмнике (как правило, это фотокатод фотоэлектронного умножителя — ФЭУ, значительно реже используются фотодиоды и другие фотоприёмники), преобразуется в импульс тока, усиливается и записывается той или иной регистрирующей системой.</a:t>
            </a:r>
          </a:p>
        </p:txBody>
      </p:sp>
    </p:spTree>
    <p:extLst>
      <p:ext uri="{BB962C8B-B14F-4D97-AF65-F5344CB8AC3E}">
        <p14:creationId xmlns:p14="http://schemas.microsoft.com/office/powerpoint/2010/main" val="3313618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971600" y="764704"/>
            <a:ext cx="7056900" cy="5067925"/>
          </a:xfrm>
        </p:spPr>
        <p:txBody>
          <a:bodyPr>
            <a:noAutofit/>
          </a:bodyPr>
          <a:lstStyle/>
          <a:p>
            <a:pPr marL="68580" indent="0" algn="just">
              <a:buNone/>
            </a:pPr>
            <a:r>
              <a:rPr lang="ru-RU" sz="1600" b="1" dirty="0">
                <a:solidFill>
                  <a:schemeClr val="accent1">
                    <a:lumMod val="50000"/>
                  </a:schemeClr>
                </a:solidFill>
                <a:latin typeface="Times New Roman" pitchFamily="18" charset="0"/>
                <a:cs typeface="Times New Roman" pitchFamily="18" charset="0"/>
              </a:rPr>
              <a:t>          </a:t>
            </a:r>
            <a:r>
              <a:rPr lang="ru-RU" sz="1600" b="1" dirty="0" err="1">
                <a:solidFill>
                  <a:schemeClr val="accent1">
                    <a:lumMod val="50000"/>
                  </a:schemeClr>
                </a:solidFill>
                <a:latin typeface="Times New Roman" pitchFamily="18" charset="0"/>
                <a:cs typeface="Times New Roman" pitchFamily="18" charset="0"/>
              </a:rPr>
              <a:t>Световыход</a:t>
            </a:r>
            <a:r>
              <a:rPr lang="ru-RU" sz="1600" b="1" dirty="0">
                <a:solidFill>
                  <a:schemeClr val="accent1">
                    <a:lumMod val="50000"/>
                  </a:schemeClr>
                </a:solidFill>
                <a:latin typeface="Times New Roman" pitchFamily="18" charset="0"/>
                <a:cs typeface="Times New Roman" pitchFamily="18" charset="0"/>
              </a:rPr>
              <a:t> </a:t>
            </a:r>
            <a:r>
              <a:rPr lang="ru-RU" sz="1600" dirty="0">
                <a:solidFill>
                  <a:schemeClr val="tx1"/>
                </a:solidFill>
                <a:latin typeface="Times New Roman" pitchFamily="18" charset="0"/>
                <a:cs typeface="Times New Roman" pitchFamily="18" charset="0"/>
              </a:rPr>
              <a:t>— количество фотонов, излучаемых сцинтиллятором при поглощении определённого количества энергии (обычно 1 МэВ). Большим </a:t>
            </a:r>
            <a:r>
              <a:rPr lang="ru-RU" sz="1600" dirty="0" err="1">
                <a:solidFill>
                  <a:schemeClr val="tx1"/>
                </a:solidFill>
                <a:latin typeface="Times New Roman" pitchFamily="18" charset="0"/>
                <a:cs typeface="Times New Roman" pitchFamily="18" charset="0"/>
              </a:rPr>
              <a:t>световыходом</a:t>
            </a:r>
            <a:r>
              <a:rPr lang="ru-RU" sz="1600" dirty="0">
                <a:solidFill>
                  <a:schemeClr val="tx1"/>
                </a:solidFill>
                <a:latin typeface="Times New Roman" pitchFamily="18" charset="0"/>
                <a:cs typeface="Times New Roman" pitchFamily="18" charset="0"/>
              </a:rPr>
              <a:t> считается величина 50—70 тыс. фотонов на МэВ. Однако для детектирования высокоэнергичных частиц могут использоваться и сцинтилляторы со значительно меньшим </a:t>
            </a:r>
            <a:r>
              <a:rPr lang="ru-RU" sz="1600" dirty="0" err="1">
                <a:solidFill>
                  <a:schemeClr val="tx1"/>
                </a:solidFill>
                <a:latin typeface="Times New Roman" pitchFamily="18" charset="0"/>
                <a:cs typeface="Times New Roman" pitchFamily="18" charset="0"/>
              </a:rPr>
              <a:t>световыходом</a:t>
            </a:r>
            <a:r>
              <a:rPr lang="ru-RU" sz="1600" dirty="0">
                <a:solidFill>
                  <a:schemeClr val="tx1"/>
                </a:solidFill>
                <a:latin typeface="Times New Roman" pitchFamily="18" charset="0"/>
                <a:cs typeface="Times New Roman" pitchFamily="18" charset="0"/>
              </a:rPr>
              <a:t> (например, </a:t>
            </a:r>
            <a:r>
              <a:rPr lang="ru-RU" sz="1600" dirty="0" err="1">
                <a:solidFill>
                  <a:schemeClr val="tx1"/>
                </a:solidFill>
                <a:latin typeface="Times New Roman" pitchFamily="18" charset="0"/>
                <a:cs typeface="Times New Roman" pitchFamily="18" charset="0"/>
              </a:rPr>
              <a:t>вольфрамат</a:t>
            </a:r>
            <a:r>
              <a:rPr lang="ru-RU" sz="1600" dirty="0">
                <a:solidFill>
                  <a:schemeClr val="tx1"/>
                </a:solidFill>
                <a:latin typeface="Times New Roman" pitchFamily="18" charset="0"/>
                <a:cs typeface="Times New Roman" pitchFamily="18" charset="0"/>
              </a:rPr>
              <a:t> свинца).</a:t>
            </a:r>
          </a:p>
          <a:p>
            <a:pPr marL="68580" indent="0" algn="just">
              <a:buNone/>
            </a:pPr>
            <a:r>
              <a:rPr lang="ru-RU" sz="1600" b="1" dirty="0">
                <a:solidFill>
                  <a:schemeClr val="accent1">
                    <a:lumMod val="50000"/>
                  </a:schemeClr>
                </a:solidFill>
                <a:latin typeface="Times New Roman" pitchFamily="18" charset="0"/>
                <a:cs typeface="Times New Roman" pitchFamily="18" charset="0"/>
              </a:rPr>
              <a:t>          Спектр высвечивания </a:t>
            </a:r>
            <a:r>
              <a:rPr lang="ru-RU" sz="1600" dirty="0">
                <a:solidFill>
                  <a:schemeClr val="tx1"/>
                </a:solidFill>
                <a:latin typeface="Times New Roman" pitchFamily="18" charset="0"/>
                <a:cs typeface="Times New Roman" pitchFamily="18" charset="0"/>
              </a:rPr>
              <a:t>должен быть оптимально согласован со светочувствительностью используемого фотоприёмника, чтобы не терять лишний свет. Несогласованный с чувствительностью приёмника спектр высвечивания негативно сказывается на энергетическом разрешении.</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913" y="3573016"/>
            <a:ext cx="3672408"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868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908720"/>
            <a:ext cx="7056900" cy="5328592"/>
          </a:xfrm>
        </p:spPr>
        <p:txBody>
          <a:bodyPr>
            <a:normAutofit fontScale="92500" lnSpcReduction="10000"/>
          </a:bodyPr>
          <a:lstStyle/>
          <a:p>
            <a:pPr marL="68580" indent="0" algn="just">
              <a:buNone/>
            </a:pPr>
            <a:r>
              <a:rPr lang="ru-RU" dirty="0">
                <a:latin typeface="Times New Roman" pitchFamily="18" charset="0"/>
                <a:cs typeface="Times New Roman" pitchFamily="18" charset="0"/>
              </a:rPr>
              <a:t>         </a:t>
            </a:r>
            <a:r>
              <a:rPr lang="ru-RU" dirty="0">
                <a:solidFill>
                  <a:schemeClr val="accent1">
                    <a:lumMod val="50000"/>
                  </a:schemeClr>
                </a:solidFill>
                <a:latin typeface="Times New Roman" pitchFamily="18" charset="0"/>
                <a:cs typeface="Times New Roman" pitchFamily="18" charset="0"/>
              </a:rPr>
              <a:t>Энергетическое разрешение</a:t>
            </a:r>
            <a:r>
              <a:rPr lang="ru-RU" dirty="0">
                <a:latin typeface="Times New Roman" pitchFamily="18" charset="0"/>
                <a:cs typeface="Times New Roman" pitchFamily="18" charset="0"/>
              </a:rPr>
              <a:t>. Даже при поглощении частиц с одинаковой энергией амплитуда импульса на выходе фотоприёмника сцинтилляционного детектора меняется от события к событию. Это связано:</a:t>
            </a:r>
          </a:p>
          <a:p>
            <a:pPr marL="68580" indent="0" algn="just">
              <a:buNone/>
            </a:pPr>
            <a:r>
              <a:rPr lang="ru-RU" dirty="0">
                <a:latin typeface="Times New Roman" pitchFamily="18" charset="0"/>
                <a:cs typeface="Times New Roman" pitchFamily="18" charset="0"/>
              </a:rPr>
              <a:t>1) со статистическим характером процессов сбора фотонов на фотоприёмнике и последующего усиления;</a:t>
            </a:r>
          </a:p>
          <a:p>
            <a:pPr marL="68580" indent="0" algn="just">
              <a:buNone/>
            </a:pPr>
            <a:r>
              <a:rPr lang="ru-RU" dirty="0">
                <a:latin typeface="Times New Roman" pitchFamily="18" charset="0"/>
                <a:cs typeface="Times New Roman" pitchFamily="18" charset="0"/>
              </a:rPr>
              <a:t>2) с различной вероятностью доставки фотона к фотоприёмнику из разных точек сцинтиллятора;</a:t>
            </a:r>
          </a:p>
          <a:p>
            <a:pPr marL="68580" indent="0" algn="just">
              <a:buNone/>
            </a:pPr>
            <a:r>
              <a:rPr lang="ru-RU" dirty="0">
                <a:latin typeface="Times New Roman" pitchFamily="18" charset="0"/>
                <a:cs typeface="Times New Roman" pitchFamily="18" charset="0"/>
              </a:rPr>
              <a:t>3) с разбросом высвечиваемого числа фотонов; </a:t>
            </a:r>
          </a:p>
          <a:p>
            <a:pPr marL="68580" indent="0" algn="just">
              <a:buNone/>
            </a:pPr>
            <a:r>
              <a:rPr lang="ru-RU" dirty="0">
                <a:latin typeface="Times New Roman" pitchFamily="18" charset="0"/>
                <a:cs typeface="Times New Roman" pitchFamily="18" charset="0"/>
              </a:rPr>
              <a:t>В результате в набранном спектре линия (которая для идеального детектора представляла бы дельта-функцию) оказывается размытой. Поскольку энергетическое разрешение зависит от энергии, его следует указывать для конкретной энергии. Чаще всего разрешение указывают для энергии гамма-линии цезия-137        (661.7 кэВ).</a:t>
            </a:r>
          </a:p>
          <a:p>
            <a:pPr marL="68580" indent="0">
              <a:buNone/>
            </a:pPr>
            <a:endParaRPr lang="ru-RU" dirty="0"/>
          </a:p>
        </p:txBody>
      </p:sp>
    </p:spTree>
    <p:extLst>
      <p:ext uri="{BB962C8B-B14F-4D97-AF65-F5344CB8AC3E}">
        <p14:creationId xmlns:p14="http://schemas.microsoft.com/office/powerpoint/2010/main" val="3135152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734481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827584" y="332656"/>
            <a:ext cx="3672408" cy="461665"/>
          </a:xfrm>
          <a:prstGeom prst="rect">
            <a:avLst/>
          </a:prstGeom>
        </p:spPr>
        <p:txBody>
          <a:bodyPr wrap="square">
            <a:spAutoFit/>
          </a:bodyPr>
          <a:lstStyle/>
          <a:p>
            <a:r>
              <a:rPr lang="ru-RU" sz="2400" b="1" dirty="0">
                <a:latin typeface="Times New Roman" pitchFamily="18" charset="0"/>
                <a:cs typeface="Times New Roman" pitchFamily="18" charset="0"/>
              </a:rPr>
              <a:t>Сцинтиллятор и ФЭУ</a:t>
            </a:r>
          </a:p>
        </p:txBody>
      </p:sp>
    </p:spTree>
    <p:extLst>
      <p:ext uri="{BB962C8B-B14F-4D97-AF65-F5344CB8AC3E}">
        <p14:creationId xmlns:p14="http://schemas.microsoft.com/office/powerpoint/2010/main" val="155271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28" y="3350027"/>
            <a:ext cx="7272807" cy="275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211923" y="764704"/>
            <a:ext cx="7128792" cy="2308324"/>
          </a:xfrm>
          <a:prstGeom prst="rect">
            <a:avLst/>
          </a:prstGeom>
        </p:spPr>
        <p:txBody>
          <a:bodyPr wrap="square">
            <a:spAutoFit/>
          </a:bodyPr>
          <a:lstStyle/>
          <a:p>
            <a:pPr algn="ctr"/>
            <a:r>
              <a:rPr lang="ru-RU" dirty="0">
                <a:solidFill>
                  <a:schemeClr val="accent1">
                    <a:lumMod val="50000"/>
                  </a:schemeClr>
                </a:solidFill>
                <a:latin typeface="Times New Roman" pitchFamily="18" charset="0"/>
                <a:cs typeface="Times New Roman" pitchFamily="18" charset="0"/>
              </a:rPr>
              <a:t>      </a:t>
            </a:r>
            <a:r>
              <a:rPr lang="ru-RU" b="1" dirty="0">
                <a:solidFill>
                  <a:schemeClr val="accent1">
                    <a:lumMod val="50000"/>
                  </a:schemeClr>
                </a:solidFill>
                <a:latin typeface="Times New Roman" pitchFamily="18" charset="0"/>
                <a:cs typeface="Times New Roman" pitchFamily="18" charset="0"/>
              </a:rPr>
              <a:t>Сцинтилляционный счетчик нейтронов с шаровым замедлителем.</a:t>
            </a:r>
          </a:p>
          <a:p>
            <a:pPr algn="ct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Для измерения потока нейтронов в интервале   энергий  от  10-2 до  10-7эВ можно применить сцинтилляционный детектор, который состоит из ФЭУ(4) с экраном(5), предусилителя (6), </a:t>
            </a:r>
            <a:r>
              <a:rPr lang="ru-RU" dirty="0" err="1">
                <a:latin typeface="Times New Roman" pitchFamily="18" charset="0"/>
                <a:cs typeface="Times New Roman" pitchFamily="18" charset="0"/>
              </a:rPr>
              <a:t>световода</a:t>
            </a:r>
            <a:r>
              <a:rPr lang="ru-RU" dirty="0">
                <a:latin typeface="Times New Roman" pitchFamily="18" charset="0"/>
                <a:cs typeface="Times New Roman" pitchFamily="18" charset="0"/>
              </a:rPr>
              <a:t> (3), сцинтиллятора 6LiI(</a:t>
            </a:r>
            <a:r>
              <a:rPr lang="ru-RU" dirty="0" err="1">
                <a:latin typeface="Times New Roman" pitchFamily="18" charset="0"/>
                <a:cs typeface="Times New Roman" pitchFamily="18" charset="0"/>
              </a:rPr>
              <a:t>Eu</a:t>
            </a:r>
            <a:r>
              <a:rPr lang="ru-RU" dirty="0">
                <a:latin typeface="Times New Roman" pitchFamily="18" charset="0"/>
                <a:cs typeface="Times New Roman" pitchFamily="18" charset="0"/>
              </a:rPr>
              <a:t>) (2) со сменными полиэтиленовыми шаровыми замедлителями (1).</a:t>
            </a:r>
          </a:p>
        </p:txBody>
      </p:sp>
    </p:spTree>
    <p:extLst>
      <p:ext uri="{BB962C8B-B14F-4D97-AF65-F5344CB8AC3E}">
        <p14:creationId xmlns:p14="http://schemas.microsoft.com/office/powerpoint/2010/main" val="457563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043492" y="1052736"/>
            <a:ext cx="6777317" cy="4779893"/>
          </a:xfrm>
        </p:spPr>
        <p:txBody>
          <a:bodyPr>
            <a:normAutofit fontScale="70000" lnSpcReduction="20000"/>
          </a:bodyPr>
          <a:lstStyle/>
          <a:p>
            <a:pPr marL="68580" indent="0" algn="ctr">
              <a:buNone/>
            </a:pPr>
            <a:r>
              <a:rPr lang="ru-RU" sz="2600" b="1" dirty="0">
                <a:solidFill>
                  <a:schemeClr val="accent1">
                    <a:lumMod val="50000"/>
                  </a:schemeClr>
                </a:solidFill>
                <a:latin typeface="Times New Roman" pitchFamily="18" charset="0"/>
                <a:cs typeface="Times New Roman" pitchFamily="18" charset="0"/>
              </a:rPr>
              <a:t>Радиационная прочность</a:t>
            </a:r>
          </a:p>
          <a:p>
            <a:pPr marL="68580" indent="0" algn="just">
              <a:buNone/>
            </a:pPr>
            <a:r>
              <a:rPr lang="ru-RU" sz="2600" dirty="0">
                <a:latin typeface="Times New Roman" pitchFamily="18" charset="0"/>
                <a:cs typeface="Times New Roman" pitchFamily="18" charset="0"/>
              </a:rPr>
              <a:t>Облучаемые сцинтилляторы постепенно деградируют. Доза облучения, которую может выдержать сцинтиллятор без существенного ухудшения свойств, называется радиационной прочностью.</a:t>
            </a:r>
          </a:p>
          <a:p>
            <a:pPr marL="68580" indent="0" algn="just">
              <a:buNone/>
            </a:pPr>
            <a:endParaRPr lang="ru-RU" sz="2600" dirty="0">
              <a:latin typeface="Times New Roman" pitchFamily="18" charset="0"/>
              <a:cs typeface="Times New Roman" pitchFamily="18" charset="0"/>
            </a:endParaRPr>
          </a:p>
          <a:p>
            <a:pPr marL="68580" indent="0" algn="ctr">
              <a:buNone/>
            </a:pPr>
            <a:r>
              <a:rPr lang="ru-RU" sz="2600" b="1" dirty="0" err="1">
                <a:solidFill>
                  <a:schemeClr val="accent1">
                    <a:lumMod val="50000"/>
                  </a:schemeClr>
                </a:solidFill>
                <a:latin typeface="Times New Roman" pitchFamily="18" charset="0"/>
                <a:cs typeface="Times New Roman" pitchFamily="18" charset="0"/>
              </a:rPr>
              <a:t>Квенчинг</a:t>
            </a:r>
            <a:r>
              <a:rPr lang="ru-RU" sz="2600" b="1" dirty="0">
                <a:solidFill>
                  <a:schemeClr val="accent1">
                    <a:lumMod val="50000"/>
                  </a:schemeClr>
                </a:solidFill>
                <a:latin typeface="Times New Roman" pitchFamily="18" charset="0"/>
                <a:cs typeface="Times New Roman" pitchFamily="18" charset="0"/>
              </a:rPr>
              <a:t>-фактор</a:t>
            </a:r>
          </a:p>
          <a:p>
            <a:pPr marL="68580" indent="0" algn="just">
              <a:buNone/>
            </a:pPr>
            <a:r>
              <a:rPr lang="ru-RU" sz="2600" dirty="0">
                <a:latin typeface="Times New Roman" pitchFamily="18" charset="0"/>
                <a:cs typeface="Times New Roman" pitchFamily="18" charset="0"/>
              </a:rPr>
              <a:t>Частицы разной природы, но с одинаковой энергией при поглощении в сцинтилляторе дают, вообще говоря, различный </a:t>
            </a:r>
            <a:r>
              <a:rPr lang="ru-RU" sz="2600" dirty="0" err="1">
                <a:latin typeface="Times New Roman" pitchFamily="18" charset="0"/>
                <a:cs typeface="Times New Roman" pitchFamily="18" charset="0"/>
              </a:rPr>
              <a:t>световыход</a:t>
            </a:r>
            <a:r>
              <a:rPr lang="ru-RU" sz="2600" dirty="0">
                <a:latin typeface="Times New Roman" pitchFamily="18" charset="0"/>
                <a:cs typeface="Times New Roman" pitchFamily="18" charset="0"/>
              </a:rPr>
              <a:t>. Частицы с высокой плотностью ионизации (протоны, альфа-частицы, тяжёлые ионы, осколки деления) дают в большинстве сцинтилляторов меньшее количество фотонов, чем гамма-кванты, бета-частицы, мюоны или рентген. Отношение </a:t>
            </a:r>
            <a:r>
              <a:rPr lang="ru-RU" sz="2600" dirty="0" err="1">
                <a:latin typeface="Times New Roman" pitchFamily="18" charset="0"/>
                <a:cs typeface="Times New Roman" pitchFamily="18" charset="0"/>
              </a:rPr>
              <a:t>световыхода</a:t>
            </a:r>
            <a:r>
              <a:rPr lang="ru-RU" sz="2600" dirty="0">
                <a:latin typeface="Times New Roman" pitchFamily="18" charset="0"/>
                <a:cs typeface="Times New Roman" pitchFamily="18" charset="0"/>
              </a:rPr>
              <a:t> данного типа частиц к </a:t>
            </a:r>
            <a:r>
              <a:rPr lang="ru-RU" sz="2600" dirty="0" err="1">
                <a:latin typeface="Times New Roman" pitchFamily="18" charset="0"/>
                <a:cs typeface="Times New Roman" pitchFamily="18" charset="0"/>
              </a:rPr>
              <a:t>световыходу</a:t>
            </a:r>
            <a:r>
              <a:rPr lang="ru-RU" sz="2600" dirty="0">
                <a:latin typeface="Times New Roman" pitchFamily="18" charset="0"/>
                <a:cs typeface="Times New Roman" pitchFamily="18" charset="0"/>
              </a:rPr>
              <a:t> гамма-квантов с равной энергией называется </a:t>
            </a:r>
            <a:r>
              <a:rPr lang="ru-RU" sz="2600" dirty="0" err="1">
                <a:latin typeface="Times New Roman" pitchFamily="18" charset="0"/>
                <a:cs typeface="Times New Roman" pitchFamily="18" charset="0"/>
              </a:rPr>
              <a:t>квенчинг</a:t>
            </a:r>
            <a:r>
              <a:rPr lang="ru-RU" sz="2600" dirty="0">
                <a:latin typeface="Times New Roman" pitchFamily="18" charset="0"/>
                <a:cs typeface="Times New Roman" pitchFamily="18" charset="0"/>
              </a:rPr>
              <a:t>-фактором (от англ. </a:t>
            </a:r>
            <a:r>
              <a:rPr lang="ru-RU" sz="2600" dirty="0" err="1">
                <a:latin typeface="Times New Roman" pitchFamily="18" charset="0"/>
                <a:cs typeface="Times New Roman" pitchFamily="18" charset="0"/>
              </a:rPr>
              <a:t>quenching</a:t>
            </a:r>
            <a:r>
              <a:rPr lang="ru-RU" sz="2600" dirty="0">
                <a:latin typeface="Times New Roman" pitchFamily="18" charset="0"/>
                <a:cs typeface="Times New Roman" pitchFamily="18" charset="0"/>
              </a:rPr>
              <a:t> — «тушение»). </a:t>
            </a:r>
            <a:r>
              <a:rPr lang="ru-RU" sz="2600" dirty="0" err="1">
                <a:latin typeface="Times New Roman" pitchFamily="18" charset="0"/>
                <a:cs typeface="Times New Roman" pitchFamily="18" charset="0"/>
              </a:rPr>
              <a:t>Квенчинг</a:t>
            </a:r>
            <a:r>
              <a:rPr lang="ru-RU" sz="2600" dirty="0">
                <a:latin typeface="Times New Roman" pitchFamily="18" charset="0"/>
                <a:cs typeface="Times New Roman" pitchFamily="18" charset="0"/>
              </a:rPr>
              <a:t>-фактор электронов (бета-частиц) обычно близок к единице. </a:t>
            </a:r>
            <a:r>
              <a:rPr lang="ru-RU" sz="2600" dirty="0" err="1">
                <a:latin typeface="Times New Roman" pitchFamily="18" charset="0"/>
                <a:cs typeface="Times New Roman" pitchFamily="18" charset="0"/>
              </a:rPr>
              <a:t>Квенчинг</a:t>
            </a:r>
            <a:r>
              <a:rPr lang="ru-RU" sz="2600" dirty="0">
                <a:latin typeface="Times New Roman" pitchFamily="18" charset="0"/>
                <a:cs typeface="Times New Roman" pitchFamily="18" charset="0"/>
              </a:rPr>
              <a:t>-фактор для альфа-частиц называют α/β-отношением; для многих органических сцинтилляторов он близок к 0,1</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48116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764704"/>
            <a:ext cx="7024744" cy="529128"/>
          </a:xfrm>
        </p:spPr>
        <p:txBody>
          <a:bodyPr>
            <a:normAutofit fontScale="90000"/>
          </a:bodyPr>
          <a:lstStyle/>
          <a:p>
            <a:pPr algn="ctr"/>
            <a:r>
              <a:rPr lang="ru-RU" sz="3600" b="1" dirty="0">
                <a:solidFill>
                  <a:schemeClr val="accent1">
                    <a:lumMod val="50000"/>
                  </a:schemeClr>
                </a:solidFill>
                <a:latin typeface="Times New Roman" pitchFamily="18" charset="0"/>
                <a:cs typeface="Times New Roman" pitchFamily="18" charset="0"/>
              </a:rPr>
              <a:t>Фотографический метод</a:t>
            </a:r>
          </a:p>
        </p:txBody>
      </p:sp>
      <p:sp>
        <p:nvSpPr>
          <p:cNvPr id="3" name="Прямоугольник 2"/>
          <p:cNvSpPr/>
          <p:nvPr/>
        </p:nvSpPr>
        <p:spPr>
          <a:xfrm>
            <a:off x="1115616" y="1340768"/>
            <a:ext cx="7272808" cy="5016758"/>
          </a:xfrm>
          <a:prstGeom prst="rect">
            <a:avLst/>
          </a:prstGeom>
        </p:spPr>
        <p:txBody>
          <a:bodyPr wrap="square">
            <a:spAutoFit/>
          </a:bodyPr>
          <a:lstStyle/>
          <a:p>
            <a:pPr algn="just"/>
            <a:r>
              <a:rPr lang="ru-RU" sz="2000" dirty="0">
                <a:latin typeface="Times New Roman" pitchFamily="18" charset="0"/>
                <a:cs typeface="Times New Roman" pitchFamily="18" charset="0"/>
              </a:rPr>
              <a:t>           Фотографический метод измерения дозы фотонов основан на их воздействии на чувствительный слой рентгеновской пленки. В этом слое желатины равномерно распределены мелкие (0,1 — 1 мкм) кристаллы галоидного серебра (</a:t>
            </a:r>
            <a:r>
              <a:rPr lang="ru-RU" sz="2000" dirty="0" err="1">
                <a:latin typeface="Times New Roman" pitchFamily="18" charset="0"/>
                <a:cs typeface="Times New Roman" pitchFamily="18" charset="0"/>
              </a:rPr>
              <a:t>AgBr</a:t>
            </a:r>
            <a:r>
              <a:rPr lang="ru-RU" sz="2000" dirty="0">
                <a:latin typeface="Times New Roman" pitchFamily="18" charset="0"/>
                <a:cs typeface="Times New Roman" pitchFamily="18" charset="0"/>
              </a:rPr>
              <a:t> или </a:t>
            </a:r>
            <a:r>
              <a:rPr lang="ru-RU" sz="2000" dirty="0" err="1">
                <a:latin typeface="Times New Roman" pitchFamily="18" charset="0"/>
                <a:cs typeface="Times New Roman" pitchFamily="18" charset="0"/>
              </a:rPr>
              <a:t>ArCl</a:t>
            </a:r>
            <a:r>
              <a:rPr lang="ru-RU" sz="2000" dirty="0">
                <a:latin typeface="Times New Roman" pitchFamily="18" charset="0"/>
                <a:cs typeface="Times New Roman" pitchFamily="18" charset="0"/>
              </a:rPr>
              <a:t>). Под воздействием электронов, высвобожденных фотонами из окружающего чувствительный слой вещества, а также (в меньшей степени из самого слоя), в кристаллах образуются центры проявления, состоящие из групп атомов металлического 25серебра. Совокупность этих центров создает скрытое изображение. В процессе проявления пленки происходит восстановление металлического серебра в тех кристаллах, в которых образовались центры скрытого изображения, что приводит к почернению пленки. Последующее закрепление (фиксирование) выводит из чувствительного слоя пленки остатки невосстановленного серебра и она становиться нечувствительной к излучению. </a:t>
            </a:r>
          </a:p>
        </p:txBody>
      </p:sp>
    </p:spTree>
    <p:extLst>
      <p:ext uri="{BB962C8B-B14F-4D97-AF65-F5344CB8AC3E}">
        <p14:creationId xmlns:p14="http://schemas.microsoft.com/office/powerpoint/2010/main" val="2971600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929" y="3068960"/>
            <a:ext cx="4355463" cy="319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755576" y="751344"/>
            <a:ext cx="7344816" cy="2585323"/>
          </a:xfrm>
          <a:prstGeom prst="rect">
            <a:avLst/>
          </a:prstGeom>
        </p:spPr>
        <p:txBody>
          <a:bodyPr wrap="square">
            <a:spAutoFit/>
          </a:bodyPr>
          <a:lstStyle/>
          <a:p>
            <a:pPr algn="just"/>
            <a:r>
              <a:rPr lang="ru-RU" dirty="0">
                <a:latin typeface="Times New Roman" pitchFamily="18" charset="0"/>
                <a:cs typeface="Times New Roman" pitchFamily="18" charset="0"/>
              </a:rPr>
              <a:t>           Плотность почернения, с которой приходится встречаться на практике, не превышает трех единиц. Ее измеряют с помощью денситометров, которые обычно градуируют в пределах от нуля до трех. Плотность почернения рентгеновских пленок в некоторых пределах прямо пропорциональна керме в воде или поглощенной дозе в воздухе. Так как чувствительный слой пленки, а также окружающие ее вещества (например, кассета дозиметра) не </a:t>
            </a:r>
            <a:r>
              <a:rPr lang="ru-RU" dirty="0" err="1">
                <a:latin typeface="Times New Roman" pitchFamily="18" charset="0"/>
                <a:cs typeface="Times New Roman" pitchFamily="18" charset="0"/>
              </a:rPr>
              <a:t>воздухоэквивалентны</a:t>
            </a:r>
            <a:r>
              <a:rPr lang="ru-RU" dirty="0">
                <a:latin typeface="Times New Roman" pitchFamily="18" charset="0"/>
                <a:cs typeface="Times New Roman" pitchFamily="18" charset="0"/>
              </a:rPr>
              <a:t>, то плотность почернения пленки при одинаковых значениях дозы будет зависеть от энергии фотонов. </a:t>
            </a:r>
          </a:p>
        </p:txBody>
      </p:sp>
    </p:spTree>
    <p:extLst>
      <p:ext uri="{BB962C8B-B14F-4D97-AF65-F5344CB8AC3E}">
        <p14:creationId xmlns:p14="http://schemas.microsoft.com/office/powerpoint/2010/main" val="2088890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196752"/>
            <a:ext cx="7024744" cy="745152"/>
          </a:xfrm>
        </p:spPr>
        <p:txBody>
          <a:bodyPr>
            <a:normAutofit fontScale="90000"/>
          </a:bodyPr>
          <a:lstStyle/>
          <a:p>
            <a:pPr algn="ctr"/>
            <a:r>
              <a:rPr lang="ru-RU" b="1" dirty="0">
                <a:solidFill>
                  <a:schemeClr val="accent1">
                    <a:lumMod val="50000"/>
                  </a:schemeClr>
                </a:solidFill>
                <a:latin typeface="Times New Roman" pitchFamily="18" charset="0"/>
                <a:cs typeface="Times New Roman" pitchFamily="18" charset="0"/>
              </a:rPr>
              <a:t>Калориметрический метод</a:t>
            </a:r>
            <a:br>
              <a:rPr lang="ru-RU" b="1" dirty="0">
                <a:solidFill>
                  <a:schemeClr val="accent1">
                    <a:lumMod val="50000"/>
                  </a:schemeClr>
                </a:solidFill>
              </a:rPr>
            </a:br>
            <a:endParaRPr lang="ru-RU" b="1" dirty="0">
              <a:solidFill>
                <a:schemeClr val="accent1">
                  <a:lumMod val="50000"/>
                </a:schemeClr>
              </a:solidFill>
            </a:endParaRPr>
          </a:p>
        </p:txBody>
      </p:sp>
      <p:sp>
        <p:nvSpPr>
          <p:cNvPr id="3" name="Прямоугольник 2"/>
          <p:cNvSpPr/>
          <p:nvPr/>
        </p:nvSpPr>
        <p:spPr>
          <a:xfrm>
            <a:off x="1043608" y="1916832"/>
            <a:ext cx="7272808" cy="3139321"/>
          </a:xfrm>
          <a:prstGeom prst="rect">
            <a:avLst/>
          </a:prstGeom>
        </p:spPr>
        <p:txBody>
          <a:bodyPr wrap="square">
            <a:spAutoFit/>
          </a:bodyPr>
          <a:lstStyle/>
          <a:p>
            <a:pPr algn="just"/>
            <a:r>
              <a:rPr lang="ru-RU" dirty="0">
                <a:latin typeface="Times New Roman" pitchFamily="18" charset="0"/>
                <a:cs typeface="Times New Roman" pitchFamily="18" charset="0"/>
              </a:rPr>
              <a:t>           Ионизирующее излучение может повышать температуру поглощающей среды и тщательное измерение увеличения температуры может использоваться для измерения дозы облучения. Этот метод (известный как калориметрия) не подходит для текущих измерений в целях радиационной защиты, так как чтобы вызвать даже небольшое повышение температуры, необходимы достаточно большие дозы. Однако он используется как первичный эталон для калибровки дозиметрических приборов. </a:t>
            </a:r>
          </a:p>
          <a:p>
            <a:pPr algn="just"/>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Боло́метр</a:t>
            </a:r>
            <a:r>
              <a:rPr lang="ru-RU" dirty="0">
                <a:latin typeface="Times New Roman" pitchFamily="18" charset="0"/>
                <a:cs typeface="Times New Roman" pitchFamily="18" charset="0"/>
              </a:rPr>
              <a:t> (др.-греч. β</a:t>
            </a:r>
            <a:r>
              <a:rPr lang="ru-RU" dirty="0" err="1">
                <a:latin typeface="Times New Roman" pitchFamily="18" charset="0"/>
                <a:cs typeface="Times New Roman" pitchFamily="18" charset="0"/>
              </a:rPr>
              <a:t>ολή</a:t>
            </a:r>
            <a:r>
              <a:rPr lang="ru-RU" dirty="0">
                <a:latin typeface="Times New Roman" pitchFamily="18" charset="0"/>
                <a:cs typeface="Times New Roman" pitchFamily="18" charset="0"/>
              </a:rPr>
              <a:t> — луч и </a:t>
            </a:r>
            <a:r>
              <a:rPr lang="ru-RU" dirty="0" err="1">
                <a:latin typeface="Times New Roman" pitchFamily="18" charset="0"/>
                <a:cs typeface="Times New Roman" pitchFamily="18" charset="0"/>
              </a:rPr>
              <a:t>μέτρον</a:t>
            </a:r>
            <a:r>
              <a:rPr lang="ru-RU" dirty="0">
                <a:latin typeface="Times New Roman" pitchFamily="18" charset="0"/>
                <a:cs typeface="Times New Roman" pitchFamily="18" charset="0"/>
              </a:rPr>
              <a:t> — мера) — тепловой приёмник излучения, чаще всего оптического (а именно — ИК-диапазона). Был изобретён </a:t>
            </a:r>
            <a:r>
              <a:rPr lang="ru-RU" dirty="0" err="1">
                <a:latin typeface="Times New Roman" pitchFamily="18" charset="0"/>
                <a:cs typeface="Times New Roman" pitchFamily="18" charset="0"/>
              </a:rPr>
              <a:t>Самуэлем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Пирпонтом</a:t>
            </a:r>
            <a:r>
              <a:rPr lang="ru-RU" dirty="0">
                <a:latin typeface="Times New Roman" pitchFamily="18" charset="0"/>
                <a:cs typeface="Times New Roman" pitchFamily="18" charset="0"/>
              </a:rPr>
              <a:t> Лэнгли в 1878 году</a:t>
            </a:r>
          </a:p>
        </p:txBody>
      </p:sp>
    </p:spTree>
    <p:extLst>
      <p:ext uri="{BB962C8B-B14F-4D97-AF65-F5344CB8AC3E}">
        <p14:creationId xmlns:p14="http://schemas.microsoft.com/office/powerpoint/2010/main" val="260166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043492" y="1052736"/>
            <a:ext cx="7344932" cy="4779893"/>
          </a:xfrm>
        </p:spPr>
        <p:txBody>
          <a:bodyPr>
            <a:normAutofit fontScale="85000" lnSpcReduction="20000"/>
          </a:bodyPr>
          <a:lstStyle/>
          <a:p>
            <a:pPr marL="68580" indent="0" algn="just">
              <a:buNone/>
            </a:pPr>
            <a:r>
              <a:rPr lang="ru-RU" dirty="0">
                <a:solidFill>
                  <a:schemeClr val="tx1"/>
                </a:solidFill>
                <a:latin typeface="Times New Roman" pitchFamily="18" charset="0"/>
                <a:cs typeface="Times New Roman" pitchFamily="18" charset="0"/>
              </a:rPr>
              <a:t>          Необходимость регистрации ионизирующего излучения возникла вскоре после открытия Рентгеном (W.К. </a:t>
            </a:r>
            <a:r>
              <a:rPr lang="ru-RU" dirty="0" err="1">
                <a:solidFill>
                  <a:schemeClr val="tx1"/>
                </a:solidFill>
                <a:latin typeface="Times New Roman" pitchFamily="18" charset="0"/>
                <a:cs typeface="Times New Roman" pitchFamily="18" charset="0"/>
              </a:rPr>
              <a:t>Röntgen</a:t>
            </a:r>
            <a:r>
              <a:rPr lang="ru-RU" dirty="0">
                <a:solidFill>
                  <a:schemeClr val="tx1"/>
                </a:solidFill>
                <a:latin typeface="Times New Roman" pitchFamily="18" charset="0"/>
                <a:cs typeface="Times New Roman" pitchFamily="18" charset="0"/>
              </a:rPr>
              <a:t>) в 1895 г. излучения, названного его именем. Интенсивное накопление данных по биологическому действию ионизирующего излучения, с одной стороны, открывало реальную перспективу его применения в медицине, а с другой — указывало на опасность неконтролируемого облучения живого организма. Закономерности биологического действия ионизирующих излучений используются для обоснования мероприятий по обеспечению радиационной безопасности и разработки средств медицинской защиты при лучевых поражениях. Радиобиологические данные - основа для регламентации радиационных воздействий при использовании источников ионизирующих излучений в науке, в медицине, технике, сельском хозяйстве и т.п.  В результате встал вопрос о разработке принципов и методов регистрации ионизирующего излучения, для обеспечения практического и безопасного применения источников ионизирующих излучений.</a:t>
            </a:r>
          </a:p>
        </p:txBody>
      </p:sp>
    </p:spTree>
    <p:extLst>
      <p:ext uri="{BB962C8B-B14F-4D97-AF65-F5344CB8AC3E}">
        <p14:creationId xmlns:p14="http://schemas.microsoft.com/office/powerpoint/2010/main" val="1668680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24744"/>
            <a:ext cx="576064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765393" y="5589240"/>
            <a:ext cx="5976664" cy="646331"/>
          </a:xfrm>
          <a:prstGeom prst="rect">
            <a:avLst/>
          </a:prstGeom>
        </p:spPr>
        <p:txBody>
          <a:bodyPr wrap="square">
            <a:spAutoFit/>
          </a:bodyPr>
          <a:lstStyle/>
          <a:p>
            <a:pPr algn="ctr"/>
            <a:r>
              <a:rPr lang="ru-RU" b="1" dirty="0">
                <a:latin typeface="Times New Roman" pitchFamily="18" charset="0"/>
                <a:cs typeface="Times New Roman" pitchFamily="18" charset="0"/>
              </a:rPr>
              <a:t>Паутинный болометр для регистрации фонового космического излучения</a:t>
            </a:r>
          </a:p>
        </p:txBody>
      </p:sp>
    </p:spTree>
    <p:extLst>
      <p:ext uri="{BB962C8B-B14F-4D97-AF65-F5344CB8AC3E}">
        <p14:creationId xmlns:p14="http://schemas.microsoft.com/office/powerpoint/2010/main" val="142085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043492" y="1052736"/>
            <a:ext cx="6777317" cy="4968552"/>
          </a:xfrm>
        </p:spPr>
        <p:txBody>
          <a:bodyPr>
            <a:normAutofit fontScale="85000" lnSpcReduction="20000"/>
          </a:bodyPr>
          <a:lstStyle/>
          <a:p>
            <a:pPr marL="68580" indent="0" algn="just">
              <a:buNone/>
            </a:pPr>
            <a:r>
              <a:rPr lang="ru-RU" dirty="0">
                <a:latin typeface="Times New Roman" pitchFamily="18" charset="0"/>
                <a:cs typeface="Times New Roman" pitchFamily="18" charset="0"/>
              </a:rPr>
              <a:t>         Принцип действия болометра основан на изменении электрического сопротивления термочувствительного элемента вследствие нагревания под воздействием поглощаемого потока электромагнитной энергии. Основной компонент болометра — очень тонкая пластинка (например, из платины или другого проводящего материала), зачернённая для лучшего поглощения излучения. Из-за своей малой толщины пластинка под действием излучения быстро нагревается и её сопротивление повышается. Для измерения малых отклонений сопротивления пластинки её включают в мостовую схему, которую балансируют при отсутствии засветки. Металлические болометры часто подсоединяют через трансформаторный вход, так как у них очень малое собственное сопротивление. В качестве материалов для металлических болометров используют платину, никель, золото, для полупроводниковых — сплавы окислов никеля, кобальта, марганца. </a:t>
            </a:r>
            <a:r>
              <a:rPr lang="ru-RU" b="1" dirty="0">
                <a:latin typeface="Times New Roman" pitchFamily="18" charset="0"/>
                <a:cs typeface="Times New Roman" pitchFamily="18" charset="0"/>
              </a:rPr>
              <a:t>Болометр чувствителен ко всему спектру излучения. </a:t>
            </a:r>
          </a:p>
        </p:txBody>
      </p:sp>
    </p:spTree>
    <p:extLst>
      <p:ext uri="{BB962C8B-B14F-4D97-AF65-F5344CB8AC3E}">
        <p14:creationId xmlns:p14="http://schemas.microsoft.com/office/powerpoint/2010/main" val="1913795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043492" y="476672"/>
            <a:ext cx="6777317" cy="5355957"/>
          </a:xfrm>
        </p:spPr>
        <p:txBody>
          <a:bodyPr>
            <a:normAutofit/>
          </a:bodyPr>
          <a:lstStyle/>
          <a:p>
            <a:pPr marL="68580" indent="0">
              <a:buNone/>
            </a:pPr>
            <a:endParaRPr lang="ru-RU" dirty="0"/>
          </a:p>
          <a:p>
            <a:pPr marL="68580" indent="0" algn="ctr">
              <a:buNone/>
            </a:pPr>
            <a:r>
              <a:rPr lang="ru-RU" dirty="0"/>
              <a:t>   </a:t>
            </a:r>
            <a:r>
              <a:rPr lang="ru-RU" sz="5100" b="1" dirty="0">
                <a:solidFill>
                  <a:schemeClr val="accent1">
                    <a:lumMod val="50000"/>
                  </a:schemeClr>
                </a:solidFill>
                <a:latin typeface="Times New Roman" pitchFamily="18" charset="0"/>
                <a:cs typeface="Times New Roman" pitchFamily="18" charset="0"/>
              </a:rPr>
              <a:t>Химический метод</a:t>
            </a:r>
          </a:p>
          <a:p>
            <a:pPr marL="68580" indent="0" algn="just">
              <a:buNone/>
            </a:pPr>
            <a:r>
              <a:rPr lang="ru-RU" dirty="0">
                <a:solidFill>
                  <a:schemeClr val="tx1"/>
                </a:solidFill>
                <a:latin typeface="Times New Roman" pitchFamily="18" charset="0"/>
                <a:cs typeface="Times New Roman" pitchFamily="18" charset="0"/>
              </a:rPr>
              <a:t>          Химические методы дозиметрии - методы определения и контроля поглощённых доз ионизирующего излучения, основанные на химических реакциях. В основе всех методов лежит необратимость химических процессов, вызванных ионизирующим излучением. Отличительной особенностью данных методов является то, что они применяются для контроля больших доз излучения, и практически не чувствительны к малым дозам.</a:t>
            </a:r>
          </a:p>
        </p:txBody>
      </p:sp>
    </p:spTree>
    <p:extLst>
      <p:ext uri="{BB962C8B-B14F-4D97-AF65-F5344CB8AC3E}">
        <p14:creationId xmlns:p14="http://schemas.microsoft.com/office/powerpoint/2010/main" val="131861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490" y="620688"/>
            <a:ext cx="7024744" cy="576064"/>
          </a:xfrm>
        </p:spPr>
        <p:txBody>
          <a:bodyPr>
            <a:normAutofit fontScale="90000"/>
          </a:bodyPr>
          <a:lstStyle/>
          <a:p>
            <a:r>
              <a:rPr lang="ru-RU" sz="3200" dirty="0">
                <a:solidFill>
                  <a:schemeClr val="accent1">
                    <a:lumMod val="50000"/>
                  </a:schemeClr>
                </a:solidFill>
                <a:latin typeface="Times New Roman" pitchFamily="18" charset="0"/>
                <a:cs typeface="Times New Roman" pitchFamily="18" charset="0"/>
              </a:rPr>
              <a:t>Методы и приборы:</a:t>
            </a:r>
          </a:p>
        </p:txBody>
      </p:sp>
      <p:sp>
        <p:nvSpPr>
          <p:cNvPr id="4" name="Объект 3"/>
          <p:cNvSpPr>
            <a:spLocks noGrp="1"/>
          </p:cNvSpPr>
          <p:nvPr>
            <p:ph idx="1"/>
          </p:nvPr>
        </p:nvSpPr>
        <p:spPr>
          <a:xfrm>
            <a:off x="1043492" y="1268760"/>
            <a:ext cx="6777317" cy="4896544"/>
          </a:xfrm>
        </p:spPr>
        <p:txBody>
          <a:bodyPr>
            <a:normAutofit fontScale="85000" lnSpcReduction="10000"/>
          </a:bodyPr>
          <a:lstStyle/>
          <a:p>
            <a:pPr marL="68580" indent="0" algn="just">
              <a:buNone/>
            </a:pPr>
            <a:r>
              <a:rPr lang="ru-RU" sz="2000" dirty="0">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1) </a:t>
            </a:r>
            <a:r>
              <a:rPr lang="ru-RU" sz="2000" dirty="0" err="1">
                <a:solidFill>
                  <a:schemeClr val="tx1"/>
                </a:solidFill>
                <a:latin typeface="Times New Roman" pitchFamily="18" charset="0"/>
                <a:cs typeface="Times New Roman" pitchFamily="18" charset="0"/>
              </a:rPr>
              <a:t>Ферросульфатный</a:t>
            </a:r>
            <a:r>
              <a:rPr lang="ru-RU" sz="2000" dirty="0">
                <a:solidFill>
                  <a:schemeClr val="tx1"/>
                </a:solidFill>
                <a:latin typeface="Times New Roman" pitchFamily="18" charset="0"/>
                <a:cs typeface="Times New Roman" pitchFamily="18" charset="0"/>
              </a:rPr>
              <a:t> дозиметр - измерительный прибор, применяемый для измерения больших доз ионизирующего излучения. Прибор состоит из капсулы (приблизительные размеры: диаметр 20мм, высота 30мм) с запаянным в неё водным раствором </a:t>
            </a:r>
            <a:r>
              <a:rPr lang="ru-RU" sz="2000" dirty="0" err="1">
                <a:solidFill>
                  <a:schemeClr val="tx1"/>
                </a:solidFill>
                <a:latin typeface="Times New Roman" pitchFamily="18" charset="0"/>
                <a:cs typeface="Times New Roman" pitchFamily="18" charset="0"/>
              </a:rPr>
              <a:t>ферросульфата</a:t>
            </a:r>
            <a:r>
              <a:rPr lang="ru-RU" sz="2000" dirty="0">
                <a:solidFill>
                  <a:schemeClr val="tx1"/>
                </a:solidFill>
                <a:latin typeface="Times New Roman" pitchFamily="18" charset="0"/>
                <a:cs typeface="Times New Roman" pitchFamily="18" charset="0"/>
              </a:rPr>
              <a:t>     FeSO4 * 7H20.</a:t>
            </a:r>
          </a:p>
          <a:p>
            <a:pPr marL="68580" indent="0" algn="just">
              <a:buNone/>
            </a:pPr>
            <a:r>
              <a:rPr lang="ru-RU" sz="2000" dirty="0">
                <a:solidFill>
                  <a:schemeClr val="tx1"/>
                </a:solidFill>
                <a:latin typeface="Times New Roman" pitchFamily="18" charset="0"/>
                <a:cs typeface="Times New Roman" pitchFamily="18" charset="0"/>
              </a:rPr>
              <a:t>Принцип действия: </a:t>
            </a:r>
          </a:p>
          <a:p>
            <a:pPr algn="just"/>
            <a:r>
              <a:rPr lang="ru-RU" sz="2000" dirty="0">
                <a:solidFill>
                  <a:schemeClr val="tx1"/>
                </a:solidFill>
                <a:latin typeface="Times New Roman" pitchFamily="18" charset="0"/>
                <a:cs typeface="Times New Roman" pitchFamily="18" charset="0"/>
              </a:rPr>
              <a:t>Под действием ионизирующего излучения происходит ионизация и возбуждение молекул воды</a:t>
            </a:r>
          </a:p>
          <a:p>
            <a:pPr algn="just"/>
            <a:r>
              <a:rPr lang="ru-RU" sz="2000" dirty="0">
                <a:solidFill>
                  <a:schemeClr val="tx1"/>
                </a:solidFill>
                <a:latin typeface="Times New Roman" pitchFamily="18" charset="0"/>
                <a:cs typeface="Times New Roman" pitchFamily="18" charset="0"/>
              </a:rPr>
              <a:t>Возникают активные свободные радикалы H0 и OH0</a:t>
            </a:r>
          </a:p>
          <a:p>
            <a:pPr algn="just"/>
            <a:r>
              <a:rPr lang="ru-RU" sz="2000" dirty="0">
                <a:solidFill>
                  <a:schemeClr val="tx1"/>
                </a:solidFill>
                <a:latin typeface="Times New Roman" pitchFamily="18" charset="0"/>
                <a:cs typeface="Times New Roman" pitchFamily="18" charset="0"/>
              </a:rPr>
              <a:t>Свободные радикалы взаимодействуют с FeSO4. В результате химической реакции ионы </a:t>
            </a:r>
            <a:r>
              <a:rPr lang="ru-RU" sz="2000" dirty="0" err="1">
                <a:solidFill>
                  <a:schemeClr val="tx1"/>
                </a:solidFill>
                <a:latin typeface="Times New Roman" pitchFamily="18" charset="0"/>
                <a:cs typeface="Times New Roman" pitchFamily="18" charset="0"/>
              </a:rPr>
              <a:t>Fe</a:t>
            </a:r>
            <a:r>
              <a:rPr lang="ru-RU" sz="2000" dirty="0">
                <a:solidFill>
                  <a:schemeClr val="tx1"/>
                </a:solidFill>
                <a:latin typeface="Times New Roman" pitchFamily="18" charset="0"/>
                <a:cs typeface="Times New Roman" pitchFamily="18" charset="0"/>
              </a:rPr>
              <a:t>{2+} переходят в ионы  </a:t>
            </a:r>
            <a:r>
              <a:rPr lang="ru-RU" sz="2000" dirty="0" err="1">
                <a:solidFill>
                  <a:schemeClr val="tx1"/>
                </a:solidFill>
                <a:latin typeface="Times New Roman" pitchFamily="18" charset="0"/>
                <a:cs typeface="Times New Roman" pitchFamily="18" charset="0"/>
              </a:rPr>
              <a:t>Fe</a:t>
            </a:r>
            <a:r>
              <a:rPr lang="ru-RU" sz="2000" dirty="0">
                <a:solidFill>
                  <a:schemeClr val="tx1"/>
                </a:solidFill>
                <a:latin typeface="Times New Roman" pitchFamily="18" charset="0"/>
                <a:cs typeface="Times New Roman" pitchFamily="18" charset="0"/>
              </a:rPr>
              <a:t>{3+}</a:t>
            </a:r>
          </a:p>
          <a:p>
            <a:pPr algn="just"/>
            <a:r>
              <a:rPr lang="ru-RU" sz="2000" dirty="0">
                <a:solidFill>
                  <a:schemeClr val="tx1"/>
                </a:solidFill>
                <a:latin typeface="Times New Roman" pitchFamily="18" charset="0"/>
                <a:cs typeface="Times New Roman" pitchFamily="18" charset="0"/>
              </a:rPr>
              <a:t>Раствор меняет свой цвет (изменяется концентрация ионов, обуславливающих цвет раствора)</a:t>
            </a:r>
          </a:p>
          <a:p>
            <a:pPr marL="68580" indent="0" algn="just">
              <a:buNone/>
            </a:pPr>
            <a:r>
              <a:rPr lang="ru-RU" sz="2000" dirty="0">
                <a:solidFill>
                  <a:schemeClr val="tx1"/>
                </a:solidFill>
                <a:latin typeface="Times New Roman" pitchFamily="18" charset="0"/>
                <a:cs typeface="Times New Roman" pitchFamily="18" charset="0"/>
              </a:rPr>
              <a:t>Обработка результатов:</a:t>
            </a:r>
          </a:p>
          <a:p>
            <a:pPr marL="68580" indent="0" algn="just">
              <a:buNone/>
            </a:pPr>
            <a:r>
              <a:rPr lang="ru-RU" sz="2000" dirty="0">
                <a:solidFill>
                  <a:schemeClr val="tx1"/>
                </a:solidFill>
                <a:latin typeface="Times New Roman" pitchFamily="18" charset="0"/>
                <a:cs typeface="Times New Roman" pitchFamily="18" charset="0"/>
              </a:rPr>
              <a:t>Данный способ позволяет измерять поглощённые дозы от 0.5 до 1000 Гр. Обработка результата производится на спектрофотометре. Измерения обычно проводятся на длине волны = 304 </a:t>
            </a:r>
            <a:r>
              <a:rPr lang="ru-RU" sz="2000" dirty="0" err="1">
                <a:solidFill>
                  <a:schemeClr val="tx1"/>
                </a:solidFill>
                <a:latin typeface="Times New Roman" pitchFamily="18" charset="0"/>
                <a:cs typeface="Times New Roman" pitchFamily="18" charset="0"/>
              </a:rPr>
              <a:t>нм</a:t>
            </a:r>
            <a:r>
              <a:rPr lang="ru-RU" sz="20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4263787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043492" y="980728"/>
            <a:ext cx="6777317" cy="4851901"/>
          </a:xfrm>
        </p:spPr>
        <p:txBody>
          <a:bodyPr>
            <a:normAutofit fontScale="92500" lnSpcReduction="20000"/>
          </a:bodyPr>
          <a:lstStyle/>
          <a:p>
            <a:pPr marL="68580" indent="0" algn="just">
              <a:buNone/>
            </a:pPr>
            <a:r>
              <a:rPr lang="ru-RU" dirty="0">
                <a:latin typeface="Times New Roman" pitchFamily="18" charset="0"/>
                <a:cs typeface="Times New Roman" pitchFamily="18" charset="0"/>
              </a:rPr>
              <a:t>              Плёночный химический дозиметр — измерительный прибор, применяемый для измерения больших доз ионизирующего излучения. Пленочный химический дозиметр ионизирующего излучения с радиационно-чувствительным слоем из полимерного связующего, </a:t>
            </a:r>
            <a:r>
              <a:rPr lang="ru-RU" dirty="0" err="1">
                <a:latin typeface="Times New Roman" pitchFamily="18" charset="0"/>
                <a:cs typeface="Times New Roman" pitchFamily="18" charset="0"/>
              </a:rPr>
              <a:t>азокрасителя</a:t>
            </a:r>
            <a:r>
              <a:rPr lang="ru-RU" dirty="0">
                <a:latin typeface="Times New Roman" pitchFamily="18" charset="0"/>
                <a:cs typeface="Times New Roman" pitchFamily="18" charset="0"/>
              </a:rPr>
              <a:t>, пластификатора и галогенсодержащего сенсибилизатора дополнительно содержит прозрачную подложку с адгезионным подслоем, на котором размещен радиационно-чувствительный слой. В качестве полимерного связующего используют сополимер винилхлорида с винилацетатом или продукт его частичного омыления. В качестве </a:t>
            </a:r>
            <a:r>
              <a:rPr lang="ru-RU" dirty="0" err="1">
                <a:latin typeface="Times New Roman" pitchFamily="18" charset="0"/>
                <a:cs typeface="Times New Roman" pitchFamily="18" charset="0"/>
              </a:rPr>
              <a:t>азокрасителя</a:t>
            </a:r>
            <a:r>
              <a:rPr lang="ru-RU" dirty="0">
                <a:latin typeface="Times New Roman" pitchFamily="18" charset="0"/>
                <a:cs typeface="Times New Roman" pitchFamily="18" charset="0"/>
              </a:rPr>
              <a:t> используется n-</a:t>
            </a:r>
            <a:r>
              <a:rPr lang="ru-RU" dirty="0" err="1">
                <a:latin typeface="Times New Roman" pitchFamily="18" charset="0"/>
                <a:cs typeface="Times New Roman" pitchFamily="18" charset="0"/>
              </a:rPr>
              <a:t>диэтиламиноазобензол</a:t>
            </a:r>
            <a:r>
              <a:rPr lang="ru-RU" dirty="0">
                <a:latin typeface="Times New Roman" pitchFamily="18" charset="0"/>
                <a:cs typeface="Times New Roman" pitchFamily="18" charset="0"/>
              </a:rPr>
              <a:t> (C2H5)2N-C6H4-N=N-C6H5, в качестве галогенсодержащего сенсибилизатора используют </a:t>
            </a:r>
            <a:r>
              <a:rPr lang="ru-RU" dirty="0" err="1">
                <a:latin typeface="Times New Roman" pitchFamily="18" charset="0"/>
                <a:cs typeface="Times New Roman" pitchFamily="18" charset="0"/>
              </a:rPr>
              <a:t>гексахлорэтан</a:t>
            </a:r>
            <a:r>
              <a:rPr lang="ru-RU" dirty="0">
                <a:latin typeface="Times New Roman" pitchFamily="18" charset="0"/>
                <a:cs typeface="Times New Roman" pitchFamily="18" charset="0"/>
              </a:rPr>
              <a:t> С2Cl6 (4), а также соединения </a:t>
            </a:r>
            <a:r>
              <a:rPr lang="ru-RU" dirty="0" err="1">
                <a:latin typeface="Times New Roman" pitchFamily="18" charset="0"/>
                <a:cs typeface="Times New Roman" pitchFamily="18" charset="0"/>
              </a:rPr>
              <a:t>бромированных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алканов</a:t>
            </a:r>
            <a:r>
              <a:rPr lang="ru-RU" dirty="0">
                <a:latin typeface="Times New Roman" pitchFamily="18" charset="0"/>
                <a:cs typeface="Times New Roman" pitchFamily="18" charset="0"/>
              </a:rPr>
              <a:t> или </a:t>
            </a:r>
            <a:r>
              <a:rPr lang="ru-RU" dirty="0" err="1">
                <a:latin typeface="Times New Roman" pitchFamily="18" charset="0"/>
                <a:cs typeface="Times New Roman" pitchFamily="18" charset="0"/>
              </a:rPr>
              <a:t>арилалканов</a:t>
            </a:r>
            <a:r>
              <a:rPr lang="ru-RU" dirty="0">
                <a:latin typeface="Times New Roman" pitchFamily="18" charset="0"/>
                <a:cs typeface="Times New Roman" pitchFamily="18" charset="0"/>
              </a:rPr>
              <a:t>. </a:t>
            </a:r>
          </a:p>
        </p:txBody>
      </p:sp>
    </p:spTree>
    <p:extLst>
      <p:ext uri="{BB962C8B-B14F-4D97-AF65-F5344CB8AC3E}">
        <p14:creationId xmlns:p14="http://schemas.microsoft.com/office/powerpoint/2010/main" val="959887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3140968"/>
            <a:ext cx="4307980"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692696"/>
            <a:ext cx="4734704" cy="251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078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714375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67544" y="692696"/>
            <a:ext cx="4572000" cy="1477328"/>
          </a:xfrm>
          <a:prstGeom prst="rect">
            <a:avLst/>
          </a:prstGeom>
        </p:spPr>
        <p:txBody>
          <a:bodyPr>
            <a:spAutoFit/>
          </a:bodyPr>
          <a:lstStyle/>
          <a:p>
            <a:pPr algn="ctr"/>
            <a:r>
              <a:rPr lang="ru-RU" dirty="0">
                <a:latin typeface="Times New Roman" pitchFamily="18" charset="0"/>
                <a:cs typeface="Times New Roman" pitchFamily="18" charset="0"/>
              </a:rPr>
              <a:t>Универсальный высокоточный широкодиапазонный дозиметр рентгеновского и гамма-излучения для измерения кермы и мощности кермы в воздухе.</a:t>
            </a:r>
          </a:p>
        </p:txBody>
      </p:sp>
    </p:spTree>
    <p:extLst>
      <p:ext uri="{BB962C8B-B14F-4D97-AF65-F5344CB8AC3E}">
        <p14:creationId xmlns:p14="http://schemas.microsoft.com/office/powerpoint/2010/main" val="460124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490" y="764704"/>
            <a:ext cx="7024744" cy="432048"/>
          </a:xfrm>
        </p:spPr>
        <p:txBody>
          <a:bodyPr>
            <a:normAutofit fontScale="90000"/>
          </a:bodyPr>
          <a:lstStyle/>
          <a:p>
            <a:pPr algn="ctr"/>
            <a:r>
              <a:rPr lang="ru-RU" sz="3200" b="1" dirty="0">
                <a:solidFill>
                  <a:schemeClr val="accent1">
                    <a:lumMod val="50000"/>
                  </a:schemeClr>
                </a:solidFill>
                <a:latin typeface="Times New Roman" pitchFamily="18" charset="0"/>
                <a:cs typeface="Times New Roman" pitchFamily="18" charset="0"/>
              </a:rPr>
              <a:t>Нейтронно-активационный метод</a:t>
            </a:r>
          </a:p>
        </p:txBody>
      </p:sp>
      <p:sp>
        <p:nvSpPr>
          <p:cNvPr id="4" name="Объект 3"/>
          <p:cNvSpPr>
            <a:spLocks noGrp="1"/>
          </p:cNvSpPr>
          <p:nvPr>
            <p:ph idx="1"/>
          </p:nvPr>
        </p:nvSpPr>
        <p:spPr>
          <a:xfrm>
            <a:off x="1043492" y="1268760"/>
            <a:ext cx="6777317" cy="5256584"/>
          </a:xfrm>
        </p:spPr>
        <p:txBody>
          <a:bodyPr>
            <a:normAutofit fontScale="77500" lnSpcReduction="20000"/>
          </a:bodyPr>
          <a:lstStyle/>
          <a:p>
            <a:pPr marL="68580" indent="0" algn="just">
              <a:buNone/>
            </a:pPr>
            <a:r>
              <a:rPr lang="ru-RU" dirty="0">
                <a:solidFill>
                  <a:schemeClr val="tx1"/>
                </a:solidFill>
                <a:latin typeface="Times New Roman" pitchFamily="18" charset="0"/>
                <a:cs typeface="Times New Roman" pitchFamily="18" charset="0"/>
              </a:rPr>
              <a:t>          </a:t>
            </a:r>
            <a:r>
              <a:rPr lang="ru-RU" sz="2600" dirty="0">
                <a:solidFill>
                  <a:schemeClr val="tx1"/>
                </a:solidFill>
                <a:latin typeface="Times New Roman" pitchFamily="18" charset="0"/>
                <a:cs typeface="Times New Roman" pitchFamily="18" charset="0"/>
              </a:rPr>
              <a:t>Нейтронно-активационный анализ— это ядерный процесс, используемый для определения концентраций элементов в образце. НАА позволяет дискретным образом определять элементы, так как не учитывает химическую форму образца, и сосредотачивается исключительно на ядрах элементов. Метод основан на нейтронной активации и, следовательно, требуется источник нейтронов. Образец подвергается бомбардировке нейтронами, в результате чего образуются элементы с радиоактивными изотопами, обладающими коротким периодом полураспада. Радиоактивное излучение и радиоактивный распад хорошо известны для каждого элемента. Используя эту информацию, можно изучать спектры излучения радиоактивного образца и определять в нём концентрации элементов. Особым преимуществом этого метода является то, что он не разрушает образец, а продолжительность наведенной радиации обычно составляет от нескольких наносекунд до часов. Этот метод используют для оценки доз в аварийных ситуациях, когда происходит кратковременное облучение большими потоками нейтронов.</a:t>
            </a:r>
          </a:p>
        </p:txBody>
      </p:sp>
    </p:spTree>
    <p:extLst>
      <p:ext uri="{BB962C8B-B14F-4D97-AF65-F5344CB8AC3E}">
        <p14:creationId xmlns:p14="http://schemas.microsoft.com/office/powerpoint/2010/main" val="3664650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490" y="692696"/>
            <a:ext cx="7024744" cy="576064"/>
          </a:xfrm>
        </p:spPr>
        <p:txBody>
          <a:bodyPr>
            <a:normAutofit fontScale="90000"/>
          </a:bodyPr>
          <a:lstStyle/>
          <a:p>
            <a:pPr algn="ctr"/>
            <a:r>
              <a:rPr lang="ru-RU" sz="3600" b="1" dirty="0">
                <a:solidFill>
                  <a:schemeClr val="accent1">
                    <a:lumMod val="50000"/>
                  </a:schemeClr>
                </a:solidFill>
                <a:latin typeface="Times New Roman" pitchFamily="18" charset="0"/>
                <a:cs typeface="Times New Roman" pitchFamily="18" charset="0"/>
              </a:rPr>
              <a:t>Биологический метод</a:t>
            </a:r>
          </a:p>
        </p:txBody>
      </p:sp>
      <p:sp>
        <p:nvSpPr>
          <p:cNvPr id="4" name="Объект 3"/>
          <p:cNvSpPr>
            <a:spLocks noGrp="1"/>
          </p:cNvSpPr>
          <p:nvPr>
            <p:ph idx="1"/>
          </p:nvPr>
        </p:nvSpPr>
        <p:spPr>
          <a:xfrm>
            <a:off x="1043492" y="1340768"/>
            <a:ext cx="6777317" cy="4491861"/>
          </a:xfrm>
        </p:spPr>
        <p:txBody>
          <a:bodyPr>
            <a:normAutofit/>
          </a:bodyPr>
          <a:lstStyle/>
          <a:p>
            <a:pPr marL="68580" indent="0" algn="just">
              <a:buNone/>
            </a:pPr>
            <a:r>
              <a:rPr lang="ru-RU" dirty="0">
                <a:solidFill>
                  <a:schemeClr val="tx1"/>
                </a:solidFill>
                <a:latin typeface="Times New Roman" pitchFamily="18" charset="0"/>
                <a:cs typeface="Times New Roman" pitchFamily="18" charset="0"/>
              </a:rPr>
              <a:t>         Вид преобразований в облученном веществе зависит от типа ионизирующего излучения. Поток заряженных  и  частиц, проходя через вещество, взаимодействует, в основном, с электронами атомов и передает им свою энергию, которая расходуется на отрыв электрона от атома (ионизация) и возбуждение атома (переход одного из электронов с ближних орбит на более удаленную от ядра оболочку). При этом энергия частиц распределяется на эти два процесса примерно пополам.</a:t>
            </a:r>
          </a:p>
        </p:txBody>
      </p:sp>
    </p:spTree>
    <p:extLst>
      <p:ext uri="{BB962C8B-B14F-4D97-AF65-F5344CB8AC3E}">
        <p14:creationId xmlns:p14="http://schemas.microsoft.com/office/powerpoint/2010/main" val="1727762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6700" y="1763712"/>
            <a:ext cx="6491684" cy="4113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987747"/>
            <a:ext cx="7056784" cy="7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659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492" y="980728"/>
            <a:ext cx="7344932" cy="5040560"/>
          </a:xfrm>
        </p:spPr>
        <p:txBody>
          <a:bodyPr>
            <a:normAutofit/>
          </a:bodyPr>
          <a:lstStyle/>
          <a:p>
            <a:pPr marL="68580" indent="0" algn="ctr">
              <a:buNone/>
            </a:pPr>
            <a:r>
              <a:rPr lang="ru-RU" b="1" dirty="0">
                <a:solidFill>
                  <a:schemeClr val="accent1">
                    <a:lumMod val="50000"/>
                  </a:schemeClr>
                </a:solidFill>
                <a:latin typeface="Times New Roman" pitchFamily="18" charset="0"/>
                <a:cs typeface="Times New Roman" pitchFamily="18" charset="0"/>
              </a:rPr>
              <a:t>         </a:t>
            </a:r>
            <a:r>
              <a:rPr lang="ru-RU" sz="3100" b="1" dirty="0">
                <a:solidFill>
                  <a:schemeClr val="accent1">
                    <a:lumMod val="50000"/>
                  </a:schemeClr>
                </a:solidFill>
                <a:latin typeface="Times New Roman" pitchFamily="18" charset="0"/>
                <a:cs typeface="Times New Roman" pitchFamily="18" charset="0"/>
              </a:rPr>
              <a:t>Дозиметрия (ионизирующих излучений) </a:t>
            </a:r>
          </a:p>
          <a:p>
            <a:pPr marL="68580" indent="0" algn="just">
              <a:buNone/>
            </a:pPr>
            <a:r>
              <a:rPr lang="ru-RU" dirty="0">
                <a:solidFill>
                  <a:schemeClr val="tx1"/>
                </a:solidFill>
                <a:latin typeface="Times New Roman" pitchFamily="18" charset="0"/>
                <a:cs typeface="Times New Roman" pitchFamily="18" charset="0"/>
              </a:rPr>
              <a:t>предметом исследования дозиметрии является определение физических величин, характеризующих воздействие ионизирующих излучений на среду, и разработка методов и средств для измерения этих величин. В круг задач дозиметрии входят: измерение и расчет доз в полях источников излучений и в биологических объектах (тканевая дозиметрия), измерение активности радиоактивных препаратов и др.</a:t>
            </a:r>
          </a:p>
        </p:txBody>
      </p:sp>
    </p:spTree>
    <p:extLst>
      <p:ext uri="{BB962C8B-B14F-4D97-AF65-F5344CB8AC3E}">
        <p14:creationId xmlns:p14="http://schemas.microsoft.com/office/powerpoint/2010/main" val="3814617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043492" y="836712"/>
            <a:ext cx="6777317" cy="5256584"/>
          </a:xfrm>
        </p:spPr>
        <p:txBody>
          <a:bodyPr>
            <a:normAutofit fontScale="85000" lnSpcReduction="20000"/>
          </a:bodyPr>
          <a:lstStyle/>
          <a:p>
            <a:pPr marL="68580" indent="0" algn="just">
              <a:buNone/>
            </a:pPr>
            <a:r>
              <a:rPr lang="ru-RU" dirty="0">
                <a:solidFill>
                  <a:schemeClr val="tx1"/>
                </a:solidFill>
                <a:latin typeface="Times New Roman" pitchFamily="18" charset="0"/>
                <a:cs typeface="Times New Roman" pitchFamily="18" charset="0"/>
              </a:rPr>
              <a:t>           Из таблицы видно, что если радиоактивный элемент не находится внутри организма,  частицы через неповрежденную кожу практически проникнуть не могут.</a:t>
            </a:r>
          </a:p>
          <a:p>
            <a:pPr marL="68580" indent="0" algn="just">
              <a:buNone/>
            </a:pPr>
            <a:r>
              <a:rPr lang="ru-RU" dirty="0">
                <a:solidFill>
                  <a:schemeClr val="tx1"/>
                </a:solidFill>
                <a:latin typeface="Times New Roman" pitchFamily="18" charset="0"/>
                <a:cs typeface="Times New Roman" pitchFamily="18" charset="0"/>
              </a:rPr>
              <a:t>           Число ионизированных и возбужденных атомов, образуемых  частицей на единице длины пути в среде, в сотни раз больше, чем у  частицы. Это обусловлено тем, что масса  частицы примерно в 7000 раз больше массы  частицы (электрона) и, следовательно, при одной и той же энергии ее скорость значительно ниже (в воздухе - порядка 20000 км/с и 220000-270000 км/с соответственно). Очевидно, что чем меньше скорость частицы, тем больше ее вероятность взаимодействия с атомами среды, следовательно, и больше потери энергии на единице пути и меньше пробег. Из табл. 2 следует, что пробег  частиц в мышечной ткани в 1000 раз меньше, чем пробег  частиц той же энергии. Из этой же таблицы ясно, что  и  излучения значимый вред живому организму приносят при попадании внутрь его, а при попадании на кожу – при высокой концентрации и длительном времени воздействия.</a:t>
            </a:r>
          </a:p>
          <a:p>
            <a:pPr marL="68580" indent="0" algn="just">
              <a:buNone/>
            </a:pP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25951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492" y="908720"/>
            <a:ext cx="6777317" cy="4923909"/>
          </a:xfrm>
        </p:spPr>
        <p:txBody>
          <a:bodyPr>
            <a:normAutofit fontScale="92500" lnSpcReduction="20000"/>
          </a:bodyPr>
          <a:lstStyle/>
          <a:p>
            <a:pPr marL="68580" indent="0" algn="just">
              <a:buNone/>
            </a:pPr>
            <a:r>
              <a:rPr lang="ru-RU" dirty="0">
                <a:latin typeface="Times New Roman" pitchFamily="18" charset="0"/>
                <a:cs typeface="Times New Roman" pitchFamily="18" charset="0"/>
              </a:rPr>
              <a:t>          Нейтрино, возникающие при каждом   распаде ядра, не имеют массы покоя и заряда и со средой не взаимодействуют.  кванты, являющиеся очень высокочастотным электромагнитным излучением, производят в среде и живом организме ионизацию, в сотни раз меньшую, чем  частицы. Их проникающая способность, в отличие от заряженных частиц, очень велика. Принципиально по - иному происходит взаимодействие нейтронов с веществом. Они взаимодействуют не с электронными оболочками атома, а с ядром, передавая ему часть энергии. Вылетевшее положительно заряженное ядро производит ионизацию среды. Кроме этого, часть нейтронов малой энергии может захватываться ядром с мгновенным излучением  кванта или же с образованием новых радиоактивных элементов в облучаемой среде.</a:t>
            </a:r>
          </a:p>
        </p:txBody>
      </p:sp>
    </p:spTree>
    <p:extLst>
      <p:ext uri="{BB962C8B-B14F-4D97-AF65-F5344CB8AC3E}">
        <p14:creationId xmlns:p14="http://schemas.microsoft.com/office/powerpoint/2010/main" val="1260429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492" y="908720"/>
            <a:ext cx="6777317" cy="4923909"/>
          </a:xfrm>
        </p:spPr>
        <p:txBody>
          <a:bodyPr>
            <a:normAutofit fontScale="92500" lnSpcReduction="20000"/>
          </a:bodyPr>
          <a:lstStyle/>
          <a:p>
            <a:pPr marL="68580" indent="0" algn="just">
              <a:buNone/>
            </a:pPr>
            <a:r>
              <a:rPr lang="ru-RU" dirty="0">
                <a:solidFill>
                  <a:schemeClr val="tx1"/>
                </a:solidFill>
                <a:latin typeface="Times New Roman" pitchFamily="18" charset="0"/>
                <a:cs typeface="Times New Roman" pitchFamily="18" charset="0"/>
              </a:rPr>
              <a:t>         Таким образом, для любого вида ионизирующих излучений, первичными процессами, которые происходят в среде, являются ионизация и возбуждение. Поэтому биологические эффекты, наблюдаемые под воздействием заряженных частиц, нейтронов и  квантов, обусловлены не их физической природой, а тем более их источником (различные естественные и техногенные радионуклиды, генераторы излучений), а количеством поглощенной энергии и ее пространственным распределением (микрогеометрией), характеризуемыми линейной плотностью ионизации. Чем выше линейная плотность ионизации или, иначе, линейная передача энергии (ЛПЭ), тем больше степень биологического повреждения. Эта степень определяет относительную биологическую эффективность (ОБЭ) различного рода излучений.</a:t>
            </a:r>
          </a:p>
        </p:txBody>
      </p:sp>
    </p:spTree>
    <p:extLst>
      <p:ext uri="{BB962C8B-B14F-4D97-AF65-F5344CB8AC3E}">
        <p14:creationId xmlns:p14="http://schemas.microsoft.com/office/powerpoint/2010/main" val="1885971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043492" y="1052736"/>
            <a:ext cx="6777317" cy="4779893"/>
          </a:xfrm>
        </p:spPr>
        <p:txBody>
          <a:bodyPr>
            <a:normAutofit fontScale="92500" lnSpcReduction="10000"/>
          </a:bodyPr>
          <a:lstStyle/>
          <a:p>
            <a:pPr marL="68580" indent="0" algn="just">
              <a:buNone/>
            </a:pPr>
            <a:r>
              <a:rPr lang="ru-RU" dirty="0">
                <a:solidFill>
                  <a:schemeClr val="tx1"/>
                </a:solidFill>
                <a:latin typeface="Times New Roman" pitchFamily="18" charset="0"/>
                <a:cs typeface="Times New Roman" pitchFamily="18" charset="0"/>
              </a:rPr>
              <a:t>             Биологическое действие излучения является основой биологической дозиметрии и используется главным образом для установления ОБЭ — относительной биологической эффективности различных видов излучения. Биологические методы дозиметрии базируются на определении морфологических и функциональных изменений, возникающих в организме под влиянием облучения. Величину дозы оценивают по уровню летальности животных, изменению окраски кожи, выпадению волос, появлению или увеличению содержания некоторых веществ в моче, изменению количества кровяных клеток, т.е. состава крови и др. Биологические методы не очень точны.</a:t>
            </a:r>
          </a:p>
        </p:txBody>
      </p:sp>
    </p:spTree>
    <p:extLst>
      <p:ext uri="{BB962C8B-B14F-4D97-AF65-F5344CB8AC3E}">
        <p14:creationId xmlns:p14="http://schemas.microsoft.com/office/powerpoint/2010/main" val="63230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490" y="764704"/>
            <a:ext cx="7024744" cy="720080"/>
          </a:xfrm>
        </p:spPr>
        <p:txBody>
          <a:bodyPr>
            <a:normAutofit/>
          </a:bodyPr>
          <a:lstStyle/>
          <a:p>
            <a:pPr algn="ctr"/>
            <a:r>
              <a:rPr lang="ru-RU" b="1" dirty="0">
                <a:solidFill>
                  <a:schemeClr val="accent1">
                    <a:lumMod val="50000"/>
                  </a:schemeClr>
                </a:solidFill>
                <a:latin typeface="Times New Roman" pitchFamily="18" charset="0"/>
                <a:cs typeface="Times New Roman" pitchFamily="18" charset="0"/>
              </a:rPr>
              <a:t>Расчетный метод</a:t>
            </a:r>
          </a:p>
        </p:txBody>
      </p:sp>
      <p:sp>
        <p:nvSpPr>
          <p:cNvPr id="4" name="Объект 3"/>
          <p:cNvSpPr>
            <a:spLocks noGrp="1"/>
          </p:cNvSpPr>
          <p:nvPr>
            <p:ph idx="1"/>
          </p:nvPr>
        </p:nvSpPr>
        <p:spPr>
          <a:xfrm>
            <a:off x="1043492" y="1484784"/>
            <a:ext cx="6777317" cy="4347845"/>
          </a:xfrm>
        </p:spPr>
        <p:txBody>
          <a:bodyPr/>
          <a:lstStyle/>
          <a:p>
            <a:pPr marL="68580" indent="0" algn="just">
              <a:buNone/>
            </a:pPr>
            <a:r>
              <a:rPr lang="ru-RU" dirty="0">
                <a:solidFill>
                  <a:schemeClr val="tx1"/>
                </a:solidFill>
                <a:latin typeface="Times New Roman" pitchFamily="18" charset="0"/>
                <a:cs typeface="Times New Roman" pitchFamily="18" charset="0"/>
              </a:rPr>
              <a:t>           Основан на использовании математических методов измерений по количеству радионуклидов, попавших в организм. Для определения дозы радионуклидов, попавших в организм, этот метод является единственным.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429000"/>
            <a:ext cx="5441231" cy="294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077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490" y="836712"/>
            <a:ext cx="7024744" cy="648072"/>
          </a:xfrm>
        </p:spPr>
        <p:txBody>
          <a:bodyPr>
            <a:normAutofit/>
          </a:bodyPr>
          <a:lstStyle/>
          <a:p>
            <a:pPr algn="ctr"/>
            <a:r>
              <a:rPr lang="ru-RU" sz="3600" b="1" dirty="0">
                <a:solidFill>
                  <a:schemeClr val="accent1">
                    <a:lumMod val="50000"/>
                  </a:schemeClr>
                </a:solidFill>
                <a:latin typeface="Times New Roman" pitchFamily="18" charset="0"/>
                <a:cs typeface="Times New Roman" pitchFamily="18" charset="0"/>
              </a:rPr>
              <a:t>Люминесцентный метод</a:t>
            </a:r>
          </a:p>
        </p:txBody>
      </p:sp>
      <p:sp>
        <p:nvSpPr>
          <p:cNvPr id="4" name="Объект 3"/>
          <p:cNvSpPr>
            <a:spLocks noGrp="1"/>
          </p:cNvSpPr>
          <p:nvPr>
            <p:ph idx="1"/>
          </p:nvPr>
        </p:nvSpPr>
        <p:spPr>
          <a:xfrm>
            <a:off x="1043492" y="1556792"/>
            <a:ext cx="6777317" cy="4275837"/>
          </a:xfrm>
        </p:spPr>
        <p:txBody>
          <a:bodyPr>
            <a:normAutofit fontScale="85000" lnSpcReduction="10000"/>
          </a:bodyPr>
          <a:lstStyle/>
          <a:p>
            <a:pPr marL="68580" indent="0" algn="just">
              <a:buNone/>
            </a:pPr>
            <a:r>
              <a:rPr lang="ru-RU" dirty="0">
                <a:solidFill>
                  <a:schemeClr val="tx1"/>
                </a:solidFill>
                <a:latin typeface="Times New Roman" pitchFamily="18" charset="0"/>
                <a:cs typeface="Times New Roman" pitchFamily="18" charset="0"/>
              </a:rPr>
              <a:t>Под </a:t>
            </a:r>
            <a:r>
              <a:rPr lang="ru-RU" dirty="0" err="1">
                <a:solidFill>
                  <a:schemeClr val="tx1"/>
                </a:solidFill>
                <a:latin typeface="Times New Roman" pitchFamily="18" charset="0"/>
                <a:cs typeface="Times New Roman" pitchFamily="18" charset="0"/>
              </a:rPr>
              <a:t>люминисцентными</a:t>
            </a:r>
            <a:r>
              <a:rPr lang="ru-RU" dirty="0">
                <a:solidFill>
                  <a:schemeClr val="tx1"/>
                </a:solidFill>
                <a:latin typeface="Times New Roman" pitchFamily="18" charset="0"/>
                <a:cs typeface="Times New Roman" pitchFamily="18" charset="0"/>
              </a:rPr>
              <a:t> методами будем иметь ввиду методы, основанные только на </a:t>
            </a:r>
            <a:r>
              <a:rPr lang="ru-RU" b="1" dirty="0" err="1">
                <a:solidFill>
                  <a:schemeClr val="tx1"/>
                </a:solidFill>
                <a:latin typeface="Times New Roman" pitchFamily="18" charset="0"/>
                <a:cs typeface="Times New Roman" pitchFamily="18" charset="0"/>
              </a:rPr>
              <a:t>радиофотолюминисценци</a:t>
            </a:r>
            <a:r>
              <a:rPr lang="ru-RU" dirty="0">
                <a:solidFill>
                  <a:schemeClr val="tx1"/>
                </a:solidFill>
                <a:latin typeface="Times New Roman" pitchFamily="18" charset="0"/>
                <a:cs typeface="Times New Roman" pitchFamily="18" charset="0"/>
              </a:rPr>
              <a:t> и </a:t>
            </a:r>
            <a:r>
              <a:rPr lang="ru-RU" b="1" dirty="0" err="1">
                <a:solidFill>
                  <a:schemeClr val="tx1"/>
                </a:solidFill>
                <a:latin typeface="Times New Roman" pitchFamily="18" charset="0"/>
                <a:cs typeface="Times New Roman" pitchFamily="18" charset="0"/>
              </a:rPr>
              <a:t>радиотермолюминисценции</a:t>
            </a:r>
            <a:r>
              <a:rPr lang="ru-RU" dirty="0">
                <a:solidFill>
                  <a:schemeClr val="tx1"/>
                </a:solidFill>
                <a:latin typeface="Times New Roman" pitchFamily="18" charset="0"/>
                <a:cs typeface="Times New Roman" pitchFamily="18" charset="0"/>
              </a:rPr>
              <a:t>. Сущность метода заключается в том, что образованные в люминофоре под действием ионизирующего излучения носители заряда (электроны и дырки) локализуются в центрах захвата, в результате чего происходит накопление поглощенной энергии, которая может быть затем освобождена при дополнительном возбуждении. Дополнительное возбуждение может быть вызвано либо освещением люминофора ультрафиолетовом излучением определенной длины волны (</a:t>
            </a:r>
            <a:r>
              <a:rPr lang="ru-RU" dirty="0" err="1">
                <a:solidFill>
                  <a:schemeClr val="tx1"/>
                </a:solidFill>
                <a:latin typeface="Times New Roman" pitchFamily="18" charset="0"/>
                <a:cs typeface="Times New Roman" pitchFamily="18" charset="0"/>
              </a:rPr>
              <a:t>радиофотолюминисценция</a:t>
            </a:r>
            <a:r>
              <a:rPr lang="ru-RU" dirty="0">
                <a:solidFill>
                  <a:schemeClr val="tx1"/>
                </a:solidFill>
                <a:latin typeface="Times New Roman" pitchFamily="18" charset="0"/>
                <a:cs typeface="Times New Roman" pitchFamily="18" charset="0"/>
              </a:rPr>
              <a:t>), либо нагревом (</a:t>
            </a:r>
            <a:r>
              <a:rPr lang="ru-RU" dirty="0" err="1">
                <a:solidFill>
                  <a:schemeClr val="tx1"/>
                </a:solidFill>
                <a:latin typeface="Times New Roman" pitchFamily="18" charset="0"/>
                <a:cs typeface="Times New Roman" pitchFamily="18" charset="0"/>
              </a:rPr>
              <a:t>радиотермолюминисценция</a:t>
            </a:r>
            <a:r>
              <a:rPr lang="ru-RU" dirty="0">
                <a:solidFill>
                  <a:schemeClr val="tx1"/>
                </a:solidFill>
                <a:latin typeface="Times New Roman" pitchFamily="18" charset="0"/>
                <a:cs typeface="Times New Roman" pitchFamily="18" charset="0"/>
              </a:rPr>
              <a:t> или просто — </a:t>
            </a:r>
            <a:r>
              <a:rPr lang="ru-RU" dirty="0" err="1">
                <a:solidFill>
                  <a:schemeClr val="tx1"/>
                </a:solidFill>
                <a:latin typeface="Times New Roman" pitchFamily="18" charset="0"/>
                <a:cs typeface="Times New Roman" pitchFamily="18" charset="0"/>
              </a:rPr>
              <a:t>термолюминисценция</a:t>
            </a:r>
            <a:r>
              <a:rPr lang="ru-RU" dirty="0">
                <a:solidFill>
                  <a:schemeClr val="tx1"/>
                </a:solidFill>
                <a:latin typeface="Times New Roman" pitchFamily="18" charset="0"/>
                <a:cs typeface="Times New Roman" pitchFamily="18" charset="0"/>
              </a:rPr>
              <a:t>). Наблюдаемые при этом оптические эффекты могут служить мерой поглощения энергии. </a:t>
            </a:r>
          </a:p>
        </p:txBody>
      </p:sp>
    </p:spTree>
    <p:extLst>
      <p:ext uri="{BB962C8B-B14F-4D97-AF65-F5344CB8AC3E}">
        <p14:creationId xmlns:p14="http://schemas.microsoft.com/office/powerpoint/2010/main" val="236489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980729"/>
            <a:ext cx="7416824" cy="2308324"/>
          </a:xfrm>
          <a:prstGeom prst="rect">
            <a:avLst/>
          </a:prstGeom>
        </p:spPr>
        <p:txBody>
          <a:bodyPr wrap="square">
            <a:spAutoFit/>
          </a:bodyPr>
          <a:lstStyle/>
          <a:p>
            <a:pPr algn="ctr"/>
            <a:r>
              <a:rPr lang="ru-RU" b="1" dirty="0">
                <a:solidFill>
                  <a:schemeClr val="accent1">
                    <a:lumMod val="50000"/>
                  </a:schemeClr>
                </a:solidFill>
                <a:latin typeface="Times New Roman" pitchFamily="18" charset="0"/>
                <a:cs typeface="Times New Roman" pitchFamily="18" charset="0"/>
              </a:rPr>
              <a:t>                </a:t>
            </a:r>
            <a:r>
              <a:rPr lang="ru-RU" b="1" dirty="0" err="1">
                <a:solidFill>
                  <a:schemeClr val="accent1">
                    <a:lumMod val="50000"/>
                  </a:schemeClr>
                </a:solidFill>
                <a:latin typeface="Times New Roman" pitchFamily="18" charset="0"/>
                <a:cs typeface="Times New Roman" pitchFamily="18" charset="0"/>
              </a:rPr>
              <a:t>Радиофотолюминесценция</a:t>
            </a:r>
            <a:r>
              <a:rPr lang="ru-RU" b="1" dirty="0">
                <a:solidFill>
                  <a:schemeClr val="accent1">
                    <a:lumMod val="50000"/>
                  </a:schemeClr>
                </a:solidFill>
                <a:latin typeface="Times New Roman" pitchFamily="18" charset="0"/>
                <a:cs typeface="Times New Roman" pitchFamily="18" charset="0"/>
              </a:rPr>
              <a:t> (РФЛ). </a:t>
            </a:r>
          </a:p>
          <a:p>
            <a:pPr algn="just"/>
            <a:r>
              <a:rPr lang="ru-RU" dirty="0">
                <a:latin typeface="Times New Roman" pitchFamily="18" charset="0"/>
                <a:cs typeface="Times New Roman" pitchFamily="18" charset="0"/>
              </a:rPr>
              <a:t>         В качестве люминофоров, представляющих интерес для дозиметрии, можно указать щелочно-галогенные соединения (</a:t>
            </a:r>
            <a:r>
              <a:rPr lang="ru-RU" dirty="0" err="1">
                <a:latin typeface="Times New Roman" pitchFamily="18" charset="0"/>
                <a:cs typeface="Times New Roman" pitchFamily="18" charset="0"/>
              </a:rPr>
              <a:t>NaCl</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LiF</a:t>
            </a:r>
            <a:r>
              <a:rPr lang="ru-RU" dirty="0">
                <a:latin typeface="Times New Roman" pitchFamily="18" charset="0"/>
                <a:cs typeface="Times New Roman" pitchFamily="18" charset="0"/>
              </a:rPr>
              <a:t> и т.п.), обладающие кристаллической структурой. В чистом щелочно-галогенном кристалле поглощение ионизирующего излучения сопровождается образованием центров, концентрация которых пропорциональна дозе, которая может быть определена либо путем измерения поглощения света, либо путем измерения люминесценции.</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289053"/>
            <a:ext cx="4968552" cy="28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501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043492" y="908720"/>
            <a:ext cx="6777317" cy="4923909"/>
          </a:xfrm>
        </p:spPr>
        <p:txBody>
          <a:bodyPr>
            <a:normAutofit fontScale="92500" lnSpcReduction="10000"/>
          </a:bodyPr>
          <a:lstStyle/>
          <a:p>
            <a:pPr marL="68580" indent="0" algn="just">
              <a:buNone/>
            </a:pPr>
            <a:r>
              <a:rPr lang="ru-RU" dirty="0">
                <a:solidFill>
                  <a:schemeClr val="tx1"/>
                </a:solidFill>
                <a:latin typeface="Times New Roman" pitchFamily="18" charset="0"/>
                <a:cs typeface="Times New Roman" pitchFamily="18" charset="0"/>
              </a:rPr>
              <a:t>Однако по ряду причин создание дозиметрических систем на основе чистых щелочно-галогенных соединений оказывается невозможным. Эта задача может быть решена путем введения в щелочно-галогенные соединения соответствующих химических добавок.  В частности, ионы серебра </a:t>
            </a:r>
            <a:r>
              <a:rPr lang="ru-RU" dirty="0" err="1">
                <a:solidFill>
                  <a:schemeClr val="tx1"/>
                </a:solidFill>
                <a:latin typeface="Times New Roman" pitchFamily="18" charset="0"/>
                <a:cs typeface="Times New Roman" pitchFamily="18" charset="0"/>
              </a:rPr>
              <a:t>Ag</a:t>
            </a:r>
            <a:r>
              <a:rPr lang="ru-RU" dirty="0">
                <a:solidFill>
                  <a:schemeClr val="tx1"/>
                </a:solidFill>
                <a:latin typeface="Times New Roman" pitchFamily="18" charset="0"/>
                <a:cs typeface="Times New Roman" pitchFamily="18" charset="0"/>
              </a:rPr>
              <a:t>+ существенно улучшают люминесцентные свойства кристаллов. Более подходящими для дозиметрии оказались, однако, фосфатные стекла, активированные серебром. Диапазон измеряемых доз для них составляет 5 10-4 — 10 Гр. Для снятия РФЛ стекла прогревают при температуре до 400 0С в течении 30 мин. Зависимость чувствительности от  энергии фотонов при использовании компенсирующих фильтров составляет 20 % в диапазоне энергий фотонов 0,04 — 3 МэВ.</a:t>
            </a:r>
          </a:p>
        </p:txBody>
      </p:sp>
    </p:spTree>
    <p:extLst>
      <p:ext uri="{BB962C8B-B14F-4D97-AF65-F5344CB8AC3E}">
        <p14:creationId xmlns:p14="http://schemas.microsoft.com/office/powerpoint/2010/main" val="873195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043492" y="764704"/>
            <a:ext cx="6777317" cy="5688632"/>
          </a:xfrm>
        </p:spPr>
        <p:txBody>
          <a:bodyPr>
            <a:noAutofit/>
          </a:bodyPr>
          <a:lstStyle/>
          <a:p>
            <a:pPr marL="68580" indent="0" algn="ctr">
              <a:buNone/>
            </a:pPr>
            <a:r>
              <a:rPr lang="ru-RU" b="1" dirty="0" err="1">
                <a:solidFill>
                  <a:schemeClr val="accent1">
                    <a:lumMod val="50000"/>
                  </a:schemeClr>
                </a:solidFill>
                <a:latin typeface="Times New Roman" pitchFamily="18" charset="0"/>
                <a:cs typeface="Times New Roman" pitchFamily="18" charset="0"/>
              </a:rPr>
              <a:t>Радиотермолюминисценцией</a:t>
            </a:r>
            <a:r>
              <a:rPr lang="ru-RU" b="1" dirty="0">
                <a:solidFill>
                  <a:schemeClr val="accent1">
                    <a:lumMod val="50000"/>
                  </a:schemeClr>
                </a:solidFill>
                <a:latin typeface="Times New Roman" pitchFamily="18" charset="0"/>
                <a:cs typeface="Times New Roman" pitchFamily="18" charset="0"/>
              </a:rPr>
              <a:t> (РТЛ)</a:t>
            </a:r>
          </a:p>
          <a:p>
            <a:pPr marL="68580" indent="0" algn="just">
              <a:buNone/>
            </a:pPr>
            <a:r>
              <a:rPr lang="ru-RU" sz="2000" dirty="0">
                <a:solidFill>
                  <a:schemeClr val="tx1"/>
                </a:solidFill>
                <a:latin typeface="Times New Roman" pitchFamily="18" charset="0"/>
                <a:cs typeface="Times New Roman" pitchFamily="18" charset="0"/>
              </a:rPr>
              <a:t>          называется такой процесс, при котором накопленная в кристалле энергия ионизирующего излучения преобразуется в энергию флюоресценции под действием теплового возбуждения. Кратко механизм РТЛ состоит в следующем. Ионизирующее излучение воздействует на кристалл, активированный серебром, и освобождает электрон, который захватывается ловушкой с образованием F – центра. Образовавшаяся дырка оказывается связанной с ионами серебра </a:t>
            </a:r>
            <a:r>
              <a:rPr lang="ru-RU" sz="2000" dirty="0" err="1">
                <a:solidFill>
                  <a:schemeClr val="tx1"/>
                </a:solidFill>
                <a:latin typeface="Times New Roman" pitchFamily="18" charset="0"/>
                <a:cs typeface="Times New Roman" pitchFamily="18" charset="0"/>
              </a:rPr>
              <a:t>Ag</a:t>
            </a:r>
            <a:r>
              <a:rPr lang="ru-RU" sz="2000" dirty="0">
                <a:solidFill>
                  <a:schemeClr val="tx1"/>
                </a:solidFill>
                <a:latin typeface="Times New Roman" pitchFamily="18" charset="0"/>
                <a:cs typeface="Times New Roman" pitchFamily="18" charset="0"/>
              </a:rPr>
              <a:t>+. Последующий нагрев кристалла освобождает электрон из ловушки и переводит его в зону проводимости. Далее электрон </a:t>
            </a:r>
            <a:r>
              <a:rPr lang="ru-RU" sz="2000" dirty="0" err="1">
                <a:solidFill>
                  <a:schemeClr val="tx1"/>
                </a:solidFill>
                <a:latin typeface="Times New Roman" pitchFamily="18" charset="0"/>
                <a:cs typeface="Times New Roman" pitchFamily="18" charset="0"/>
              </a:rPr>
              <a:t>рекомбинирует</a:t>
            </a:r>
            <a:r>
              <a:rPr lang="ru-RU" sz="2000" dirty="0">
                <a:solidFill>
                  <a:schemeClr val="tx1"/>
                </a:solidFill>
                <a:latin typeface="Times New Roman" pitchFamily="18" charset="0"/>
                <a:cs typeface="Times New Roman" pitchFamily="18" charset="0"/>
              </a:rPr>
              <a:t> с дыркой, что приводит к возбуждению активатора </a:t>
            </a:r>
            <a:r>
              <a:rPr lang="ru-RU" sz="2000" dirty="0" err="1">
                <a:solidFill>
                  <a:schemeClr val="tx1"/>
                </a:solidFill>
                <a:latin typeface="Times New Roman" pitchFamily="18" charset="0"/>
                <a:cs typeface="Times New Roman" pitchFamily="18" charset="0"/>
              </a:rPr>
              <a:t>Ag</a:t>
            </a:r>
            <a:r>
              <a:rPr lang="ru-RU" sz="2000" dirty="0">
                <a:solidFill>
                  <a:schemeClr val="tx1"/>
                </a:solidFill>
                <a:latin typeface="Times New Roman" pitchFamily="18" charset="0"/>
                <a:cs typeface="Times New Roman" pitchFamily="18" charset="0"/>
              </a:rPr>
              <a:t>+. Возбужденный ион </a:t>
            </a:r>
            <a:r>
              <a:rPr lang="ru-RU" sz="2000" dirty="0" err="1">
                <a:solidFill>
                  <a:schemeClr val="tx1"/>
                </a:solidFill>
                <a:latin typeface="Times New Roman" pitchFamily="18" charset="0"/>
                <a:cs typeface="Times New Roman" pitchFamily="18" charset="0"/>
              </a:rPr>
              <a:t>Ag</a:t>
            </a:r>
            <a:r>
              <a:rPr lang="ru-RU" sz="2000" dirty="0">
                <a:solidFill>
                  <a:schemeClr val="tx1"/>
                </a:solidFill>
                <a:latin typeface="Times New Roman" pitchFamily="18" charset="0"/>
                <a:cs typeface="Times New Roman" pitchFamily="18" charset="0"/>
              </a:rPr>
              <a:t>+* переходит в основное состояние с испусканием характеристической люминесценции. </a:t>
            </a:r>
          </a:p>
        </p:txBody>
      </p:sp>
    </p:spTree>
    <p:extLst>
      <p:ext uri="{BB962C8B-B14F-4D97-AF65-F5344CB8AC3E}">
        <p14:creationId xmlns:p14="http://schemas.microsoft.com/office/powerpoint/2010/main" val="4258089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043492" y="980728"/>
            <a:ext cx="6777317" cy="5256584"/>
          </a:xfrm>
        </p:spPr>
        <p:txBody>
          <a:bodyPr>
            <a:normAutofit fontScale="77500" lnSpcReduction="20000"/>
          </a:bodyPr>
          <a:lstStyle/>
          <a:p>
            <a:pPr marL="68580" indent="0" algn="just">
              <a:buNone/>
            </a:pPr>
            <a:r>
              <a:rPr lang="ru-RU" dirty="0">
                <a:solidFill>
                  <a:schemeClr val="tx1"/>
                </a:solidFill>
                <a:latin typeface="Times New Roman" pitchFamily="18" charset="0"/>
                <a:cs typeface="Times New Roman" pitchFamily="18" charset="0"/>
              </a:rPr>
              <a:t>      Измерение дозы термолюминесцентным дозиметром (ТЛД) состоит в том, что облученный дозиметр нагревается и в процессе нагрева измеряется энергия люминесценции или ее мощность. Важной характеристикой ТЛД является кривая </a:t>
            </a:r>
            <a:r>
              <a:rPr lang="ru-RU" dirty="0" err="1">
                <a:solidFill>
                  <a:schemeClr val="tx1"/>
                </a:solidFill>
                <a:latin typeface="Times New Roman" pitchFamily="18" charset="0"/>
                <a:cs typeface="Times New Roman" pitchFamily="18" charset="0"/>
              </a:rPr>
              <a:t>термовысвечивания</a:t>
            </a:r>
            <a:r>
              <a:rPr lang="ru-RU" dirty="0">
                <a:solidFill>
                  <a:schemeClr val="tx1"/>
                </a:solidFill>
                <a:latin typeface="Times New Roman" pitchFamily="18" charset="0"/>
                <a:cs typeface="Times New Roman" pitchFamily="18" charset="0"/>
              </a:rPr>
              <a:t>, представляющая собой зависимость мощности энергии люминесценции от времени нагрева люминофора или его температуры. Кривая может иметь один или несколько пиков, которые соответствуют ловушкам с различной глубиной расположения по отношению к зоне проводимости. </a:t>
            </a:r>
          </a:p>
          <a:p>
            <a:pPr marL="68580" indent="0" algn="just">
              <a:buNone/>
            </a:pPr>
            <a:r>
              <a:rPr lang="ru-RU" dirty="0">
                <a:solidFill>
                  <a:schemeClr val="tx1"/>
                </a:solidFill>
                <a:latin typeface="Times New Roman" pitchFamily="18" charset="0"/>
                <a:cs typeface="Times New Roman" pitchFamily="18" charset="0"/>
              </a:rPr>
              <a:t>       В практической дозиметрии наибольшее распространение получили </a:t>
            </a:r>
            <a:r>
              <a:rPr lang="ru-RU" dirty="0" err="1">
                <a:solidFill>
                  <a:schemeClr val="tx1"/>
                </a:solidFill>
                <a:latin typeface="Times New Roman" pitchFamily="18" charset="0"/>
                <a:cs typeface="Times New Roman" pitchFamily="18" charset="0"/>
              </a:rPr>
              <a:t>термолюменофоры</a:t>
            </a:r>
            <a:r>
              <a:rPr lang="ru-RU" dirty="0">
                <a:solidFill>
                  <a:schemeClr val="tx1"/>
                </a:solidFill>
                <a:latin typeface="Times New Roman" pitchFamily="18" charset="0"/>
                <a:cs typeface="Times New Roman" pitchFamily="18" charset="0"/>
              </a:rPr>
              <a:t>: фтористый литий, фтористый кальций и термолюминесцентные стекла. Пределы измерения этими детекторами поглощенной дозы составляют 10-4 — 106Гр. Наименьшей зависимостью чувствительности по поглощенной дозе от энергии фотонов обладает фтористый литий. Потеря накопленной информации от времени хранения ее — незначительна. Они могут быть использованы как для мониторинга окружающей среды и для сотрудников персонала в местах, связанных с радиационным облучением, среди других приложений.</a:t>
            </a:r>
          </a:p>
          <a:p>
            <a:pPr marL="68580" indent="0" algn="just">
              <a:buNone/>
            </a:pPr>
            <a:endParaRPr lang="ru-RU" dirty="0">
              <a:solidFill>
                <a:schemeClr val="tx1"/>
              </a:solidFill>
              <a:latin typeface="Times New Roman" pitchFamily="18" charset="0"/>
              <a:cs typeface="Times New Roman" pitchFamily="18" charset="0"/>
            </a:endParaRPr>
          </a:p>
          <a:p>
            <a:pPr marL="68580" indent="0">
              <a:buNone/>
            </a:pPr>
            <a:endParaRPr lang="ru-RU" dirty="0"/>
          </a:p>
        </p:txBody>
      </p:sp>
    </p:spTree>
    <p:extLst>
      <p:ext uri="{BB962C8B-B14F-4D97-AF65-F5344CB8AC3E}">
        <p14:creationId xmlns:p14="http://schemas.microsoft.com/office/powerpoint/2010/main" val="358854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692697"/>
            <a:ext cx="7344816" cy="2585323"/>
          </a:xfrm>
          <a:prstGeom prst="rect">
            <a:avLst/>
          </a:prstGeom>
        </p:spPr>
        <p:txBody>
          <a:bodyPr wrap="square">
            <a:spAutoFit/>
          </a:bodyPr>
          <a:lstStyle/>
          <a:p>
            <a:pPr algn="just"/>
            <a:r>
              <a:rPr lang="ru-RU" dirty="0">
                <a:latin typeface="Times New Roman" pitchFamily="18" charset="0"/>
                <a:cs typeface="Times New Roman" pitchFamily="18" charset="0"/>
              </a:rPr>
              <a:t>         У человека в процессе эволюции не выработалось органов чувств, способных к специфическому восприятию ионизирующих излучений, которые невидимы, не имеют цвета, запаха, а также не действуют немедленно поражающе, подобно электрическому току. Поэтому обнаружение и измерение ионизирующих излучений возможно главным образом с помощью различных детекторных приборов, регистрирующих эффект действия излучений на физические, химические, биологические и другие свойства, на которых основаны методы измерения. Виды измерения: </a:t>
            </a:r>
          </a:p>
        </p:txBody>
      </p:sp>
      <p:sp>
        <p:nvSpPr>
          <p:cNvPr id="3" name="Прямоугольник 2"/>
          <p:cNvSpPr/>
          <p:nvPr/>
        </p:nvSpPr>
        <p:spPr>
          <a:xfrm>
            <a:off x="2195736" y="2996952"/>
            <a:ext cx="7632848" cy="3416320"/>
          </a:xfrm>
          <a:prstGeom prst="rect">
            <a:avLst/>
          </a:prstGeom>
        </p:spPr>
        <p:txBody>
          <a:bodyPr wrap="square">
            <a:spAutoFit/>
          </a:bodyPr>
          <a:lstStyle/>
          <a:p>
            <a:r>
              <a:rPr lang="ru-RU" sz="2400" dirty="0">
                <a:solidFill>
                  <a:schemeClr val="accent1">
                    <a:lumMod val="50000"/>
                  </a:schemeClr>
                </a:solidFill>
                <a:latin typeface="Times New Roman" pitchFamily="18" charset="0"/>
                <a:cs typeface="Times New Roman" pitchFamily="18" charset="0"/>
              </a:rPr>
              <a:t>1)  ионизационный метод</a:t>
            </a:r>
          </a:p>
          <a:p>
            <a:r>
              <a:rPr lang="ru-RU" sz="2400" dirty="0">
                <a:solidFill>
                  <a:schemeClr val="accent1">
                    <a:lumMod val="50000"/>
                  </a:schemeClr>
                </a:solidFill>
                <a:latin typeface="Times New Roman" pitchFamily="18" charset="0"/>
                <a:cs typeface="Times New Roman" pitchFamily="18" charset="0"/>
              </a:rPr>
              <a:t>2)  сцинтилляционный метод</a:t>
            </a:r>
          </a:p>
          <a:p>
            <a:r>
              <a:rPr lang="ru-RU" sz="2400" dirty="0">
                <a:solidFill>
                  <a:schemeClr val="accent1">
                    <a:lumMod val="50000"/>
                  </a:schemeClr>
                </a:solidFill>
                <a:latin typeface="Times New Roman" pitchFamily="18" charset="0"/>
                <a:cs typeface="Times New Roman" pitchFamily="18" charset="0"/>
              </a:rPr>
              <a:t>3)  фотографический метод</a:t>
            </a:r>
          </a:p>
          <a:p>
            <a:r>
              <a:rPr lang="ru-RU" sz="2400" dirty="0">
                <a:solidFill>
                  <a:schemeClr val="accent1">
                    <a:lumMod val="50000"/>
                  </a:schemeClr>
                </a:solidFill>
                <a:latin typeface="Times New Roman" pitchFamily="18" charset="0"/>
                <a:cs typeface="Times New Roman" pitchFamily="18" charset="0"/>
              </a:rPr>
              <a:t>4)   калориметрический метод</a:t>
            </a:r>
          </a:p>
          <a:p>
            <a:r>
              <a:rPr lang="ru-RU" sz="2400" dirty="0">
                <a:solidFill>
                  <a:schemeClr val="accent1">
                    <a:lumMod val="50000"/>
                  </a:schemeClr>
                </a:solidFill>
                <a:latin typeface="Times New Roman" pitchFamily="18" charset="0"/>
                <a:cs typeface="Times New Roman" pitchFamily="18" charset="0"/>
              </a:rPr>
              <a:t>5)   химический метод</a:t>
            </a:r>
          </a:p>
          <a:p>
            <a:r>
              <a:rPr lang="ru-RU" sz="2400" dirty="0">
                <a:solidFill>
                  <a:schemeClr val="accent1">
                    <a:lumMod val="50000"/>
                  </a:schemeClr>
                </a:solidFill>
                <a:latin typeface="Times New Roman" pitchFamily="18" charset="0"/>
                <a:cs typeface="Times New Roman" pitchFamily="18" charset="0"/>
              </a:rPr>
              <a:t>6)   нейтронно-активационный метод</a:t>
            </a:r>
          </a:p>
          <a:p>
            <a:r>
              <a:rPr lang="ru-RU" sz="2400" dirty="0">
                <a:solidFill>
                  <a:schemeClr val="accent1">
                    <a:lumMod val="50000"/>
                  </a:schemeClr>
                </a:solidFill>
                <a:latin typeface="Times New Roman" pitchFamily="18" charset="0"/>
                <a:cs typeface="Times New Roman" pitchFamily="18" charset="0"/>
              </a:rPr>
              <a:t>7)   биологический метод</a:t>
            </a:r>
          </a:p>
          <a:p>
            <a:r>
              <a:rPr lang="ru-RU" sz="2400" dirty="0">
                <a:solidFill>
                  <a:schemeClr val="accent1">
                    <a:lumMod val="50000"/>
                  </a:schemeClr>
                </a:solidFill>
                <a:latin typeface="Times New Roman" pitchFamily="18" charset="0"/>
                <a:cs typeface="Times New Roman" pitchFamily="18" charset="0"/>
              </a:rPr>
              <a:t>8)   расчетный метод</a:t>
            </a:r>
          </a:p>
          <a:p>
            <a:r>
              <a:rPr lang="ru-RU" sz="2400" dirty="0">
                <a:solidFill>
                  <a:schemeClr val="accent1">
                    <a:lumMod val="50000"/>
                  </a:schemeClr>
                </a:solidFill>
                <a:latin typeface="Times New Roman" pitchFamily="18" charset="0"/>
                <a:cs typeface="Times New Roman" pitchFamily="18" charset="0"/>
              </a:rPr>
              <a:t>9)   люминесцентный метод</a:t>
            </a:r>
          </a:p>
        </p:txBody>
      </p:sp>
    </p:spTree>
    <p:extLst>
      <p:ext uri="{BB962C8B-B14F-4D97-AF65-F5344CB8AC3E}">
        <p14:creationId xmlns:p14="http://schemas.microsoft.com/office/powerpoint/2010/main" val="248177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4417560"/>
          </a:xfrm>
        </p:spPr>
        <p:txBody>
          <a:bodyPr>
            <a:normAutofit/>
          </a:bodyPr>
          <a:lstStyle/>
          <a:p>
            <a:pPr algn="ctr"/>
            <a:r>
              <a:rPr lang="ru-RU" sz="8800" dirty="0">
                <a:solidFill>
                  <a:schemeClr val="accent1">
                    <a:lumMod val="50000"/>
                  </a:schemeClr>
                </a:solidFill>
                <a:latin typeface="Times New Roman" pitchFamily="18" charset="0"/>
                <a:cs typeface="Times New Roman" pitchFamily="18" charset="0"/>
              </a:rPr>
              <a:t>Спасибо большое за внимание</a:t>
            </a:r>
          </a:p>
        </p:txBody>
      </p:sp>
    </p:spTree>
    <p:extLst>
      <p:ext uri="{BB962C8B-B14F-4D97-AF65-F5344CB8AC3E}">
        <p14:creationId xmlns:p14="http://schemas.microsoft.com/office/powerpoint/2010/main" val="404196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87624" y="1556792"/>
            <a:ext cx="7024744" cy="817160"/>
          </a:xfrm>
        </p:spPr>
        <p:txBody>
          <a:bodyPr>
            <a:normAutofit fontScale="90000"/>
          </a:bodyPr>
          <a:lstStyle/>
          <a:p>
            <a:pPr algn="ctr"/>
            <a:r>
              <a:rPr lang="ru-RU" b="1" dirty="0">
                <a:solidFill>
                  <a:schemeClr val="accent1">
                    <a:lumMod val="50000"/>
                  </a:schemeClr>
                </a:solidFill>
                <a:latin typeface="Times New Roman" pitchFamily="18" charset="0"/>
                <a:cs typeface="Times New Roman" pitchFamily="18" charset="0"/>
              </a:rPr>
              <a:t>Ионизационный</a:t>
            </a:r>
            <a:r>
              <a:rPr lang="ru-RU" b="1" dirty="0">
                <a:solidFill>
                  <a:schemeClr val="accent1">
                    <a:lumMod val="50000"/>
                  </a:schemeClr>
                </a:solidFill>
              </a:rPr>
              <a:t> метод</a:t>
            </a:r>
            <a:br>
              <a:rPr lang="ru-RU" b="1" dirty="0">
                <a:solidFill>
                  <a:schemeClr val="accent1">
                    <a:lumMod val="50000"/>
                  </a:schemeClr>
                </a:solidFill>
              </a:rPr>
            </a:br>
            <a:endParaRPr lang="ru-RU" b="1" dirty="0">
              <a:solidFill>
                <a:schemeClr val="accent1">
                  <a:lumMod val="50000"/>
                </a:schemeClr>
              </a:solidFill>
            </a:endParaRPr>
          </a:p>
        </p:txBody>
      </p:sp>
      <p:sp>
        <p:nvSpPr>
          <p:cNvPr id="4" name="Объект 3"/>
          <p:cNvSpPr>
            <a:spLocks noGrp="1"/>
          </p:cNvSpPr>
          <p:nvPr>
            <p:ph idx="1"/>
          </p:nvPr>
        </p:nvSpPr>
        <p:spPr>
          <a:xfrm>
            <a:off x="1043492" y="1916832"/>
            <a:ext cx="6777317" cy="3915797"/>
          </a:xfrm>
        </p:spPr>
        <p:txBody>
          <a:bodyPr>
            <a:normAutofit/>
          </a:bodyPr>
          <a:lstStyle/>
          <a:p>
            <a:pPr marL="68580" indent="0" algn="just">
              <a:buNone/>
            </a:pPr>
            <a:r>
              <a:rPr lang="ru-RU" dirty="0">
                <a:latin typeface="Times New Roman" pitchFamily="18" charset="0"/>
                <a:cs typeface="Times New Roman" pitchFamily="18" charset="0"/>
              </a:rPr>
              <a:t>           Ионизация может быть вызвана альфа и бета излучениями непосредственно, и косвенно рентгеновским, гамма и нейтронным излучениями. Образовавшиеся пары ионов могут быть собраны, и количество накопленных ионных пар соотнесено с уровнем излучения, вызвавшего ионизацию. Во многих приборах дозиметрического контроля ионизация используется в качестве механизма регистрации.</a:t>
            </a:r>
          </a:p>
        </p:txBody>
      </p:sp>
    </p:spTree>
    <p:extLst>
      <p:ext uri="{BB962C8B-B14F-4D97-AF65-F5344CB8AC3E}">
        <p14:creationId xmlns:p14="http://schemas.microsoft.com/office/powerpoint/2010/main" val="177956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043492" y="764704"/>
            <a:ext cx="6777317" cy="5067925"/>
          </a:xfrm>
        </p:spPr>
        <p:txBody>
          <a:bodyPr>
            <a:noAutofit/>
          </a:bodyPr>
          <a:lstStyle/>
          <a:p>
            <a:pPr marL="68580" indent="0" algn="just">
              <a:buNone/>
            </a:pPr>
            <a:r>
              <a:rPr lang="ru-RU" sz="2000" b="1" dirty="0">
                <a:solidFill>
                  <a:schemeClr val="accent1">
                    <a:lumMod val="50000"/>
                  </a:schemeClr>
                </a:solidFill>
                <a:latin typeface="Times New Roman" pitchFamily="18" charset="0"/>
                <a:cs typeface="Times New Roman" pitchFamily="18" charset="0"/>
              </a:rPr>
              <a:t>        </a:t>
            </a:r>
            <a:r>
              <a:rPr lang="ru-RU" sz="2000" b="1" dirty="0" err="1">
                <a:solidFill>
                  <a:schemeClr val="accent1">
                    <a:lumMod val="50000"/>
                  </a:schemeClr>
                </a:solidFill>
                <a:latin typeface="Times New Roman" pitchFamily="18" charset="0"/>
                <a:cs typeface="Times New Roman" pitchFamily="18" charset="0"/>
              </a:rPr>
              <a:t>Ионизацио́нная</a:t>
            </a:r>
            <a:r>
              <a:rPr lang="ru-RU" sz="2000" b="1" dirty="0">
                <a:solidFill>
                  <a:schemeClr val="accent1">
                    <a:lumMod val="50000"/>
                  </a:schemeClr>
                </a:solidFill>
                <a:latin typeface="Times New Roman" pitchFamily="18" charset="0"/>
                <a:cs typeface="Times New Roman" pitchFamily="18" charset="0"/>
              </a:rPr>
              <a:t> </a:t>
            </a:r>
            <a:r>
              <a:rPr lang="ru-RU" sz="2000" b="1" dirty="0" err="1">
                <a:solidFill>
                  <a:schemeClr val="accent1">
                    <a:lumMod val="50000"/>
                  </a:schemeClr>
                </a:solidFill>
                <a:latin typeface="Times New Roman" pitchFamily="18" charset="0"/>
                <a:cs typeface="Times New Roman" pitchFamily="18" charset="0"/>
              </a:rPr>
              <a:t>ка́мера</a:t>
            </a:r>
            <a:r>
              <a:rPr lang="ru-RU" sz="2000" b="1" dirty="0">
                <a:solidFill>
                  <a:schemeClr val="accent1">
                    <a:lumMod val="50000"/>
                  </a:schemeClr>
                </a:solidFill>
                <a:latin typeface="Times New Roman" pitchFamily="18" charset="0"/>
                <a:cs typeface="Times New Roman" pitchFamily="18" charset="0"/>
              </a:rPr>
              <a:t> </a:t>
            </a:r>
            <a:r>
              <a:rPr lang="ru-RU" sz="2000" dirty="0">
                <a:latin typeface="Times New Roman" pitchFamily="18" charset="0"/>
                <a:cs typeface="Times New Roman" pitchFamily="18" charset="0"/>
              </a:rPr>
              <a:t>— газонаполненный датчик, предназначенный для измерения уровня ионизирующего излучения.</a:t>
            </a:r>
          </a:p>
          <a:p>
            <a:pPr marL="68580" indent="0" algn="just">
              <a:buNone/>
            </a:pPr>
            <a:r>
              <a:rPr lang="ru-RU" sz="2000" dirty="0">
                <a:latin typeface="Times New Roman" pitchFamily="18" charset="0"/>
                <a:cs typeface="Times New Roman" pitchFamily="18" charset="0"/>
              </a:rPr>
              <a:t>Измерение уровня излучения происходит путём измерения уровня ионизации газа в рабочем объёме камеры, который находится между двумя электродами. Между электродами создаётся разность потенциалов. При наличии свободных зарядов в газе между электродами возникает ток, пропорциональный скорости возникновения зарядов и, соответственно, мощности дозы облучения. Отличительной особенностью ионизационной камеры, в отличие от других газонаполненных датчиков, является сравнительно малая напряженность электрического поля в газовом промежутке, таким образом ток не зависит от напряжения на электродах и равен произведению заряда электрона на число пар ионов.</a:t>
            </a:r>
          </a:p>
        </p:txBody>
      </p:sp>
    </p:spTree>
    <p:extLst>
      <p:ext uri="{BB962C8B-B14F-4D97-AF65-F5344CB8AC3E}">
        <p14:creationId xmlns:p14="http://schemas.microsoft.com/office/powerpoint/2010/main" val="197846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36712"/>
            <a:ext cx="763284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64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043492" y="980728"/>
            <a:ext cx="6777317" cy="4851901"/>
          </a:xfrm>
        </p:spPr>
        <p:txBody>
          <a:bodyPr>
            <a:normAutofit/>
          </a:bodyPr>
          <a:lstStyle/>
          <a:p>
            <a:pPr marL="68580" indent="0" algn="just">
              <a:buNone/>
            </a:pPr>
            <a:r>
              <a:rPr lang="ru-RU" dirty="0">
                <a:latin typeface="Times New Roman" pitchFamily="18" charset="0"/>
                <a:cs typeface="Times New Roman" pitchFamily="18" charset="0"/>
              </a:rPr>
              <a:t>                 В широком смысле к ионизационным камерам относят также пропорциональные счётчики и счётчики Гейгера-Мюллера. В этих приборах используется явление так называемого газового усиления за счёт вторичной ионизации — в сильном электрическом поле электроны, возникшие при пролёте ионизирующей частицы, разгоняются до энергии, достаточной, чтобы в свою очередь ионизировать молекулы газа. В узком смысле ионизационная камера — это газонаполненный ионизационный детектор, работающий вне режима газового усиления. </a:t>
            </a:r>
          </a:p>
        </p:txBody>
      </p:sp>
    </p:spTree>
    <p:extLst>
      <p:ext uri="{BB962C8B-B14F-4D97-AF65-F5344CB8AC3E}">
        <p14:creationId xmlns:p14="http://schemas.microsoft.com/office/powerpoint/2010/main" val="148924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08720"/>
            <a:ext cx="460851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27584" y="5824937"/>
            <a:ext cx="3117328" cy="400110"/>
          </a:xfrm>
          <a:prstGeom prst="rect">
            <a:avLst/>
          </a:prstGeom>
          <a:noFill/>
        </p:spPr>
        <p:txBody>
          <a:bodyPr wrap="none" rtlCol="0">
            <a:spAutoFit/>
          </a:bodyPr>
          <a:lstStyle/>
          <a:p>
            <a:r>
              <a:rPr lang="ru-RU" sz="2000" dirty="0">
                <a:latin typeface="Times New Roman" pitchFamily="18" charset="0"/>
                <a:cs typeface="Times New Roman" pitchFamily="18" charset="0"/>
              </a:rPr>
              <a:t>счётчик Гейгера-Мюллера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912" y="2708920"/>
            <a:ext cx="4141813"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5954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751</TotalTime>
  <Words>3156</Words>
  <Application>Microsoft Office PowerPoint</Application>
  <PresentationFormat>Экран (4:3)</PresentationFormat>
  <Paragraphs>84</Paragraphs>
  <Slides>40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40</vt:i4>
      </vt:variant>
    </vt:vector>
  </HeadingPairs>
  <TitlesOfParts>
    <vt:vector size="44" baseType="lpstr">
      <vt:lpstr>Century Gothic</vt:lpstr>
      <vt:lpstr>Times New Roman</vt:lpstr>
      <vt:lpstr>Wingdings 2</vt:lpstr>
      <vt:lpstr>Остин</vt:lpstr>
      <vt:lpstr>Взаимодействие электромагнитных излучений и нейтронов с веществом. Принципы и методы регистрации ионизирующих излучений</vt:lpstr>
      <vt:lpstr>Презентация PowerPoint</vt:lpstr>
      <vt:lpstr>Презентация PowerPoint</vt:lpstr>
      <vt:lpstr>Презентация PowerPoint</vt:lpstr>
      <vt:lpstr>Ионизационный метод </vt:lpstr>
      <vt:lpstr>Презентация PowerPoint</vt:lpstr>
      <vt:lpstr>Презентация PowerPoint</vt:lpstr>
      <vt:lpstr>Презентация PowerPoint</vt:lpstr>
      <vt:lpstr>Презентация PowerPoint</vt:lpstr>
      <vt:lpstr>Презентация PowerPoint</vt:lpstr>
      <vt:lpstr>Сцинтилляционный метод</vt:lpstr>
      <vt:lpstr>Презентация PowerPoint</vt:lpstr>
      <vt:lpstr>Презентация PowerPoint</vt:lpstr>
      <vt:lpstr>Презентация PowerPoint</vt:lpstr>
      <vt:lpstr>Презентация PowerPoint</vt:lpstr>
      <vt:lpstr>Презентация PowerPoint</vt:lpstr>
      <vt:lpstr>Фотографический метод</vt:lpstr>
      <vt:lpstr>Презентация PowerPoint</vt:lpstr>
      <vt:lpstr>Калориметрический метод </vt:lpstr>
      <vt:lpstr>Презентация PowerPoint</vt:lpstr>
      <vt:lpstr>Презентация PowerPoint</vt:lpstr>
      <vt:lpstr>Презентация PowerPoint</vt:lpstr>
      <vt:lpstr>Методы и приборы:</vt:lpstr>
      <vt:lpstr>Презентация PowerPoint</vt:lpstr>
      <vt:lpstr>Презентация PowerPoint</vt:lpstr>
      <vt:lpstr>Презентация PowerPoint</vt:lpstr>
      <vt:lpstr>Нейтронно-активационный метод</vt:lpstr>
      <vt:lpstr>Биологический метод</vt:lpstr>
      <vt:lpstr>Презентация PowerPoint</vt:lpstr>
      <vt:lpstr>Презентация PowerPoint</vt:lpstr>
      <vt:lpstr>Презентация PowerPoint</vt:lpstr>
      <vt:lpstr>Презентация PowerPoint</vt:lpstr>
      <vt:lpstr>Презентация PowerPoint</vt:lpstr>
      <vt:lpstr>Расчетный метод</vt:lpstr>
      <vt:lpstr>Люминесцентный метод</vt:lpstr>
      <vt:lpstr>Презентация PowerPoint</vt:lpstr>
      <vt:lpstr>Презентация PowerPoint</vt:lpstr>
      <vt:lpstr>Презентация PowerPoint</vt:lpstr>
      <vt:lpstr>Презентация PowerPoint</vt:lpstr>
      <vt:lpstr>Спасибо большое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Взаимодействие электромагнитных излучений и нейтронов с веществом. Принципы и методы регистрации ионизирующих излучений</dc:title>
  <dc:creator>User</dc:creator>
  <cp:lastModifiedBy>user</cp:lastModifiedBy>
  <cp:revision>45</cp:revision>
  <dcterms:created xsi:type="dcterms:W3CDTF">2014-07-01T09:38:26Z</dcterms:created>
  <dcterms:modified xsi:type="dcterms:W3CDTF">2025-11-26T17:50:03Z</dcterms:modified>
</cp:coreProperties>
</file>