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86" r:id="rId5"/>
    <p:sldId id="259" r:id="rId6"/>
    <p:sldId id="291" r:id="rId7"/>
    <p:sldId id="307" r:id="rId8"/>
    <p:sldId id="292" r:id="rId9"/>
    <p:sldId id="293" r:id="rId10"/>
    <p:sldId id="294" r:id="rId11"/>
    <p:sldId id="270" r:id="rId12"/>
    <p:sldId id="287" r:id="rId13"/>
    <p:sldId id="269" r:id="rId14"/>
    <p:sldId id="289" r:id="rId15"/>
    <p:sldId id="268" r:id="rId16"/>
    <p:sldId id="290" r:id="rId17"/>
    <p:sldId id="267" r:id="rId18"/>
    <p:sldId id="266" r:id="rId19"/>
    <p:sldId id="295" r:id="rId20"/>
    <p:sldId id="302" r:id="rId21"/>
    <p:sldId id="265" r:id="rId22"/>
    <p:sldId id="264" r:id="rId23"/>
    <p:sldId id="296" r:id="rId24"/>
    <p:sldId id="297" r:id="rId25"/>
    <p:sldId id="298" r:id="rId26"/>
    <p:sldId id="263" r:id="rId27"/>
    <p:sldId id="262" r:id="rId28"/>
    <p:sldId id="288" r:id="rId29"/>
    <p:sldId id="261" r:id="rId30"/>
    <p:sldId id="305" r:id="rId31"/>
    <p:sldId id="306" r:id="rId32"/>
    <p:sldId id="260" r:id="rId33"/>
    <p:sldId id="285" r:id="rId34"/>
    <p:sldId id="299" r:id="rId35"/>
    <p:sldId id="300" r:id="rId36"/>
    <p:sldId id="301" r:id="rId37"/>
    <p:sldId id="284" r:id="rId38"/>
    <p:sldId id="283" r:id="rId39"/>
    <p:sldId id="282" r:id="rId40"/>
    <p:sldId id="27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13176"/>
            <a:ext cx="7488832" cy="1362075"/>
          </a:xfrm>
        </p:spPr>
        <p:txBody>
          <a:bodyPr>
            <a:normAutofit/>
          </a:bodyPr>
          <a:lstStyle/>
          <a:p>
            <a:r>
              <a:rPr lang="ru-RU" sz="1800" b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Профессор, д.м.н. Рыжкин Сергей Александрович</a:t>
            </a:r>
            <a:br>
              <a:rPr lang="ru-RU" sz="1800" b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836712"/>
            <a:ext cx="6255488" cy="3107939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Природные источники ионизирующих излучений. Искусственные источники ионизирующих излучений.</a:t>
            </a:r>
          </a:p>
        </p:txBody>
      </p:sp>
    </p:spTree>
    <p:extLst>
      <p:ext uri="{BB962C8B-B14F-4D97-AF65-F5344CB8AC3E}">
        <p14:creationId xmlns:p14="http://schemas.microsoft.com/office/powerpoint/2010/main" val="212650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4869160"/>
            <a:ext cx="6255488" cy="743507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            Приход на Землю первичного космического излучения зависит от условий его распространения в межпланетном пространстве. Космические частицы распространяются вдоль силовых линий магнитных полей, имеющих вид архимедовой спирали, исходящей из активной области на Солнце, причем закручивание происходит в направлении вращения Солнца. Поэтому поток первичного космического излучения на Земле наблюдается только от вспышек на западном полушарии Солнца, и на Землю попадает только &lt;50% частиц от всех сильных вспышек. Вспышки на Солнце являются ближайшим к Земле источником первичного космического излучения. Практически все, даже самые слабые вспышки, генерируют частицы высоких энергий и космическое излучение с энергией от нескольких десятков Кэв до 104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Мэв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53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60648"/>
            <a:ext cx="7272808" cy="338437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Главные радионуклиды, встречающиеся в Земле, — это калий-40, рубидий-87 и члены двух радиоактивных семейств, берущих начало от урана-238 и тория-232 — долгоживущих изотопов, включившихся в состав Земли с самого ее рождения. Наиболее весомым естественным источником радиации является тяжелый (в 7,5 раза тяжелее воздуха) газ радон, в форме радона-220, образующегося в цепочке продуктов распада урана-238, промежуточными элементами которой являются торий-232 и радон-222.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1398"/>
            <a:ext cx="5400600" cy="299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075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48680"/>
            <a:ext cx="6601544" cy="5832648"/>
          </a:xfrm>
        </p:spPr>
        <p:txBody>
          <a:bodyPr/>
          <a:lstStyle/>
          <a:p>
            <a:pPr lvl="0" algn="just">
              <a:buClr>
                <a:srgbClr val="B13F9A"/>
              </a:buClr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Радон относится к благородным газам, удаляемым из легких с такой же скоростью, с какой он и поступает, поэтому облучение от самого радона незначительно. Однако продукты распада радона оседают на пыль и другие мельчайшие частицы, например на частицы табачного дыма, которые оседают на слизистых дыхательных путей. Таким образом, когда говорят об облучении человека от радона, на самом деле имеется в виду облучение от продуктов его деления, в первую очередь полония-218 и полония-214.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04867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77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88640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Согласно оценкам НКДАР ООН, радон обусловливает 75% годовой индивидуальной эффективной эквивалентной дозы, получаемой населением от земных источников радиации, и примерно половину этой дозы от всех естественных источников.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Основную часть дозы облучения от радона человек получает, находясь в закрытом, непроветриваемом помещении, в которое радон поступает, просачиваясь через фундамент и пол из грунта или, реже, высвобождаясь из строительных материалов, использованных в конструкции дома. В результате в помещении могут возникать довольно высокие уровни радиации, особенно если дом стоит на фунте с повышенным содержанием радионуклидов или если при его постройке использовали материалы с повышенной радиоактивностью. Герметизация помещений с целью утепления лишь усугубляет дело, так как затрудняет выход газа из помещения.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01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476672"/>
            <a:ext cx="6255488" cy="5832648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В большой степени это связано с использованием некоторых строительных материалов, в частности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фосфогипса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(применяемого при изготовлении строительных блоков, штукатурки, перегородок и цемента), обладающего высокой удельной радиоактивностью. Согласно полученным оценкам, ожидаемая коллективная эффективная доза  облучения в результате применения этого материала составляет -300 000 чел. • Зв.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61" y="620688"/>
            <a:ext cx="4762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22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32656"/>
            <a:ext cx="7200800" cy="5904656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Доля домов с высокой концентрацией радона и его дочерних продуктов (от 1000 до 10000 Бк/м3) лежит в пределах от 0,001 до 0,1% в разных странах. Следовательно, не так мало живущих в них людей подвергаются радоновому облучению. Однако в странах, где этот вопрос не стоит так остро, 3/4 коллективной эффективной дозы, получаемой населением за счет радона, складывается из доз облучения в домах с удельной радиоактивностью воздуха менее 100 Бк/м3. Это обусловливает эффективную дозу облучения от радона около            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/год, т.е. около половины всей годовой дозы, получаемой человеко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среднем от всех естественных источников радиации.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243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3356992"/>
            <a:ext cx="6696744" cy="2880320"/>
          </a:xfrm>
        </p:spPr>
        <p:txBody>
          <a:bodyPr>
            <a:normAutofit/>
          </a:bodyPr>
          <a:lstStyle/>
          <a:p>
            <a:pPr lvl="0" algn="just">
              <a:buClr>
                <a:srgbClr val="B13F9A"/>
              </a:buClr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Уровни земной радиации различаются для разных мест земного шара, так как зависят от концентрации радионуклидов в том или ином участке земной коры. Так, в большинстве стран Европы, в США, Японии и России примерно 95% населения живет в местах, где годовая эффективная доза за счет земной радиации составляет от 0,3 до 0,6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11256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995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548680"/>
            <a:ext cx="6255488" cy="1008112"/>
          </a:xfrm>
        </p:spPr>
        <p:txBody>
          <a:bodyPr>
            <a:noAutofit/>
          </a:bodyPr>
          <a:lstStyle/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Средние годовые эффективные дозы облучения населения за счет основных природных источников ионизирующих излучений в регионах Земли с нормальным радиационным фоном,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мЗв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929220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547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620688"/>
            <a:ext cx="6912768" cy="5472608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 Некоторые группы населения (около 3%) получают в среднем 1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/год, а 1,5% — более 1,4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/год. Есть, однако, места, где уровни земной радиации намного больше, например в ряде мест в Бразилии, в том числе на морском курорте уровень радиации в сотни раз превосходит средние величины, составляя более 200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/год. Известны населенные места с резко повышенным фоном земной радиации в Индии, где ее уровни составляют от 3,8 до 17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/год. Кроме этих хорошо изученных «горячих точек» планеты, известно, что в Иране, в районе городка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Рамсер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бьют ключи, богатые радием, и уровни радиации здесь достигают 400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мЗв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/год. Высокие уровни земной радиации зарегистрированы также во Франции, Нигерии и на Мадагаскаре.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117359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088825"/>
            <a:ext cx="6601544" cy="464443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Огромные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всерастущие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объемы добычи и переработки минерального сырья в производственно-хозяйственной деятельности человечества изменяют сложившееся в природе распределение естественных радионуклидов и приводят к повышению радиационного фона. В среднем по Земному шару вклад технологии в радиационный фон порядка 1% от естественного радиационного фона. Однако в местах расположения предприятий по добыче, переработке и использованию минерального сырья повышение содержания ЕРН в объектах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экосферы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и, соответственно, технологически повышенный фон ЕРН могут быть существенными (соизмеримыми с природным фоном ЕРН).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76672"/>
            <a:ext cx="471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Технологически повышенный фон естественных радионуклидов</a:t>
            </a:r>
          </a:p>
        </p:txBody>
      </p:sp>
    </p:spTree>
    <p:extLst>
      <p:ext uri="{BB962C8B-B14F-4D97-AF65-F5344CB8AC3E}">
        <p14:creationId xmlns:p14="http://schemas.microsoft.com/office/powerpoint/2010/main" val="330723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620688"/>
            <a:ext cx="7416824" cy="604867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Под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радиационным фоном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понимают ионизирующее излучение земного и космического происхождения, постоянно воздействующее на человека. Различают естественный, технологически измененный естественный и искусственный радиационный фоны.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4087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844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836712"/>
            <a:ext cx="6255488" cy="5616624"/>
          </a:xfrm>
        </p:spPr>
        <p:txBody>
          <a:bodyPr>
            <a:normAutofit/>
          </a:bodyPr>
          <a:lstStyle/>
          <a:p>
            <a:pPr lvl="0" algn="just">
              <a:buClr>
                <a:srgbClr val="B13F9A"/>
              </a:buClr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Среди источников технологически повышенного фона ЕРН следует упомянуть добычу и сжигание органического топлива (в первую очередь – каменного угля), добычу и переработку фосфатных руд, добычу и переработку урановых руд, производство строительных материалов (в первую очередь из отходов различных производств).</a:t>
            </a:r>
          </a:p>
          <a:p>
            <a:pPr lvl="0" algn="just">
              <a:buClr>
                <a:srgbClr val="B13F9A"/>
              </a:buClr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Добыча каменного угля и его сжигание. Содержание ЕРН в углях различных месторождений различается в 100 ÷ 1000 и более раз. Так, пределы вариации содержания урана в месторождениях мира составляют 0,6 ÷ 3600 Бк/кг, а при наличии в районе угольного месторождения урановых аномалий доходит до 8·104 Бк/кг.</a:t>
            </a:r>
          </a:p>
          <a:p>
            <a:pPr lvl="0" algn="just">
              <a:buClr>
                <a:srgbClr val="B13F9A"/>
              </a:buClr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Даже в углях отдельного месторождения имеет место широкая вариация содержания ЕРН.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56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484785"/>
            <a:ext cx="6255488" cy="269912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Искусственные источники облучения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54429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8640"/>
            <a:ext cx="7344816" cy="29523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 прошедшее столетие и особенно за последние 50—60 лет человек создал несколько сотен искусственных радионуклидов, научился использовать энергию атома в самых разных областях: в науке, на транспорте, в медицине, для производства энергии и для создания атомного оружия, а также во многих других отраслях промышленности и быта. Все это приводит к увеличению дозы облучения как отдельных людей, так и населения Земли в целом, хотя доза, создаваемая всеми искусственными источниками радиации составляет около 20% естественного фона. К ним относятся все ядерно-технические установки, все искусственные радиоактивные вещества, например радионуклиды, применяемые в медицине, рентгеновские установки.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41963"/>
            <a:ext cx="554461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939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332656"/>
            <a:ext cx="6673552" cy="5760640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Источник ядерного излучения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радиоактивное вещество или устройство, в котором осуществляются радиоактивный распад или ядерные реакции.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Техногенные источники ионизирующего излучения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разнообразные технические устройства и комплексы различного назначения, в которых воплощаются современные достижения в развитии ядерных технологий.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Техногенный источник излучения - это источник ионизирующего излучения, специально созданный для его полезного применения или являющийся побочным продуктом этой деятельности. В настоящее время практически в любой отрасли хозяйства и науки во все более возрастающих масштабах используются радиоактивные вещества и источники ионизирующих излучений. Особенно высокими темпами развивается ядерная энергетика. Так, производство электроэнергии на АЭС в начале XXI в. увеличилось до 2000 ГВт.</a:t>
            </a:r>
          </a:p>
        </p:txBody>
      </p:sp>
    </p:spTree>
    <p:extLst>
      <p:ext uri="{BB962C8B-B14F-4D97-AF65-F5344CB8AC3E}">
        <p14:creationId xmlns:p14="http://schemas.microsoft.com/office/powerpoint/2010/main" val="454490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260648"/>
            <a:ext cx="6673552" cy="54726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Ядерные материалы приходится возить, хранить, перерабатывать. Все эти операции создают дополнительный риск радиоактивного загрязнения окружающей среды, поражения людей, животных и растительного мира.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Рассеивание в атмосфере радионуклидов, содержащихся в выбросах, приводит к формированию зон загрязнения около источника выбросов. Обычно зоны антропогенного облучения жителей, проживающих вокруг предприятий по переработке ядерного топлива на расстоянии до 200 км, колеблются от 0,1 до 65% естественного фона излучения. Ядерные взрывы отличаются разнообразием условий их проведения и различиями в поведении радионуклидов в окружающей среде, что связано с метеорологическими условиями, высотой подъема радиоактивного облака и пр.</a:t>
            </a:r>
          </a:p>
        </p:txBody>
      </p:sp>
    </p:spTree>
    <p:extLst>
      <p:ext uri="{BB962C8B-B14F-4D97-AF65-F5344CB8AC3E}">
        <p14:creationId xmlns:p14="http://schemas.microsoft.com/office/powerpoint/2010/main" val="792771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268760"/>
            <a:ext cx="6543520" cy="489654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Под радиоактивным источником подразумевают любое количество радиоактивного материала, которое предназначено для использования в качестве источника ионизирующего излучения. Различают калибровочные, контрольные и промышленные источники ИИ.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Калибровочный ИИИ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источник ионизирующего излучения, используемый для калибровки измерительных приборов.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Контрольный ИИИ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источник ионизирующего излучения, используемый для проверки правильности работы измерительных приборов; помещённый на заданном расстояния от детектора этот источник обеспечивает стабильное и повторяющееся показание прибора.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Промышленный ИИИ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-установка для облучения различных материалов ионизирующими излучениями с помощью источников с высокой радиоактивностью.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61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255488" cy="89519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РАДИАЦИИ, ИСПОЛЬЗУЕМЫЕ В МЕДИЦИНЕ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7128792" cy="5040560"/>
          </a:xfrm>
        </p:spPr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В настоящее время основной вклад в дозу, получаемую человеком от техногенных источников радиации, вносят связанные с их применением диагностические процедуры и методы лечения.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3447058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19193" y="4077072"/>
            <a:ext cx="338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Радиоактивные осадки, 0,02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мЗв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9193" y="2984481"/>
            <a:ext cx="3240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Источники, использующиеся в медицине, 0,4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мЗв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1432" y="4445838"/>
            <a:ext cx="3102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Атомная энергетика, 0,01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мЗв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93901" y="1772816"/>
            <a:ext cx="330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Естественные источники,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мЗв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95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714356"/>
            <a:ext cx="7072362" cy="550072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Наиболее распространенным видом медицинского применения радиации является ее использование в диагностических целях. В наиболее развитых странах на каждую 1000 жителей приходится от 300 до 900 обследований в год, не считая рентгенологических обследований зубов и массовой флюорографии. Правда, около 2/3 населения Земли проживает в странах, где среднее число рентге­нологических обследований составляет не более 10% от соответствующих показателей в промышленно развитых странах.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152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620688"/>
            <a:ext cx="6768752" cy="5472608"/>
          </a:xfrm>
        </p:spPr>
        <p:txBody>
          <a:bodyPr>
            <a:normAutofit/>
          </a:bodyPr>
          <a:lstStyle/>
          <a:p>
            <a:pPr lvl="0" algn="just">
              <a:buClr>
                <a:srgbClr val="B13F9A"/>
              </a:buClr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Дозы излучения, получаемые при рентгенодиагностических процедурах, варьируют в очень широких пределах: в зависимости от технических параметров оборудования, методов, применяемых в различных медицинских учреждениях, и опыта рентгенологов. Для большинства рентгенодиагностических процедур средняя доза воздействия на кожу составляет 0,5—5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сГр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 процедуру, хотя в отдельных случаях (например, при обследовании сердца) разовая доза может достигать 0,5 Гр. В зубоврачебной практике доза воздействия на голову и щитовидную железу достигает соответственно 0,2—0,5 и 0,002—0,07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сГр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Доза облучения участков костного мозга измеряется сотнями и тысячами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мкГр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 процедуру; при использовании соответствующей аппаратуры и сверхчувствительной пленки эта доза может быть уменьшена в 5 раз и более.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49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428604"/>
            <a:ext cx="7000924" cy="307183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В последнее время появился ряд технических усовершенствований, правильное использование которых значительно снижает поглощенную дозу. Однако исследования, показывают, что дозы, получаемые человеком в пределах одной страны, но в разных клиниках, могут различаться в 100 раз. Это зависит от тщательности ограничения облучаемого объема, состояния и правильной эксплуатации оборудования, качества и чувствительности пленок и других технических и методических факторов. На первое место по вкладу в медицинское облучение пациентов и населения региона выходит рентгеновская компьютерная томография, которая в последние годы становится рутинным методом. </a:t>
            </a:r>
            <a:endParaRPr lang="ru-RU" dirty="0"/>
          </a:p>
        </p:txBody>
      </p:sp>
      <p:pic>
        <p:nvPicPr>
          <p:cNvPr id="17410" name="Picture 2" descr="http://vse-zdes.ua/media/k2/items/cache/b4cd45b9dcdf28778c9b93815944574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3500438"/>
            <a:ext cx="6600764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736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71480"/>
            <a:ext cx="7200800" cy="58818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Естественный радиационный фон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обусловлен излучением природных радионуклидов Земли и космическим излучением.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Технологически измененный естественный радиационный фон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формируется из природных источников ионизирующего излучения, например излучения рассеянных в окружающей среде естественных радионуклидов, извлеченных из недр Земли вместе с полезными ископаемыми или содержащихся в строительных материалах жилищ.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62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57200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67713"/>
            <a:ext cx="457835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762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548680"/>
            <a:ext cx="6255488" cy="5256584"/>
          </a:xfrm>
        </p:spPr>
        <p:txBody>
          <a:bodyPr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КТ продолжает быстро развиваться, несмотря на многочисленные достижения в других методах медицинской визуализации;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 один из важнейших видов рентгеновских исследований в мире;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 вес КТ-исследований быстро растёт:  от 2% всех рентгенологических исследований в некоторых странах 10 лет назад до 10-15% в настоящее время;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отличие от традиционной рентгенологии, где за последнее десятилетие зарегистрировано снижение доз примерно на 30%, дозы облучения за счёт КТ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 снизились;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858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500042"/>
            <a:ext cx="6929486" cy="57150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При обсуждении целесообразности или необходимости диагностического применения ионизирующих излучений следует, как это всегда принято при регламентации радиационных воздействий, исходить из принципа сравнительной оценки пользы и риска. Наглядным примером такого подхода могут служить данные массовой флюорографии в Японии, в результате которой при изготовлении 40 млн. рентгеновских снимков легких было обнаружено около 44 500 случаев туберкулеза. Согласно подходам, рекомендуемым МКРЗ, такое облучение может гипотетически привести к появлению у обследованного контингента в течение 25 лет лишь 45 заболеваний лейкозами и 7 случаев рака, что свидетельствует о существенном положительном балансе пользы рентгенодиагностики относительно риска. В тоже время, по расчетам Э. Холла (1989), на каждого японца, заболевшего раком вследствие атомной бомбардировки, приходится не меньше 20 заболевших из-за неоправданного облучения в медицинских целях.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78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255488" cy="136207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Искусственные радионуклиды.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056784" cy="4752528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Альфа-излучатели.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Интенсивными источниками α-излучения являются некоторые радионуклиды с большим атомным весом (самарий-146, гадолиний-148, 150, полоний-210, радий-226, актиний-227, протактиний-231, нептуний-237), большинство изотопов тория (Th-228,-229,-230,-232), урана (U-232,-233,-234,-235,-236,-238), плутония (Pu-238,-239,-240,-241,-242), америция (Am-241,-243), кюрия (Cm-242,-243,-244,-245,-246), берклия (Bk-247) и калифорния (Cf-249,-250,-251,-252). При этом часть этих радионуклидов (самарий-146, галолиний-148,150, полоний-210, протактиний-231, плутоний-239,-240, нептуний-237) являются практически чистыми альфа-излучателями. Некоторые радионуклиды, кроме того, являются достаточно интенсивными источниками гамма-излучения сами или за счет дочерних нуклидов соответствующих рядов (радий-226, торий-232, уран-238). Большинство трансурановых радионуклидов являются к тому же и источниками нейтронов за счет спонтанного деления.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26127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692696"/>
            <a:ext cx="6255488" cy="5040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Бета-излучатели.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Очень многие радионуклиды являются β-излучателями (тритий, бериллий-10, углерод-14, натрий-24, фосфор-32, сера-35, хлор-36, калий-40, кальций-45, железо-59, никель-6З, медь-64, цинк-65, галлий-72, мышьяк-74,-76,-77, рутений-86, стронций-89,-90, иттрий-90,-91, цирконий-95, ниобий-95, молибден-99, технеций-99, рутений-103,-106, родий-106, палладий-109, серебро-110m,-111, кадмий-115,-115m, индий-114, сурьма-124,-125, йод-129,-131, цезий-134,-137, барий-140, лантан-140, церий-141,-144, празеодим-143, неодим-147, прометий-147, самарий-151, тербий-160, тантал-182, вольфрам-185, осмий-191, иридий-192, ртуть-203, таллий-204 и т.д.). Некоторые из них практически чистые β-излучатели (тритий, бериллий-10, углерод-14, фосфор-32, сера-35, хлор-З6, кальций-45, никель-6З, стронций-89,-90, иттрий-90, рутений-106, йод-129, прометий-147, самарий-151, тербий-160, тантал-182, вольфрам-185, осмий-191, ртуть-203, таллий-204 и др</a:t>
            </a:r>
            <a:r>
              <a:rPr lang="ru-RU" dirty="0"/>
              <a:t>.). </a:t>
            </a:r>
          </a:p>
        </p:txBody>
      </p:sp>
    </p:spTree>
    <p:extLst>
      <p:ext uri="{BB962C8B-B14F-4D97-AF65-F5344CB8AC3E}">
        <p14:creationId xmlns:p14="http://schemas.microsoft.com/office/powerpoint/2010/main" val="1455791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332656"/>
            <a:ext cx="6255488" cy="5760640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Гамма-излучатели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Гамма-излучающими является абсолютное большинство радионуклидов. Из наиболее  часто применяемых следует отметить кобальт-60, церий-144, цезий-134,-137, иридий-192,селен-75, сурьму-124, европий-152,-154, тулий-170, радий-226.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48" y="476672"/>
            <a:ext cx="6042248" cy="33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524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692696"/>
            <a:ext cx="6255488" cy="540060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Излучатели нейтронов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Нейтроны излучаются трансурановыми радионуклидами при спонтанном (самопроизвольном) делении. К наиболее интенсивным источникам нейтронов относятся: плутоний-238, -240, -242, -244, кюрий-242,-244,-246,-248, калифорний-250,-252,-254. Источником нейтронов является и отработавшее ядерное топливо, в котором накапливаются трансурановые элементы. Испускать нейтроны могут и радиоактивные материалы, содержащие в своем составе смесь интенсивных альфа-излучателей с легкими элементами, на которых может идти (α, n)-реакция, а также (γ, n)- реакция. Наибольшие сечения этой реакции имеют бериллий, дейтерий и бор.</a:t>
            </a:r>
          </a:p>
        </p:txBody>
      </p:sp>
    </p:spTree>
    <p:extLst>
      <p:ext uri="{BB962C8B-B14F-4D97-AF65-F5344CB8AC3E}">
        <p14:creationId xmlns:p14="http://schemas.microsoft.com/office/powerpoint/2010/main" val="3654042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548680"/>
            <a:ext cx="6255488" cy="56886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Источники ионизирующего излучения бывают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внешними и внутренними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Внешний источник находится вне облучаемого объекта. К таким источникам относятся рентгеновские аппараты, препараты радиоактивных изотопов, ускорители, реакторы и др.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внутреннему источнику излучения относятся, например, радиоактивные вещества, попадающие внутрь организма и остающиеся в нём; используются для целей радиотерапии и диагностики.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 герметичным ИИИ понимают радиоактивный источник излучений в герметичном контейнере или оболочке, которые должны быть достаточно прочными, чтобы исключить контакт персонала с радиоактивным материалом или его рассеивание в условиях эксплуатации или износа, на которые они рассчитаны.</a:t>
            </a:r>
          </a:p>
        </p:txBody>
      </p:sp>
    </p:spTree>
    <p:extLst>
      <p:ext uri="{BB962C8B-B14F-4D97-AF65-F5344CB8AC3E}">
        <p14:creationId xmlns:p14="http://schemas.microsoft.com/office/powerpoint/2010/main" val="2368767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8640"/>
            <a:ext cx="6255488" cy="6048672"/>
          </a:xfrm>
        </p:spPr>
        <p:txBody>
          <a:bodyPr/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Кроме того, различают открытый и закрытый источники ионизирующего излучения. </a:t>
            </a: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Закрытый ИИИ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радионуклидный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источник излучения, в котором радиоактивный материал заключён в оболочку (ампулу или защитное покрытие), предотвращающую контакт персонала с радиоактивным материалом и его поступление в окружающую среду свыше допустимых уровней в условиях применения и износа, на которые он рассчитан. </a:t>
            </a: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Открытый ИИИ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радионуклидный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источник излучения, при использовании которого возможно поступление содержащихся в нём радиоактивных веществ в окружающую среду.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1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548680"/>
            <a:ext cx="6255488" cy="540060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Кроме перечисленных техногенных источников фона, облучение происходит при полете на самолетах, просмотре телепередач, работе за компьютером. Например, на высоте полета рейсовых самолетов радиоактивный фон в 10—15 раз превышает параметры, наблюдаемые на поверхности Земли.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 объектах железнодорожного транспорта повышенный радиоактивный фон наблюдается при строительстве и эксплуатации железнодорожного пути, если в строительстве для балластной призмы и насыпи применяются щебень и песок, содержащие радионуклиды. Повышенный фон достаточно часто фиксируют в местах складирования загрязненных конструкций и тары, в местах радиоактивного заражения местности при техногенных авариях. </a:t>
            </a:r>
          </a:p>
        </p:txBody>
      </p:sp>
    </p:spTree>
    <p:extLst>
      <p:ext uri="{BB962C8B-B14F-4D97-AF65-F5344CB8AC3E}">
        <p14:creationId xmlns:p14="http://schemas.microsoft.com/office/powerpoint/2010/main" val="62722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0"/>
            <a:ext cx="7148538" cy="5589240"/>
          </a:xfrm>
        </p:spPr>
        <p:txBody>
          <a:bodyPr/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Искусственный радиационный фон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глобальное загрязнение окружающей среды искусственными радионуклидами, образующимися при расщеплении ядер урана и плутония; возник после начала испытаний ядерного оружия, а также частично за счет выброса атомными электростанциями благородных газов, углерода и трития. Искусственный радиационный фон в масштабах земного шара в среднем составляет          1-3% естественного радиационного фона.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Мерой радиационного фона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местности является мощность поглощенной дозы, а оценки влияния на человека — годовая эффективная доза .</a:t>
            </a:r>
            <a:endParaRPr lang="ru-RU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92696"/>
            <a:ext cx="6255488" cy="4968551"/>
          </a:xfrm>
        </p:spPr>
        <p:txBody>
          <a:bodyPr>
            <a:normAutofit/>
          </a:bodyPr>
          <a:lstStyle/>
          <a:p>
            <a:pPr algn="ctr"/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большое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943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255488" cy="151216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Естественные источники радиации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ЗЕМНАЯ РАДИАЦИЯ, РАДОН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628800"/>
            <a:ext cx="7344816" cy="468052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Основная часть воздействия ионизирующего излучения на население Земли приходится на естественные источники радиации. При этом избежать облучения от большинства из них невозможно. Более 80% годовой эффективной эквивалентной дозы, получаемой населением от естественных источников, приходится на внутреннее облучение от земной радиации — радионуклидов, попадающих в организм с пищей, водой и воздухом. Остальную часть этой дозы вносят космические лучи, главным образом путем внешнего облучения.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9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255488" cy="136207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Космическое излучение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7128792" cy="496855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Космическое излучение подразделяют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первичное и вторичное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Первичное космическое излучение – поток атомных ядер высокой энергии галактического и солнечного (~90%) происхождения, в основном протонов, α - частиц и ядер более тяжелых элементов, падающих на Землю из мирового пространства.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По отношению к естественной распространенности элементов во Вселенной в первичном космическом излучении значительно (~в 10</a:t>
            </a:r>
            <a:r>
              <a:rPr lang="ru-RU" sz="1400" baseline="30000" dirty="0">
                <a:solidFill>
                  <a:srgbClr val="000000"/>
                </a:solidFill>
                <a:latin typeface="Times New Roman"/>
              </a:rPr>
              <a:t>5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раз) меньше легких ядер (группа L).</a:t>
            </a:r>
            <a:endParaRPr lang="ru-RU" sz="14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774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852936"/>
            <a:ext cx="7200800" cy="468052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Большинство первичных космических частиц испытывают неупругие столкновения с ядрами атомов воздуха в верхних слоях земной атмосферы, образуя вторичное излучение. Пробег их до взаимодействия изменяется от 60 г/см2 для протонов до 20 г/см2 для тяжелых ядер. Поэтому на высотах ниже 20 км космическое излучение содержит очень мало первичных частиц и носит практически полностью вторичный характер.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5544616" cy="265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51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803107"/>
              </p:ext>
            </p:extLst>
          </p:nvPr>
        </p:nvGraphicFramePr>
        <p:xfrm>
          <a:off x="1115616" y="1196752"/>
          <a:ext cx="6120679" cy="3510390"/>
        </p:xfrm>
        <a:graphic>
          <a:graphicData uri="http://schemas.openxmlformats.org/drawingml/2006/table">
            <a:tbl>
              <a:tblPr/>
              <a:tblGrid>
                <a:gridCol w="1320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8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</a:rPr>
                        <a:t>Группа ядер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Обозначение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Заряд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</a:rPr>
                        <a:t>Средняя масса,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Поток,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800" baseline="30000">
                          <a:effectLst/>
                          <a:latin typeface="Times New Roman"/>
                        </a:rPr>
                        <a:t>-2</a:t>
                      </a:r>
                      <a:r>
                        <a:rPr lang="ru-RU" sz="1000">
                          <a:effectLst/>
                          <a:latin typeface="Times New Roman"/>
                        </a:rPr>
                        <a:t> с</a:t>
                      </a:r>
                      <a:r>
                        <a:rPr lang="ru-RU" sz="800" baseline="30000">
                          <a:effectLst/>
                          <a:latin typeface="Times New Roman"/>
                        </a:rPr>
                        <a:t>-1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Поток,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протоны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92.9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ядра гелия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  <a:latin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</a:rPr>
                        <a:t>6.3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</a:rPr>
                        <a:t>легкие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3-5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1.9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</a:rPr>
                        <a:t>0.13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средние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</a:rPr>
                        <a:t>6-9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5.6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0.40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тяжелые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≥10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0.18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сверхтяжелые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</a:rPr>
                        <a:t>VH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≥20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</a:rPr>
                        <a:t>0.7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</a:rPr>
                        <a:t>0.05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03648" y="404664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 ядер первичного космического излучения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941167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</a:rPr>
              <a:t>группу </a:t>
            </a:r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L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составляют ядра 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Li (23%), Be (10%)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и 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B (67%),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</a:rPr>
              <a:t>группу </a:t>
            </a:r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M 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составляют ядра 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C (44%), N (21%), O (31%)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и 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F (4%),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</a:rPr>
              <a:t>группу </a:t>
            </a:r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H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 составляют ядра 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Ne</a:t>
            </a:r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(21,4%), 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Na (13,4%), Mg (23,2%), Al (4,5%), Si (8%), P (0,9%), 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</a:rPr>
              <a:t>Cl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 (0,7%)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и 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</a:rPr>
              <a:t>Ar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 (12,4%),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</a:rPr>
              <a:t>группу </a:t>
            </a:r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VH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составляют ядра 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</a:rPr>
              <a:t>Ca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 (4,7%), 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</a:rPr>
              <a:t>Sc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 (0,8%), Ti (3%), V (0,8%), Cr (5%), Fe (9,9%)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и </a:t>
            </a:r>
            <a:r>
              <a:rPr lang="en-US" sz="1200" dirty="0">
                <a:solidFill>
                  <a:srgbClr val="000000"/>
                </a:solidFill>
                <a:latin typeface="Times New Roman"/>
              </a:rPr>
              <a:t>Ni (1,3%).</a:t>
            </a:r>
            <a:endParaRPr lang="en-US" sz="1200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7266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548680"/>
            <a:ext cx="6255488" cy="561662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         Солнечные вспышки – наиболее бурные процессы на Солнце с выбросом плазмы со скоростями от нескольких сот до нескольких тысяч км/с. Они связаны с интенсивными, но кратковременными увеличениями яркости большей или меньшей части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флоккулов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(светлых областей в хромосфере вблизи солнечных пятен). Изменения эти происходят, вероятно, в результате быстрого изменения структуры магнитного поля в хромосфере над активными областями. В большинстве случаев вспышки захватывают очень ограниченный участок хромосферы и длятся всего несколько минут. Но бывают более крупные по размерам вспышки, которые длятся десятки минут, а отдельные охватывают значительную часть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флоккулов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и продолжаются несколько часов. Последние и являются главным источником радио - и магнитных помех на Земле, так как поток заряженных частиц, выбрасываемых при таких солнечных вспышках, вызывает наибольшие возмущения магнитного поля Земли и наибольшие изменения ионизации в ионосфере.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775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442</TotalTime>
  <Words>3498</Words>
  <Application>Microsoft Office PowerPoint</Application>
  <PresentationFormat>Экран (4:3)</PresentationFormat>
  <Paragraphs>126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Times New Roman</vt:lpstr>
      <vt:lpstr>Trebuchet MS</vt:lpstr>
      <vt:lpstr>Wingdings</vt:lpstr>
      <vt:lpstr>Wingdings 2</vt:lpstr>
      <vt:lpstr>Изящная</vt:lpstr>
      <vt:lpstr>Профессор, д.м.н. Рыжкин Сергей Александрович </vt:lpstr>
      <vt:lpstr>Презентация PowerPoint</vt:lpstr>
      <vt:lpstr>Презентация PowerPoint</vt:lpstr>
      <vt:lpstr>Презентация PowerPoint</vt:lpstr>
      <vt:lpstr>Естественные источники радиации ЗЕМНАЯ РАДИАЦИЯ, РАДОН</vt:lpstr>
      <vt:lpstr>Космическое излучение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Искусственные источники облучения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РАДИАЦИИ, ИСПОЛЬЗУЕМЫЕ В МЕДИЦИНЕ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Искусственные радионуклиды.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большое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Доцент, к.м.н. Рыжкин Сергей Александрович (кафедра общей гигиены с курсом радиационной гигиены)</dc:title>
  <dc:creator>User</dc:creator>
  <cp:lastModifiedBy>user</cp:lastModifiedBy>
  <cp:revision>59</cp:revision>
  <dcterms:created xsi:type="dcterms:W3CDTF">2014-07-01T10:26:39Z</dcterms:created>
  <dcterms:modified xsi:type="dcterms:W3CDTF">2025-11-26T17:50:54Z</dcterms:modified>
</cp:coreProperties>
</file>