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298" r:id="rId5"/>
    <p:sldId id="300" r:id="rId6"/>
    <p:sldId id="297" r:id="rId7"/>
    <p:sldId id="296" r:id="rId8"/>
    <p:sldId id="295" r:id="rId9"/>
    <p:sldId id="305" r:id="rId10"/>
    <p:sldId id="303" r:id="rId11"/>
    <p:sldId id="302" r:id="rId12"/>
    <p:sldId id="304" r:id="rId13"/>
    <p:sldId id="289" r:id="rId14"/>
    <p:sldId id="288" r:id="rId15"/>
    <p:sldId id="287" r:id="rId16"/>
    <p:sldId id="286" r:id="rId17"/>
    <p:sldId id="285" r:id="rId18"/>
    <p:sldId id="284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5" r:id="rId28"/>
    <p:sldId id="274" r:id="rId29"/>
    <p:sldId id="273" r:id="rId30"/>
    <p:sldId id="272" r:id="rId31"/>
    <p:sldId id="310" r:id="rId32"/>
    <p:sldId id="309" r:id="rId33"/>
    <p:sldId id="308" r:id="rId34"/>
    <p:sldId id="307" r:id="rId35"/>
    <p:sldId id="306" r:id="rId36"/>
    <p:sldId id="314" r:id="rId37"/>
    <p:sldId id="313" r:id="rId38"/>
    <p:sldId id="271" r:id="rId39"/>
    <p:sldId id="270" r:id="rId40"/>
    <p:sldId id="269" r:id="rId41"/>
    <p:sldId id="268" r:id="rId42"/>
    <p:sldId id="267" r:id="rId43"/>
    <p:sldId id="266" r:id="rId44"/>
    <p:sldId id="265" r:id="rId45"/>
    <p:sldId id="264" r:id="rId46"/>
    <p:sldId id="263" r:id="rId47"/>
    <p:sldId id="262" r:id="rId48"/>
    <p:sldId id="261" r:id="rId49"/>
    <p:sldId id="259" r:id="rId5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3048961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Радиочувствительность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Клеточные эффекты ионизирующей радиации.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9144000" cy="1066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Профессор , д.м.н. </a:t>
            </a:r>
            <a:r>
              <a:rPr lang="ru-RU" sz="3200" b="1" dirty="0" err="1">
                <a:solidFill>
                  <a:schemeClr val="tx1"/>
                </a:solidFill>
              </a:rPr>
              <a:t>Рыжкин</a:t>
            </a:r>
            <a:r>
              <a:rPr lang="ru-RU" sz="3200" b="1" dirty="0">
                <a:solidFill>
                  <a:schemeClr val="tx1"/>
                </a:solidFill>
              </a:rPr>
              <a:t> Сергей Александрович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/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ПОСТУПЛЕНИЯ РАДИОНУКЛИДОВ В ОРГАНИЗМ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66800" y="914400"/>
          <a:ext cx="6248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Документ" r:id="rId3" imgW="5760720" imgH="3657600" progId="Word.Document.8">
                  <p:embed/>
                </p:oleObj>
              </mc:Choice>
              <mc:Fallback>
                <p:oleObj name="Документ" r:id="rId3" imgW="5760720" imgH="3657600" progId="Word.Document.8">
                  <p:embed/>
                  <p:pic>
                    <p:nvPicPr>
                      <p:cNvPr id="0" name="Picture 2" descr="Водяные капли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250" t="35532" r="-3250" b="-3249"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6248400" cy="1905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 l="-3250" t="35532" r="-3250" b="-3249"/>
                        <a:tile tx="0" ty="0" sx="100000" sy="100000" flip="none" algn="tl"/>
                      </a:blipFill>
                      <a:ln w="5715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2895600"/>
            <a:ext cx="7315200" cy="3505200"/>
          </a:xfrm>
          <a:prstGeom prst="rect">
            <a:avLst/>
          </a:prstGeom>
          <a:ln w="57150" cmpd="thinThick">
            <a:noFill/>
          </a:ln>
        </p:spPr>
        <p:txBody>
          <a:bodyPr/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Наиболее важным и потенциально опасным является ингаляционное поступление радионуклидов: этому способствует огромная дыхательная поверхность альвеол (легкие, бронхи), площадь которой ~ 100м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 50 раз больше, чем поверхность кожи).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Второй по значимости путь – поступление радионуклидов с пищей и водой. В организм поступает лишь некоторая часть попавших в кишечник нуклидов, большая часть проходит “транзитом” и удаляется из кишечника.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связи с тем, что спустя некоторое время после аварии подавляющее количество радионуклидов оказывается локализованным в верхнем слое почвы, главным источником внутреннего облучения сельскохозяйственных животных становятся продукты питания, полученные с загрязненных территорий.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Радионуклиды в составе жидких и газообразных соединений проникают через кожу людей и животных достаточно быстро, а иногда и в значительных количествах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Коэффициенты радиоактивного риска для разных тканей (органов) человека </a:t>
            </a:r>
            <a:endParaRPr lang="ru-RU" sz="3600" dirty="0"/>
          </a:p>
        </p:txBody>
      </p:sp>
      <p:graphicFrame>
        <p:nvGraphicFramePr>
          <p:cNvPr id="1945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876800" y="1447800"/>
          <a:ext cx="406558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Документ" r:id="rId3" imgW="5388480" imgH="3936960" progId="Word.Document.8">
                  <p:embed/>
                </p:oleObj>
              </mc:Choice>
              <mc:Fallback>
                <p:oleObj name="Документ" r:id="rId3" imgW="5388480" imgH="39369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19" r="26852"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4065588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5800" y="1600200"/>
            <a:ext cx="39624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</a:rPr>
              <a:t>Органы и ткани человека имеют разную чувствительность к облучению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</a:rPr>
              <a:t>Наиболее уязвимы красный костный мозг, гонады, легкие. Менее восприимчивы печень, щитовидная железа, мышцы и другие внутренние органы.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</a:rPr>
              <a:t>Дозы облучения органов и тканей следует учитывать с разными коэффициентами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Коэффициенты радиоактивного риска для разных тканей (органов) человека при равномерном облучении всего тела, рекомендованы международной комиссией по радиационной защите для вычисления эффективной эквивалентной дозы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    </a:t>
            </a:r>
            <a:r>
              <a:rPr lang="ru-RU" sz="1800" dirty="0"/>
              <a:t>В период между делениями клетка проходит три фазы роста, во время которых меняется структура хроматина — основной мишени действия радиации. Изменение </a:t>
            </a:r>
            <a:r>
              <a:rPr lang="ru-RU" sz="1800" dirty="0" err="1"/>
              <a:t>радиочувствительности</a:t>
            </a:r>
            <a:r>
              <a:rPr lang="ru-RU" sz="1800" dirty="0"/>
              <a:t> по фазам цикла прослежено для нескольких видов клеток. Общий вывод таков, что наиболее радиочувствительными клетки оказываются в митозе. Фаза</a:t>
            </a:r>
            <a:r>
              <a:rPr lang="en-US" sz="1800" i="1" dirty="0"/>
              <a:t>G</a:t>
            </a:r>
            <a:r>
              <a:rPr lang="en-US" sz="1800" i="1" baseline="-25000" dirty="0"/>
              <a:t>2</a:t>
            </a:r>
            <a:r>
              <a:rPr lang="ru-RU" sz="1800" i="1" baseline="-25000" dirty="0"/>
              <a:t> </a:t>
            </a:r>
            <a:r>
              <a:rPr lang="ru-RU" sz="1800" dirty="0"/>
              <a:t>является второй по длительности после митоза, продолжаясь около 2 ч при общей длительности цикла и в 10, и в 20 ч. За этот период </a:t>
            </a:r>
            <a:r>
              <a:rPr lang="ru-RU" sz="1800" dirty="0" err="1"/>
              <a:t>радиочувствительность</a:t>
            </a:r>
            <a:r>
              <a:rPr lang="ru-RU" sz="1800" dirty="0"/>
              <a:t> резко меняется с максимальной в конце 5-фазы до минимальной в митозе.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err="1">
                <a:solidFill>
                  <a:schemeClr val="tx1"/>
                </a:solidFill>
              </a:rPr>
              <a:t>Радиочувствительность</a:t>
            </a:r>
            <a:r>
              <a:rPr lang="ru-RU" b="0" dirty="0">
                <a:solidFill>
                  <a:schemeClr val="tx1"/>
                </a:solidFill>
              </a:rPr>
              <a:t> клеток на разных стадиях цикла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502158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Основой молекулы ДНК являются две нити (также называемых цепями, или цепочками), построенные из повторяющихся участков (звеньев), образуемых </a:t>
            </a:r>
            <a:r>
              <a:rPr lang="ru-RU" sz="1600" dirty="0" err="1"/>
              <a:t>дезоксирибозой</a:t>
            </a:r>
            <a:r>
              <a:rPr lang="ru-RU" sz="1600" dirty="0"/>
              <a:t> (относящейся в химическом плане к сахарам) и фосфорной кислотой, которые, в свою очередь, соединены между собой эфирными связями. </a:t>
            </a:r>
          </a:p>
          <a:p>
            <a:pPr algn="just"/>
            <a:r>
              <a:rPr lang="ru-RU" sz="1600" dirty="0"/>
              <a:t>Эта часть ДНК называется ее </a:t>
            </a:r>
            <a:r>
              <a:rPr lang="ru-RU" sz="1600" dirty="0" err="1"/>
              <a:t>сахаро-фосфатным</a:t>
            </a:r>
            <a:r>
              <a:rPr lang="ru-RU" sz="1600" dirty="0"/>
              <a:t> скелетом (или остовом молекулы). К каждому кольцу </a:t>
            </a:r>
            <a:r>
              <a:rPr lang="ru-RU" sz="1600" dirty="0" err="1"/>
              <a:t>дезоксирибозы</a:t>
            </a:r>
            <a:r>
              <a:rPr lang="ru-RU" sz="1600" dirty="0"/>
              <a:t> присоединено одно из четырех оснований — пуриновых (</a:t>
            </a:r>
            <a:r>
              <a:rPr lang="ru-RU" sz="1600" dirty="0" err="1"/>
              <a:t>аденин</a:t>
            </a:r>
            <a:r>
              <a:rPr lang="ru-RU" sz="1600" dirty="0"/>
              <a:t> или гуанин) или пиримидиновых (</a:t>
            </a:r>
            <a:r>
              <a:rPr lang="ru-RU" sz="1600" dirty="0" err="1"/>
              <a:t>тимин</a:t>
            </a:r>
            <a:r>
              <a:rPr lang="ru-RU" sz="1600" dirty="0"/>
              <a:t> или </a:t>
            </a:r>
            <a:r>
              <a:rPr lang="ru-RU" sz="1600" dirty="0" err="1"/>
              <a:t>цитозин</a:t>
            </a:r>
            <a:r>
              <a:rPr lang="ru-RU" sz="1600" dirty="0"/>
              <a:t>). Основание вместе с </a:t>
            </a:r>
            <a:r>
              <a:rPr lang="ru-RU" sz="1600" dirty="0" err="1"/>
              <a:t>дезоксирибозой</a:t>
            </a:r>
            <a:r>
              <a:rPr lang="ru-RU" sz="1600" dirty="0"/>
              <a:t> образует нуклеозид. </a:t>
            </a:r>
          </a:p>
          <a:p>
            <a:pPr algn="just"/>
            <a:r>
              <a:rPr lang="ru-RU" sz="1600" dirty="0"/>
              <a:t>Строительными элементами ДНК являются нуклеотиды — нуклеозиды, у которых </a:t>
            </a:r>
            <a:r>
              <a:rPr lang="ru-RU" sz="1600" dirty="0" err="1"/>
              <a:t>дезоксирибоза</a:t>
            </a:r>
            <a:r>
              <a:rPr lang="ru-RU" sz="1600" dirty="0"/>
              <a:t> соединена с остатком фосфорной кислоты (</a:t>
            </a:r>
            <a:r>
              <a:rPr lang="ru-RU" sz="1600" dirty="0" err="1"/>
              <a:t>фосфорилированные</a:t>
            </a:r>
            <a:r>
              <a:rPr lang="ru-RU" sz="1600" dirty="0"/>
              <a:t> нуклеозиды). Каждое из оснований имеет две или три водородные связи с одним из оснований противоположной нити ДНК (</a:t>
            </a:r>
            <a:r>
              <a:rPr lang="ru-RU" sz="1600" dirty="0" err="1"/>
              <a:t>аденин</a:t>
            </a:r>
            <a:r>
              <a:rPr lang="ru-RU" sz="1600" dirty="0"/>
              <a:t> — с </a:t>
            </a:r>
            <a:r>
              <a:rPr lang="ru-RU" sz="1600" dirty="0" err="1"/>
              <a:t>тимином</a:t>
            </a:r>
            <a:r>
              <a:rPr lang="ru-RU" sz="1600" dirty="0"/>
              <a:t>, гуанин — с </a:t>
            </a:r>
            <a:r>
              <a:rPr lang="ru-RU" sz="1600" dirty="0" err="1"/>
              <a:t>цитозином</a:t>
            </a:r>
            <a:r>
              <a:rPr lang="ru-RU" sz="1600" dirty="0"/>
              <a:t>). Одна из нитей определяет генетическую информацию клетки и с нее считывается информация по расположению аминокислот в белках, а вторая служит для точного воспроизведения этой нити в процессе удвоения ДНК при подготовке клетки к делению.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Радиационные повреждения ДНК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одной из двух нитей ДНК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1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4572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сахаро-фосфатный</a:t>
            </a:r>
            <a:r>
              <a:rPr lang="ru-RU" dirty="0">
                <a:latin typeface="Arial" pitchFamily="34" charset="0"/>
                <a:cs typeface="Arial" pitchFamily="34" charset="0"/>
              </a:rPr>
              <a:t> скелет; 2-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дезоксирибоза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3- азотистые основания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аденин</a:t>
            </a:r>
            <a:r>
              <a:rPr lang="ru-RU" dirty="0">
                <a:latin typeface="Arial" pitchFamily="34" charset="0"/>
                <a:cs typeface="Arial" pitchFamily="34" charset="0"/>
              </a:rPr>
              <a:t>, гуанин,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тимин</a:t>
            </a:r>
            <a:r>
              <a:rPr lang="ru-RU" dirty="0">
                <a:latin typeface="Arial" pitchFamily="34" charset="0"/>
                <a:cs typeface="Arial" pitchFamily="34" charset="0"/>
              </a:rPr>
              <a:t>; 4 - нуклеотид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клетке различные участки ДНК одной и той же молекулы находятся очень близко друг к другу из-за многократного сворачивания ДНК в структуры все большего и большего диаметра. См. рис 1, слайд 8). Двойная спираль ДНК имеет диаметр 1,7 нм (эта величина часто для простоты принимается равной 2 нм), расстояние между витками спирали равно 3,4 нм (см. рис.1,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а).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Участки нити ДНК длиной около 200 пар нуклеотидов периодически сворачиваются вокруг структур, образованных белками основного характера — гистонами, формируя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нуклесомы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диаметром 11 нм (рис.1,б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ДНК, связанную с белком, называют хроматином, а всю структуру — «бусинками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нуклеосомы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на нитке».</a:t>
            </a:r>
          </a:p>
          <a:p>
            <a:pPr algn="just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Нуклеосомная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нить в свою очередь складывается в структуры диаметром 30 нм (рис. 1.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в),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образующие так называемые гигантские петли общей длиной 300 тыс. пар оснований. Эти петли строго фиксируются внутри ядра, прикрепляясь белковым «якорем» к ядерной мембране и фибриллярной сети ядерного матрикса. Каждая гигантская петля хроматина в нескольких точках прикрепляется к молекуле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топоизомеразы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II, создавая структуру, называемую розеткой, лепестки которой образуются нитью ДНК длиной 50 тыс. пар оснований.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Радиационные повреждения ДНК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dirty="0"/>
              <a:t>Следующие уровни упаковки хроматина — петли шириной 300 нм, из которых формируются петли шириной 700 нм, располагающиеся поперек хроматиды</a:t>
            </a:r>
            <a:r>
              <a:rPr lang="ru-RU" sz="2800" i="1" dirty="0"/>
              <a:t>. </a:t>
            </a:r>
            <a:r>
              <a:rPr lang="ru-RU" sz="2800" dirty="0"/>
              <a:t>Хромосома в метафазе состоит из двух хроматид, одна из которых образована «родительской», а вторая — синтезированной в </a:t>
            </a:r>
            <a:r>
              <a:rPr lang="en-US" sz="2800" dirty="0"/>
              <a:t>S</a:t>
            </a:r>
            <a:r>
              <a:rPr lang="ru-RU" sz="2800" dirty="0"/>
              <a:t>-периоде новой нитью ДНК</a:t>
            </a:r>
            <a:r>
              <a:rPr lang="ru-RU" sz="2800" i="1" dirty="0"/>
              <a:t>. </a:t>
            </a:r>
            <a:r>
              <a:rPr lang="ru-RU" sz="2800" dirty="0"/>
              <a:t>Хроматиды соединены между собой </a:t>
            </a:r>
            <a:r>
              <a:rPr lang="ru-RU" sz="2800" dirty="0" err="1"/>
              <a:t>центромерой</a:t>
            </a:r>
            <a:r>
              <a:rPr lang="ru-RU" sz="2800" dirty="0"/>
              <a:t> (Ц), образуя хромосому.  В анафазе хроматиды отделяются друг от друга и расходятся к полюсам деления клетки. В этот момент бывшие хроматиды начинают называться хромосомами дочерних клеток.</a:t>
            </a:r>
          </a:p>
          <a:p>
            <a:pPr algn="just"/>
            <a:r>
              <a:rPr lang="ru-RU" sz="2800" dirty="0"/>
              <a:t>Плотность упаковки отдельных участков ДНК постоянно меняется, что связано с синтезом на ней РНК в момент считывания информации для синтеза белков, а также с репликацией (удвоением) ДНК при подготовке клетки к делению.</a:t>
            </a:r>
          </a:p>
          <a:p>
            <a:pPr algn="just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 позиций радиобиологии важен факт теснейшего пространственного расположения различных частей одной и той же молекулы ДНК в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интерфазной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клетке и в хромосоме и, кроме того, близкое расположение молекул ДНК, принадлежащих разным хромосомам.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участка молекулы ДНК  и ее пространственная упаковка в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интерфазном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ядре и  (после конденсации) в хромосоме делящейся клетки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375708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2286000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</a:t>
            </a:r>
            <a:r>
              <a:rPr lang="ru-RU" dirty="0"/>
              <a:t> – Двойная спираль ДНК;</a:t>
            </a:r>
          </a:p>
          <a:p>
            <a:endParaRPr lang="ru-RU" dirty="0"/>
          </a:p>
          <a:p>
            <a:r>
              <a:rPr lang="ru-RU" dirty="0"/>
              <a:t>б – молекула ДНК, свернутая в </a:t>
            </a:r>
            <a:r>
              <a:rPr lang="ru-RU" dirty="0" err="1"/>
              <a:t>нуклеосомы</a:t>
            </a:r>
            <a:r>
              <a:rPr lang="ru-RU" dirty="0"/>
              <a:t>; </a:t>
            </a:r>
          </a:p>
          <a:p>
            <a:endParaRPr lang="ru-RU" i="1" dirty="0"/>
          </a:p>
          <a:p>
            <a:r>
              <a:rPr lang="ru-RU" i="1" dirty="0"/>
              <a:t>в </a:t>
            </a:r>
            <a:r>
              <a:rPr lang="ru-RU" dirty="0"/>
              <a:t> - </a:t>
            </a:r>
            <a:r>
              <a:rPr lang="ru-RU" dirty="0" err="1"/>
              <a:t>нуклеосомная</a:t>
            </a:r>
            <a:r>
              <a:rPr lang="ru-RU" dirty="0"/>
              <a:t> нить;  </a:t>
            </a:r>
          </a:p>
          <a:p>
            <a:endParaRPr lang="ru-RU" i="1" dirty="0"/>
          </a:p>
          <a:p>
            <a:r>
              <a:rPr lang="ru-RU" i="1" dirty="0"/>
              <a:t>г, </a:t>
            </a:r>
            <a:r>
              <a:rPr lang="ru-RU" i="1" dirty="0" err="1"/>
              <a:t>д</a:t>
            </a:r>
            <a:r>
              <a:rPr lang="ru-RU" i="1" dirty="0"/>
              <a:t> </a:t>
            </a:r>
            <a:r>
              <a:rPr lang="ru-RU" dirty="0"/>
              <a:t>-  следующие уровни хроматина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Радиационные повреждения ДНК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167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819400" y="1676400"/>
            <a:ext cx="5867400" cy="62484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Однонитевое 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двунитевое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повреждения ДНК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результате прямой ионизации самой молекулы ДНК и ее атаки радикалами ОН* происходит разрыв химических связей между атомами.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Разрыв связей в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сахаро-фосфатном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скелете нарушает непрерывность нити ДНК.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Если разорвана одна из нитей, говорят об однонитевом или одиночном разрыве.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Совпадение разрывов противоположных нитей ДНК в одной точке приводит к появлению двойных (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двунитевых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разрывов.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800" dirty="0">
                <a:latin typeface="Arial" charset="0"/>
              </a:rPr>
              <a:t>Особенность ионизирующих излучений состоит в том, что они  обладают высокой биологической активностью.</a:t>
            </a:r>
          </a:p>
          <a:p>
            <a:pPr algn="just"/>
            <a:r>
              <a:rPr lang="ru-RU" sz="2800" dirty="0">
                <a:latin typeface="Arial" charset="0"/>
              </a:rPr>
              <a:t>Наблюдается очень значительная  диспропорция между количеством поглощенной энергии ионизирующей радиации и величиной вызванного ею биологического эффекта. </a:t>
            </a:r>
          </a:p>
          <a:p>
            <a:pPr algn="just"/>
            <a:r>
              <a:rPr lang="ru-RU" sz="2800" dirty="0">
                <a:latin typeface="Arial" charset="0"/>
              </a:rPr>
              <a:t>Смертельная для человека и большинства млекопитающих поглощенная доза  - 10 Гр (1000 рад) энергетически эквивалентна приблизительно 170 кал.</a:t>
            </a:r>
          </a:p>
          <a:p>
            <a:pPr algn="just"/>
            <a:r>
              <a:rPr lang="ru-RU" sz="2800" dirty="0">
                <a:latin typeface="Arial" charset="0"/>
              </a:rPr>
              <a:t>Это соответствует тепловой энергии, передающейся человеку от выпитого стакана горячего чая, вызывая повышение температуры тела всего на 0,001 °С.</a:t>
            </a:r>
            <a:endParaRPr lang="ru-RU" dirty="0"/>
          </a:p>
          <a:p>
            <a:r>
              <a:rPr lang="ru-RU" sz="2800" dirty="0">
                <a:latin typeface="Arial" charset="0"/>
              </a:rPr>
              <a:t>Ионизирующие излучения индуцируют длительно протекающие реакции в живых тканях. </a:t>
            </a:r>
          </a:p>
          <a:p>
            <a:r>
              <a:rPr lang="ru-RU" sz="2800" dirty="0">
                <a:latin typeface="Arial" charset="0"/>
              </a:rPr>
              <a:t>Результатом биологического действия радиации является, как правило, нарушение нормальных биохимических процессов с последующими функциональными и морфологическими изменениями в клетках и тканях животного.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ОСОБЕННОСТЬ ИОНИЗИРУЮЩИХ ИЗЛУЧЕНИЙ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Известно, что одиночные разрывы постоянно возникают в клетке и без всякой связи с облучением, просто вследствие тепловой нестабильности ДНК, а также в результате некоторых окислительных и ферментативных процессов. Более того, одиночные разрывы даже необходимы: при репликации ДНК мол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кула должна быть расплетена на участке синтеза, для чего одна нить должна иметь возможность вращаться относительно другой, чего невозможно достичь без ее разрыва. 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Предполагается, однако, что при облучении возникают не только одиночные разрывы, аналогичные возникающим спонтанно, но еще появляются «комплексные», при которых в скелете ДНК рядом находится сразу несколько разорванных связей; такие разрывы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репарируются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хуже, чем возникающие в нормальных условиях.</a:t>
            </a:r>
          </a:p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Двойные разрывы образуются как при случайном пространственном совпадении одиночных разрывов в противоположных нитях ДНК так и вследствие одномоментного повреждения обеих нитей при выделении в данном микрообъеме клетки большого количества энергии.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25527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191000" y="609600"/>
            <a:ext cx="4495800" cy="6477000"/>
          </a:xfrm>
          <a:prstGeom prst="rect">
            <a:avLst/>
          </a:prstGeom>
        </p:spPr>
        <p:txBody>
          <a:bodyPr/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Разрыв межатомных связей в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сахаро-фосфатном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скелете ведет к нарушению непрерывности молекулы ДНК, что препятствует: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считыванию с нее генетической информации (если разрыв приходится на транскрибируемый участок генома),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нормальной репликации ДНК и последующему распределению генетического материала между клетками.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Поврежденные основания и нуклеотиды подвергаются дальнейшим химическим изменениям.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Еще одним следствием повреждения молекул ДНК является включение процесса программируемой клеточной смерти —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Многие виды клеток после облучения погибают как по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апоптотическому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так и по некротическому пути, но ряд клеток, прежде всего лимфоидного происхождения, погибает в основном путем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Клетки лимфоидного происхождения значительно более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радиочувствительны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чем клетки любого другого происхождения.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Их более ранняя гибель и высокая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радиочувствительность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объясняются запуском механизма программируемой смерти при таком уровне поражения ДНК, который сам по себе приводит клетку к гибели с гораздо меньшей вероятностью.</a:t>
            </a:r>
          </a:p>
          <a:p>
            <a:pPr algn="just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Апоптотическая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смерть клетки в принципе является нормальным для организма процессом, участвующим в онтогенезе, дифференцировке, реакции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генотоксические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внешние воздействия. </a:t>
            </a:r>
          </a:p>
          <a:p>
            <a:pPr algn="just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Апоптотическая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смерть — один из наиболее важных способов сохранения организмом своего гомеостаза, роль которого особенно велика в противодействии злокачественному перерождению</a:t>
            </a:r>
            <a:r>
              <a:rPr lang="ru-RU" sz="2800" b="1" dirty="0"/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Механизм индукции и реализации смерти клетки (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dirty="0"/>
              <a:t>Именно путем </a:t>
            </a:r>
            <a:r>
              <a:rPr lang="ru-RU" sz="2800" dirty="0" err="1"/>
              <a:t>апоптоза</a:t>
            </a:r>
            <a:r>
              <a:rPr lang="ru-RU" sz="2800" dirty="0"/>
              <a:t> происходит удаление трансформированных клеток. В клетке существует механизм выявления нарушений в структуре ДНК, сопряженный с выдачей сигнала на систему ее разрушения. </a:t>
            </a:r>
          </a:p>
          <a:p>
            <a:pPr algn="just"/>
            <a:r>
              <a:rPr lang="ru-RU" sz="2800" dirty="0"/>
              <a:t>На молекулярном уровне выделяют три стадии </a:t>
            </a:r>
            <a:r>
              <a:rPr lang="ru-RU" sz="2800" dirty="0" err="1"/>
              <a:t>апоптоза</a:t>
            </a:r>
            <a:r>
              <a:rPr lang="ru-RU" sz="2800" dirty="0"/>
              <a:t> — стадию выявления нарушений в структуре клеточных компонентов и индукции сигнала к </a:t>
            </a:r>
            <a:r>
              <a:rPr lang="ru-RU" sz="2800" dirty="0" err="1"/>
              <a:t>апоптотической</a:t>
            </a:r>
            <a:r>
              <a:rPr lang="ru-RU" sz="2800" dirty="0"/>
              <a:t> смерти, стадию «принятия решения» и стадию «исполнения приговора». Сигналом к индукции </a:t>
            </a:r>
            <a:r>
              <a:rPr lang="ru-RU" sz="2800" dirty="0" err="1"/>
              <a:t>апоптоза</a:t>
            </a:r>
            <a:r>
              <a:rPr lang="ru-RU" sz="2800" dirty="0"/>
              <a:t> служит либо повреждение ДНК (обнаруживаемое с участием белка р53), либо повреждение </a:t>
            </a:r>
            <a:r>
              <a:rPr lang="ru-RU" sz="2800" dirty="0" err="1"/>
              <a:t>митохондриальных</a:t>
            </a:r>
            <a:r>
              <a:rPr lang="ru-RU" sz="2800" dirty="0"/>
              <a:t> мембран, ведущее к выходу из митохондрий в цитоплазму </a:t>
            </a:r>
            <a:r>
              <a:rPr lang="ru-RU" sz="2800" dirty="0" err="1"/>
              <a:t>цитохрома</a:t>
            </a:r>
            <a:r>
              <a:rPr lang="ru-RU" sz="2800" dirty="0"/>
              <a:t> С.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апоптозе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 ДНК распадается на строго определенные фрагменты, при некрозе — на участки различной длины. 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При некрозе ядерная и клеточная мембраны разрушаются на самых ранних этапах гибели, при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апоптозе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даже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апоптозные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тела окружены мембранами. 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Внутриклеточные органеллы сохраняются и видны в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апоптотических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телах, при некрозе они полностью разрушаются.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четко развитие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проявляется при наблюдении за клетками, окрашенными двумя флуоресцентными красителями ДНК, один из которых всегда легко проникает через клеточную мембрану (краситель, имеющий синюю флюоресценцию), а второй доходит до ДНК только после нарушения целостности клеточной оболочки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пропидий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йодид, флюоресцирующий в красной области спектра). 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начала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ядро имеет равномерную синюю окраску, указывающую на равномерное распределение ДНК по его объему;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началом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апоптотического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процесса наблюдается конденсация ядерного материала в синие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глыбки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хроматина, цвет которых затем меняется с синего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вследствие нарушения целостности мембраны и поступления в клетку йодида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пропидия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Изменение цвета сопровождается возрастанием общей флюоресценции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глыбок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из-за присоединения к ДНК сразу обоих красителей.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Далее происходит распад клетки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тельца, в которых видна яркая флюоресценция ДНК.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АПОПТОЗ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3962400" y="960437"/>
            <a:ext cx="4876800" cy="46021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 начала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ядро имеет равномерную синюю окраску, указывающую на равномерное распределение ДНК по его объему;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началом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апоптотического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процесса наблюдается конденсация ядерного материала в синие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глыбки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хроматина, цвет которых затем меняется с синего на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вследствие нарушения целостности мембраны и поступления в клетку йодида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пропидия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Изменение цвета сопровождается возрастанием общей флюоресценции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глыбок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из-за присоединения к ДНК сразу обоих красителей. Далее происходит распад клетки на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апоптотические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тельца, в которых видна яркая флюоресценция ДНК.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>
                <a:solidFill>
                  <a:schemeClr val="bg2">
                    <a:lumMod val="25000"/>
                  </a:schemeClr>
                </a:solidFill>
                <a:effectLst/>
              </a:rPr>
              <a:t>Финальная стадия </a:t>
            </a:r>
            <a:r>
              <a:rPr lang="ru-RU" sz="4400" b="0" dirty="0" err="1">
                <a:solidFill>
                  <a:schemeClr val="bg2">
                    <a:lumMod val="25000"/>
                  </a:schemeClr>
                </a:solidFill>
                <a:effectLst/>
              </a:rPr>
              <a:t>апоптоза</a:t>
            </a:r>
            <a:br>
              <a:rPr lang="ru-RU" sz="4400" b="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b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295400"/>
            <a:ext cx="3486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000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Клетки могут значительно различаться по времени гибели после облучения.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Лимфоциты периферической крови, а также некоторые (но не все) клетки лимфоидного происхождения погибают в первые часы после облучения, не доходя до деления.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Большинство других клеток погибает в течение нескольких дней после облучения, при этом некоторые из них проходят несколько делений, так что погибают «внуки», «правнуки» и т.д. облученной клетки.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Сейчас уже ясно, что гибель клеток практически всегда происходит в интерфазе, но не только перед первым постлучевым делением, но в интерфазе после второго и последующих делений.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Причем клетки погибают в интерфазе как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апоптотическому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и по некротическому пути.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Гибели клеток предшествуют различные изменения в их поведении, одним из которых является появление гигантских клеток.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Различают два пути образования гигантских клеток — увеличением массы неделящейся клетки, в том числе происходящем при делении ядер без деления самой клетки, но чаще путем слияния потомков только что разделившейся клетки.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Механизм индукции и реализации смерти клетки (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ультраструктурных изменений при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апоптозе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(справа) и некрозе (слева)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81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нормальная клетка;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АПОПТОЗ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начало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апоптоза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фрагментация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апоптотической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клетки;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фагоцитоз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апоптотических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телец окружающими клетками;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НЕКРОЗ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гибель внутриклеточных структур при некрозе;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разрушение клеточной мембраны.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Морфологические проявления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клетки, подвергающейся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апоптозу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характерно:</a:t>
            </a:r>
          </a:p>
          <a:p>
            <a:pPr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Сжатие клетки.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Клетка уменьшается в размерах; цитоплазма уплотняется; органеллы, которые выглядят относительно нормальными, располагаются более компактно.</a:t>
            </a:r>
          </a:p>
          <a:p>
            <a:pPr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Конденсация хроматина.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наиболее характерное проявление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Хроматин конденсируется по периферии, под мембраной ядра, при этом образуются четко очерченные плотные массы различной формы и размеров. Ядро же может разрываться на два или несколько фрагментов.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Механизм конденсации хроматина изучен достаточно хорошо. Он обусловлен расщеплением ядерной ДНК в местах, связывающих отдельные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нуклеосомы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что приводит к развитию большого количества фрагментов, в которых число пар оснований делится на 180-200</a:t>
            </a:r>
          </a:p>
          <a:p>
            <a:pPr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в цитоплазме полостей 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апоптотических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телец.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апоптотической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клетке первоначально формируются глубокие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впячивания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поверхности с образованием полостей, что приводит к фрагментации клетки и формированию окруженных мембраной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апоптотических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телец, состоящих из цитоплазмы и плотно расположенных органелл, с или без фрагментов ядра.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       Вскоре после открытия биологического действия ионизирующих излучений было установлено, что любой живой объект может быть убит этим агентом. Однако дозы излучения, приводящие различные объекты к гибели, отличаются друг от друга в очень широких пределах, даже на несколько порядков. Иными словами, каждому биологическому объекту (клеткам, тканям, органам или организмам) свойственна своя мера восприимчивости к воздействию ионизирующей радиации, своя</a:t>
            </a:r>
            <a:r>
              <a:rPr lang="ru-RU" b="1" i="1" dirty="0"/>
              <a:t> видовая </a:t>
            </a:r>
            <a:r>
              <a:rPr lang="ru-RU" b="1" i="1" dirty="0" err="1"/>
              <a:t>радиочувствительность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65238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Радиочувствительность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854891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Фагоцитоз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апоптотических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клеток или телец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осуществляется окружающими здоровыми клетками, или паренхиматозными, или макрофагами.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тельца быстро разрушаются в лизосомах, а окружающие клетки либо мигрируют, либо делятся, чтобы заполнить освободившееся после гибели клетки пространство.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Фагоцитоз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апоптотических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телец макрофагами или другими клетками активируется рецепторами на этих клетках: они захватывают и поглощают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клетки.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или запрограммированная смерть клетки, представляет собой процесс, посредством которого внутренние или внешние факторы, активируя генетическую программу, приводят к гибели клетки и ее эффективному удалению из ткани.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Морфологически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проявляется гибелью единичных, беспорядочно расположенных клеток, что сопровождается формированием округлых, окруженных мембраной телец (“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апоптотические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тельца”), которые тут 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фагоцитируются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окружающими клетками.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Хромосомные аберрации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Хромосомные аберрации (перестройки) являются классическим проявлением лучевого поражения клеток.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Появление аберраций отражает образование разрывов молекулы ДНК и дефекты ее репарации.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Разрывы приводят к фрагментации хромосомы. Под фрагментом понимают ту часть хромосомы, которая не связана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центромерой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Центромера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это структура, расположенная в середине хромосомы, за которую она притягивается к полюсу деления, иными словами, — к месту, где будет формироваться ядро будущей дочерней клетки.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Фрагмент хромосомы, не связанный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центромерой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не притягивается к полюсу деления и распределяется между дочерними клетками случайным образом.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Фрагменты хорошо видны во время метафазы и особенно анафазы, когда все хромосомы притянуты нитями веретена к полюсам деления, а фрагменты остаются посередине клетки. После завершения деления клетки, т. е. в интерфазе, фрагменты проявляются как микроядра — участки конденсированной ДНК, в то время как почти вся остальная ДНК переходит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деконденсированное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состояние.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строения хромосомы в поздней профазе — метафазе митоза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304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4648200" y="1295400"/>
            <a:ext cx="4038600" cy="46783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1—хроматида;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2—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центромера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3—короткое плечо;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4—длинное плечо.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Отклонения от нормального функционирования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центромеры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ведут к проблемам во взаимном расположении хромосом в делящемся ядре, и в результате — к нарушениям процесса сегрегации хромосом (распределения их между дочерними клетками).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Эти нарушения приводят к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анэуплоидии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которая может иметь тяжелые последствия (например, синдром Дауна у человека, связанный с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анэуплоидией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трисомией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по 21-й хромосоме).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Хромосомные аберрации</a:t>
            </a:r>
          </a:p>
        </p:txBody>
      </p:sp>
      <p:sp>
        <p:nvSpPr>
          <p:cNvPr id="4" name="Содержимое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Неверное воссоединение разрывов, когда при репарации происходит соединение участков ДНК из разных мест одной и той же хромосомы или разных хромосом, во время митоза проявляется в виде хромосомных перестроек.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Аберрации изучают в клетках, находящихся в метафазе или анафазе, когда все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интактные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хромосомы расходятся по полюсам клетки, а в центре остаются фрагменты и связанные между собой хромосомы («мосты»), которые должны были бы разойтись по дочерним клеткам.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Заметим, что в метафазе каждая хромосома выглядит как буква X, в анафазе — как «галочка» (&gt;).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Левая и правая часть буквы X (при вертикальном расположении ее длинной оси) называются хроматидами, а после их расхождения в анафазе — хромосомами.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Каждая хромосома в анафазе состоит из двух плеч, называемых, из-за обычно разной длины, коротким и длинным плечом. В месте соединения плеч — в вершине «галочки», или центре хромосомы, состоящей из двух хроматид, располагается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центромера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(называемая кинетическим тельцем хромосомы).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55320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Возникающие в клетке аберрации подразделяют на хромосомные и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хроматидные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Хромосомные аберрации возникают в случае, когда клетка подверглась облучению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предсинтетической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стадии цикла или в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-периоде, но до начала удвоения определенного участка своего генома.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неверном воссоединении оторванных друг от друга фрагментов ДНК такое нарушение воспроизводится во время репликации (удвоении).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Итогом является образование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дицентриков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хромосом, имеющих две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центромеры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что может сопровождаться появлением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ацентрических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фрагментов, хорошо видных при сравнении метафазных пластинок облученных и необлученных лимфоцитов. Обмен фрагментами между хромосомами проявляется в виде реципрокных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транслокаций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Хроматидные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аберрации возникают в клетке, облученной уже после завершения репликации всей ДНК или того ее участка, разрыв которого и приведет к формированию аберрации. Разрыв одной из хроматид проявится в виде ее укорочения и образования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ацентрического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фрагмента, который будет виден при мета- или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анафазном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анализе.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Разрыв обеих хроматид может проявиться различным образом — образованием двух фрагментов, их слиянием в один (принято говорить о «липкости» концов разорванных хроматид и хромосом, что способствует образованию различных видов перестроек, например,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внутрихромосомных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обменов) или соеди­нением сестринских хроматид. </a:t>
            </a:r>
          </a:p>
          <a:p>
            <a:pPr algn="just"/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Аберрации, сопровождающиеся образованием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ацентрических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фрагментов и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дицентриков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получили название нестабильных, так как приводят к гибели самой облученной клетки или ее ближайших потомков из-за невозможности равномерного распределения генетического материала между дочерними клетками.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Перестройки, сопровождающиеся только перемещением участков пораженных хромосом, когда весь генетический материал остается связанным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центромерой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может распределяться между дочерними клетками, относят к стабильным перестройкам, так как они могут передаваться в ряду клеточных поколений, сохраняясь в организме в течение многих лет.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Хромосомные аберрации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образования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робертсоновской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транслокации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(а),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изохромосом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(б) и кольцевой хромосомы (в), A и В — плечи хромосом.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600200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914400"/>
            <a:ext cx="42862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5"/>
          <p:cNvSpPr txBox="1">
            <a:spLocks/>
          </p:cNvSpPr>
          <p:nvPr/>
        </p:nvSpPr>
        <p:spPr bwMode="auto">
          <a:xfrm>
            <a:off x="5105400" y="15240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10"/>
          <p:cNvSpPr txBox="1">
            <a:spLocks/>
          </p:cNvSpPr>
          <p:nvPr/>
        </p:nvSpPr>
        <p:spPr>
          <a:xfrm>
            <a:off x="4648200" y="-152400"/>
            <a:ext cx="4038600" cy="5668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На фото: красным кружком обведены хромосомные аномалии - маркеры радиационного поражения клетки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/>
              <a:t>          В 1959 г. в опытах на дрожжах В.И. </a:t>
            </a:r>
            <a:r>
              <a:rPr lang="ru-RU" dirty="0" err="1"/>
              <a:t>Корогодиным</a:t>
            </a:r>
            <a:r>
              <a:rPr lang="ru-RU" dirty="0"/>
              <a:t> было показа­но, что если после облучения суспензии клеток вместо немедлен­ного высева на питательные среды выдержать несколько часов в так называемой «голодной среде» и лишь затем поместить в нор­мальные для роста условия, то их способность к почкованию зна­чительно увеличивается. Впоследствии такой вид восстановления был изучен в количественном плане и на животных клетках и по­лучил название восстановления от потенциально летальных пора­жений.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клеток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7338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/>
              <a:t>        Второй вид восстановления клеток носит название восстановления от </a:t>
            </a:r>
            <a:r>
              <a:rPr lang="ru-RU" dirty="0" err="1"/>
              <a:t>сублетальных</a:t>
            </a:r>
            <a:r>
              <a:rPr lang="ru-RU" dirty="0"/>
              <a:t> поражений. Он был обнаружен в опытах с фракционированным облучением одноклеточного объекта — хламидомонады — Б. С. Якобсоном в 1957 г. Через два года эффект был детально изучен на клетках млекопитающих М. </a:t>
            </a:r>
            <a:r>
              <a:rPr lang="ru-RU" dirty="0" err="1"/>
              <a:t>Элкайндом</a:t>
            </a:r>
            <a:r>
              <a:rPr lang="ru-RU" dirty="0"/>
              <a:t>, который определил динамику восстановления </a:t>
            </a:r>
            <a:r>
              <a:rPr lang="ru-RU" dirty="0" err="1"/>
              <a:t>клоногенной</a:t>
            </a:r>
            <a:r>
              <a:rPr lang="ru-RU" dirty="0"/>
              <a:t> способности клеток в зависимости от времени между фракциями дозы.</a:t>
            </a:r>
          </a:p>
          <a:p>
            <a:endParaRPr lang="ru-RU" dirty="0"/>
          </a:p>
        </p:txBody>
      </p:sp>
      <p:pic>
        <p:nvPicPr>
          <p:cNvPr id="36870" name="Picture 6" descr="http://content.foto.mail.ru/mail/kolzerin/_answers/i-1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429000"/>
            <a:ext cx="5562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702491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ru-RU" dirty="0"/>
              <a:t>под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Радиочувствительностью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/>
              <a:t>понимают степень реакции клеток, тканей, органов или организмов на воздействие ионизирующего излучения.</a:t>
            </a:r>
          </a:p>
          <a:p>
            <a:pPr lvl="0" algn="just">
              <a:buNone/>
            </a:pPr>
            <a:endParaRPr lang="ru-RU" sz="2000" b="1" dirty="0"/>
          </a:p>
          <a:p>
            <a:pPr algn="just">
              <a:buNone/>
            </a:pPr>
            <a:r>
              <a:rPr lang="ru-RU" dirty="0"/>
              <a:t>        Степень </a:t>
            </a:r>
            <a:r>
              <a:rPr lang="ru-RU" dirty="0" err="1"/>
              <a:t>радиочувствительности</a:t>
            </a:r>
            <a:r>
              <a:rPr lang="ru-RU" dirty="0"/>
              <a:t> сильно варьирует и в пределах одного вида —</a:t>
            </a:r>
            <a:r>
              <a:rPr lang="ru-RU" b="1" dirty="0"/>
              <a:t> индивидуальная </a:t>
            </a:r>
            <a:r>
              <a:rPr lang="ru-RU" b="1" dirty="0" err="1"/>
              <a:t>радиочувствительность</a:t>
            </a:r>
            <a:r>
              <a:rPr lang="ru-RU" b="1" dirty="0"/>
              <a:t>,</a:t>
            </a:r>
            <a:r>
              <a:rPr lang="ru-RU" dirty="0"/>
              <a:t> к тому же зависит от возраста и пола. Кроме того, даже в одном организме различные клетки и ткани значительно различаются по </a:t>
            </a:r>
            <a:r>
              <a:rPr lang="ru-RU" dirty="0" err="1"/>
              <a:t>радиочувствительности</a:t>
            </a:r>
            <a:r>
              <a:rPr lang="ru-RU" dirty="0"/>
              <a:t>. Наряду с р</a:t>
            </a:r>
            <a:r>
              <a:rPr lang="ru-RU" b="1" dirty="0"/>
              <a:t>адиочувствительными</a:t>
            </a:r>
            <a:r>
              <a:rPr lang="ru-RU" dirty="0"/>
              <a:t> (кроветворная система, эпителий слизистой тонкого кишечника) имеются радиоустойчивые ткани (мышечная, нервная, костная), которые принято называть</a:t>
            </a:r>
            <a:r>
              <a:rPr lang="ru-RU" b="1" dirty="0"/>
              <a:t> радиорезистентными.</a:t>
            </a:r>
            <a:r>
              <a:rPr lang="ru-RU" dirty="0"/>
              <a:t> Впрочем, деление тканей на радиочувствительные и радиорезистентные весьма условно, так как зависит от избранного критерия: ткани, относящиеся к радиорезистентным по непосредственным лучевым реакциям, оказываются весьма радиочувствительными по отдаленным последствиям.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/>
              <a:t>       Опыты В.И. </a:t>
            </a:r>
            <a:r>
              <a:rPr lang="ru-RU" sz="1600" dirty="0" err="1"/>
              <a:t>Корогодина</a:t>
            </a:r>
            <a:r>
              <a:rPr lang="ru-RU" sz="1600" dirty="0"/>
              <a:t> были проведены на дрожжах Мегри-139. Дрожжи подвергали </a:t>
            </a:r>
            <a:r>
              <a:rPr lang="ru-RU" sz="1600" dirty="0" err="1"/>
              <a:t>гамма-облучению</a:t>
            </a:r>
            <a:r>
              <a:rPr lang="ru-RU" sz="1600" dirty="0"/>
              <a:t>, и одну часть клеток сразу высевали на питательную среду в чашки Петри, а другую часть клеток выдерживали перед посевом 48 ч в «голодной» среде, лишенной ряда питательных веществ, что не давало клеткам увеличивать свою массу и приступать к размножению. Оказалось, что в первом варианте после облучения в дозе 12 Гр выживало около 0,2% облученных клеток, во втором — до 40%. Затем в 1981 г. А.В. Глазунов и Ю. Г. </a:t>
            </a:r>
            <a:r>
              <a:rPr lang="ru-RU" sz="1600" dirty="0" err="1"/>
              <a:t>Капульцевич</a:t>
            </a:r>
            <a:r>
              <a:rPr lang="ru-RU" sz="1600" dirty="0"/>
              <a:t> выявили два компонента процесса восстановления — медленное восстановление, которое и открыл </a:t>
            </a:r>
            <a:r>
              <a:rPr lang="ru-RU" sz="1600" dirty="0" err="1"/>
              <a:t>В.И.Корогодин</a:t>
            </a:r>
            <a:r>
              <a:rPr lang="ru-RU" sz="1600" dirty="0"/>
              <a:t>, и быстрое, проходящее меньше чем за час. Авторы обнаружили, что выживаемость диплоидных дрожжей при высеве их после облучения на питательную среду, содержащую 8 или 10% </a:t>
            </a:r>
            <a:r>
              <a:rPr lang="en-US" sz="1600" dirty="0" err="1"/>
              <a:t>NaCl</a:t>
            </a:r>
            <a:r>
              <a:rPr lang="ru-RU" sz="1600" dirty="0"/>
              <a:t>, зависит от температуры во время облучения: понижение температуры с 20 до 3 или 0 °С приводит к существенному снижению выживаемости. Выдерживание в воде клеток, облученных при 0 °С, но сразу нагретых до 28 °С, уже через 30—40 мин приводит к быстрому повышению выживаемости. Эффект быстрого восстановления жизнеспособности нельзя обнаружить, облучая клетки при комнатной температуре или высевая их на стандартную питательную среду, так как в этих условиях восстановление успевает завершиться.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РЕПАРАЦИЯ ПОТЕНЦИАЛЬНОЛЕТАЛЬНЫХ ПОРАЖЕНИЙ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/>
              <a:t>           </a:t>
            </a:r>
            <a:r>
              <a:rPr lang="ru-RU" dirty="0" err="1"/>
              <a:t>Сублетальные</a:t>
            </a:r>
            <a:r>
              <a:rPr lang="ru-RU" dirty="0"/>
              <a:t> поражения в отличие от </a:t>
            </a:r>
            <a:r>
              <a:rPr lang="ru-RU" dirty="0" err="1"/>
              <a:t>потенциальнолетальных</a:t>
            </a:r>
            <a:r>
              <a:rPr lang="ru-RU" dirty="0"/>
              <a:t> сами по себе не приводят к гибели клеток, но делают их более чувствительными к последующему облучению. Так как лучевую терапию злокачественных опухолей проводят именно в режиме фракционирования, то естественно, что восстановление клеток от </a:t>
            </a:r>
            <a:r>
              <a:rPr lang="ru-RU" dirty="0" err="1"/>
              <a:t>сублеталей</a:t>
            </a:r>
            <a:r>
              <a:rPr lang="ru-RU" dirty="0"/>
              <a:t> существенным образом сказывается на ее результатах. Именно по этой причине показатели восстановления клеток от </a:t>
            </a:r>
            <a:r>
              <a:rPr lang="ru-RU" dirty="0" err="1"/>
              <a:t>сублетальных</a:t>
            </a:r>
            <a:r>
              <a:rPr lang="ru-RU" dirty="0"/>
              <a:t> поражений изучаются очень тщательно, так что сейчас они уже известны для клеток из многих видов опухолей и практически всех нормальных тканей.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РЕПАРАЦИЯ СУБЛЕТАЛЬНЫХ ПОРАЖЕНИЙ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570249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/>
              <a:t>           Первый из этих показателей — величина  эффекта, т.е. насколько полным оказывается восстановление исходной радиорезистентности клетки. Как и всегда в радиобиологии, критерием может служить отношение </a:t>
            </a:r>
            <a:r>
              <a:rPr lang="ru-RU" sz="2000" dirty="0" err="1"/>
              <a:t>равноэффективных</a:t>
            </a:r>
            <a:r>
              <a:rPr lang="ru-RU" sz="2000" dirty="0"/>
              <a:t> доз при однократном и фракционированном воздействии, или отношение числа выживших клеток после однократного и фракционированного воздействия в одной и той же дозе.</a:t>
            </a:r>
          </a:p>
          <a:p>
            <a:pPr algn="just">
              <a:buNone/>
            </a:pPr>
            <a:r>
              <a:rPr lang="ru-RU" sz="2000" dirty="0"/>
              <a:t>           Результаты опыта М. </a:t>
            </a:r>
            <a:r>
              <a:rPr lang="ru-RU" sz="2000" dirty="0" err="1"/>
              <a:t>Элкайнда</a:t>
            </a:r>
            <a:r>
              <a:rPr lang="ru-RU" sz="2000" dirty="0"/>
              <a:t> показали способность животных клеток к восстановлению от </a:t>
            </a:r>
            <a:r>
              <a:rPr lang="ru-RU" sz="2000" dirty="0" err="1"/>
              <a:t>сублетального</a:t>
            </a:r>
            <a:r>
              <a:rPr lang="ru-RU" sz="2000" dirty="0"/>
              <a:t> поражения. Как видно, восстановление клеток, использовавшихся в этом эксперименте, идет очень быстро и заканчивается уже через два часа. После облучения в дозе 11 Гр выживаемость снизилась до 1,5% от исходной, а при разделении дозы на две фракции — первую величиной 4,5 Гр, а вторую 6,5 Гр, выживаемость поднялась в четыре раза, до 2% от исходной. В части опытов в перерыве между воздействиями клетки находились при комнатной температуре, что не помешало процессам восстановления.</a:t>
            </a:r>
          </a:p>
          <a:p>
            <a:pPr algn="just"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</a:t>
            </a:r>
            <a:r>
              <a:rPr lang="ru-RU" sz="2000" dirty="0"/>
              <a:t>В последующем было установлено, что перерыв в облучении приводит к восстановлению плеча на кривой доза—эффект. В опытах, где второе облучение проводили в разных дозах (что дало возможность построить кривые доза—эффект) было показано, что во время перерыва плечо полностью восстанавливается, а наклон прямолинейного участка кривой доза—эффект (</a:t>
            </a:r>
            <a:r>
              <a:rPr lang="en-US" sz="2000" dirty="0"/>
              <a:t>D</a:t>
            </a:r>
            <a:r>
              <a:rPr lang="ru-RU" sz="2000" baseline="-25000" dirty="0"/>
              <a:t>0</a:t>
            </a:r>
            <a:r>
              <a:rPr lang="ru-RU" sz="2000" dirty="0"/>
              <a:t>) не меняется.</a:t>
            </a:r>
          </a:p>
          <a:p>
            <a:pPr algn="just"/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83217"/>
            <a:ext cx="5029200" cy="33651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810000" y="6019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4 6 8 10 12 Интервал между фракциями, ч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/>
              <a:t>           </a:t>
            </a:r>
            <a:r>
              <a:rPr lang="ru-RU" sz="2000" dirty="0"/>
              <a:t>В последние годы значительное внимание уделяется изучению влияния сниженной эффективности репарации на лучевое поражение нормальных тканей при лучевой терапии опухолей. У человека имеется ряд заболеваний с наследуемой к ним предрасположенностью, при которых происходит снижение </a:t>
            </a:r>
            <a:r>
              <a:rPr lang="ru-RU" sz="2000" dirty="0" err="1"/>
              <a:t>репаративного</a:t>
            </a:r>
            <a:r>
              <a:rPr lang="ru-RU" sz="2000" dirty="0"/>
              <a:t> потенциала клетки. Наиболее известным является </a:t>
            </a:r>
            <a:r>
              <a:rPr lang="ru-RU" sz="2000" dirty="0" err="1"/>
              <a:t>атаксия-телеангиэктазия</a:t>
            </a:r>
            <a:r>
              <a:rPr lang="ru-RU" sz="2000" dirty="0"/>
              <a:t>, которая вызвана </a:t>
            </a:r>
            <a:r>
              <a:rPr lang="ru-RU" sz="2000" dirty="0" err="1"/>
              <a:t>мутированием</a:t>
            </a:r>
            <a:r>
              <a:rPr lang="ru-RU" sz="2000" dirty="0"/>
              <a:t> гена Л7М, появляющаяся в популяции с частотой 1:100 000. Дефект восстановления при этом проявляется в виде повышенной </a:t>
            </a:r>
            <a:r>
              <a:rPr lang="ru-RU" sz="2000" dirty="0" err="1"/>
              <a:t>радиочувствительности</a:t>
            </a:r>
            <a:r>
              <a:rPr lang="ru-RU" sz="2000" dirty="0"/>
              <a:t> клеток. На снижение способности к восстановлению указывает отсутствие повышения выживаемости фибробластов как при снижении мощности дозы излучения, так и при задержке с пересевом клеток, облученных в состоянии контактного ингибирования пролиферации. К числу наследственных заболеваний, характеризующихся повышенной </a:t>
            </a:r>
            <a:r>
              <a:rPr lang="ru-RU" sz="2000" dirty="0" err="1"/>
              <a:t>радиочувствительностью</a:t>
            </a:r>
            <a:r>
              <a:rPr lang="ru-RU" sz="2000" dirty="0"/>
              <a:t>, обусловленной снижением эффективности восстановления, относятся также анемия </a:t>
            </a:r>
            <a:r>
              <a:rPr lang="ru-RU" sz="2000" dirty="0" err="1"/>
              <a:t>Фанкони</a:t>
            </a:r>
            <a:r>
              <a:rPr lang="ru-RU" sz="2000" dirty="0"/>
              <a:t>, при которой не </a:t>
            </a:r>
            <a:r>
              <a:rPr lang="ru-RU" sz="2000" dirty="0" err="1"/>
              <a:t>репарируются</a:t>
            </a:r>
            <a:r>
              <a:rPr lang="ru-RU" sz="2000" dirty="0"/>
              <a:t> внутримолекулярные сшивки ДНК, и синдромы </a:t>
            </a:r>
            <a:r>
              <a:rPr lang="ru-RU" sz="2000" dirty="0" err="1"/>
              <a:t>Блума</a:t>
            </a:r>
            <a:r>
              <a:rPr lang="ru-RU" sz="2000" dirty="0"/>
              <a:t> и Вернера, при которых нарушена работа </a:t>
            </a:r>
            <a:r>
              <a:rPr lang="ru-RU" sz="2000" dirty="0" err="1"/>
              <a:t>геликазы</a:t>
            </a:r>
            <a:r>
              <a:rPr lang="ru-RU" sz="2000" dirty="0"/>
              <a:t> — фермента, расплетающего нити ДНК.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Связь между восстановлением от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потенциальнолетальных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сублетальных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поражений, наблюдаемом на клеточном уровне, с повреждением ДНК можно представить себе следующим образом. Часть поражений ДНК столь велика, что клетка не сможет пройти несколько делений, необходимых для ее учета как жизнеспособной, сколько бы времени у нее не было для восстановительных процессов. Часть поражений, вероятно,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репарируется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достаточно быстро ферментативными системами, действующими в обычном режиме. Благодаря этому часть клеток после облучения вступает в деление в обычное время, производя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клоногенное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потомство. У других клеток поражения элиминируются благодаря удлинению цикла, наступающему при обнаружении поражений во время прохождения клеткой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чекпойнтов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Феноменологически это выглядит в виде задержки митозов, возрастающей с увеличением дозы излучения. Если клетка в момент облучения находится вне цикла, то у нее больше возможностей для восстановления, чем у клетки, активно реплицирующей ДНК и готовящейся к митозу. Часть нанесенных повреждений ДНК не влияет на выживание Клетки и подвергается удалению в процессе ее нормальной жизне­деятельности. Однако эти повреждения могут становиться леталь­ными в случае, если в клетке возникнут новые повреждения.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  <a:t>Репарация ДНК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209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9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6868" name="Picture 4" descr="http://static.medportal.ru/pic/mednovosti/news/2012/09/06/junkdna/DNA_molecule-SPL_340x2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43200"/>
            <a:ext cx="56388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3527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         В качестве примера крайне низкой </a:t>
            </a:r>
            <a:r>
              <a:rPr lang="ru-RU" dirty="0" err="1"/>
              <a:t>радиочувствительности</a:t>
            </a:r>
            <a:r>
              <a:rPr lang="ru-RU" dirty="0"/>
              <a:t> можно привести бактерии, обнаруженные в канале ядерного реактора, которые, испытывая гигантские дозы ионизирующего излучения, не только не погибли, но и размножаются, в связи с чем они названы</a:t>
            </a:r>
            <a:r>
              <a:rPr lang="en-US" b="1" i="1" dirty="0"/>
              <a:t> </a:t>
            </a:r>
            <a:r>
              <a:rPr lang="en-US" b="1" dirty="0" err="1"/>
              <a:t>Deinococcus</a:t>
            </a:r>
            <a:r>
              <a:rPr lang="en-US" b="1" dirty="0"/>
              <a:t> </a:t>
            </a:r>
            <a:r>
              <a:rPr lang="en-US" b="1" dirty="0" err="1"/>
              <a:t>radiodurans</a:t>
            </a:r>
            <a:r>
              <a:rPr lang="en-US" b="1" dirty="0"/>
              <a:t>—</a:t>
            </a:r>
            <a:r>
              <a:rPr lang="ru-RU" dirty="0"/>
              <a:t> радиорезистентный микрококк.</a:t>
            </a:r>
          </a:p>
          <a:p>
            <a:endParaRPr lang="ru-RU" dirty="0"/>
          </a:p>
        </p:txBody>
      </p:sp>
      <p:pic>
        <p:nvPicPr>
          <p:cNvPr id="2050" name="Picture 2" descr="http://www03.edu.fi/oppimateriaalit/hygieniaosaaminen/images/Raijape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200400"/>
            <a:ext cx="516255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ЛЕТАЛЬНЫЕ И ПОЛУЛЕТАЛЬНЫЕ ДОЗЫ ОБЛУЧЕНИЯ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876800" y="1371600"/>
          <a:ext cx="409300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3" imgW="5600880" imgH="4986000" progId="Word.Document.8">
                  <p:embed/>
                </p:oleObj>
              </mc:Choice>
              <mc:Fallback>
                <p:oleObj name="Документ" r:id="rId3" imgW="5600880" imgH="49860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17" r="22626"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4093002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62000" y="1371600"/>
            <a:ext cx="4114800" cy="5181600"/>
          </a:xfrm>
          <a:prstGeom prst="rect">
            <a:avLst/>
          </a:prstGeom>
          <a:ln w="57150" cmpd="thinThick">
            <a:noFill/>
          </a:ln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Каждому биологическому виду свойственна своя радио-чувствительность.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Чем выше уровень биологического развития организма, тем выше его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радиочувствительность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(за некоторым исключением) - закон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радиочувствительности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Одним из критериев оценки биологической эффективности излучений является гибель организмов.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Обязательным требованием к используемому критерию является его строгая количественная связь с дозой облучения.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Доза ионизирующей радиации, при которой гибнет половина организмов, называется полулетальной (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LD</a:t>
            </a:r>
            <a:r>
              <a:rPr kumimoji="0" lang="ru-RU" sz="140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Минимальная доза, смертельная для всех облученных организмов, называется летальной (LD</a:t>
            </a:r>
            <a:r>
              <a:rPr kumimoji="0" lang="ru-RU" sz="140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4529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        </a:t>
            </a:r>
            <a:r>
              <a:rPr lang="ru-RU" b="1" dirty="0"/>
              <a:t>Вариабельность </a:t>
            </a:r>
            <a:r>
              <a:rPr lang="ru-RU" b="1" dirty="0" err="1"/>
              <a:t>радиочувствительности</a:t>
            </a:r>
            <a:r>
              <a:rPr lang="ru-RU" b="1" dirty="0"/>
              <a:t> клеток</a:t>
            </a:r>
          </a:p>
          <a:p>
            <a:pPr algn="just">
              <a:buNone/>
            </a:pPr>
            <a:r>
              <a:rPr lang="ru-RU" dirty="0"/>
              <a:t>        Необходимость корректных подходов к способам оценки </a:t>
            </a:r>
            <a:r>
              <a:rPr lang="ru-RU" dirty="0" err="1"/>
              <a:t>радиочувствительности</a:t>
            </a:r>
            <a:r>
              <a:rPr lang="ru-RU" dirty="0"/>
              <a:t> может быть проиллюстрирована и на примере элементарной биологической единицы — клетки. Для клетки, можно легко зарегистрировать и количественно охарактеризовать самые различные реакции на облучение, выявляемые с помощью биохимических, морфологических, биофизических и специальных радиобиологических методов исследования. Однако одни из них — преходящие, не имеют значения для жизнеспособности и функционирования клетки, а другие — характеризуют летальный эффект. Следовательно, и на этом уровне при сравнении </a:t>
            </a:r>
            <a:r>
              <a:rPr lang="ru-RU" dirty="0" err="1"/>
              <a:t>радиочувствительности</a:t>
            </a:r>
            <a:r>
              <a:rPr lang="ru-RU" dirty="0"/>
              <a:t> двух различных клеточных популяций следует строго соблюдать принцип использования адекватных критериев оценки.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2667000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000" b="0" dirty="0"/>
            </a:br>
            <a:br>
              <a:rPr lang="ru-RU" sz="2000" b="0" dirty="0"/>
            </a:br>
            <a:br>
              <a:rPr lang="ru-RU" sz="2000" b="0" dirty="0"/>
            </a:br>
            <a:br>
              <a:rPr lang="ru-RU" sz="2000" b="0" dirty="0"/>
            </a:br>
            <a:br>
              <a:rPr lang="ru-RU" sz="2000" b="0" dirty="0"/>
            </a:b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7786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радиочувствительными среди всех видов клеток организма являются клетки лимфоидного происхождения, для которых обычная величина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 «0,5 Гр. Высокая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радиочувствительность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характерна и для опухолевых клеток лимфоидного происхождения.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0418" name="Picture 2" descr="http://im2-tub-ru.yandex.net/i?id=110820274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5943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>
                <a:solidFill>
                  <a:schemeClr val="bg2">
                    <a:lumMod val="50000"/>
                  </a:schemeClr>
                </a:solidFill>
              </a:rPr>
              <a:t>Органная </a:t>
            </a:r>
            <a:r>
              <a:rPr lang="ru-RU" sz="3800" b="1" dirty="0" err="1">
                <a:solidFill>
                  <a:schemeClr val="bg2">
                    <a:lumMod val="50000"/>
                  </a:schemeClr>
                </a:solidFill>
              </a:rPr>
              <a:t>радиочувствительность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  зависит от </a:t>
            </a:r>
            <a:r>
              <a:rPr lang="ru-RU" dirty="0" err="1"/>
              <a:t>радиочувствительности</a:t>
            </a:r>
            <a:r>
              <a:rPr lang="ru-RU" dirty="0"/>
              <a:t> тканей, которые этот орган образуют.</a:t>
            </a:r>
          </a:p>
          <a:p>
            <a:pPr>
              <a:buNone/>
            </a:pPr>
            <a:r>
              <a:rPr lang="ru-RU" dirty="0"/>
              <a:t>Критерии:</a:t>
            </a:r>
          </a:p>
          <a:p>
            <a:r>
              <a:rPr lang="ru-RU" dirty="0"/>
              <a:t>   масса органа уменьшается</a:t>
            </a:r>
          </a:p>
          <a:p>
            <a:r>
              <a:rPr lang="ru-RU" dirty="0"/>
              <a:t>   уменьшение функциональной активности (при </a:t>
            </a:r>
            <a:r>
              <a:rPr lang="ru-RU" dirty="0" err="1"/>
              <a:t>осопустошение</a:t>
            </a:r>
            <a:r>
              <a:rPr lang="ru-RU" dirty="0"/>
              <a:t> органа специфическими клетками (при облучении лёгких 60Гр возникает пневмосклероз на месте опухоли).</a:t>
            </a:r>
          </a:p>
          <a:p>
            <a:pPr>
              <a:buNone/>
            </a:pPr>
            <a:r>
              <a:rPr lang="ru-RU" b="1" dirty="0"/>
              <a:t>Классификация органов по </a:t>
            </a:r>
            <a:r>
              <a:rPr lang="ru-RU" b="1" dirty="0" err="1"/>
              <a:t>радиочувствительности</a:t>
            </a:r>
            <a:r>
              <a:rPr lang="ru-RU" b="1" dirty="0"/>
              <a:t>.</a:t>
            </a: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самые радиочувствительные (лимфоидные органы, красный костный мозг, гонады, тонкий кишечник)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средняя степень </a:t>
            </a:r>
            <a:r>
              <a:rPr lang="ru-RU" dirty="0" err="1"/>
              <a:t>радиочувствительности</a:t>
            </a:r>
            <a:r>
              <a:rPr lang="ru-RU" dirty="0"/>
              <a:t> (кожа, эндокринные железы)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радиорезистентные (печень, почки, головной мозг)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509</TotalTime>
  <Words>4674</Words>
  <Application>Microsoft Office PowerPoint</Application>
  <PresentationFormat>Экран (4:3)</PresentationFormat>
  <Paragraphs>186</Paragraphs>
  <Slides>49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Документ</vt:lpstr>
      <vt:lpstr>Радиочувствительность. Клеточные эффекты ионизирующей радиации.</vt:lpstr>
      <vt:lpstr>ОСОБЕННОСТЬ ИОНИЗИРУЮЩИХ ИЗЛУЧЕНИЙ</vt:lpstr>
      <vt:lpstr>Радиочувствительность</vt:lpstr>
      <vt:lpstr>Презентация PowerPoint</vt:lpstr>
      <vt:lpstr>Презентация PowerPoint</vt:lpstr>
      <vt:lpstr>ЛЕТАЛЬНЫЕ И ПОЛУЛЕТАЛЬНЫЕ ДОЗЫ ОБЛУЧЕНИЯ</vt:lpstr>
      <vt:lpstr>Презентация PowerPoint</vt:lpstr>
      <vt:lpstr>      </vt:lpstr>
      <vt:lpstr>Презентация PowerPoint</vt:lpstr>
      <vt:lpstr> ПУТИ ПОСТУПЛЕНИЯ РАДИОНУКЛИДОВ В ОРГАНИЗМ </vt:lpstr>
      <vt:lpstr>Коэффициенты радиоактивного риска для разных тканей (органов) человека </vt:lpstr>
      <vt:lpstr>Презентация PowerPoint</vt:lpstr>
      <vt:lpstr>Радиочувствительность клеток на разных стадиях цикла</vt:lpstr>
      <vt:lpstr>Радиационные повреждения ДНК</vt:lpstr>
      <vt:lpstr>Строение одной из двух нитей ДНК</vt:lpstr>
      <vt:lpstr> Радиационные повреждения ДНК </vt:lpstr>
      <vt:lpstr>Презентация PowerPoint</vt:lpstr>
      <vt:lpstr>Строение участка молекулы ДНК  и ее пространственная упаковка в интерфазном ядре и  (после конденсации) в хромосоме делящейся клетки</vt:lpstr>
      <vt:lpstr>Радиационные повреждения ДНК</vt:lpstr>
      <vt:lpstr>Презентация PowerPoint</vt:lpstr>
      <vt:lpstr>Презентация PowerPoint</vt:lpstr>
      <vt:lpstr>Механизм индукции и реализации смерти клетки (апоптоза)</vt:lpstr>
      <vt:lpstr>Презентация PowerPoint</vt:lpstr>
      <vt:lpstr>Презентация PowerPoint</vt:lpstr>
      <vt:lpstr>АПОПТОЗ</vt:lpstr>
      <vt:lpstr>Финальная стадия апоптоза </vt:lpstr>
      <vt:lpstr>Механизм индукции и реализации смерти клетки (апоптоза)</vt:lpstr>
      <vt:lpstr>Последовательность ультраструктурных изменений при апоптозе (справа) и некрозе (слева)</vt:lpstr>
      <vt:lpstr>Морфологические проявления апоптоза </vt:lpstr>
      <vt:lpstr>Презентация PowerPoint</vt:lpstr>
      <vt:lpstr>Хромосомные аберрации</vt:lpstr>
      <vt:lpstr>Схема строения хромосомы в поздней профазе — метафазе митоза</vt:lpstr>
      <vt:lpstr>Хромосомные аберрации</vt:lpstr>
      <vt:lpstr>Презентация PowerPoint</vt:lpstr>
      <vt:lpstr>Презентация PowerPoint</vt:lpstr>
      <vt:lpstr>Хромосомные аберрации  Схема образования робертсоновской транслокации (а), изохромосом (б) и кольцевой хромосомы (в), A и В — плечи хромосом.</vt:lpstr>
      <vt:lpstr>Презентация PowerPoint</vt:lpstr>
      <vt:lpstr>Восстановление клеток </vt:lpstr>
      <vt:lpstr>Презентация PowerPoint</vt:lpstr>
      <vt:lpstr>РЕПАРАЦИЯ ПОТЕНЦИАЛЬНОЛЕТАЛЬНЫХ ПОРАЖЕНИЙ </vt:lpstr>
      <vt:lpstr>РЕПАРАЦИЯ СУБЛЕТАЛЬНЫХ ПОРАЖЕНИЙ </vt:lpstr>
      <vt:lpstr>Презентация PowerPoint</vt:lpstr>
      <vt:lpstr>Презентация PowerPoint</vt:lpstr>
      <vt:lpstr>Презентация PowerPoint</vt:lpstr>
      <vt:lpstr>Репарация ДНК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Явление радиоактивности. Взаимодействие заряженных частиц с веществом</dc:title>
  <dc:creator>1</dc:creator>
  <cp:lastModifiedBy>user</cp:lastModifiedBy>
  <cp:revision>71</cp:revision>
  <dcterms:created xsi:type="dcterms:W3CDTF">2014-06-19T11:07:52Z</dcterms:created>
  <dcterms:modified xsi:type="dcterms:W3CDTF">2025-11-26T17:52:24Z</dcterms:modified>
</cp:coreProperties>
</file>