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28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26.11.2025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26.11.2025</a:t>
            </a:fld>
            <a:endParaRPr lang="ru-RU"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4800" b="1" dirty="0">
                <a:latin typeface="+mn-lt"/>
              </a:rPr>
              <a:t>Биологические маркеры лучевого поражения </a:t>
            </a:r>
          </a:p>
        </p:txBody>
      </p:sp>
      <p:pic>
        <p:nvPicPr>
          <p:cNvPr id="3" name="Рисунок 2">
            <a:extLst>
              <a:ext uri="{FF2B5EF4-FFF2-40B4-BE49-F238E27FC236}">
                <a16:creationId xmlns:a16="http://schemas.microsoft.com/office/drawing/2014/main" id="{F6BC3F65-C4D1-42EE-94CF-4582289288B7}"/>
              </a:ext>
            </a:extLst>
          </p:cNvPr>
          <p:cNvPicPr>
            <a:picLocks noChangeAspect="1"/>
          </p:cNvPicPr>
          <p:nvPr/>
        </p:nvPicPr>
        <p:blipFill>
          <a:blip r:embed="rId2"/>
          <a:stretch>
            <a:fillRect/>
          </a:stretch>
        </p:blipFill>
        <p:spPr>
          <a:xfrm>
            <a:off x="2195736" y="5301208"/>
            <a:ext cx="7193903" cy="1408298"/>
          </a:xfrm>
          <a:prstGeom prst="rect">
            <a:avLst/>
          </a:prstGeom>
        </p:spPr>
      </p:pic>
    </p:spTree>
    <p:extLst>
      <p:ext uri="{BB962C8B-B14F-4D97-AF65-F5344CB8AC3E}">
        <p14:creationId xmlns:p14="http://schemas.microsoft.com/office/powerpoint/2010/main" val="330413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877272"/>
            <a:ext cx="7626424" cy="360040"/>
          </a:xfrm>
        </p:spPr>
        <p:txBody>
          <a:bodyPr>
            <a:noAutofit/>
          </a:bodyPr>
          <a:lstStyle/>
          <a:p>
            <a:r>
              <a:rPr lang="ru-RU" sz="4400" dirty="0">
                <a:solidFill>
                  <a:schemeClr val="accent1"/>
                </a:solidFill>
                <a:latin typeface="Times New Roman" pitchFamily="18" charset="0"/>
                <a:cs typeface="Times New Roman" pitchFamily="18" charset="0"/>
              </a:rPr>
              <a:t>Биомаркеры для высокой ЛПЭ</a:t>
            </a:r>
          </a:p>
        </p:txBody>
      </p:sp>
      <p:sp>
        <p:nvSpPr>
          <p:cNvPr id="3" name="Объект 2"/>
          <p:cNvSpPr>
            <a:spLocks noGrp="1"/>
          </p:cNvSpPr>
          <p:nvPr>
            <p:ph idx="1"/>
          </p:nvPr>
        </p:nvSpPr>
        <p:spPr>
          <a:xfrm>
            <a:off x="762000" y="685800"/>
            <a:ext cx="7543800" cy="4759424"/>
          </a:xfrm>
        </p:spPr>
        <p:txBody>
          <a:bodyPr>
            <a:normAutofit fontScale="85000" lnSpcReduction="10000"/>
          </a:bodyPr>
          <a:lstStyle/>
          <a:p>
            <a:pPr marL="0" indent="0" algn="just">
              <a:buNone/>
            </a:pPr>
            <a:r>
              <a:rPr lang="ru-RU" dirty="0"/>
              <a:t>         Предложен ряд биомаркеров, специфичных для излучений с высокой линейной передачей энергии (ЛПЭ).Такие маркеры могли бы значительно увеличить мощность эпидемиологических исследований лиц, подвергшихся воздействию излучений с высокой ЛПЭ, таких, как альфа - частицы или нейтроны. В качестве </a:t>
            </a:r>
            <a:r>
              <a:rPr lang="ru-RU" dirty="0" err="1"/>
              <a:t>биомаркера</a:t>
            </a:r>
            <a:r>
              <a:rPr lang="ru-RU" dirty="0"/>
              <a:t> излучений с высокой ЛПЭ рассматривается отношение индуцированных </a:t>
            </a:r>
            <a:r>
              <a:rPr lang="ru-RU" dirty="0" err="1"/>
              <a:t>интерхромосомных</a:t>
            </a:r>
            <a:r>
              <a:rPr lang="ru-RU" dirty="0"/>
              <a:t> аберраций к </a:t>
            </a:r>
            <a:r>
              <a:rPr lang="ru-RU" dirty="0" err="1"/>
              <a:t>внутриплечевым</a:t>
            </a:r>
            <a:r>
              <a:rPr lang="ru-RU" dirty="0"/>
              <a:t> аберрациям. По данным теоретических и экспериментальных исследований, это отношение должно отличаться в три раза для излучений с высокой ЛПЭ от любых других </a:t>
            </a:r>
            <a:r>
              <a:rPr lang="ru-RU" dirty="0" err="1"/>
              <a:t>кластогенов</a:t>
            </a:r>
            <a:r>
              <a:rPr lang="ru-RU" dirty="0"/>
              <a:t>. Получены также доказательства долговременной стабильности таких хромосомных биомаркеров. В настоящее время в исследовании этого потенциального </a:t>
            </a:r>
            <a:r>
              <a:rPr lang="ru-RU" dirty="0" err="1"/>
              <a:t>биодозиметра</a:t>
            </a:r>
            <a:r>
              <a:rPr lang="ru-RU" dirty="0"/>
              <a:t> для излучений с высокой ЛПЭ, осуществляемом в Российской Федерации, участвуют лица, которые подверглись воздействию излучений с низкой и высокой ЛПЭ несколько десятилетий назад. </a:t>
            </a:r>
          </a:p>
          <a:p>
            <a:pPr marL="0" indent="0">
              <a:buNone/>
            </a:pPr>
            <a:endParaRPr lang="ru-RU" dirty="0"/>
          </a:p>
        </p:txBody>
      </p:sp>
    </p:spTree>
    <p:extLst>
      <p:ext uri="{BB962C8B-B14F-4D97-AF65-F5344CB8AC3E}">
        <p14:creationId xmlns:p14="http://schemas.microsoft.com/office/powerpoint/2010/main" val="75482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7986464" cy="792088"/>
          </a:xfrm>
        </p:spPr>
        <p:txBody>
          <a:bodyPr>
            <a:normAutofit/>
          </a:bodyPr>
          <a:lstStyle/>
          <a:p>
            <a:pPr algn="ctr"/>
            <a:r>
              <a:rPr lang="ru-RU" sz="3600" dirty="0">
                <a:solidFill>
                  <a:schemeClr val="accent1"/>
                </a:solidFill>
                <a:latin typeface="+mn-lt"/>
              </a:rPr>
              <a:t>Цитогенетические методы</a:t>
            </a:r>
          </a:p>
        </p:txBody>
      </p:sp>
      <p:sp>
        <p:nvSpPr>
          <p:cNvPr id="3" name="Объект 2"/>
          <p:cNvSpPr>
            <a:spLocks noGrp="1"/>
          </p:cNvSpPr>
          <p:nvPr>
            <p:ph idx="1"/>
          </p:nvPr>
        </p:nvSpPr>
        <p:spPr>
          <a:xfrm>
            <a:off x="683568" y="764704"/>
            <a:ext cx="7560840" cy="4608512"/>
          </a:xfrm>
        </p:spPr>
        <p:txBody>
          <a:bodyPr/>
          <a:lstStyle/>
          <a:p>
            <a:pPr marL="0" indent="0" algn="just">
              <a:buNone/>
            </a:pPr>
            <a:r>
              <a:rPr lang="en-US" sz="2200" dirty="0">
                <a:solidFill>
                  <a:schemeClr val="tx1"/>
                </a:solidFill>
              </a:rPr>
              <a:t>          </a:t>
            </a:r>
            <a:r>
              <a:rPr lang="ru-RU" sz="2200" dirty="0">
                <a:solidFill>
                  <a:schemeClr val="tx1"/>
                </a:solidFill>
              </a:rPr>
              <a:t>Цитогенетические методы в исследования лимфоцитов периферической крови информативны для биологической индикации поглощенной дозы облучения. Методы: </a:t>
            </a:r>
          </a:p>
          <a:p>
            <a:r>
              <a:rPr lang="ru-RU" sz="2200" dirty="0">
                <a:solidFill>
                  <a:schemeClr val="tx1"/>
                </a:solidFill>
              </a:rPr>
              <a:t>Анализ хромосомных аберраций  для нестабильных аберраций(</a:t>
            </a:r>
            <a:r>
              <a:rPr lang="ru-RU" sz="2200" dirty="0" err="1">
                <a:solidFill>
                  <a:schemeClr val="tx1"/>
                </a:solidFill>
              </a:rPr>
              <a:t>дицентрики</a:t>
            </a:r>
            <a:r>
              <a:rPr lang="ru-RU" sz="2200" dirty="0">
                <a:solidFill>
                  <a:schemeClr val="tx1"/>
                </a:solidFill>
              </a:rPr>
              <a:t> и кольца);</a:t>
            </a:r>
          </a:p>
          <a:p>
            <a:r>
              <a:rPr lang="ru-RU" sz="2200" dirty="0" err="1">
                <a:solidFill>
                  <a:schemeClr val="tx1"/>
                </a:solidFill>
              </a:rPr>
              <a:t>Микроядерный</a:t>
            </a:r>
            <a:r>
              <a:rPr lang="ru-RU" sz="2200" dirty="0">
                <a:solidFill>
                  <a:schemeClr val="tx1"/>
                </a:solidFill>
              </a:rPr>
              <a:t> тест в цитокинезе блокированных лимфоцитов;</a:t>
            </a:r>
          </a:p>
          <a:p>
            <a:r>
              <a:rPr lang="ru-RU" sz="2200" dirty="0">
                <a:solidFill>
                  <a:schemeClr val="tx1"/>
                </a:solidFill>
              </a:rPr>
              <a:t>Преждевременная конденсация хромосом;</a:t>
            </a:r>
          </a:p>
          <a:p>
            <a:r>
              <a:rPr lang="ru-RU" sz="2200" dirty="0">
                <a:solidFill>
                  <a:schemeClr val="tx1"/>
                </a:solidFill>
              </a:rPr>
              <a:t>Тест на </a:t>
            </a:r>
            <a:r>
              <a:rPr lang="ru-RU" sz="2200" dirty="0" err="1">
                <a:solidFill>
                  <a:schemeClr val="tx1"/>
                </a:solidFill>
              </a:rPr>
              <a:t>транслокации</a:t>
            </a:r>
            <a:r>
              <a:rPr lang="ru-RU" sz="2200" dirty="0">
                <a:solidFill>
                  <a:schemeClr val="tx1"/>
                </a:solidFill>
              </a:rPr>
              <a:t> методом </a:t>
            </a:r>
            <a:r>
              <a:rPr lang="en-US" sz="2200" dirty="0">
                <a:solidFill>
                  <a:schemeClr val="tx1"/>
                </a:solidFill>
              </a:rPr>
              <a:t>FISH</a:t>
            </a:r>
            <a:r>
              <a:rPr lang="ru-RU" sz="2200" dirty="0">
                <a:solidFill>
                  <a:schemeClr val="tx1"/>
                </a:solidFill>
              </a:rPr>
              <a:t>;</a:t>
            </a:r>
          </a:p>
          <a:p>
            <a:endParaRPr lang="ru-RU"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221088"/>
            <a:ext cx="2808312" cy="192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77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6912768" cy="432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87624" y="548680"/>
            <a:ext cx="6264696" cy="954107"/>
          </a:xfrm>
          <a:prstGeom prst="rect">
            <a:avLst/>
          </a:prstGeom>
        </p:spPr>
        <p:txBody>
          <a:bodyPr wrap="square">
            <a:spAutoFit/>
          </a:bodyPr>
          <a:lstStyle/>
          <a:p>
            <a:pPr algn="ctr"/>
            <a:r>
              <a:rPr lang="ru-RU" sz="2800" b="1" dirty="0">
                <a:solidFill>
                  <a:schemeClr val="accent1"/>
                </a:solidFill>
              </a:rPr>
              <a:t>Идентификация </a:t>
            </a:r>
            <a:r>
              <a:rPr lang="ru-RU" sz="2800" b="1" dirty="0" err="1">
                <a:solidFill>
                  <a:schemeClr val="accent1"/>
                </a:solidFill>
              </a:rPr>
              <a:t>транслокаций</a:t>
            </a:r>
            <a:r>
              <a:rPr lang="ru-RU" sz="2800" b="1" dirty="0">
                <a:solidFill>
                  <a:schemeClr val="accent1"/>
                </a:solidFill>
              </a:rPr>
              <a:t> при помощи FISH метода</a:t>
            </a:r>
          </a:p>
        </p:txBody>
      </p:sp>
    </p:spTree>
    <p:extLst>
      <p:ext uri="{BB962C8B-B14F-4D97-AF65-F5344CB8AC3E}">
        <p14:creationId xmlns:p14="http://schemas.microsoft.com/office/powerpoint/2010/main" val="337184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191472"/>
          </a:xfrm>
        </p:spPr>
        <p:txBody>
          <a:bodyPr>
            <a:normAutofit lnSpcReduction="10000"/>
          </a:bodyPr>
          <a:lstStyle/>
          <a:p>
            <a:pPr marL="0" indent="0" algn="just">
              <a:buNone/>
            </a:pPr>
            <a:r>
              <a:rPr lang="ru-RU" dirty="0"/>
              <a:t>         При проведении цитогенетических исследований в качестве специфического </a:t>
            </a:r>
            <a:r>
              <a:rPr lang="ru-RU" dirty="0" err="1"/>
              <a:t>биомаркера</a:t>
            </a:r>
            <a:r>
              <a:rPr lang="ru-RU" dirty="0"/>
              <a:t>  радиационного воздействия на человека используется частота двух категорий аберраций хромосомного типа:</a:t>
            </a:r>
          </a:p>
          <a:p>
            <a:pPr marL="457200" indent="-457200" algn="just">
              <a:buFont typeface="+mj-lt"/>
              <a:buAutoNum type="arabicPeriod"/>
            </a:pPr>
            <a:r>
              <a:rPr lang="ru-RU" dirty="0"/>
              <a:t>Нестабильных (</a:t>
            </a:r>
            <a:r>
              <a:rPr lang="ru-RU" dirty="0" err="1"/>
              <a:t>ацентриков</a:t>
            </a:r>
            <a:r>
              <a:rPr lang="ru-RU" dirty="0"/>
              <a:t>, </a:t>
            </a:r>
            <a:r>
              <a:rPr lang="ru-RU" dirty="0" err="1"/>
              <a:t>дицентриков</a:t>
            </a:r>
            <a:r>
              <a:rPr lang="ru-RU" dirty="0"/>
              <a:t>, центрических колец), определяемая, как правило, на рутинно (равномерно) окрашенных препаратах метафазных хромосом; </a:t>
            </a:r>
          </a:p>
          <a:p>
            <a:pPr marL="457200" indent="-457200" algn="just">
              <a:buFont typeface="+mj-lt"/>
              <a:buAutoNum type="arabicPeriod"/>
            </a:pPr>
            <a:r>
              <a:rPr lang="ru-RU" dirty="0"/>
              <a:t>Стабильных (симметричных хромосомных </a:t>
            </a:r>
            <a:r>
              <a:rPr lang="ru-RU" dirty="0" err="1"/>
              <a:t>транслокаций</a:t>
            </a:r>
            <a:r>
              <a:rPr lang="ru-RU" dirty="0"/>
              <a:t>, инверсий, вставок, </a:t>
            </a:r>
            <a:r>
              <a:rPr lang="ru-RU" dirty="0" err="1"/>
              <a:t>делеций</a:t>
            </a:r>
            <a:r>
              <a:rPr lang="ru-RU" dirty="0"/>
              <a:t> хромосом), частично выявляемая (в виде аномальных </a:t>
            </a:r>
            <a:r>
              <a:rPr lang="ru-RU" dirty="0" err="1"/>
              <a:t>моноцентриков</a:t>
            </a:r>
            <a:r>
              <a:rPr lang="ru-RU" dirty="0"/>
              <a:t>) при традиционном рутинном анализе и в полном объеме определяемая на дифференциально (неравномерно) </a:t>
            </a:r>
            <a:r>
              <a:rPr lang="en-US" dirty="0"/>
              <a:t>G</a:t>
            </a:r>
            <a:r>
              <a:rPr lang="ru-RU" dirty="0"/>
              <a:t>-окрашенных препаратах метафазных хромосом.</a:t>
            </a:r>
          </a:p>
        </p:txBody>
      </p:sp>
    </p:spTree>
    <p:extLst>
      <p:ext uri="{BB962C8B-B14F-4D97-AF65-F5344CB8AC3E}">
        <p14:creationId xmlns:p14="http://schemas.microsoft.com/office/powerpoint/2010/main" val="7254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20688"/>
            <a:ext cx="7560840" cy="5328592"/>
          </a:xfrm>
        </p:spPr>
        <p:txBody>
          <a:bodyPr/>
          <a:lstStyle/>
          <a:p>
            <a:pPr marL="0" indent="0" algn="just">
              <a:buNone/>
            </a:pPr>
            <a:r>
              <a:rPr lang="ru-RU" dirty="0"/>
              <a:t>       </a:t>
            </a:r>
            <a:r>
              <a:rPr lang="ru-RU" sz="2600" dirty="0"/>
              <a:t>Цитогенетический анализ используется для оценки степени облучения разной интенсивности, в том числе при действии малых доз, полученных в результате острого, подострого либо хронического облучения.</a:t>
            </a:r>
          </a:p>
          <a:p>
            <a:pPr marL="0" indent="0" algn="just">
              <a:buNone/>
            </a:pPr>
            <a:r>
              <a:rPr lang="ru-RU" sz="2600" dirty="0"/>
              <a:t>        Эффективность цитогенетического анализа при хроническом радиационном воздействии низкой интенсивности доказана при многочисленных обследованиях лиц, подверженных влиянию радиационного фактора вследствие профессиональной деятельности, и населения, проживающего в районах с повышенным естественным радиационным фоном.</a:t>
            </a:r>
          </a:p>
        </p:txBody>
      </p:sp>
    </p:spTree>
    <p:extLst>
      <p:ext uri="{BB962C8B-B14F-4D97-AF65-F5344CB8AC3E}">
        <p14:creationId xmlns:p14="http://schemas.microsoft.com/office/powerpoint/2010/main" val="286824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08720"/>
            <a:ext cx="7543800" cy="4831432"/>
          </a:xfrm>
        </p:spPr>
        <p:txBody>
          <a:bodyPr>
            <a:noAutofit/>
          </a:bodyPr>
          <a:lstStyle/>
          <a:p>
            <a:pPr marL="0" indent="0" algn="just">
              <a:buNone/>
            </a:pPr>
            <a:r>
              <a:rPr lang="ru-RU" sz="2600" dirty="0"/>
              <a:t>         Одной из проблем, возникающих при оценке мутагенного действия малых доз радиации, является относительно не высокий по сравнению с контролем уровень индуцированного цитогенетического эффекта, для выявления которого необходимо анализировать огромные выборки клеток, что трудно выполнимо при обследовании отдельных индивидуумов (даже при использовании современных систем автоматического анализа хромосом), однако возможно при обследовании групп лиц, подвергшихся идентичному радиационному воздействию. </a:t>
            </a:r>
          </a:p>
        </p:txBody>
      </p:sp>
    </p:spTree>
    <p:extLst>
      <p:ext uri="{BB962C8B-B14F-4D97-AF65-F5344CB8AC3E}">
        <p14:creationId xmlns:p14="http://schemas.microsoft.com/office/powerpoint/2010/main" val="229619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7488832" cy="664096"/>
          </a:xfrm>
        </p:spPr>
        <p:txBody>
          <a:bodyPr>
            <a:normAutofit/>
          </a:bodyPr>
          <a:lstStyle/>
          <a:p>
            <a:pPr algn="ctr"/>
            <a:r>
              <a:rPr lang="ru-RU" sz="3600" dirty="0">
                <a:solidFill>
                  <a:schemeClr val="accent1">
                    <a:lumMod val="75000"/>
                  </a:schemeClr>
                </a:solidFill>
                <a:latin typeface="+mn-lt"/>
              </a:rPr>
              <a:t>     Анализ хромосомных аберраций</a:t>
            </a:r>
          </a:p>
        </p:txBody>
      </p:sp>
      <p:sp>
        <p:nvSpPr>
          <p:cNvPr id="3" name="Объект 2"/>
          <p:cNvSpPr>
            <a:spLocks noGrp="1"/>
          </p:cNvSpPr>
          <p:nvPr>
            <p:ph idx="1"/>
          </p:nvPr>
        </p:nvSpPr>
        <p:spPr>
          <a:xfrm>
            <a:off x="762000" y="1196752"/>
            <a:ext cx="7543800" cy="4824536"/>
          </a:xfrm>
        </p:spPr>
        <p:txBody>
          <a:bodyPr>
            <a:normAutofit fontScale="92500" lnSpcReduction="20000"/>
          </a:bodyPr>
          <a:lstStyle/>
          <a:p>
            <a:pPr marL="0" indent="0" algn="just">
              <a:buNone/>
            </a:pPr>
            <a:r>
              <a:rPr lang="ru-RU" dirty="0"/>
              <a:t>          Радиационно-индуцированные повреждения клеточной ДНК проявляются в виде разрывов и перестроек хромосом, которые, в свою очередь, приводят к структурным повреждениям хромосом.  В 1962 г. М.А. </a:t>
            </a:r>
            <a:r>
              <a:rPr lang="ru-RU" dirty="0" err="1"/>
              <a:t>Bender</a:t>
            </a:r>
            <a:r>
              <a:rPr lang="ru-RU" dirty="0"/>
              <a:t> и Р.С. </a:t>
            </a:r>
            <a:r>
              <a:rPr lang="ru-RU" dirty="0" err="1"/>
              <a:t>Gooch</a:t>
            </a:r>
            <a:r>
              <a:rPr lang="ru-RU" dirty="0"/>
              <a:t> впервые для биологической дозиметрии предложили хромосомные аберрации лимфоцитов периферической крови, установив хорошие корреляции между частотой </a:t>
            </a:r>
            <a:r>
              <a:rPr lang="ru-RU" dirty="0" err="1"/>
              <a:t>дицентриков</a:t>
            </a:r>
            <a:r>
              <a:rPr lang="ru-RU" dirty="0"/>
              <a:t> и поглощенной дозой облучения. Так как радиационные эффекты в лимфоцитах, облученных </a:t>
            </a:r>
            <a:r>
              <a:rPr lang="ru-RU" dirty="0" err="1"/>
              <a:t>in</a:t>
            </a:r>
            <a:r>
              <a:rPr lang="ru-RU" dirty="0"/>
              <a:t> </a:t>
            </a:r>
            <a:r>
              <a:rPr lang="ru-RU" dirty="0" err="1"/>
              <a:t>vivo</a:t>
            </a:r>
            <a:r>
              <a:rPr lang="ru-RU" dirty="0"/>
              <a:t> и </a:t>
            </a:r>
            <a:r>
              <a:rPr lang="ru-RU" dirty="0" err="1"/>
              <a:t>in</a:t>
            </a:r>
            <a:r>
              <a:rPr lang="ru-RU" dirty="0"/>
              <a:t> </a:t>
            </a:r>
            <a:r>
              <a:rPr lang="ru-RU" dirty="0" err="1"/>
              <a:t>vitro</a:t>
            </a:r>
            <a:r>
              <a:rPr lang="ru-RU" dirty="0"/>
              <a:t>, одинаковы, оценка дозы может основываться на калибровочных кривых, которые построены после облучения </a:t>
            </a:r>
            <a:r>
              <a:rPr lang="ru-RU" dirty="0" err="1"/>
              <a:t>in</a:t>
            </a:r>
            <a:r>
              <a:rPr lang="ru-RU" dirty="0"/>
              <a:t> </a:t>
            </a:r>
            <a:r>
              <a:rPr lang="ru-RU" dirty="0" err="1"/>
              <a:t>vitro</a:t>
            </a:r>
            <a:r>
              <a:rPr lang="ru-RU" dirty="0"/>
              <a:t> образцов крови известными дозами. На основании линейно-</a:t>
            </a:r>
            <a:r>
              <a:rPr lang="ru-RU" dirty="0" err="1"/>
              <a:t>квадратической</a:t>
            </a:r>
            <a:r>
              <a:rPr lang="ru-RU" dirty="0"/>
              <a:t> модели зависимости цитогенетического эффекта от дозы облучения возможно проведение биологической дозиметрии с точностью 15—30% в диапазоне доз 0,15-4 Гр.</a:t>
            </a:r>
          </a:p>
        </p:txBody>
      </p:sp>
    </p:spTree>
    <p:extLst>
      <p:ext uri="{BB962C8B-B14F-4D97-AF65-F5344CB8AC3E}">
        <p14:creationId xmlns:p14="http://schemas.microsoft.com/office/powerpoint/2010/main" val="385983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500042"/>
            <a:ext cx="7543800" cy="5786478"/>
          </a:xfrm>
        </p:spPr>
        <p:txBody>
          <a:bodyPr>
            <a:normAutofit fontScale="85000" lnSpcReduction="10000"/>
          </a:bodyPr>
          <a:lstStyle/>
          <a:p>
            <a:pPr marL="0" indent="0" algn="just">
              <a:buNone/>
            </a:pPr>
            <a:r>
              <a:rPr lang="ru-RU" dirty="0"/>
              <a:t>        Анализ хромосомных аберраций, основанный на определении частоты </a:t>
            </a:r>
            <a:r>
              <a:rPr lang="ru-RU" dirty="0" err="1"/>
              <a:t>дицентрических</a:t>
            </a:r>
            <a:r>
              <a:rPr lang="ru-RU" dirty="0"/>
              <a:t> хромосом в культуре лимфоцитов периферической крови, является пока наиболее надежным методом биологической дозиметрии. Одно из главных преимуществ анализа хромосомных аберраций — радиационная специфичность. С помощью этой методики могут быть оценены дозы в широком диапазоне — от 0,1 до 6 Гр. После острого облучения частота </a:t>
            </a:r>
            <a:r>
              <a:rPr lang="ru-RU" dirty="0" err="1"/>
              <a:t>дицентриков</a:t>
            </a:r>
            <a:r>
              <a:rPr lang="ru-RU" dirty="0"/>
              <a:t> не изменяется в течение нескольких недель, но снижается наполовину приблизительно через 180 дней. При облучении в малых дозах и хроническом облучении последующее уменьшение параметра происходит более медленно, приблизительный период половинной элиминации составляет 3 года. Следовательно, дозы облучения, произошедшего в прошлом, могут быть определены с приемлемой надежностью (с учетом соответствующих корригирующих коэффициентов). Некоторые индивидуальные различия эффекта индукции хромосомных аберраций могут возникать из-за генетической вариабельности и способности репарации ДНК. Следовательно, анализ хромосомных аберраций может служить полезным маркером биологического эффекта у определенного индивидуума. </a:t>
            </a:r>
          </a:p>
        </p:txBody>
      </p:sp>
    </p:spTree>
    <p:extLst>
      <p:ext uri="{BB962C8B-B14F-4D97-AF65-F5344CB8AC3E}">
        <p14:creationId xmlns:p14="http://schemas.microsoft.com/office/powerpoint/2010/main" val="78328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96752"/>
            <a:ext cx="8280920" cy="792088"/>
          </a:xfrm>
        </p:spPr>
        <p:txBody>
          <a:bodyPr>
            <a:normAutofit fontScale="90000"/>
          </a:bodyPr>
          <a:lstStyle/>
          <a:p>
            <a:r>
              <a:rPr lang="ru-RU" sz="3600" dirty="0">
                <a:solidFill>
                  <a:schemeClr val="accent1">
                    <a:lumMod val="75000"/>
                  </a:schemeClr>
                </a:solidFill>
                <a:latin typeface="+mn-lt"/>
              </a:rPr>
              <a:t>      Преждевременная конденсация хромосом</a:t>
            </a:r>
            <a:br>
              <a:rPr lang="ru-RU" dirty="0"/>
            </a:br>
            <a:endParaRPr lang="ru-RU" dirty="0"/>
          </a:p>
        </p:txBody>
      </p:sp>
      <p:sp>
        <p:nvSpPr>
          <p:cNvPr id="3" name="Объект 2"/>
          <p:cNvSpPr>
            <a:spLocks noGrp="1"/>
          </p:cNvSpPr>
          <p:nvPr>
            <p:ph idx="1"/>
          </p:nvPr>
        </p:nvSpPr>
        <p:spPr>
          <a:xfrm>
            <a:off x="762000" y="1340768"/>
            <a:ext cx="7543800" cy="4608512"/>
          </a:xfrm>
        </p:spPr>
        <p:txBody>
          <a:bodyPr>
            <a:normAutofit fontScale="92500" lnSpcReduction="10000"/>
          </a:bodyPr>
          <a:lstStyle/>
          <a:p>
            <a:pPr marL="0" indent="0" algn="just">
              <a:buNone/>
            </a:pPr>
            <a:r>
              <a:rPr lang="ru-RU" dirty="0"/>
              <a:t>          Лимфоциты периферической крови в стадии </a:t>
            </a:r>
            <a:r>
              <a:rPr lang="en-US" dirty="0"/>
              <a:t>G</a:t>
            </a:r>
            <a:r>
              <a:rPr lang="ru-RU" baseline="-25000" dirty="0"/>
              <a:t>0 </a:t>
            </a:r>
            <a:r>
              <a:rPr lang="ru-RU" dirty="0"/>
              <a:t>могут быть успешно соединены с культурой клеток СНО в митотической стадии при помощи </a:t>
            </a:r>
            <a:r>
              <a:rPr lang="ru-RU" dirty="0" err="1"/>
              <a:t>полиэтиленгликоля</a:t>
            </a:r>
            <a:r>
              <a:rPr lang="ru-RU" dirty="0"/>
              <a:t>. Это ведет к преждевременной конденсации хромосом лимфоцитов в интерфазе. 46 хромосом появляются с единичными хроматидами. На этой стадии радиационно-индуцированные повреждения проявляются как избыточные разрывы, коррелирующие с дозой. Важным преимуществом этого метода является то, что информация об облучении может быть получена уже через 3—4 ч после взятия пробы крови. Кроме того, так как эта методика не предполагает деление клетки, артефакты, ассоциированные с радиационным воздействием на клеточный цикл, не влияют на результаты анализа. </a:t>
            </a:r>
          </a:p>
        </p:txBody>
      </p:sp>
    </p:spTree>
    <p:extLst>
      <p:ext uri="{BB962C8B-B14F-4D97-AF65-F5344CB8AC3E}">
        <p14:creationId xmlns:p14="http://schemas.microsoft.com/office/powerpoint/2010/main" val="143390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3571876"/>
            <a:ext cx="7543800" cy="2428892"/>
          </a:xfrm>
        </p:spPr>
        <p:txBody>
          <a:bodyPr>
            <a:normAutofit lnSpcReduction="10000"/>
          </a:bodyPr>
          <a:lstStyle/>
          <a:p>
            <a:pPr algn="just">
              <a:buNone/>
            </a:pPr>
            <a:r>
              <a:rPr lang="ru-RU" dirty="0"/>
              <a:t>          Даже при аварий­ном облучении в дозах более       5 Гр клетки легко можно конденсировать, хотя они могут и не достигать метафазы. Методика преждевременной конденсации хромосом особенно полезна в этих случаях. Несмотря на быстроту анализа, данная методика используется лишь в очень немногих центрах.</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6672"/>
            <a:ext cx="5328592" cy="296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5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335488"/>
          </a:xfrm>
        </p:spPr>
        <p:txBody>
          <a:bodyPr>
            <a:normAutofit lnSpcReduction="10000"/>
          </a:bodyPr>
          <a:lstStyle/>
          <a:p>
            <a:pPr marL="0" indent="0" algn="just">
              <a:buNone/>
            </a:pPr>
            <a:r>
              <a:rPr lang="ru-RU" dirty="0"/>
              <a:t>         В настоящее время, начиная лучевую терапию или применение ионизирующего излучения в медицинских целях, врачи не всегда могут предсказать, как будет реагировать организм пациента, и в некоторых случаях бывают вынуждены досрочно прекращать лечение в связи с выраженной острой лучевой реакцией. Учеными многих стран изучаются  различные  биомаркеры, предположительно позволяющие заранее выявлять пациентов, у которых более высок риск развития острой лучевой болезни, еще не начиная лечения. И это особенно важно перед началом лечения пациентов со злокачественными заболеваниями крови (лейкемией, лимфомой и др.), при которых перед трансплантацией стволовых клеток проводят лучевую терапию.</a:t>
            </a:r>
          </a:p>
        </p:txBody>
      </p:sp>
    </p:spTree>
    <p:extLst>
      <p:ext uri="{BB962C8B-B14F-4D97-AF65-F5344CB8AC3E}">
        <p14:creationId xmlns:p14="http://schemas.microsoft.com/office/powerpoint/2010/main" val="279223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52736"/>
            <a:ext cx="6781800" cy="928694"/>
          </a:xfrm>
        </p:spPr>
        <p:txBody>
          <a:bodyPr>
            <a:normAutofit fontScale="90000"/>
          </a:bodyPr>
          <a:lstStyle/>
          <a:p>
            <a:pPr algn="ctr"/>
            <a:r>
              <a:rPr lang="ru-RU" dirty="0">
                <a:solidFill>
                  <a:schemeClr val="accent1">
                    <a:lumMod val="75000"/>
                  </a:schemeClr>
                </a:solidFill>
              </a:rPr>
              <a:t>   </a:t>
            </a:r>
            <a:r>
              <a:rPr lang="ru-RU" dirty="0" err="1">
                <a:solidFill>
                  <a:schemeClr val="accent1">
                    <a:lumMod val="75000"/>
                  </a:schemeClr>
                </a:solidFill>
              </a:rPr>
              <a:t>Микроядерный</a:t>
            </a:r>
            <a:r>
              <a:rPr lang="ru-RU" dirty="0">
                <a:solidFill>
                  <a:schemeClr val="accent1">
                    <a:lumMod val="75000"/>
                  </a:schemeClr>
                </a:solidFill>
              </a:rPr>
              <a:t> тест</a:t>
            </a:r>
            <a:br>
              <a:rPr lang="ru-RU" dirty="0"/>
            </a:br>
            <a:endParaRPr lang="ru-RU" dirty="0"/>
          </a:p>
        </p:txBody>
      </p:sp>
      <p:sp>
        <p:nvSpPr>
          <p:cNvPr id="3" name="Объект 2"/>
          <p:cNvSpPr>
            <a:spLocks noGrp="1"/>
          </p:cNvSpPr>
          <p:nvPr>
            <p:ph idx="1"/>
          </p:nvPr>
        </p:nvSpPr>
        <p:spPr>
          <a:xfrm>
            <a:off x="762000" y="1214422"/>
            <a:ext cx="7543800" cy="4643470"/>
          </a:xfrm>
        </p:spPr>
        <p:txBody>
          <a:bodyPr>
            <a:normAutofit/>
          </a:bodyPr>
          <a:lstStyle/>
          <a:p>
            <a:pPr marL="0" indent="0" algn="just">
              <a:buNone/>
            </a:pPr>
            <a:r>
              <a:rPr lang="ru-RU" dirty="0"/>
              <a:t>          Микроядрами называют маленькие ядра, сформированные из </a:t>
            </a:r>
            <a:r>
              <a:rPr lang="ru-RU" dirty="0" err="1"/>
              <a:t>хроматинного</a:t>
            </a:r>
            <a:r>
              <a:rPr lang="ru-RU" dirty="0"/>
              <a:t> материала, которые отстают и не включаются ни в одно из дочерних ядер, образующихся при делении клетки. Воздействие радиации приводит к </a:t>
            </a:r>
            <a:r>
              <a:rPr lang="ru-RU" dirty="0" err="1"/>
              <a:t>дозозависимому</a:t>
            </a:r>
            <a:r>
              <a:rPr lang="ru-RU" dirty="0"/>
              <a:t> повышению частоты </a:t>
            </a:r>
            <a:r>
              <a:rPr lang="ru-RU" dirty="0" err="1"/>
              <a:t>микроядер</a:t>
            </a:r>
            <a:r>
              <a:rPr lang="ru-RU" dirty="0"/>
              <a:t>. Делящиеся клетки блокируют в цитокинезе и применяют </a:t>
            </a:r>
            <a:r>
              <a:rPr lang="ru-RU" dirty="0" err="1"/>
              <a:t>цитохалазин</a:t>
            </a:r>
            <a:r>
              <a:rPr lang="ru-RU" dirty="0"/>
              <a:t> В (</a:t>
            </a:r>
            <a:r>
              <a:rPr lang="en-US" dirty="0" err="1"/>
              <a:t>cytochalasin</a:t>
            </a:r>
            <a:r>
              <a:rPr lang="en-US" dirty="0"/>
              <a:t> </a:t>
            </a:r>
            <a:r>
              <a:rPr lang="ru-RU" dirty="0"/>
              <a:t>В) для визуализации индуцированных </a:t>
            </a:r>
            <a:r>
              <a:rPr lang="ru-RU" dirty="0" err="1"/>
              <a:t>микроядер</a:t>
            </a:r>
            <a:r>
              <a:rPr lang="ru-RU" dirty="0"/>
              <a:t>. Важными преимуществами этой методики являются простота и скорость оценки. В последние годы точность метода повышена благодаря введению эта­па инкубации клеток с </a:t>
            </a:r>
            <a:r>
              <a:rPr lang="ru-RU" dirty="0" err="1"/>
              <a:t>цитохалазином</a:t>
            </a:r>
            <a:r>
              <a:rPr lang="ru-RU" dirty="0"/>
              <a:t> В и учета двуядерных клеток. </a:t>
            </a:r>
          </a:p>
        </p:txBody>
      </p:sp>
    </p:spTree>
    <p:extLst>
      <p:ext uri="{BB962C8B-B14F-4D97-AF65-F5344CB8AC3E}">
        <p14:creationId xmlns:p14="http://schemas.microsoft.com/office/powerpoint/2010/main" val="372288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5786" y="642918"/>
            <a:ext cx="7543800" cy="2571768"/>
          </a:xfrm>
        </p:spPr>
        <p:txBody>
          <a:bodyPr/>
          <a:lstStyle/>
          <a:p>
            <a:pPr marL="0" indent="0" algn="just">
              <a:buNone/>
            </a:pPr>
            <a:r>
              <a:rPr lang="ru-RU" dirty="0"/>
              <a:t>       При значительном количестве пострадавших </a:t>
            </a:r>
            <a:r>
              <a:rPr lang="ru-RU" dirty="0" err="1"/>
              <a:t>микроядерный</a:t>
            </a:r>
            <a:r>
              <a:rPr lang="ru-RU" dirty="0"/>
              <a:t> тест целесообразно применять, если проведение анализа </a:t>
            </a:r>
            <a:r>
              <a:rPr lang="ru-RU" dirty="0" err="1"/>
              <a:t>дицентриков</a:t>
            </a:r>
            <a:r>
              <a:rPr lang="ru-RU" dirty="0"/>
              <a:t> невозможно. Перспектива автоматизации </a:t>
            </a:r>
            <a:r>
              <a:rPr lang="ru-RU" dirty="0" err="1"/>
              <a:t>микроядерного</a:t>
            </a:r>
            <a:r>
              <a:rPr lang="ru-RU" dirty="0"/>
              <a:t> теста намного превосходит таковую для анализа хромосомных аберраций.</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40968"/>
            <a:ext cx="58426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576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500174"/>
            <a:ext cx="7596214" cy="814374"/>
          </a:xfrm>
        </p:spPr>
        <p:txBody>
          <a:bodyPr>
            <a:normAutofit fontScale="90000"/>
          </a:bodyPr>
          <a:lstStyle/>
          <a:p>
            <a:pPr algn="ctr"/>
            <a:r>
              <a:rPr lang="ru-RU" sz="4000" dirty="0">
                <a:solidFill>
                  <a:schemeClr val="accent1">
                    <a:lumMod val="75000"/>
                  </a:schemeClr>
                </a:solidFill>
                <a:latin typeface="+mn-lt"/>
              </a:rPr>
              <a:t>Метод флуоресцентной гибридизации </a:t>
            </a:r>
            <a:r>
              <a:rPr lang="en-US" sz="4000" dirty="0">
                <a:solidFill>
                  <a:schemeClr val="accent1">
                    <a:lumMod val="75000"/>
                  </a:schemeClr>
                </a:solidFill>
                <a:latin typeface="+mn-lt"/>
              </a:rPr>
              <a:t>in situ</a:t>
            </a:r>
            <a:r>
              <a:rPr lang="ru-RU" sz="4000" dirty="0">
                <a:solidFill>
                  <a:schemeClr val="accent1">
                    <a:lumMod val="75000"/>
                  </a:schemeClr>
                </a:solidFill>
                <a:latin typeface="+mn-lt"/>
              </a:rPr>
              <a:t> (</a:t>
            </a:r>
            <a:r>
              <a:rPr lang="en-US" sz="4000" dirty="0">
                <a:solidFill>
                  <a:schemeClr val="accent1">
                    <a:lumMod val="75000"/>
                  </a:schemeClr>
                </a:solidFill>
                <a:latin typeface="+mn-lt"/>
              </a:rPr>
              <a:t>FISH</a:t>
            </a:r>
            <a:r>
              <a:rPr lang="ru-RU" sz="4000" dirty="0">
                <a:solidFill>
                  <a:schemeClr val="accent1">
                    <a:lumMod val="75000"/>
                  </a:schemeClr>
                </a:solidFill>
                <a:latin typeface="+mn-lt"/>
              </a:rPr>
              <a:t>)</a:t>
            </a:r>
            <a:br>
              <a:rPr lang="ru-RU" dirty="0"/>
            </a:br>
            <a:endParaRPr lang="ru-RU" dirty="0"/>
          </a:p>
        </p:txBody>
      </p:sp>
      <p:sp>
        <p:nvSpPr>
          <p:cNvPr id="3" name="Объект 2"/>
          <p:cNvSpPr>
            <a:spLocks noGrp="1"/>
          </p:cNvSpPr>
          <p:nvPr>
            <p:ph idx="1"/>
          </p:nvPr>
        </p:nvSpPr>
        <p:spPr>
          <a:xfrm>
            <a:off x="762000" y="1357298"/>
            <a:ext cx="7543800" cy="4572032"/>
          </a:xfrm>
        </p:spPr>
        <p:txBody>
          <a:bodyPr>
            <a:normAutofit fontScale="92500"/>
          </a:bodyPr>
          <a:lstStyle/>
          <a:p>
            <a:pPr marL="0" indent="0" algn="just">
              <a:buNone/>
            </a:pPr>
            <a:r>
              <a:rPr lang="ru-RU" dirty="0"/>
              <a:t>         Анализ хромосомных </a:t>
            </a:r>
            <a:r>
              <a:rPr lang="ru-RU" dirty="0" err="1"/>
              <a:t>транслокаций</a:t>
            </a:r>
            <a:r>
              <a:rPr lang="ru-RU" dirty="0"/>
              <a:t> методом флуоресцентной гибридизации </a:t>
            </a:r>
            <a:r>
              <a:rPr lang="en-US" i="1" dirty="0"/>
              <a:t>in situ</a:t>
            </a:r>
            <a:r>
              <a:rPr lang="ru-RU" i="1" dirty="0"/>
              <a:t> </a:t>
            </a:r>
            <a:r>
              <a:rPr lang="ru-RU" dirty="0"/>
              <a:t>(«окраска всей хромосомы») считается «золотым стандартом» биологической дозиметрии. Формирование </a:t>
            </a:r>
            <a:r>
              <a:rPr lang="ru-RU" dirty="0" err="1"/>
              <a:t>транслокаций</a:t>
            </a:r>
            <a:r>
              <a:rPr lang="ru-RU" dirty="0"/>
              <a:t> происходит вследствие нарушения репарации двух или более двойных разрывов ДНК, являясь критическим классом </a:t>
            </a:r>
            <a:r>
              <a:rPr lang="ru-RU" dirty="0" err="1"/>
              <a:t>радиацонно-индуцированных</a:t>
            </a:r>
            <a:r>
              <a:rPr lang="ru-RU" dirty="0"/>
              <a:t> повреждений, которые имеют зависимость доза-эффект. </a:t>
            </a:r>
            <a:r>
              <a:rPr lang="ru-RU" dirty="0" err="1"/>
              <a:t>Транслокации</a:t>
            </a:r>
            <a:r>
              <a:rPr lang="ru-RU" dirty="0"/>
              <a:t> широко используются для оценки облучения, поскольку чувствительны при определении малых доз, обладают достаточной специфичностью к радиационному повреждению, сохраняются на протяжении десятилетий и имеют отношение к онкогенезу</a:t>
            </a:r>
          </a:p>
        </p:txBody>
      </p:sp>
    </p:spTree>
    <p:extLst>
      <p:ext uri="{BB962C8B-B14F-4D97-AF65-F5344CB8AC3E}">
        <p14:creationId xmlns:p14="http://schemas.microsoft.com/office/powerpoint/2010/main" val="275389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4348" y="3429000"/>
            <a:ext cx="7543800" cy="2786082"/>
          </a:xfrm>
        </p:spPr>
        <p:txBody>
          <a:bodyPr>
            <a:normAutofit lnSpcReduction="10000"/>
          </a:bodyPr>
          <a:lstStyle/>
          <a:p>
            <a:pPr marL="0" indent="0" algn="just">
              <a:buNone/>
            </a:pPr>
            <a:r>
              <a:rPr lang="ru-RU" dirty="0"/>
              <a:t>         Поскольку окрашивается только часть генома (10—20%), то информацию о целом геноме получают путем экстраполяции эффекта, полученного для окрашенной фракции. Так как вероятно, что отдельные хромосомы могут отличаться по </a:t>
            </a:r>
            <a:r>
              <a:rPr lang="ru-RU" dirty="0" err="1"/>
              <a:t>радиочувствительности</a:t>
            </a:r>
            <a:r>
              <a:rPr lang="ru-RU" dirty="0"/>
              <a:t>, необходимо получить калибровочные кривые для различных наборов окрашенных хромосом.</a:t>
            </a:r>
          </a:p>
          <a:p>
            <a:pPr>
              <a:buNone/>
            </a:pP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48680"/>
            <a:ext cx="4680520"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793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5643578"/>
            <a:ext cx="6781800" cy="1028688"/>
          </a:xfrm>
        </p:spPr>
        <p:txBody>
          <a:bodyPr>
            <a:normAutofit fontScale="90000"/>
          </a:bodyPr>
          <a:lstStyle/>
          <a:p>
            <a:pPr algn="ctr"/>
            <a:r>
              <a:rPr lang="ru-RU" sz="4000" b="1" dirty="0">
                <a:solidFill>
                  <a:schemeClr val="accent1">
                    <a:lumMod val="75000"/>
                  </a:schemeClr>
                </a:solidFill>
                <a:latin typeface="+mn-lt"/>
              </a:rPr>
              <a:t>Кластерные повреждения ДНК</a:t>
            </a:r>
            <a:br>
              <a:rPr lang="ru-RU" b="1" dirty="0"/>
            </a:br>
            <a:endParaRPr lang="ru-RU" b="1" dirty="0"/>
          </a:p>
        </p:txBody>
      </p:sp>
      <p:sp>
        <p:nvSpPr>
          <p:cNvPr id="3" name="Объект 2"/>
          <p:cNvSpPr>
            <a:spLocks noGrp="1"/>
          </p:cNvSpPr>
          <p:nvPr>
            <p:ph idx="1"/>
          </p:nvPr>
        </p:nvSpPr>
        <p:spPr>
          <a:xfrm>
            <a:off x="762000" y="685800"/>
            <a:ext cx="7543800" cy="4743464"/>
          </a:xfrm>
        </p:spPr>
        <p:txBody>
          <a:bodyPr>
            <a:normAutofit fontScale="92500" lnSpcReduction="10000"/>
          </a:bodyPr>
          <a:lstStyle/>
          <a:p>
            <a:pPr marL="0" indent="0" algn="just">
              <a:buNone/>
            </a:pPr>
            <a:r>
              <a:rPr lang="ru-RU" dirty="0"/>
              <a:t>          </a:t>
            </a:r>
            <a:r>
              <a:rPr lang="ru-RU" i="1" dirty="0"/>
              <a:t>Кластерные повреждения ДНК </a:t>
            </a:r>
            <a:r>
              <a:rPr lang="ru-RU" dirty="0"/>
              <a:t>— два или более повреждения (окисление оснований, сайты без оснований, разрывы нитей) на нескольких витках спирали ДНК на противоположных нитях — индуцируются ИИ в растворах и </a:t>
            </a:r>
            <a:r>
              <a:rPr lang="en-US" i="1" dirty="0"/>
              <a:t>in vivo</a:t>
            </a:r>
            <a:r>
              <a:rPr lang="ru-RU" i="1" dirty="0"/>
              <a:t> </a:t>
            </a:r>
            <a:r>
              <a:rPr lang="ru-RU" dirty="0"/>
              <a:t>в клетках человека. Доказано, что они плохо </a:t>
            </a:r>
            <a:r>
              <a:rPr lang="ru-RU" dirty="0" err="1"/>
              <a:t>репарируются</a:t>
            </a:r>
            <a:r>
              <a:rPr lang="ru-RU" dirty="0"/>
              <a:t> и, таким образом, имеют большое биологическое значение. Поскольку количество радиационно-индуцированных кластерных повреждений в 3—4 раза больше, чем двойных разрывов, и они практически отсутствуют в необлученных клетках, уровень кластерных повреждений непосредственно после облучения может служить чувствительным дозиметром. Так как некоторые кластеры не </a:t>
            </a:r>
            <a:r>
              <a:rPr lang="ru-RU" dirty="0" err="1"/>
              <a:t>репарируются</a:t>
            </a:r>
            <a:r>
              <a:rPr lang="ru-RU" dirty="0"/>
              <a:t> и могут накапливаться в клетке, они могут служить в качестве интегрирующего дозиметра биологических эффектов радиационного повреждения. </a:t>
            </a:r>
          </a:p>
        </p:txBody>
      </p:sp>
    </p:spTree>
    <p:extLst>
      <p:ext uri="{BB962C8B-B14F-4D97-AF65-F5344CB8AC3E}">
        <p14:creationId xmlns:p14="http://schemas.microsoft.com/office/powerpoint/2010/main" val="241978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5786" y="428604"/>
            <a:ext cx="7543800" cy="3314704"/>
          </a:xfrm>
        </p:spPr>
        <p:txBody>
          <a:bodyPr>
            <a:normAutofit fontScale="92500" lnSpcReduction="10000"/>
          </a:bodyPr>
          <a:lstStyle/>
          <a:p>
            <a:pPr marL="0" indent="0" algn="just">
              <a:buNone/>
            </a:pPr>
            <a:r>
              <a:rPr lang="ru-RU" dirty="0"/>
              <a:t>           Энергия ИИ с низкой ЛПЭ (рентгеновское и </a:t>
            </a:r>
            <a:r>
              <a:rPr lang="en-US" dirty="0"/>
              <a:t>Y</a:t>
            </a:r>
            <a:r>
              <a:rPr lang="ru-RU" dirty="0"/>
              <a:t>-излучение) депонируется в воде вокруг молекулы ДНК, что генерирует 2—5 пар радикалов в радиусе 1—4 нм. В результате в ДНК могут формироваться множественные единичные повреждения, включая окисленные пуриновые и пиримидиновые основания, сайты с потерянными основаниями, а также единичные разрывы. Единичные повреждения в так называемых множественно поврежденных сайтах или кластерные повреждения </a:t>
            </a:r>
            <a:r>
              <a:rPr lang="ru-RU" dirty="0" err="1"/>
              <a:t>репарируются</a:t>
            </a:r>
            <a:r>
              <a:rPr lang="ru-RU" dirty="0"/>
              <a:t> путем иссечения оснований.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717032"/>
            <a:ext cx="554461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09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357298"/>
            <a:ext cx="7500990" cy="814374"/>
          </a:xfrm>
        </p:spPr>
        <p:txBody>
          <a:bodyPr>
            <a:normAutofit fontScale="90000"/>
          </a:bodyPr>
          <a:lstStyle/>
          <a:p>
            <a:pPr algn="ctr"/>
            <a:r>
              <a:rPr lang="ru-RU" sz="3100" dirty="0">
                <a:solidFill>
                  <a:schemeClr val="accent1">
                    <a:lumMod val="75000"/>
                  </a:schemeClr>
                </a:solidFill>
              </a:rPr>
              <a:t>Мутации в соматических клетках (</a:t>
            </a:r>
            <a:r>
              <a:rPr lang="ru-RU" sz="3100" dirty="0" err="1">
                <a:solidFill>
                  <a:schemeClr val="accent1">
                    <a:lumMod val="75000"/>
                  </a:schemeClr>
                </a:solidFill>
              </a:rPr>
              <a:t>гликофориновый</a:t>
            </a:r>
            <a:r>
              <a:rPr lang="ru-RU" sz="3100" dirty="0">
                <a:solidFill>
                  <a:schemeClr val="accent1">
                    <a:lumMod val="75000"/>
                  </a:schemeClr>
                </a:solidFill>
              </a:rPr>
              <a:t> тест, мутации в локусе       </a:t>
            </a:r>
            <a:r>
              <a:rPr lang="ru-RU" sz="3100" dirty="0" err="1">
                <a:solidFill>
                  <a:schemeClr val="accent1">
                    <a:lumMod val="75000"/>
                  </a:schemeClr>
                </a:solidFill>
              </a:rPr>
              <a:t>Т-клеточного</a:t>
            </a:r>
            <a:r>
              <a:rPr lang="ru-RU" sz="3100" dirty="0">
                <a:solidFill>
                  <a:schemeClr val="accent1">
                    <a:lumMod val="75000"/>
                  </a:schemeClr>
                </a:solidFill>
              </a:rPr>
              <a:t> рецептора )</a:t>
            </a:r>
            <a:br>
              <a:rPr lang="ru-RU" sz="3600" dirty="0"/>
            </a:br>
            <a:endParaRPr lang="ru-RU" sz="3600" dirty="0"/>
          </a:p>
        </p:txBody>
      </p:sp>
      <p:sp>
        <p:nvSpPr>
          <p:cNvPr id="3" name="Объект 2"/>
          <p:cNvSpPr>
            <a:spLocks noGrp="1"/>
          </p:cNvSpPr>
          <p:nvPr>
            <p:ph idx="1"/>
          </p:nvPr>
        </p:nvSpPr>
        <p:spPr>
          <a:xfrm>
            <a:off x="714348" y="1714488"/>
            <a:ext cx="7543800" cy="4572032"/>
          </a:xfrm>
        </p:spPr>
        <p:txBody>
          <a:bodyPr>
            <a:normAutofit fontScale="92500" lnSpcReduction="20000"/>
          </a:bodyPr>
          <a:lstStyle/>
          <a:p>
            <a:pPr marL="0" indent="0" algn="just">
              <a:buNone/>
            </a:pPr>
            <a:r>
              <a:rPr lang="ru-RU" dirty="0"/>
              <a:t>             Определение соматических мутаций по локусу ГФА (</a:t>
            </a:r>
            <a:r>
              <a:rPr lang="ru-RU" dirty="0" err="1"/>
              <a:t>гликофорин</a:t>
            </a:r>
            <a:r>
              <a:rPr lang="ru-RU" dirty="0"/>
              <a:t> А) на эритроцитах с помощью лазерной проточной </a:t>
            </a:r>
            <a:r>
              <a:rPr lang="ru-RU" dirty="0" err="1"/>
              <a:t>цитофлуометрии</a:t>
            </a:r>
            <a:r>
              <a:rPr lang="ru-RU" dirty="0"/>
              <a:t> является перспективным методом. ГФА находится на поверхности эритроцитов в количестве 5*10</a:t>
            </a:r>
            <a:r>
              <a:rPr lang="ru-RU" baseline="30000" dirty="0"/>
              <a:t>3</a:t>
            </a:r>
            <a:r>
              <a:rPr lang="ru-RU" dirty="0"/>
              <a:t> на клетку и выявляется в виде двух аллельных форм, определяющих М- и </a:t>
            </a:r>
            <a:r>
              <a:rPr lang="en-US" dirty="0"/>
              <a:t>N</a:t>
            </a:r>
            <a:r>
              <a:rPr lang="ru-RU" dirty="0"/>
              <a:t>-группы крови, связанных с хромосомой 4</a:t>
            </a:r>
            <a:r>
              <a:rPr lang="en-US" dirty="0"/>
              <a:t>q</a:t>
            </a:r>
            <a:r>
              <a:rPr lang="ru-RU" dirty="0"/>
              <a:t>. </a:t>
            </a:r>
            <a:r>
              <a:rPr lang="ru-RU" dirty="0" err="1"/>
              <a:t>Генотоксический</a:t>
            </a:r>
            <a:r>
              <a:rPr lang="ru-RU" dirty="0"/>
              <a:t> эффект по локусу ГФА проявляется со стадии </a:t>
            </a:r>
            <a:r>
              <a:rPr lang="ru-RU" dirty="0" err="1"/>
              <a:t>эритробластов</a:t>
            </a:r>
            <a:r>
              <a:rPr lang="ru-RU" dirty="0"/>
              <a:t> и может служить показателем поражения ранних предшественников эритроцитов, включая полипотентную стволовую клетку. Полученные </a:t>
            </a:r>
            <a:r>
              <a:rPr lang="ru-RU" dirty="0" err="1"/>
              <a:t>моноклональные</a:t>
            </a:r>
            <a:r>
              <a:rPr lang="ru-RU" dirty="0"/>
              <a:t> антитела (</a:t>
            </a:r>
            <a:r>
              <a:rPr lang="ru-RU" dirty="0" err="1"/>
              <a:t>мкАт</a:t>
            </a:r>
            <a:r>
              <a:rPr lang="ru-RU" dirty="0"/>
              <a:t>) позволяют анализировать у гетерозиготных по </a:t>
            </a:r>
            <a:r>
              <a:rPr lang="en-US" dirty="0"/>
              <a:t>MN</a:t>
            </a:r>
            <a:r>
              <a:rPr lang="ru-RU" dirty="0"/>
              <a:t>-системе лиц, составляющих до 25% популяции, частоту эритроцитов со сниженной экспрессией </a:t>
            </a:r>
            <a:r>
              <a:rPr lang="en-US" dirty="0"/>
              <a:t>N</a:t>
            </a:r>
            <a:r>
              <a:rPr lang="ru-RU" dirty="0"/>
              <a:t>-антигена (</a:t>
            </a:r>
            <a:r>
              <a:rPr lang="en-US" dirty="0"/>
              <a:t>NO</a:t>
            </a:r>
            <a:r>
              <a:rPr lang="ru-RU" dirty="0"/>
              <a:t>-фенотип) на 10</a:t>
            </a:r>
            <a:r>
              <a:rPr lang="ru-RU" baseline="30000" dirty="0"/>
              <a:t>6</a:t>
            </a:r>
            <a:r>
              <a:rPr lang="ru-RU" dirty="0"/>
              <a:t> клеток методом двухцветного </a:t>
            </a:r>
            <a:r>
              <a:rPr lang="ru-RU" dirty="0" err="1"/>
              <a:t>цитофлуометрического</a:t>
            </a:r>
            <a:r>
              <a:rPr lang="ru-RU" dirty="0"/>
              <a:t> анализа. </a:t>
            </a:r>
          </a:p>
        </p:txBody>
      </p:sp>
    </p:spTree>
    <p:extLst>
      <p:ext uri="{BB962C8B-B14F-4D97-AF65-F5344CB8AC3E}">
        <p14:creationId xmlns:p14="http://schemas.microsoft.com/office/powerpoint/2010/main" val="196136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386406"/>
          </a:xfrm>
        </p:spPr>
        <p:txBody>
          <a:bodyPr>
            <a:normAutofit lnSpcReduction="10000"/>
          </a:bodyPr>
          <a:lstStyle/>
          <a:p>
            <a:pPr marL="0" indent="0" algn="just">
              <a:buNone/>
            </a:pPr>
            <a:r>
              <a:rPr lang="ru-RU" dirty="0"/>
              <a:t>            Определение мутантных по локусу </a:t>
            </a:r>
            <a:r>
              <a:rPr lang="ru-RU" dirty="0" err="1"/>
              <a:t>гликофори</a:t>
            </a:r>
            <a:r>
              <a:rPr lang="ru-RU" dirty="0"/>
              <a:t>- на А клеток считается надежным методом как в ранние, так и в отдаленные сроки после острого облучения. При длительном облучении </a:t>
            </a:r>
            <a:r>
              <a:rPr lang="ru-RU" dirty="0" err="1"/>
              <a:t>гликофориновый</a:t>
            </a:r>
            <a:r>
              <a:rPr lang="ru-RU" dirty="0"/>
              <a:t> тест менее информативный, чем при остром облучении. Определение частоты клеток с мутациями по локусам рецепторов Т-клеток можно использовать лишь в ранние сроки после облучения. Тест </a:t>
            </a:r>
            <a:r>
              <a:rPr lang="ru-RU" dirty="0" err="1"/>
              <a:t>Т-клеточных</a:t>
            </a:r>
            <a:r>
              <a:rPr lang="ru-RU" dirty="0"/>
              <a:t> рецепторов является более чувствительным и информативным для </a:t>
            </a:r>
            <a:r>
              <a:rPr lang="ru-RU" dirty="0" err="1"/>
              <a:t>биодозиметрии</a:t>
            </a:r>
            <a:r>
              <a:rPr lang="ru-RU" dirty="0"/>
              <a:t> недавнего облучения, чем </a:t>
            </a:r>
            <a:r>
              <a:rPr lang="ru-RU" dirty="0" err="1"/>
              <a:t>гликофориновый</a:t>
            </a:r>
            <a:r>
              <a:rPr lang="ru-RU" dirty="0"/>
              <a:t> тест. Оба метода могут использоваться для индивидуальной оценки отдаленных последствий облучения, так как лица с повышенной частотой мутантных клеток представляют собой группу высокого риска развития </a:t>
            </a:r>
            <a:r>
              <a:rPr lang="ru-RU" dirty="0" err="1"/>
              <a:t>онкопатологии</a:t>
            </a:r>
            <a:r>
              <a:rPr lang="ru-RU" dirty="0"/>
              <a:t>.</a:t>
            </a:r>
          </a:p>
        </p:txBody>
      </p:sp>
    </p:spTree>
    <p:extLst>
      <p:ext uri="{BB962C8B-B14F-4D97-AF65-F5344CB8AC3E}">
        <p14:creationId xmlns:p14="http://schemas.microsoft.com/office/powerpoint/2010/main" val="116360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714356"/>
            <a:ext cx="7543800" cy="2500330"/>
          </a:xfrm>
        </p:spPr>
        <p:txBody>
          <a:bodyPr/>
          <a:lstStyle/>
          <a:p>
            <a:pPr marL="0" indent="0" algn="just">
              <a:buNone/>
            </a:pPr>
            <a:r>
              <a:rPr lang="ru-RU" dirty="0"/>
              <a:t>           </a:t>
            </a:r>
            <a:r>
              <a:rPr lang="ru-RU" dirty="0" err="1"/>
              <a:t>Гликофориновый</a:t>
            </a:r>
            <a:r>
              <a:rPr lang="ru-RU" dirty="0"/>
              <a:t> тест использовали для оценки кумулятивного эффекта хронического облучения в малых дозах (до 120 </a:t>
            </a:r>
            <a:r>
              <a:rPr lang="ru-RU" dirty="0" err="1"/>
              <a:t>мЗв</a:t>
            </a:r>
            <a:r>
              <a:rPr lang="ru-RU" dirty="0"/>
              <a:t>). Выявлено, что данный тест может использоваться в качестве эффективного биологического маркера для оценки кумулятивной дозы облучения более 100 </a:t>
            </a:r>
            <a:r>
              <a:rPr lang="ru-RU" dirty="0" err="1"/>
              <a:t>мЗв</a:t>
            </a:r>
            <a:r>
              <a:rPr lang="ru-RU"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72230"/>
            <a:ext cx="49688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71480"/>
            <a:ext cx="7572428" cy="957250"/>
          </a:xfrm>
        </p:spPr>
        <p:txBody>
          <a:bodyPr>
            <a:noAutofit/>
          </a:bodyPr>
          <a:lstStyle/>
          <a:p>
            <a:pPr algn="ctr"/>
            <a:r>
              <a:rPr lang="ru-RU" sz="3600" dirty="0">
                <a:solidFill>
                  <a:schemeClr val="accent1">
                    <a:lumMod val="75000"/>
                  </a:schemeClr>
                </a:solidFill>
              </a:rPr>
              <a:t>Иммунохимический метод</a:t>
            </a:r>
            <a:br>
              <a:rPr lang="ru-RU" sz="3600" dirty="0">
                <a:solidFill>
                  <a:schemeClr val="accent1">
                    <a:lumMod val="75000"/>
                  </a:schemeClr>
                </a:solidFill>
              </a:rPr>
            </a:br>
            <a:r>
              <a:rPr lang="ru-RU" sz="3600" dirty="0">
                <a:solidFill>
                  <a:schemeClr val="accent1">
                    <a:lumMod val="75000"/>
                  </a:schemeClr>
                </a:solidFill>
              </a:rPr>
              <a:t>(тест «щелочной кометы»)</a:t>
            </a:r>
          </a:p>
        </p:txBody>
      </p:sp>
      <p:sp>
        <p:nvSpPr>
          <p:cNvPr id="3" name="Содержимое 2"/>
          <p:cNvSpPr>
            <a:spLocks noGrp="1"/>
          </p:cNvSpPr>
          <p:nvPr>
            <p:ph idx="1"/>
          </p:nvPr>
        </p:nvSpPr>
        <p:spPr>
          <a:xfrm>
            <a:off x="714348" y="1500174"/>
            <a:ext cx="7543800" cy="4572032"/>
          </a:xfrm>
        </p:spPr>
        <p:txBody>
          <a:bodyPr>
            <a:normAutofit fontScale="92500"/>
          </a:bodyPr>
          <a:lstStyle/>
          <a:p>
            <a:pPr marL="0" indent="0" algn="just">
              <a:buNone/>
            </a:pPr>
            <a:r>
              <a:rPr lang="ru-RU" dirty="0"/>
              <a:t>         Определение единичных разрывов и повреждений оснований ДНК в лейкоцитах человека </a:t>
            </a:r>
            <a:r>
              <a:rPr lang="en-US" i="1" dirty="0"/>
              <a:t>in vivo</a:t>
            </a:r>
            <a:r>
              <a:rPr lang="ru-RU" i="1" dirty="0"/>
              <a:t>. </a:t>
            </a:r>
            <a:r>
              <a:rPr lang="ru-RU" dirty="0"/>
              <a:t>Для этого предложен иммунохимический метод, который некоторые исследователи называют тестом «щелочной кометы» или тестом «кометы» (тестом единичного электрофореза в геле). После обработки цельной крови щелочью определяют как разрывы нитей, так и повреждения оснований (которые преобразовываются в разрывы нитей посредством добавления специфичных к повреждениям </a:t>
            </a:r>
            <a:r>
              <a:rPr lang="ru-RU" dirty="0" err="1"/>
              <a:t>энзимов</a:t>
            </a:r>
            <a:r>
              <a:rPr lang="ru-RU" dirty="0"/>
              <a:t>), используя антитела, которые специфически связываются с единичными разрывами ДНК. Единичные разрывы ДНК могут быть обнаружены непосредственно сразу после облучения в дозах больше 0,2 Гр.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404664"/>
            <a:ext cx="7543800" cy="2448272"/>
          </a:xfrm>
        </p:spPr>
        <p:txBody>
          <a:bodyPr/>
          <a:lstStyle/>
          <a:p>
            <a:pPr marL="0" indent="0" algn="just">
              <a:buNone/>
            </a:pPr>
            <a:r>
              <a:rPr lang="ru-RU" dirty="0"/>
              <a:t>      </a:t>
            </a:r>
            <a:r>
              <a:rPr lang="ru-RU" b="1" dirty="0"/>
              <a:t>Биомаркеры</a:t>
            </a:r>
            <a:r>
              <a:rPr lang="ru-RU" dirty="0"/>
              <a:t> – это система показателей (маркеров), характеризующих взаимодействие организма с потенциально опасными агентами разной природы (физической, химической, биологической и т.д.).</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564904"/>
            <a:ext cx="4000500" cy="353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009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500042"/>
            <a:ext cx="7543800" cy="3071834"/>
          </a:xfrm>
        </p:spPr>
        <p:txBody>
          <a:bodyPr>
            <a:normAutofit fontScale="92500" lnSpcReduction="10000"/>
          </a:bodyPr>
          <a:lstStyle/>
          <a:p>
            <a:pPr marL="0" indent="0" algn="just">
              <a:buNone/>
            </a:pPr>
            <a:r>
              <a:rPr lang="ru-RU" dirty="0"/>
              <a:t>          Так как единичные разрывы </a:t>
            </a:r>
            <a:r>
              <a:rPr lang="ru-RU" dirty="0" err="1"/>
              <a:t>репарируются</a:t>
            </a:r>
            <a:r>
              <a:rPr lang="ru-RU" dirty="0"/>
              <a:t> быстро, этот метод целесообразно применять в случаях, когда кровь взята менее чем через 1 ч после облучения. Повреждения оснований — достаточно информативный биологический маркер на протяжении 1-4 ч после облучения. Тест «щелочной кометы» является быстрым и чувствительным </a:t>
            </a:r>
            <a:r>
              <a:rPr lang="ru-RU" dirty="0" err="1"/>
              <a:t>микродозиметрическим</a:t>
            </a:r>
            <a:r>
              <a:rPr lang="ru-RU" dirty="0"/>
              <a:t> методом, который можно применить у человека для </a:t>
            </a:r>
            <a:r>
              <a:rPr lang="ru-RU" dirty="0" err="1"/>
              <a:t>биомониторинга</a:t>
            </a:r>
            <a:r>
              <a:rPr lang="ru-RU" dirty="0"/>
              <a:t> </a:t>
            </a:r>
            <a:r>
              <a:rPr lang="en-US" i="1" dirty="0"/>
              <a:t>in vivo</a:t>
            </a:r>
            <a:r>
              <a:rPr lang="ru-RU" i="1" dirty="0"/>
              <a:t>,</a:t>
            </a:r>
            <a:r>
              <a:rPr lang="ru-RU" dirty="0"/>
              <a:t>особенно в случае аварийного облучения.</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429000"/>
            <a:ext cx="475252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1428736"/>
            <a:ext cx="7429552" cy="571504"/>
          </a:xfrm>
        </p:spPr>
        <p:txBody>
          <a:bodyPr>
            <a:normAutofit fontScale="90000"/>
          </a:bodyPr>
          <a:lstStyle/>
          <a:p>
            <a:pPr algn="ctr"/>
            <a:r>
              <a:rPr lang="ru-RU" sz="4000" dirty="0">
                <a:solidFill>
                  <a:schemeClr val="accent1">
                    <a:lumMod val="75000"/>
                  </a:schemeClr>
                </a:solidFill>
              </a:rPr>
              <a:t>Профиль экспрессии генов</a:t>
            </a:r>
            <a:br>
              <a:rPr lang="ru-RU" dirty="0"/>
            </a:br>
            <a:endParaRPr lang="ru-RU" dirty="0"/>
          </a:p>
        </p:txBody>
      </p:sp>
      <p:sp>
        <p:nvSpPr>
          <p:cNvPr id="3" name="Содержимое 2"/>
          <p:cNvSpPr>
            <a:spLocks noGrp="1"/>
          </p:cNvSpPr>
          <p:nvPr>
            <p:ph idx="1"/>
          </p:nvPr>
        </p:nvSpPr>
        <p:spPr>
          <a:xfrm>
            <a:off x="762000" y="1214422"/>
            <a:ext cx="7543800" cy="4857784"/>
          </a:xfrm>
        </p:spPr>
        <p:txBody>
          <a:bodyPr>
            <a:normAutofit fontScale="92500"/>
          </a:bodyPr>
          <a:lstStyle/>
          <a:p>
            <a:pPr marL="0" indent="0" algn="just">
              <a:buNone/>
            </a:pPr>
            <a:r>
              <a:rPr lang="ru-RU" dirty="0"/>
              <a:t>         Известно, что доза, мощность дозы, вид излучения и время, прошедшее после облучения, влияют на различия в ответе </a:t>
            </a:r>
            <a:r>
              <a:rPr lang="ru-RU" dirty="0" err="1"/>
              <a:t>стрессгенов</a:t>
            </a:r>
            <a:r>
              <a:rPr lang="ru-RU" dirty="0"/>
              <a:t>. Предположили, что профиль экспрессии генов может быть информативным маркером облучения. При данном подходе ключевым является определение наборов генов, специфичных для различных интересующих исходов. Обобщенный профиль после воздействия ИИ может позволить идентифицировать облученных лиц в популяции, тогда как более специфические профили могут выявить детали облучения. Разработка высокопроизводительного профилирования экспрессии генов может способствовать созданию быстрого и </a:t>
            </a:r>
            <a:r>
              <a:rPr lang="ru-RU" dirty="0" err="1"/>
              <a:t>неинвазивного</a:t>
            </a:r>
            <a:r>
              <a:rPr lang="ru-RU" dirty="0"/>
              <a:t> тестирующего метода для применения у потенциально облученной популяции.</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1785926"/>
            <a:ext cx="7429552" cy="214314"/>
          </a:xfrm>
        </p:spPr>
        <p:txBody>
          <a:bodyPr>
            <a:normAutofit fontScale="90000"/>
          </a:bodyPr>
          <a:lstStyle/>
          <a:p>
            <a:pPr algn="ctr"/>
            <a:r>
              <a:rPr lang="ru-RU" sz="3600" dirty="0" err="1">
                <a:solidFill>
                  <a:schemeClr val="accent1">
                    <a:lumMod val="75000"/>
                  </a:schemeClr>
                </a:solidFill>
              </a:rPr>
              <a:t>Кластогенные</a:t>
            </a:r>
            <a:r>
              <a:rPr lang="ru-RU" sz="3600" dirty="0">
                <a:solidFill>
                  <a:schemeClr val="accent1">
                    <a:lumMod val="75000"/>
                  </a:schemeClr>
                </a:solidFill>
              </a:rPr>
              <a:t> факторы</a:t>
            </a:r>
            <a:br>
              <a:rPr lang="ru-RU" sz="3600" dirty="0"/>
            </a:br>
            <a:br>
              <a:rPr lang="ru-RU" sz="3600" dirty="0"/>
            </a:br>
            <a:endParaRPr lang="ru-RU" sz="3600" dirty="0"/>
          </a:p>
        </p:txBody>
      </p:sp>
      <p:sp>
        <p:nvSpPr>
          <p:cNvPr id="3" name="Содержимое 2"/>
          <p:cNvSpPr>
            <a:spLocks noGrp="1"/>
          </p:cNvSpPr>
          <p:nvPr>
            <p:ph idx="1"/>
          </p:nvPr>
        </p:nvSpPr>
        <p:spPr>
          <a:xfrm>
            <a:off x="762000" y="3071810"/>
            <a:ext cx="7543800" cy="3286148"/>
          </a:xfrm>
        </p:spPr>
        <p:txBody>
          <a:bodyPr>
            <a:normAutofit fontScale="85000" lnSpcReduction="10000"/>
          </a:bodyPr>
          <a:lstStyle/>
          <a:p>
            <a:pPr marL="0" indent="0" algn="just">
              <a:buNone/>
            </a:pPr>
            <a:r>
              <a:rPr lang="ru-RU" dirty="0"/>
              <a:t>       </a:t>
            </a:r>
            <a:r>
              <a:rPr lang="ru-RU" dirty="0" err="1"/>
              <a:t>Кластогенные</a:t>
            </a:r>
            <a:r>
              <a:rPr lang="ru-RU" dirty="0"/>
              <a:t> факторы (субстанции, повреждающие хромосомы) были впервые выявлены в плазме крови у лиц, подвергшихся  воздействию ИИ. Однако </a:t>
            </a:r>
            <a:r>
              <a:rPr lang="ru-RU" dirty="0" err="1"/>
              <a:t>кластогенные</a:t>
            </a:r>
            <a:r>
              <a:rPr lang="ru-RU" dirty="0"/>
              <a:t> факторы индуцируются не только облучением, поскольку они являются смесью </a:t>
            </a:r>
            <a:r>
              <a:rPr lang="ru-RU" dirty="0" err="1"/>
              <a:t>прооксидантов</a:t>
            </a:r>
            <a:r>
              <a:rPr lang="ru-RU" dirty="0"/>
              <a:t> с </a:t>
            </a:r>
            <a:r>
              <a:rPr lang="ru-RU" dirty="0" err="1"/>
              <a:t>хромосомоповреждающими</a:t>
            </a:r>
            <a:r>
              <a:rPr lang="ru-RU" dirty="0"/>
              <a:t> свойствами. Для их определения разработана цитогенетическая система — </a:t>
            </a:r>
            <a:r>
              <a:rPr lang="ru-RU" dirty="0" err="1"/>
              <a:t>КФ-тест</a:t>
            </a:r>
            <a:r>
              <a:rPr lang="ru-RU" dirty="0"/>
              <a:t>. Частота </a:t>
            </a:r>
            <a:r>
              <a:rPr lang="ru-RU" dirty="0" err="1"/>
              <a:t>КФ-позитивных</a:t>
            </a:r>
            <a:r>
              <a:rPr lang="ru-RU" dirty="0"/>
              <a:t> лиц (</a:t>
            </a:r>
            <a:r>
              <a:rPr lang="ru-RU" b="1" dirty="0"/>
              <a:t>≥</a:t>
            </a:r>
            <a:r>
              <a:rPr lang="ru-RU" dirty="0"/>
              <a:t>5% аберраций) составила 32% среди облученных в дозах 0—100 </a:t>
            </a:r>
            <a:r>
              <a:rPr lang="ru-RU" dirty="0" err="1"/>
              <a:t>мГр</a:t>
            </a:r>
            <a:r>
              <a:rPr lang="ru-RU" dirty="0"/>
              <a:t> и 65% — в дозах &gt;250 </a:t>
            </a:r>
            <a:r>
              <a:rPr lang="ru-RU" dirty="0" err="1"/>
              <a:t>мГр</a:t>
            </a:r>
            <a:r>
              <a:rPr lang="ru-RU" dirty="0"/>
              <a:t>. Предложено </a:t>
            </a:r>
            <a:r>
              <a:rPr lang="ru-RU" dirty="0" err="1"/>
              <a:t>кластогенные</a:t>
            </a:r>
            <a:r>
              <a:rPr lang="ru-RU" dirty="0"/>
              <a:t> факторы использовать как </a:t>
            </a:r>
            <a:r>
              <a:rPr lang="ru-RU" dirty="0" err="1"/>
              <a:t>биомаркер</a:t>
            </a:r>
            <a:r>
              <a:rPr lang="ru-RU" dirty="0"/>
              <a:t> радиационно-индуцированного </a:t>
            </a:r>
            <a:r>
              <a:rPr lang="ru-RU" dirty="0" err="1"/>
              <a:t>оксидантного</a:t>
            </a:r>
            <a:r>
              <a:rPr lang="ru-RU" dirty="0"/>
              <a:t> стресса.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52736"/>
            <a:ext cx="3960439" cy="224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500570"/>
            <a:ext cx="7643866" cy="1600200"/>
          </a:xfrm>
        </p:spPr>
        <p:txBody>
          <a:bodyPr>
            <a:normAutofit/>
          </a:bodyPr>
          <a:lstStyle/>
          <a:p>
            <a:r>
              <a:rPr lang="ru-RU" sz="3600" dirty="0">
                <a:solidFill>
                  <a:schemeClr val="accent1">
                    <a:lumMod val="75000"/>
                  </a:schemeClr>
                </a:solidFill>
              </a:rPr>
              <a:t>Нейрофизиологические</a:t>
            </a:r>
            <a:br>
              <a:rPr lang="ru-RU" sz="3600" dirty="0">
                <a:solidFill>
                  <a:schemeClr val="accent1">
                    <a:lumMod val="75000"/>
                  </a:schemeClr>
                </a:solidFill>
              </a:rPr>
            </a:br>
            <a:r>
              <a:rPr lang="ru-RU" sz="3600" dirty="0">
                <a:solidFill>
                  <a:schemeClr val="accent1">
                    <a:lumMod val="75000"/>
                  </a:schemeClr>
                </a:solidFill>
              </a:rPr>
              <a:t> маркеры</a:t>
            </a:r>
          </a:p>
        </p:txBody>
      </p:sp>
      <p:sp>
        <p:nvSpPr>
          <p:cNvPr id="3" name="Содержимое 2"/>
          <p:cNvSpPr>
            <a:spLocks noGrp="1"/>
          </p:cNvSpPr>
          <p:nvPr>
            <p:ph idx="1"/>
          </p:nvPr>
        </p:nvSpPr>
        <p:spPr>
          <a:xfrm>
            <a:off x="689992" y="692696"/>
            <a:ext cx="7698432" cy="2743200"/>
          </a:xfrm>
        </p:spPr>
        <p:txBody>
          <a:bodyPr>
            <a:normAutofit fontScale="85000" lnSpcReduction="20000"/>
          </a:bodyPr>
          <a:lstStyle/>
          <a:p>
            <a:pPr marL="0" indent="0" algn="just">
              <a:buNone/>
            </a:pPr>
            <a:r>
              <a:rPr lang="ru-RU" dirty="0"/>
              <a:t>     Теоретической основой наличия нейрофизиологических </a:t>
            </a:r>
            <a:r>
              <a:rPr lang="ru-RU" dirty="0" err="1"/>
              <a:t>биомаркеров</a:t>
            </a:r>
            <a:r>
              <a:rPr lang="ru-RU" dirty="0"/>
              <a:t> и возможности биологической дозиметрии на основе анализа изменений параметров компьютерной электроэнцефалографии (КЭЭГ) после облучения является радиочувствительность церебральной электрической активности, наличие детерминированных психофизиологических и нейропсихиатрических эффектов ИИ, а также отсутствие адекватной репарации радиационных поражений нейронов из-за отсутствия их пролиферации и отсутствия репарации </a:t>
            </a:r>
          </a:p>
          <a:p>
            <a:pPr marL="0" indent="0" algn="just">
              <a:buNone/>
            </a:pPr>
            <a:r>
              <a:rPr lang="ru-RU" dirty="0" err="1"/>
              <a:t>митохондриальной</a:t>
            </a:r>
            <a:r>
              <a:rPr lang="ru-RU" dirty="0"/>
              <a:t> ДНК.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852936"/>
            <a:ext cx="23042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62000" y="685800"/>
            <a:ext cx="7543800" cy="5314968"/>
          </a:xfrm>
        </p:spPr>
        <p:txBody>
          <a:bodyPr>
            <a:normAutofit lnSpcReduction="10000"/>
          </a:bodyPr>
          <a:lstStyle/>
          <a:p>
            <a:pPr marL="0" indent="0" algn="just">
              <a:buNone/>
            </a:pPr>
            <a:r>
              <a:rPr lang="ru-RU" dirty="0"/>
              <a:t>         Обоснована возможность возникновения детерминированных нейропсихиатрических радиационных эффектов при дозах более 0,3 Зв и выявлены нейрофизиологические маркеры воздействия ИИ в диапазоне доз 1—5 Гр (снижение доминирующей частоты в левой лобно-височной области, </a:t>
            </a:r>
            <a:r>
              <a:rPr lang="ru-RU" dirty="0" err="1"/>
              <a:t>латерали</a:t>
            </a:r>
            <a:r>
              <a:rPr lang="ru-RU" dirty="0"/>
              <a:t>- </a:t>
            </a:r>
            <a:r>
              <a:rPr lang="ru-RU" dirty="0" err="1"/>
              <a:t>зация</a:t>
            </a:r>
            <a:r>
              <a:rPr lang="ru-RU" dirty="0"/>
              <a:t> абсолютной </a:t>
            </a:r>
            <a:r>
              <a:rPr lang="el-GR" dirty="0"/>
              <a:t> σ</a:t>
            </a:r>
            <a:r>
              <a:rPr lang="ru-RU" dirty="0"/>
              <a:t>-мощности в левую гемисферу, повышение относительной </a:t>
            </a:r>
            <a:r>
              <a:rPr lang="el-GR" dirty="0"/>
              <a:t>σ</a:t>
            </a:r>
            <a:r>
              <a:rPr lang="ru-RU" dirty="0"/>
              <a:t>-мощности в </a:t>
            </a:r>
            <a:r>
              <a:rPr lang="ru-RU" dirty="0" err="1"/>
              <a:t>лобно</a:t>
            </a:r>
            <a:r>
              <a:rPr lang="ru-RU" dirty="0"/>
              <a:t>- височных отделах с </a:t>
            </a:r>
            <a:r>
              <a:rPr lang="ru-RU" dirty="0" err="1"/>
              <a:t>латерализацией</a:t>
            </a:r>
            <a:r>
              <a:rPr lang="ru-RU" dirty="0"/>
              <a:t> в доминантное (левое), полушарие, снижение абсолютной </a:t>
            </a:r>
            <a:r>
              <a:rPr lang="el-GR" dirty="0"/>
              <a:t>θ</a:t>
            </a:r>
            <a:r>
              <a:rPr lang="ru-RU" dirty="0"/>
              <a:t>-мощности в левой височной области и диффузное снижение абсолютной и относительной </a:t>
            </a:r>
            <a:r>
              <a:rPr lang="ru-RU" dirty="0" err="1"/>
              <a:t>α-мощности </a:t>
            </a:r>
            <a:r>
              <a:rPr lang="ru-RU" dirty="0"/>
              <a:t>с </a:t>
            </a:r>
            <a:r>
              <a:rPr lang="ru-RU" dirty="0" err="1"/>
              <a:t>латерализацией</a:t>
            </a:r>
            <a:r>
              <a:rPr lang="ru-RU" dirty="0"/>
              <a:t> ее депрессии в левую гемисферу), которые дают возможность проводить реконструкцию дозы по параметрам КЭЭГ.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62000" y="685800"/>
            <a:ext cx="7543800" cy="5243530"/>
          </a:xfrm>
        </p:spPr>
        <p:txBody>
          <a:bodyPr>
            <a:normAutofit lnSpcReduction="10000"/>
          </a:bodyPr>
          <a:lstStyle/>
          <a:p>
            <a:pPr marL="0" indent="0" algn="just">
              <a:buNone/>
            </a:pPr>
            <a:r>
              <a:rPr lang="ru-RU" dirty="0"/>
              <a:t>           Облучение вызывает изменения концентрации многих химических медиаторов, ассоциированных с функциями центральной нервной системы (</a:t>
            </a:r>
            <a:r>
              <a:rPr lang="ru-RU" dirty="0" err="1"/>
              <a:t>аце</a:t>
            </a:r>
            <a:r>
              <a:rPr lang="ru-RU" dirty="0"/>
              <a:t>- </a:t>
            </a:r>
            <a:r>
              <a:rPr lang="ru-RU" dirty="0" err="1"/>
              <a:t>тилхолина</a:t>
            </a:r>
            <a:r>
              <a:rPr lang="ru-RU" dirty="0"/>
              <a:t>, </a:t>
            </a:r>
            <a:r>
              <a:rPr lang="ru-RU" dirty="0" err="1"/>
              <a:t>холинэстеразы</a:t>
            </a:r>
            <a:r>
              <a:rPr lang="ru-RU" dirty="0"/>
              <a:t>, аспарагиновой кисло­ты, адренергических аминов, </a:t>
            </a:r>
            <a:r>
              <a:rPr lang="ru-RU" dirty="0" err="1"/>
              <a:t>γ-аминомасляной </a:t>
            </a:r>
            <a:r>
              <a:rPr lang="ru-RU" dirty="0"/>
              <a:t>кислоты), а также изменения мембранной проницаемости и кислотно-щелочного баланса, которые могут приводить к нарушениям церебральной электрической деятельности. Данные нарушения возникают немедленно после облучения, сохраняются достаточно долго и проявляются изменением паттерна ЭЭГ. Эффект может быть зарегистрирован при дозах &gt;0,25 Гр. Метод довольно прост, </a:t>
            </a:r>
            <a:r>
              <a:rPr lang="ru-RU" dirty="0" err="1"/>
              <a:t>атравматичен</a:t>
            </a:r>
            <a:r>
              <a:rPr lang="ru-RU" dirty="0"/>
              <a:t> и может применяться в случаях, когда анализ хромосомных аберраций не может быть выполнен.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6781800" cy="785818"/>
          </a:xfrm>
        </p:spPr>
        <p:txBody>
          <a:bodyPr>
            <a:normAutofit fontScale="90000"/>
          </a:bodyPr>
          <a:lstStyle/>
          <a:p>
            <a:pPr algn="ctr"/>
            <a:r>
              <a:rPr lang="ru-RU" sz="3600" dirty="0">
                <a:solidFill>
                  <a:schemeClr val="accent1">
                    <a:lumMod val="75000"/>
                  </a:schemeClr>
                </a:solidFill>
              </a:rPr>
              <a:t>Биохимические маркеры</a:t>
            </a:r>
            <a:br>
              <a:rPr lang="ru-RU" sz="3600" dirty="0"/>
            </a:br>
            <a:endParaRPr lang="ru-RU" sz="3600" dirty="0"/>
          </a:p>
        </p:txBody>
      </p:sp>
      <p:sp>
        <p:nvSpPr>
          <p:cNvPr id="3" name="Содержимое 2"/>
          <p:cNvSpPr>
            <a:spLocks noGrp="1"/>
          </p:cNvSpPr>
          <p:nvPr>
            <p:ph idx="1"/>
          </p:nvPr>
        </p:nvSpPr>
        <p:spPr>
          <a:xfrm>
            <a:off x="683568" y="1052736"/>
            <a:ext cx="7704856" cy="2880320"/>
          </a:xfrm>
        </p:spPr>
        <p:txBody>
          <a:bodyPr>
            <a:normAutofit fontScale="92500" lnSpcReduction="10000"/>
          </a:bodyPr>
          <a:lstStyle/>
          <a:p>
            <a:pPr marL="0" indent="0" algn="just">
              <a:buNone/>
            </a:pPr>
            <a:r>
              <a:rPr lang="ru-RU" dirty="0"/>
              <a:t>           Различные подходы к биологическим индикаторам и биологической дозиметрии включают определение концентрации некоторых молекул в жидкостях организма при действии ИИ. Поскольку слюнные железы человека являются радиочувствительными, радиационные эффекты могут быть оценены посредством определения концентрации сывороточной амилазы (продуцируемой </a:t>
            </a:r>
            <a:r>
              <a:rPr lang="ru-RU" dirty="0" err="1"/>
              <a:t>ацинарными</a:t>
            </a:r>
            <a:r>
              <a:rPr lang="ru-RU" dirty="0"/>
              <a:t> клетками) и тканевого полипептидного антигена (синтезируемого </a:t>
            </a:r>
            <a:r>
              <a:rPr lang="ru-RU" dirty="0" err="1"/>
              <a:t>дуктальными</a:t>
            </a:r>
            <a:r>
              <a:rPr lang="ru-RU" dirty="0"/>
              <a:t> клетками).</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686" y="3861049"/>
            <a:ext cx="3600400"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71480"/>
            <a:ext cx="7500990" cy="642942"/>
          </a:xfrm>
        </p:spPr>
        <p:txBody>
          <a:bodyPr>
            <a:normAutofit/>
          </a:bodyPr>
          <a:lstStyle/>
          <a:p>
            <a:pPr algn="ctr"/>
            <a:r>
              <a:rPr lang="ru-RU" sz="3600" dirty="0">
                <a:solidFill>
                  <a:schemeClr val="accent1">
                    <a:lumMod val="75000"/>
                  </a:schemeClr>
                </a:solidFill>
              </a:rPr>
              <a:t>Изолированные энзимы</a:t>
            </a:r>
            <a:endParaRPr lang="ru-RU" sz="3600" dirty="0">
              <a:solidFill>
                <a:schemeClr val="accent1">
                  <a:lumMod val="75000"/>
                </a:schemeClr>
              </a:solidFill>
              <a:latin typeface="+mn-lt"/>
            </a:endParaRPr>
          </a:p>
        </p:txBody>
      </p:sp>
      <p:sp>
        <p:nvSpPr>
          <p:cNvPr id="3" name="Содержимое 2"/>
          <p:cNvSpPr>
            <a:spLocks noGrp="1"/>
          </p:cNvSpPr>
          <p:nvPr>
            <p:ph idx="1"/>
          </p:nvPr>
        </p:nvSpPr>
        <p:spPr>
          <a:xfrm>
            <a:off x="762000" y="1357298"/>
            <a:ext cx="7543800" cy="4714908"/>
          </a:xfrm>
        </p:spPr>
        <p:txBody>
          <a:bodyPr>
            <a:normAutofit fontScale="92500" lnSpcReduction="10000"/>
          </a:bodyPr>
          <a:lstStyle/>
          <a:p>
            <a:pPr marL="0" indent="0" algn="just">
              <a:buNone/>
            </a:pPr>
            <a:r>
              <a:rPr lang="ru-RU" dirty="0"/>
              <a:t>                Для определения ИИ разработан </a:t>
            </a:r>
            <a:r>
              <a:rPr lang="ru-RU" dirty="0" err="1"/>
              <a:t>биосенсор</a:t>
            </a:r>
            <a:r>
              <a:rPr lang="ru-RU" dirty="0"/>
              <a:t>, действие которого основано на свойствах комплекса </a:t>
            </a:r>
            <a:r>
              <a:rPr lang="ru-RU" dirty="0" err="1"/>
              <a:t>фотосистемы</a:t>
            </a:r>
            <a:r>
              <a:rPr lang="ru-RU" dirty="0"/>
              <a:t> II (</a:t>
            </a:r>
            <a:r>
              <a:rPr lang="en-US" dirty="0"/>
              <a:t>PSII</a:t>
            </a:r>
            <a:r>
              <a:rPr lang="ru-RU" dirty="0"/>
              <a:t>) и его реакции на облучение. Преобразователь сигнала для данного </a:t>
            </a:r>
            <a:r>
              <a:rPr lang="ru-RU" dirty="0" err="1"/>
              <a:t>биосенсора</a:t>
            </a:r>
            <a:r>
              <a:rPr lang="ru-RU" dirty="0"/>
              <a:t> может быть флуоресцирующим и зависеть от фотосинтетической активности. Облучение биологических материалов ведет к нарушению их функции вследствие деструкции критических структур. Ради­ационная теория мишеней постулирует экспоненциальное снижение биохимической активности, которое зависит от поглощенной энергии излучения и прямо пропорционально массе молекул, обладающих данной активностью. Для повышения чувстви­тельности этого </a:t>
            </a:r>
            <a:r>
              <a:rPr lang="ru-RU" dirty="0" err="1"/>
              <a:t>биодозиметра</a:t>
            </a:r>
            <a:r>
              <a:rPr lang="ru-RU" dirty="0"/>
              <a:t> используют несколько подходов к оптимизации и иммобилизации комплекса </a:t>
            </a:r>
            <a:r>
              <a:rPr lang="ru-RU" dirty="0" err="1"/>
              <a:t>фотосистемы</a:t>
            </a:r>
            <a:r>
              <a:rPr lang="ru-RU" dirty="0"/>
              <a:t> II.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1000108"/>
            <a:ext cx="7358114" cy="642942"/>
          </a:xfrm>
        </p:spPr>
        <p:txBody>
          <a:bodyPr>
            <a:normAutofit fontScale="90000"/>
          </a:bodyPr>
          <a:lstStyle/>
          <a:p>
            <a:pPr algn="ctr"/>
            <a:r>
              <a:rPr lang="ru-RU" sz="3600" dirty="0">
                <a:solidFill>
                  <a:schemeClr val="accent1">
                    <a:lumMod val="75000"/>
                  </a:schemeClr>
                </a:solidFill>
              </a:rPr>
              <a:t>Анализ спермы</a:t>
            </a:r>
            <a:br>
              <a:rPr lang="ru-RU" sz="3600" dirty="0"/>
            </a:br>
            <a:endParaRPr lang="ru-RU" sz="3600" dirty="0">
              <a:latin typeface="+mn-lt"/>
            </a:endParaRPr>
          </a:p>
        </p:txBody>
      </p:sp>
      <p:sp>
        <p:nvSpPr>
          <p:cNvPr id="3" name="Содержимое 2"/>
          <p:cNvSpPr>
            <a:spLocks noGrp="1"/>
          </p:cNvSpPr>
          <p:nvPr>
            <p:ph idx="1"/>
          </p:nvPr>
        </p:nvSpPr>
        <p:spPr>
          <a:xfrm>
            <a:off x="785786" y="1214422"/>
            <a:ext cx="7543800" cy="4929222"/>
          </a:xfrm>
        </p:spPr>
        <p:txBody>
          <a:bodyPr>
            <a:normAutofit/>
          </a:bodyPr>
          <a:lstStyle/>
          <a:p>
            <a:pPr marL="0" indent="0" algn="just">
              <a:buNone/>
            </a:pPr>
            <a:r>
              <a:rPr lang="ru-RU" dirty="0"/>
              <a:t>           Вследствие облучения нарушается распределение клеток спермы в цикле сперматогенеза. Это может быть обнаружено и </a:t>
            </a:r>
            <a:r>
              <a:rPr lang="ru-RU" dirty="0" err="1"/>
              <a:t>квантифицировано</a:t>
            </a:r>
            <a:r>
              <a:rPr lang="ru-RU" dirty="0"/>
              <a:t> с помощью проточной </a:t>
            </a:r>
            <a:r>
              <a:rPr lang="ru-RU" dirty="0" err="1"/>
              <a:t>цитометрии</a:t>
            </a:r>
            <a:r>
              <a:rPr lang="ru-RU" dirty="0"/>
              <a:t> терминальных клеток яичка. Этот метод возможен только для мужчин. В дополнение к этому, оценка спермы обеспечивает индикацию дозы только на яичко. Обычно количество спермы уменьшается не ранее чем через 40 дней после облучения из-за радиорезистентности терминальных клеток в более поздней части цикла сперматогенеза, а значительное уменьшение выявляют приблизительно через 4 мес. Этот метод успешно использовался для оценки влияния дозы на мужскую репродуктивную систему.</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14356"/>
            <a:ext cx="6781800" cy="785818"/>
          </a:xfrm>
        </p:spPr>
        <p:txBody>
          <a:bodyPr>
            <a:normAutofit fontScale="90000"/>
          </a:bodyPr>
          <a:lstStyle/>
          <a:p>
            <a:pPr algn="ctr"/>
            <a:r>
              <a:rPr lang="ru-RU" sz="3600" dirty="0" err="1">
                <a:solidFill>
                  <a:schemeClr val="accent1">
                    <a:lumMod val="75000"/>
                  </a:schemeClr>
                </a:solidFill>
              </a:rPr>
              <a:t>Биомаркеры</a:t>
            </a:r>
            <a:r>
              <a:rPr lang="ru-RU" sz="3600" dirty="0">
                <a:solidFill>
                  <a:schemeClr val="accent1">
                    <a:lumMod val="75000"/>
                  </a:schemeClr>
                </a:solidFill>
              </a:rPr>
              <a:t> кожи</a:t>
            </a:r>
            <a:br>
              <a:rPr lang="ru-RU" sz="3600" dirty="0">
                <a:solidFill>
                  <a:schemeClr val="accent1">
                    <a:lumMod val="75000"/>
                  </a:schemeClr>
                </a:solidFill>
              </a:rPr>
            </a:br>
            <a:endParaRPr lang="ru-RU" sz="3600" dirty="0">
              <a:solidFill>
                <a:schemeClr val="accent1">
                  <a:lumMod val="75000"/>
                </a:schemeClr>
              </a:solidFill>
              <a:latin typeface="+mn-lt"/>
            </a:endParaRPr>
          </a:p>
        </p:txBody>
      </p:sp>
      <p:sp>
        <p:nvSpPr>
          <p:cNvPr id="3" name="Содержимое 2"/>
          <p:cNvSpPr>
            <a:spLocks noGrp="1"/>
          </p:cNvSpPr>
          <p:nvPr>
            <p:ph idx="1"/>
          </p:nvPr>
        </p:nvSpPr>
        <p:spPr>
          <a:xfrm>
            <a:off x="683568" y="980728"/>
            <a:ext cx="7543800" cy="3221550"/>
          </a:xfrm>
        </p:spPr>
        <p:txBody>
          <a:bodyPr>
            <a:normAutofit fontScale="85000" lnSpcReduction="20000"/>
          </a:bodyPr>
          <a:lstStyle/>
          <a:p>
            <a:pPr marL="0" indent="0" algn="just">
              <a:buNone/>
            </a:pPr>
            <a:r>
              <a:rPr lang="ru-RU" dirty="0"/>
              <a:t>          Видимые изменения окраски кожи, эритема, десквамация, образование язв, некроз и депиляция являются маркерами радиационного поражения. Хромосомные повреждения в клетках вырванных волос могут быть использованы для оценки распределения дозы при неравномерном облучении. Изучение повреждений фолликулярных клеток является </a:t>
            </a:r>
            <a:r>
              <a:rPr lang="ru-RU" dirty="0" err="1"/>
              <a:t>инвазивной</a:t>
            </a:r>
            <a:r>
              <a:rPr lang="ru-RU" dirty="0"/>
              <a:t> процедурой, поэтому ее применение у человека ограничено. Уменьшение толщины волос, вызванное повреждением фолликулов, может происходить только через 2—3 </a:t>
            </a:r>
            <a:r>
              <a:rPr lang="ru-RU" dirty="0" err="1"/>
              <a:t>нед</a:t>
            </a:r>
            <a:r>
              <a:rPr lang="ru-RU" dirty="0"/>
              <a:t>. Необходимы дополнительные исследования для </a:t>
            </a:r>
            <a:r>
              <a:rPr lang="ru-RU" dirty="0" err="1"/>
              <a:t>валидации</a:t>
            </a:r>
            <a:endParaRPr lang="ru-RU" dirty="0"/>
          </a:p>
          <a:p>
            <a:pPr marL="0" indent="0" algn="just">
              <a:buNone/>
            </a:pPr>
            <a:r>
              <a:rPr lang="ru-RU" dirty="0"/>
              <a:t>  применения этих </a:t>
            </a:r>
          </a:p>
          <a:p>
            <a:pPr marL="0" indent="0" algn="just">
              <a:buNone/>
            </a:pPr>
            <a:r>
              <a:rPr lang="ru-RU" dirty="0"/>
              <a:t>методов у человека.</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73016"/>
            <a:ext cx="482453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335488"/>
          </a:xfrm>
        </p:spPr>
        <p:txBody>
          <a:bodyPr>
            <a:normAutofit fontScale="92500" lnSpcReduction="20000"/>
          </a:bodyPr>
          <a:lstStyle/>
          <a:p>
            <a:pPr marL="0" indent="0" algn="just">
              <a:buNone/>
            </a:pPr>
            <a:r>
              <a:rPr lang="ru-RU" dirty="0"/>
              <a:t>         Биомаркеры позволяют проверять предполагаемый механизм или токсикологическую модель. Они выявляют лиц с повышенным риском, т.е. с повышенным содержанием в организме тех или иных опасных веществ, обеспечивают большую точность при оценке экспозиции к воздействию и дают возможность оценить правильность фармакокинетических моделей. Использование биомаркеров полезно при оценке воздействия специфических веществ или физических факторов, но их трудно использовать при воздействии многокомпонентной смеси. Биомаркеры также называют систему показателей старения организма, его органов и функций.</a:t>
            </a:r>
          </a:p>
          <a:p>
            <a:pPr marL="0" indent="0" algn="just">
              <a:buNone/>
            </a:pPr>
            <a:r>
              <a:rPr lang="ru-RU" dirty="0"/>
              <a:t>         Биомаркеры используются в исследованиях </a:t>
            </a:r>
            <a:r>
              <a:rPr lang="ru-RU" dirty="0" err="1"/>
              <a:t>in</a:t>
            </a:r>
            <a:r>
              <a:rPr lang="ru-RU" dirty="0"/>
              <a:t> </a:t>
            </a:r>
            <a:r>
              <a:rPr lang="ru-RU" dirty="0" err="1"/>
              <a:t>vitro</a:t>
            </a:r>
            <a:r>
              <a:rPr lang="ru-RU" dirty="0"/>
              <a:t> и </a:t>
            </a:r>
            <a:r>
              <a:rPr lang="ru-RU" dirty="0" err="1"/>
              <a:t>in</a:t>
            </a:r>
            <a:r>
              <a:rPr lang="ru-RU" dirty="0"/>
              <a:t> </a:t>
            </a:r>
            <a:r>
              <a:rPr lang="ru-RU" dirty="0" err="1"/>
              <a:t>vivo</a:t>
            </a:r>
            <a:r>
              <a:rPr lang="ru-RU" dirty="0"/>
              <a:t>, которые могут включать исследования на человеке. Обычно выделяют три конкретных вида биологических маркеров. Хотя отдельные биомаркеры трудно поддаются классификации, их можно разбить на три большие группы: </a:t>
            </a:r>
            <a:r>
              <a:rPr lang="ru-RU" b="1" dirty="0"/>
              <a:t>биомаркеры воздействия, биомаркеры эффекта и биомаркеры чувствительности.</a:t>
            </a:r>
          </a:p>
        </p:txBody>
      </p:sp>
    </p:spTree>
    <p:extLst>
      <p:ext uri="{BB962C8B-B14F-4D97-AF65-F5344CB8AC3E}">
        <p14:creationId xmlns:p14="http://schemas.microsoft.com/office/powerpoint/2010/main" val="1839758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71480"/>
            <a:ext cx="7500990" cy="1100126"/>
          </a:xfrm>
        </p:spPr>
        <p:txBody>
          <a:bodyPr>
            <a:normAutofit fontScale="90000"/>
          </a:bodyPr>
          <a:lstStyle/>
          <a:p>
            <a:pPr algn="ctr"/>
            <a:r>
              <a:rPr lang="ru-RU" sz="3600" dirty="0" err="1">
                <a:solidFill>
                  <a:schemeClr val="accent1">
                    <a:lumMod val="75000"/>
                  </a:schemeClr>
                </a:solidFill>
              </a:rPr>
              <a:t>Биодозиметрия</a:t>
            </a:r>
            <a:r>
              <a:rPr lang="ru-RU" sz="3600" dirty="0">
                <a:solidFill>
                  <a:schemeClr val="accent1">
                    <a:lumMod val="75000"/>
                  </a:schemeClr>
                </a:solidFill>
              </a:rPr>
              <a:t> внутреннего облучения</a:t>
            </a:r>
            <a:endParaRPr lang="ru-RU" sz="3600" dirty="0">
              <a:solidFill>
                <a:schemeClr val="accent1">
                  <a:lumMod val="75000"/>
                </a:schemeClr>
              </a:solidFill>
              <a:latin typeface="+mn-lt"/>
            </a:endParaRPr>
          </a:p>
        </p:txBody>
      </p:sp>
      <p:sp>
        <p:nvSpPr>
          <p:cNvPr id="3" name="Содержимое 2"/>
          <p:cNvSpPr>
            <a:spLocks noGrp="1"/>
          </p:cNvSpPr>
          <p:nvPr>
            <p:ph idx="1"/>
          </p:nvPr>
        </p:nvSpPr>
        <p:spPr>
          <a:xfrm>
            <a:off x="762000" y="1785926"/>
            <a:ext cx="7543800" cy="4214842"/>
          </a:xfrm>
        </p:spPr>
        <p:txBody>
          <a:bodyPr>
            <a:normAutofit fontScale="92500" lnSpcReduction="20000"/>
          </a:bodyPr>
          <a:lstStyle/>
          <a:p>
            <a:pPr marL="0" indent="0" algn="just">
              <a:buNone/>
            </a:pPr>
            <a:r>
              <a:rPr lang="ru-RU" dirty="0"/>
              <a:t>            В экспериментальных исследованиях разработаны тесты для локальной </a:t>
            </a:r>
            <a:r>
              <a:rPr lang="ru-RU" dirty="0" err="1"/>
              <a:t>биодозиметрии</a:t>
            </a:r>
            <a:r>
              <a:rPr lang="ru-RU" dirty="0"/>
              <a:t> различных участков легких после ингаляции радона и его дочерних элементов при разных условиях облучения. Определение частоты </a:t>
            </a:r>
            <a:r>
              <a:rPr lang="ru-RU" dirty="0" err="1"/>
              <a:t>микроядер</a:t>
            </a:r>
            <a:r>
              <a:rPr lang="ru-RU" dirty="0"/>
              <a:t> в трахеальных эпителиальных клетках и </a:t>
            </a:r>
            <a:r>
              <a:rPr lang="ru-RU" dirty="0" err="1"/>
              <a:t>пульмонарных</a:t>
            </a:r>
            <a:r>
              <a:rPr lang="ru-RU" dirty="0"/>
              <a:t> альвеолярных макрофагах после клеточной пролиферации, индуцированной острым воздействием озона </a:t>
            </a:r>
            <a:r>
              <a:rPr lang="en-US" i="1" dirty="0"/>
              <a:t>in vivo</a:t>
            </a:r>
            <a:r>
              <a:rPr lang="ru-RU" i="1" dirty="0"/>
              <a:t>, </a:t>
            </a:r>
            <a:r>
              <a:rPr lang="ru-RU" dirty="0"/>
              <a:t>оказалось наиболее чувствительным методом, если оценивать только пролиферирующие клетки. Последние были идентифицированы при помощи </a:t>
            </a:r>
            <a:r>
              <a:rPr lang="ru-RU" dirty="0" err="1"/>
              <a:t>иммуноокрашивания</a:t>
            </a:r>
            <a:r>
              <a:rPr lang="ru-RU" dirty="0"/>
              <a:t> после маркирования 5-бромо-2'-деоксиуридином                    </a:t>
            </a:r>
            <a:r>
              <a:rPr lang="en-US" i="1" dirty="0"/>
              <a:t>in vivo</a:t>
            </a:r>
            <a:r>
              <a:rPr lang="ru-RU" i="1" dirty="0"/>
              <a:t>. </a:t>
            </a:r>
            <a:r>
              <a:rPr lang="ru-RU" dirty="0"/>
              <a:t>Данный метод может быть также применим для локальной </a:t>
            </a:r>
            <a:r>
              <a:rPr lang="ru-RU" dirty="0" err="1"/>
              <a:t>биодозиметрии</a:t>
            </a:r>
            <a:r>
              <a:rPr lang="ru-RU" dirty="0"/>
              <a:t> бронхиальных и </a:t>
            </a:r>
            <a:r>
              <a:rPr lang="ru-RU" dirty="0" err="1"/>
              <a:t>бронхиолярных</a:t>
            </a:r>
            <a:r>
              <a:rPr lang="ru-RU" dirty="0"/>
              <a:t> эпителиальных клеток.</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7500990" cy="642942"/>
          </a:xfrm>
        </p:spPr>
        <p:txBody>
          <a:bodyPr>
            <a:normAutofit fontScale="90000"/>
          </a:bodyPr>
          <a:lstStyle/>
          <a:p>
            <a:pPr algn="ctr"/>
            <a:r>
              <a:rPr lang="ru-RU" sz="3600" dirty="0">
                <a:solidFill>
                  <a:schemeClr val="accent1">
                    <a:lumMod val="75000"/>
                  </a:schemeClr>
                </a:solidFill>
              </a:rPr>
              <a:t>       Нейтронный активационный анализ</a:t>
            </a:r>
            <a:endParaRPr lang="ru-RU" sz="3600" dirty="0">
              <a:solidFill>
                <a:schemeClr val="accent1">
                  <a:lumMod val="75000"/>
                </a:schemeClr>
              </a:solidFill>
              <a:latin typeface="+mn-lt"/>
            </a:endParaRPr>
          </a:p>
        </p:txBody>
      </p:sp>
      <p:sp>
        <p:nvSpPr>
          <p:cNvPr id="3" name="Содержимое 2"/>
          <p:cNvSpPr>
            <a:spLocks noGrp="1"/>
          </p:cNvSpPr>
          <p:nvPr>
            <p:ph idx="1"/>
          </p:nvPr>
        </p:nvSpPr>
        <p:spPr>
          <a:xfrm>
            <a:off x="714348" y="1357298"/>
            <a:ext cx="7543800" cy="4643470"/>
          </a:xfrm>
        </p:spPr>
        <p:txBody>
          <a:bodyPr/>
          <a:lstStyle/>
          <a:p>
            <a:pPr marL="0" indent="0" algn="just">
              <a:buNone/>
            </a:pPr>
            <a:r>
              <a:rPr lang="ru-RU" dirty="0"/>
              <a:t>            Нейтронная активация приводит к образованию </a:t>
            </a:r>
            <a:r>
              <a:rPr lang="en-US" baseline="30000" dirty="0"/>
              <a:t>24</a:t>
            </a:r>
            <a:r>
              <a:rPr lang="en-US" dirty="0"/>
              <a:t>Na </a:t>
            </a:r>
            <a:r>
              <a:rPr lang="ru-RU" dirty="0"/>
              <a:t>и </a:t>
            </a:r>
            <a:r>
              <a:rPr lang="ru-RU" baseline="30000" dirty="0"/>
              <a:t>32</a:t>
            </a:r>
            <a:r>
              <a:rPr lang="ru-RU" dirty="0"/>
              <a:t>Р Эти изотопы могут служить маркером дозы облучения вследствие воздействия нейтронов. Измерение активности </a:t>
            </a:r>
            <a:r>
              <a:rPr lang="ru-RU" baseline="30000" dirty="0"/>
              <a:t>24</a:t>
            </a:r>
            <a:r>
              <a:rPr lang="en-US" dirty="0"/>
              <a:t>Na </a:t>
            </a:r>
            <a:r>
              <a:rPr lang="ru-RU" dirty="0"/>
              <a:t>в ряде биологических образцов (кровь, моча, волосы, ногти) при помощи </a:t>
            </a:r>
            <a:r>
              <a:rPr lang="en-US" dirty="0" err="1"/>
              <a:t>HPGe</a:t>
            </a:r>
            <a:r>
              <a:rPr lang="ru-RU" dirty="0"/>
              <a:t>-детектора позволяет определить дозу порядка 10мГр. Отношение измеренной активности </a:t>
            </a:r>
            <a:r>
              <a:rPr lang="ru-RU" baseline="30000" dirty="0"/>
              <a:t>24</a:t>
            </a:r>
            <a:r>
              <a:rPr lang="en-US" dirty="0"/>
              <a:t>Na </a:t>
            </a:r>
            <a:r>
              <a:rPr lang="ru-RU" dirty="0"/>
              <a:t>в крови и </a:t>
            </a:r>
            <a:r>
              <a:rPr lang="ru-RU" baseline="30000" dirty="0"/>
              <a:t>32</a:t>
            </a:r>
            <a:r>
              <a:rPr lang="ru-RU" dirty="0"/>
              <a:t>Р в волосах может предоставить информацию относительно нейтронных спектров. Активность иных объектов (костюм, монеты, драгоценности, наручные часы и другие металлические предметы) также полезна в оценке дозы.</a:t>
            </a:r>
          </a:p>
          <a:p>
            <a:pPr>
              <a:buNone/>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62000" y="685800"/>
            <a:ext cx="7543800" cy="5386406"/>
          </a:xfrm>
        </p:spPr>
        <p:txBody>
          <a:bodyPr>
            <a:normAutofit/>
          </a:bodyPr>
          <a:lstStyle/>
          <a:p>
            <a:pPr algn="ctr">
              <a:buNone/>
            </a:pPr>
            <a:r>
              <a:rPr lang="ru-RU" sz="9600" dirty="0">
                <a:solidFill>
                  <a:schemeClr val="accent1">
                    <a:lumMod val="75000"/>
                  </a:schemeClr>
                </a:solidFill>
              </a:rPr>
              <a:t>Спасибо большое за внимание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335488"/>
          </a:xfrm>
        </p:spPr>
        <p:txBody>
          <a:bodyPr>
            <a:normAutofit fontScale="92500"/>
          </a:bodyPr>
          <a:lstStyle/>
          <a:p>
            <a:pPr marL="0" indent="0" algn="just">
              <a:buNone/>
            </a:pPr>
            <a:r>
              <a:rPr lang="ru-RU" dirty="0"/>
              <a:t>          Ограниченные возможности физических методов дозиметрии обусловили необходимость поиска методов биологической дозиметрии , которые основываются на радиационных эффектах. Существует большое количество биологических маркеров, характеризующихся устойчивой зависимостью доза-эффект. Вместе с тем, индивидуальная вариабельность, высокие значения показателей в необлученном организме, а также зависимость от нерадиационных факторов, сопутствующей патологии позволяют квалифицировать лишь немногие из маркеров облучения как биологические дозиметры.</a:t>
            </a:r>
          </a:p>
          <a:p>
            <a:pPr marL="0" indent="0" algn="just">
              <a:buNone/>
            </a:pPr>
            <a:r>
              <a:rPr lang="ru-RU" dirty="0"/>
              <a:t>          Проведение биологической дозиметрии или, скорее, исследования биологических маркеров облучения остается трудной задачей, особенно из-за гетерогенности облучения. </a:t>
            </a:r>
          </a:p>
        </p:txBody>
      </p:sp>
    </p:spTree>
    <p:extLst>
      <p:ext uri="{BB962C8B-B14F-4D97-AF65-F5344CB8AC3E}">
        <p14:creationId xmlns:p14="http://schemas.microsoft.com/office/powerpoint/2010/main" val="138410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476672"/>
            <a:ext cx="7842448" cy="2664296"/>
          </a:xfrm>
        </p:spPr>
        <p:txBody>
          <a:bodyPr>
            <a:normAutofit fontScale="92500" lnSpcReduction="10000"/>
          </a:bodyPr>
          <a:lstStyle/>
          <a:p>
            <a:pPr marL="0" indent="0" algn="just">
              <a:buNone/>
            </a:pPr>
            <a:r>
              <a:rPr lang="ru-RU" dirty="0"/>
              <a:t>       </a:t>
            </a:r>
            <a:r>
              <a:rPr lang="ru-RU" sz="2000" dirty="0"/>
              <a:t>В отличие от методов физической дозиметрии, методы биологической дозиметрии, как правило, не применимы для оценки доз меньше 0,1Гр, и, кроме того на них влияют индивидуальные вариации  радиочувствительности.</a:t>
            </a:r>
          </a:p>
          <a:p>
            <a:pPr marL="0" indent="0" algn="just">
              <a:buNone/>
            </a:pPr>
            <a:r>
              <a:rPr lang="ru-RU" sz="2000" dirty="0"/>
              <a:t>        Исследование биологических маркеров радиационного поражения предполагают использование методов для измерения изменений в биологических системах вследствие воздействия ИИ и соотнесения их с влиянием окружающей среды и заболевания. </a:t>
            </a:r>
          </a:p>
          <a:p>
            <a:pPr marL="0" indent="0" algn="just">
              <a:buNone/>
            </a:pPr>
            <a:r>
              <a:rPr lang="ru-RU" sz="20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24944"/>
            <a:ext cx="566353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63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191472"/>
          </a:xfrm>
        </p:spPr>
        <p:txBody>
          <a:bodyPr/>
          <a:lstStyle/>
          <a:p>
            <a:pPr marL="0" indent="0" algn="just">
              <a:buNone/>
            </a:pPr>
            <a:r>
              <a:rPr lang="ru-RU" dirty="0"/>
              <a:t>        Выделяют биологические маркеры облучения, дозы, чувствительности и болезни. Важно четко понимать различия и применимость разных типов биомаркеров.  Биомаркеры дают возможность получить информацию для принятия срочных управленческих решений, охарактеризовать долговременные радиационные риски и идентифицировать радиационно-индуцированные заболевания на ранних стадиях. Эта информация является наиболее надежной в отношении индивидуального облучения,  а также  минимизирует физиологическое и психологическое воздействие облучения.</a:t>
            </a:r>
          </a:p>
        </p:txBody>
      </p:sp>
    </p:spTree>
    <p:extLst>
      <p:ext uri="{BB962C8B-B14F-4D97-AF65-F5344CB8AC3E}">
        <p14:creationId xmlns:p14="http://schemas.microsoft.com/office/powerpoint/2010/main" val="238458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191472"/>
          </a:xfrm>
        </p:spPr>
        <p:txBody>
          <a:bodyPr/>
          <a:lstStyle/>
          <a:p>
            <a:pPr marL="0" indent="0" algn="just">
              <a:buNone/>
            </a:pPr>
            <a:r>
              <a:rPr lang="ru-RU" dirty="0"/>
              <a:t>           В настоящее время известно значительное количество биомаркеров облучения человека. Однако перед применением требуется </a:t>
            </a:r>
            <a:r>
              <a:rPr lang="ru-RU" dirty="0" err="1"/>
              <a:t>валидация</a:t>
            </a:r>
            <a:r>
              <a:rPr lang="ru-RU" dirty="0"/>
              <a:t> биомаркеров. В этом направлении данные лабораторных исследований дополняют эпидемиологические исследования. В таких исследованиях значение </a:t>
            </a:r>
            <a:r>
              <a:rPr lang="ru-RU" dirty="0" err="1"/>
              <a:t>биомаркера</a:t>
            </a:r>
            <a:r>
              <a:rPr lang="ru-RU" dirty="0"/>
              <a:t> является зависимой переменной, которую следует оценить, а предполагаемое измерение, например, облучение, является независимой переменной. </a:t>
            </a:r>
            <a:r>
              <a:rPr lang="ru-RU" dirty="0" err="1"/>
              <a:t>Валидированный</a:t>
            </a:r>
            <a:r>
              <a:rPr lang="ru-RU" dirty="0"/>
              <a:t> </a:t>
            </a:r>
            <a:r>
              <a:rPr lang="ru-RU" dirty="0" err="1"/>
              <a:t>биомаркер</a:t>
            </a:r>
            <a:r>
              <a:rPr lang="ru-RU" dirty="0"/>
              <a:t> предоставляет надежные данные для оценки рисков для здоровья и может служить руководством при проведении индивидуальных программ по медицинскому контролю. </a:t>
            </a:r>
          </a:p>
        </p:txBody>
      </p:sp>
    </p:spTree>
    <p:extLst>
      <p:ext uri="{BB962C8B-B14F-4D97-AF65-F5344CB8AC3E}">
        <p14:creationId xmlns:p14="http://schemas.microsoft.com/office/powerpoint/2010/main" val="284827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04664"/>
            <a:ext cx="7543800" cy="3168352"/>
          </a:xfrm>
        </p:spPr>
        <p:txBody>
          <a:bodyPr>
            <a:normAutofit lnSpcReduction="10000"/>
          </a:bodyPr>
          <a:lstStyle/>
          <a:p>
            <a:pPr marL="0" indent="0" algn="just">
              <a:buNone/>
            </a:pPr>
            <a:r>
              <a:rPr lang="ru-RU" dirty="0"/>
              <a:t>           В последние годы идентифицировали ряд биологических маркеров ИИ. Они включат клинику острой лучевой болезни, цитогенетические изменения в лимфоцитах периферической крови, гематологические нарушения, биохимические маркеры, </a:t>
            </a:r>
            <a:r>
              <a:rPr lang="en-US" dirty="0"/>
              <a:t>ESR</a:t>
            </a:r>
            <a:r>
              <a:rPr lang="ru-RU" dirty="0"/>
              <a:t>-спектроскопию  биологических проб, индукцию мутаций гена в эритроцитах, цитогенетические и физиологические изменения в коже и нейрофизиологические изменения.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73016"/>
            <a:ext cx="446449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923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787</TotalTime>
  <Words>3271</Words>
  <Application>Microsoft Office PowerPoint</Application>
  <PresentationFormat>Экран (4:3)</PresentationFormat>
  <Paragraphs>74</Paragraphs>
  <Slides>42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42</vt:i4>
      </vt:variant>
    </vt:vector>
  </HeadingPairs>
  <TitlesOfParts>
    <vt:vector size="46" baseType="lpstr">
      <vt:lpstr>Arial</vt:lpstr>
      <vt:lpstr>Impact</vt:lpstr>
      <vt:lpstr>Times New Roman</vt:lpstr>
      <vt:lpstr>NewsPrint</vt:lpstr>
      <vt:lpstr>Биологические маркеры лучевого поражения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Биомаркеры для высокой ЛПЭ</vt:lpstr>
      <vt:lpstr>Цитогенетические методы</vt:lpstr>
      <vt:lpstr>Презентация PowerPoint</vt:lpstr>
      <vt:lpstr>Презентация PowerPoint</vt:lpstr>
      <vt:lpstr>Презентация PowerPoint</vt:lpstr>
      <vt:lpstr>Презентация PowerPoint</vt:lpstr>
      <vt:lpstr>     Анализ хромосомных аберраций</vt:lpstr>
      <vt:lpstr>Презентация PowerPoint</vt:lpstr>
      <vt:lpstr>      Преждевременная конденсация хромосом </vt:lpstr>
      <vt:lpstr>Презентация PowerPoint</vt:lpstr>
      <vt:lpstr>   Микроядерный тест </vt:lpstr>
      <vt:lpstr>Презентация PowerPoint</vt:lpstr>
      <vt:lpstr>Метод флуоресцентной гибридизации in situ (FISH) </vt:lpstr>
      <vt:lpstr>Презентация PowerPoint</vt:lpstr>
      <vt:lpstr>Кластерные повреждения ДНК </vt:lpstr>
      <vt:lpstr>Презентация PowerPoint</vt:lpstr>
      <vt:lpstr>Мутации в соматических клетках (гликофориновый тест, мутации в локусе       Т-клеточного рецептора ) </vt:lpstr>
      <vt:lpstr>Презентация PowerPoint</vt:lpstr>
      <vt:lpstr>Презентация PowerPoint</vt:lpstr>
      <vt:lpstr>Иммунохимический метод (тест «щелочной кометы»)</vt:lpstr>
      <vt:lpstr>Презентация PowerPoint</vt:lpstr>
      <vt:lpstr>Профиль экспрессии генов </vt:lpstr>
      <vt:lpstr>Кластогенные факторы  </vt:lpstr>
      <vt:lpstr>Нейрофизиологические  маркеры</vt:lpstr>
      <vt:lpstr>Презентация PowerPoint</vt:lpstr>
      <vt:lpstr>Презентация PowerPoint</vt:lpstr>
      <vt:lpstr>Биохимические маркеры </vt:lpstr>
      <vt:lpstr>Изолированные энзимы</vt:lpstr>
      <vt:lpstr>Анализ спермы </vt:lpstr>
      <vt:lpstr>Биомаркеры кожи </vt:lpstr>
      <vt:lpstr>Биодозиметрия внутреннего облучения</vt:lpstr>
      <vt:lpstr>       Нейтронный активационный анализ</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Биологические маркеры лучевого поражения</dc:title>
  <dc:creator>User</dc:creator>
  <cp:lastModifiedBy>user</cp:lastModifiedBy>
  <cp:revision>81</cp:revision>
  <dcterms:created xsi:type="dcterms:W3CDTF">2014-07-22T09:34:44Z</dcterms:created>
  <dcterms:modified xsi:type="dcterms:W3CDTF">2025-11-26T18:00:51Z</dcterms:modified>
</cp:coreProperties>
</file>