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278" r:id="rId25"/>
    <p:sldId id="279" r:id="rId26"/>
    <p:sldId id="280" r:id="rId27"/>
    <p:sldId id="281" r:id="rId28"/>
    <p:sldId id="282" r:id="rId29"/>
    <p:sldId id="299" r:id="rId30"/>
    <p:sldId id="298" r:id="rId31"/>
    <p:sldId id="297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6172200" cy="367779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Научные принципы нормирования радиационных воздействий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03322"/>
            <a:ext cx="7128792" cy="13716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Профессор, д.м.н. Рыжкин Сергей Александрович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5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6480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пределы доз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67789"/>
              </p:ext>
            </p:extLst>
          </p:nvPr>
        </p:nvGraphicFramePr>
        <p:xfrm>
          <a:off x="467544" y="980728"/>
          <a:ext cx="8064896" cy="3024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8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4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Нормируемые величины*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Пределы доз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персонал         (группа А)**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Население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000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Эквивалентная доза за год в хрусталике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l"/>
                      <a:r>
                        <a:rPr lang="ru-RU" dirty="0"/>
                        <a:t>глаза***</a:t>
                      </a:r>
                    </a:p>
                    <a:p>
                      <a:pPr algn="l"/>
                      <a:r>
                        <a:rPr lang="ru-RU" dirty="0"/>
                        <a:t>коже****</a:t>
                      </a:r>
                    </a:p>
                    <a:p>
                      <a:pPr algn="l"/>
                      <a:r>
                        <a:rPr lang="ru-RU" dirty="0"/>
                        <a:t>кистях и стопах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 </a:t>
                      </a:r>
                      <a:r>
                        <a:rPr lang="ru-RU" dirty="0" err="1"/>
                        <a:t>мЗв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500 </a:t>
                      </a:r>
                      <a:r>
                        <a:rPr lang="ru-RU" dirty="0" err="1"/>
                        <a:t>мЗв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500 </a:t>
                      </a:r>
                      <a:r>
                        <a:rPr lang="ru-RU" dirty="0" err="1"/>
                        <a:t>мЗв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 </a:t>
                      </a:r>
                      <a:r>
                        <a:rPr lang="ru-RU" dirty="0" err="1"/>
                        <a:t>мЗв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50 </a:t>
                      </a:r>
                      <a:r>
                        <a:rPr lang="ru-RU" dirty="0" err="1"/>
                        <a:t>мЗв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50 </a:t>
                      </a:r>
                      <a:r>
                        <a:rPr lang="ru-RU" dirty="0" err="1"/>
                        <a:t>мЗв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005064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Примечания: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 - Допускается одновременное облучение до указанных пределов по всем нормируемым величинам.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** - Основные пределы доз, как и все остальные допустимые уровни воздействия персонала группы Б, равны 1/4 значений для персонала группы А. Далее в тексте все нормативные значения для категории персонал приводятся только для группы 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*** - Относится к дозе на глубине 300 мг/см2.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**** - Относится к среднему по площади в 1 см2 значению в базальном слое кожи толщиной 5 мг/см2 под покровным слоем толщиной 5 мг/см2. На ладонях толщина покровного слоя - 40 мг/см2. Указанным пределом допускается облучение всей кожи человека при условии, что в пределах усредненного облучения любого 1 см2 площади кожи этот предел не будет превышен. Предел дозы при облучении кожи лица обеспечивает не превышение предела дозы на хрусталик от бета-частиц.</a:t>
            </a:r>
          </a:p>
        </p:txBody>
      </p:sp>
    </p:spTree>
    <p:extLst>
      <p:ext uri="{BB962C8B-B14F-4D97-AF65-F5344CB8AC3E}">
        <p14:creationId xmlns:p14="http://schemas.microsoft.com/office/powerpoint/2010/main" val="298895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597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Основные пределы доз облучения не включают в себя дозы от природного и медицинского облучения, а также дозы вследствие радиационных аварий. На эти виды облучения устанавливаются специальные ограничения.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Эффективная доза для персонала не должна превышать за период трудовой деятельности (50 лет) - 1000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для населения за период жизни (70 лет) - 70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Началом периодов считается 1 января 2000 года.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Годовая эффективная доза облучения персонала за счет нормальной эксплуатации техногенных источников ионизирующего излучения не должна превышать пределов доз, установленных в таблице.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Под годовой эффективной дозой понимается сумма эффективной дозы внешнего облучения, полученной за календарный год, и ожидаемой эффективной дозы внутреннего облучения, обусловленной поступлением в организм радионуклидов за этот же год.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11522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Для женщин в возрасте до 45 лет, работающих с источниками излучения, вводятся дополнительные ограничения: эквивалентная доза на поверхности нижней части области живота не должна превышать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месяц, а поступление радионуклидов в организм за год не должно быть более 1/20 предела годового поступления для персонала.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На период беременности и грудного вскармливания ребенка женщины должны переводиться на работу, не связанную с источниками ионизирующего излучения.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Для студентов и учащихся старше 16 лет, проходящих профессиональное обучение с использованием источников излучения, годовые дозы не должны превышать значений, установленных для персонала группы Б.</a:t>
            </a:r>
          </a:p>
        </p:txBody>
      </p:sp>
    </p:spTree>
    <p:extLst>
      <p:ext uri="{BB962C8B-B14F-4D97-AF65-F5344CB8AC3E}">
        <p14:creationId xmlns:p14="http://schemas.microsoft.com/office/powerpoint/2010/main" val="351518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Планируемое повышенное облучение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Планируемое повышенное облучение персонала группы А выше установленных пределов доз, при предотвращении развития аварии или ликвидации ее последствий может быть разрешено только в случае необходимости спасения людей и (или) предотвращения их облучения. Планируемое повышенное облучение допускается для мужчин, как правило, старше 30 лет лишь при их добровольном письменном согласии, после информирования о возможных дозах облучения и риске для здоровья.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Планируемое повышенное облучение в эффективной дозе до 100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год и эквивалентных дозах не более двукратных значений, допускается организациями (структурными подразделениями) федеральных органов исполнительной власти, осуществляющих государственный санитарно-эпидемиологический надзор на уровне субъекта Российской Федерации, а облучение в эффективной дозе до 200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год и четырехкратных значений эквивалентных доз - допускается только федеральными органами исполнительной власти, уполномоченными осуществлять государственный санитарно-эпидемиологический надзор.</a:t>
            </a:r>
          </a:p>
        </p:txBody>
      </p:sp>
    </p:spTree>
    <p:extLst>
      <p:ext uri="{BB962C8B-B14F-4D97-AF65-F5344CB8AC3E}">
        <p14:creationId xmlns:p14="http://schemas.microsoft.com/office/powerpoint/2010/main" val="12537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848872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Повышенное облучение не допускается: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для работников, ранее уже облученных в течение года в результате аварии или запланированного повышенного облучения с эффективной дозой       200мЗв или с эквивалентной дозой, превышающей в четыре раза соответствующие пределы доз;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для лиц, имеющих медицинские противопоказания для работы с источниками излучения.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36503" cy="30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1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61206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Лица, подвергшиеся облучению в эффективной дозе, превышающей 100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течение года, при дальнейшей работе не должны подвергаться облучению в дозе свыше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год.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Облучение эффективной дозой свыше 200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течение года должно рассматриваться как потенциально опасное. Лица, подвергшиеся такому облучению, должны немедленно выводиться из зоны облучения и направляться на медицинское обследование. Последующая работа с источниками излучения этим лицам может быть разрешена только в индивидуальном порядке с учетом их согласия по решению компетентной медицинской комиссии.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Лица, не относящиеся к персоналу, привлекаемые для проведения аварийных и спасательных работ, должны быть оформлены и допущены к работам как персонал группы 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41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ограничению облучения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Годовая доза облучения населения не должна превышать основные пределы доз. Указанные пределы доз относятся к средней дозе критической группы населения, рассматриваемой как сумма доз внешнего облучения за текущий год и ожидаемой дозы до 70 лет вследствие поступления радионуклидов в организм за текущий год.</a:t>
            </a:r>
          </a:p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воздействии на население нескольких техногенных источников федеральными органами исполнительной власти, уполномоченными осуществлять государственный санитарно-эпидемиологический надзор, устанавливаются величины воздействия для каждого источника с целью соблюдения основных пределов доз.</a:t>
            </a:r>
          </a:p>
        </p:txBody>
      </p:sp>
    </p:spTree>
    <p:extLst>
      <p:ext uri="{BB962C8B-B14F-4D97-AF65-F5344CB8AC3E}">
        <p14:creationId xmlns:p14="http://schemas.microsoft.com/office/powerpoint/2010/main" val="265252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Облучение населения техногенными источниками излучения ограничивается путем обеспечения сохранности источников излучения, контроля технологических процессов и ограничения выброса (сброса) радионуклидов в окружающую среду, а также другими мероприятиями на стадии проектирования, эксплуатации и прекращения использования источников излучения.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Допустимые значения содержания радионуклидов в пищевых продуктах, питьевой воде и воздухе, соответствующие пределу дозы техногенного облучения населения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/год и квотам от этого предела, рассчитываются на основании значений дозовых коэффициентов при поступлении радионуклидов через органы пищеварения с учетом их распределения по компонентам рациона питания и питьевой воде, а также с учетом поступления радионуклидов через органы дыхания и внешнего облучения людей. Значения дозовых коэффициентов для критических групп населения, ДОА и ПГП через органы дыхания и ПГП через органы пищеварения.</a:t>
            </a:r>
          </a:p>
        </p:txBody>
      </p:sp>
    </p:spTree>
    <p:extLst>
      <p:ext uri="{BB962C8B-B14F-4D97-AF65-F5344CB8AC3E}">
        <p14:creationId xmlns:p14="http://schemas.microsoft.com/office/powerpoint/2010/main" val="98360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Допустимое значение эффективной дозы, обусловленной суммарным воздействием природных источников излучения, для населения не устанавливается. Снижение облучения населения достигается путем установления системы ограничений на облучение населения от отдельных природных источников излучения.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71" y="3030022"/>
            <a:ext cx="5710436" cy="35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6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66423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Предварительная оценка качества питьевой воды по показателям радиационной безопасности может быть дана по удельной суммарной альфа- и бета-активности. При значениях ниже 0,2 и 1,0 Бк/кг, соответственно, дальнейшие исследования воды не являются обязательными. В случае превышения указанных уровней проводится анализ содержания радионуклидов в воде. Приоритетный перечень определяемых при этом радионуклидов в воде устанавливается в соответствии с санитарным законодательством.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Критическим путем облучения людей за счет Об утверждении 222Rn, содержащегося в питьевой воде, является переход радона в воздух помещения и последующее ингаляционное поступление дочерних продуктов радона в организм. Уровень вмешательства для 222Rn в питьевой воде составляет 60 Бк/кг. Определение удельной активности 222Rn в питьевой воде из подземных источников является обязательным.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Для минеральных и лечебных вод устанавливаются специальные нормативы.</a:t>
            </a:r>
          </a:p>
        </p:txBody>
      </p:sp>
    </p:spTree>
    <p:extLst>
      <p:ext uri="{BB962C8B-B14F-4D97-AF65-F5344CB8AC3E}">
        <p14:creationId xmlns:p14="http://schemas.microsoft.com/office/powerpoint/2010/main" val="220016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Нормирование радиационного облучения основано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беспороговой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концепции действия радиации. Основой современных концепций нормирования радиационного фактора является принцип ограничения дозы внешнего и внутреннего облучения персонала, а также населения при использовании, захоронении и транспортировке радиоактивных веществ, эксплуатации ядерных реакторов, ускорителей частиц, рентгеновских установок и других источников ионизирующих излучений.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Поэтому основным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принципом, положенным МКРЗ в разработку безопасных условий труда и проживания, является снижение дозы облучения до такого низкого уровня, насколько это разумно и достижимо с учетом экономических и социальных факторов.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4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Ограничение медицинского облучения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2867" y="764704"/>
            <a:ext cx="74676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Радиационная защита пациентов при медицинском облучении должна быть основана на необходимости получения полезной диагностической информации и/или терапевтического эффекта от соответствующих медицинских процедур при наименьших возможных уровнях облучения. При этом не устанавливаются пределы доз для пациентов, но применяются принципы обоснования назначения медицинских процедур и оптимизации защиты пациентов.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38879"/>
            <a:ext cx="4824536" cy="28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9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Проведение медицинских процедур, связанных с облучением пациентов, должно быть обосновано путем сопоставления диагностических или терапевтических выгод, которые они приносят, с радиационным ущербом для здоровья, который может причинить облучение, принимая во внимание имеющиеся альтернативные методы, не связанные с медицинским облучением.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Перед проведением диагностической или терапевтической процедуры, связанной с облучением женщины детородного возраста, необходимо определить, не является ли она беременной или кормящей матерью. Беременная или кормящая женщина, а также родители детей-пациентов должны быть информированы врачом о пользе планируемой процедуры и о связанном с ней радиационном риске для эмбриона/плода, новорожденных и детей младшего возраста для принятия сознательного решения о проведении процедуры или отказе от нее.</a:t>
            </a:r>
          </a:p>
        </p:txBody>
      </p:sp>
    </p:spTree>
    <p:extLst>
      <p:ext uri="{BB962C8B-B14F-4D97-AF65-F5344CB8AC3E}">
        <p14:creationId xmlns:p14="http://schemas.microsoft.com/office/powerpoint/2010/main" val="396040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6696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При проведении обоснованных медицинских рентгенорадиологических обследований в связи с профессиональной деятельностью или в рамках медико-юридических процедур, а также рентгенорадиологических профилактических медицинских и научных исследований практически здоровых лиц, не получающих прямой пользы для своего здоровья от процедур, связанных с облучением, годовая эффективная доза не должна превышать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Лица (не персонал рентгенорадиологических отделений), оказывающие помощь в поддержке пациентов (тяжелобольных, детей и др.) при выполнении рентгенорадиологических процедур, не должны подвергаться облучению в дозе, превышающей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год.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8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933056"/>
            <a:ext cx="7467600" cy="2592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Такие же требования предъявляются к радиационной безопасности взрослых лиц, проживающих вместе с пациентами, прошедшими курс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радионуклидной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терапии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имплантацией закрытых источников и выписанными из клиники. Для остальных взрослых лиц, а также для детей, контактирующих с пациентами, выписанными из клиники после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радионуклидной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терапии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предел дозы составляет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23" y="116632"/>
            <a:ext cx="51125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20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Пациенты, проходящие курс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радионуклидной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терапии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имплантацией закрытых источников, могут быть выписаны из клиники при условии, что уровень гамма- и рентгеновского излучения, испускаемого из тела, удовлетворяет требованиям,  которые указаны выше. Выписка пациента после терапии радионуклидами, указанными в таблице, допускается, если введенная или остаточная активность радионуклидов в теле или измеренная мощность дозы в воздухе вблизи тела пациента ниже соответствующих значений, приведенных в этой таблице. Перед выпиской пациентам следует дать письменные и устные инструкции относительно мер предосторожности, которые они должны принимать с тем, чтобы защитить от облучения членов семьи и других лиц, с которыми они могут вступать в контакт. Такие же требования предъявляются к режиму амбулаторного лечения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58960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180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Активность радионуклидов в теле взрослого пациента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ГБк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после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радионуклидной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терапии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имплантацией закрытых источников и мощность эквивалентной дозы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мкЗв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/ч) на расстоянии 1 м от поверхности тела, при которых разрешается выписка пациента из клиники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29796"/>
              </p:ext>
            </p:extLst>
          </p:nvPr>
        </p:nvGraphicFramePr>
        <p:xfrm>
          <a:off x="395536" y="1916832"/>
          <a:ext cx="7704856" cy="448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Радионуклид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Период полураспада,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Активность в теле,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ГБк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Мощность дозы,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мкЗв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/ч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(125)I**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(131)I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(153)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(188)Re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7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31683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В случае многократного лечения в течение года активность в теле и мощность дозы в таблице должны быть уменьшены в число раз, равное числу курсов лечения за год.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** - В составе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имплантантов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брахитерапии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предстательной железы.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При планировании и проведении процедур, связанных с облучением ионизирующим излучением, в учреждениях здравоохранения должны определяться и регистрироваться в установленном порядке дозы у всех лиц, подвергающихся медицинскому облучению.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5832648" cy="33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69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по ограничению облучения населения в условиях радиационной аварии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 случае возникновения аварии должны быть приняты практические меры для восстановления контроля над источником излучения и сведения к минимуму доз облучения, количества облученных лиц, радиоактивного загрязнения окружающей среды, экономических и социальных потерь, вызванных радиоактивным загрязнением.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При радиационной аварии или обнаружении радиоактивного загрязнения ограничение облучения осуществляется защитными мероприятиями, применимыми, как правило, к окружающей среде и (или) к человеку. Эти мероприятия могут приводить к нарушению нормальной жизнедеятельности населения, хозяйственного и социального функционирования территории. При планировании защитных мероприятий необходимо обеспечивать максимально возможное превышение пользы от снижения дозы облучения над ущербом, связанным с проведением этих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93221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859216" cy="14401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Если предполагаемая доза излучения за короткий срок (2 суток) достигает уровней, при превышении которых возможны детерминированные эффекты (табл.), необходимо срочное вмешательство (меры защиты).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34076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Прогнозируемые уровни облучения, при которых необходимо срочное вмешательство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16926"/>
              </p:ext>
            </p:extLst>
          </p:nvPr>
        </p:nvGraphicFramePr>
        <p:xfrm>
          <a:off x="1547664" y="2012181"/>
          <a:ext cx="6096000" cy="453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5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Орган или ткань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Поглощенная доза в органе или ткани за 2 суток, Гр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 тело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Легкие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Щитовидная железа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Хрусталик глаза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Гонады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655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вмешательства при хроническом облучении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4968879"/>
              </p:ext>
            </p:extLst>
          </p:nvPr>
        </p:nvGraphicFramePr>
        <p:xfrm>
          <a:off x="457200" y="2348879"/>
          <a:ext cx="746760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Орган или ткань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Годовая поглощенная доза, Гр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Гонады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Хрусталик глаза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Красный костный мозг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05273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Если предполагаемая доза излучения за короткий срок (2 суток) достигает уровней, при превышении которых возможны детерминированные эффекты, необходимо срочное вмешательство (меры защиты).</a:t>
            </a:r>
          </a:p>
        </p:txBody>
      </p:sp>
    </p:spTree>
    <p:extLst>
      <p:ext uri="{BB962C8B-B14F-4D97-AF65-F5344CB8AC3E}">
        <p14:creationId xmlns:p14="http://schemas.microsoft.com/office/powerpoint/2010/main" val="101426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643192" cy="2808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Основными документами, в соответствии с которыми осуществляется радиационный контроль за безопасностью населения, являются Федеральный Закон «О радиационной безопасности населения», Санитарные правила СП 2.6.1.2612-10 (ОСПОРБ 99/2010) и «Нормы радиационной безопасности НРБ-99/2009». Эти документы служат для обеспечения радиационной безопасности человека.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76" y="3284984"/>
            <a:ext cx="58681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45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Уровни вмешательства для временного отселения населения составляют: для начала временного отселения - 30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месяц, для окончания временного отселения - 10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месяц. Если прогнозируется, что накопленная за один месяц доза будет находиться выше указанных уровней в течение года, следует решать вопрос об отселении населения на постоянное место жительства.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При планировании защитных мероприятий на случай радиационной аварии федеральным органом исполнительной власти, уполномоченным осуществлять государственный санитарно-эпидемиологический надзор, территориальными подразделениями федеральных органов исполнительной власти, осуществляющих государственный санитарно-эпидемиологический надзор, устанавливаются уровни вмешательства (дозы и мощности доз облучения, уровни радиоактивного загрязнения) применительно к конкретному радиационному объекту и условиям его размещения с учетом вероятных типов аварии, сценариев развития аварийной ситуации и складывающейся радиационной обстановки. </a:t>
            </a:r>
          </a:p>
        </p:txBody>
      </p:sp>
    </p:spTree>
    <p:extLst>
      <p:ext uri="{BB962C8B-B14F-4D97-AF65-F5344CB8AC3E}">
        <p14:creationId xmlns:p14="http://schemas.microsoft.com/office/powerpoint/2010/main" val="70008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71014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При аварии, повлекшей за собой радиоактивное загрязнение обширной территории, на основании контроля и прогноза радиационной обстановки устанавливается зона радиационной аварии. В зоне радиационной аварии проводится контроль радиационной обстановки и осуществляются мероприятия по снижению уровней облучения населения.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Принятие решений о мерах защиты населения в случае крупной радиационной аварии с радиоактивным загрязнением территории проводится на основании сравнения прогнозируемой дозы, предотвращаемой защитным мероприятием, и уровней загрязнения.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На поздних стадиях радиационной аварии, повлекшей за собой загрязнение обширных территорий долгоживущими радионуклидами, решения о защитных мероприятиях принимаются с учетом сложившейся радиационной обстановки и конкретных социально-экономических условий.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61" y="2564904"/>
            <a:ext cx="5493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7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контролю за выполнением Норм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Радиационный контроль является важнейшей частью обеспечения радиационной безопасности и конкретный перечень видов и объем контроля включается в проект радиационного объекта. Он имеет целью определение степени соблюдения принципов радиационной безопасности и требований нормативов, включая не превышение установленных основных пределов доз и допустимых уровней при нормальной работе, получение необходимой информации для оптимизации защиты и принятия решений о вмешательстве в случае радиационных аварий, загрязнения местности и зданий радионуклидами, а также на территориях и в зданиях с повышенным уровнем природного облучения.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42431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6141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Радиационному контролю подлежат: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радиационные характеристики источников излучения, выбросов в атмосферу, жидких и твердых радиоактивных отходов;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радиационные факторы, создаваемые технологическим процессом на рабочих местах и в окружающей среде;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радиационные факторы на загрязненных территориях и в зданиях с повышенным уровнем природного облучения;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уровни облучения персонала и населения от всех источников излучения.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273664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Основными контролируемыми параметрами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годовая эффективная и эквивалентная дозы 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радионуклидов в организм и их содержание в организме для оценки годового поступления;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объемная или удельная активность радионуклидов в воздухе, воде, пищевых продуктах, строительных материалах и др.;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радиоактивное загрязнение кожных покровов, одежды, обуви, рабочих поверхностей;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доза и мощность дозы внешнего облучения;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плотность потока частиц и фотонов.</a:t>
            </a:r>
          </a:p>
        </p:txBody>
      </p:sp>
    </p:spTree>
    <p:extLst>
      <p:ext uri="{BB962C8B-B14F-4D97-AF65-F5344CB8AC3E}">
        <p14:creationId xmlns:p14="http://schemas.microsoft.com/office/powerpoint/2010/main" val="2660115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С целью оперативного контроля для всех контролируемых параметров устанавливаются контрольные уровни. Значение этих уровней устанавливается таким образом, чтобы было гарантировано не превышение основных пределов доз и реализация принципа снижения уровней облучения до возможно низкого уровня.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При этом учитывается облучение от всех подлежащих контролю источников излучения, достигнутый уровень защищенности, возможность его дальнейшего снижения с учетом требований принципа оптимизации. Обнаруженное превышение контрольных уровней является основанием для выяснения причин этого превышения и разработки мероприятий по его устранению.</a:t>
            </a:r>
          </a:p>
        </p:txBody>
      </p:sp>
    </p:spTree>
    <p:extLst>
      <p:ext uri="{BB962C8B-B14F-4D97-AF65-F5344CB8AC3E}">
        <p14:creationId xmlns:p14="http://schemas.microsoft.com/office/powerpoint/2010/main" val="3052879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4087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При планировании и проведении мероприятий по обеспечению радиационной безопасности, принятии решений в области обеспечения радиационной безопасности, анализе эффективности указанных мероприятий органами государственной власти, органами местного самоуправления, а также организациями, осуществляющими деятельность с использованием источников ионизирующего излучения, проводится оценка радиационной безопасности по следующим основным показателям: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характеристика радиоактивного загрязнения окружающей среды;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обеспечения мероприятий по радиационной безопасности и выполнения норм, правил и гигиенических нормативов в области радиационной безопасности;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вероятность радиационных аварий и их масштаб;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степень готовности к эффективной ликвидации радиационных аварий и их последствий;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анализ доз облучения, получаемых отдельными группами населения от всех источников ионизирующего излучения;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число лиц, подвергшихся облучению выше установленных пределов доз облучения.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1274346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обеспечения радиационной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205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Радиационная безопасность на объекте и вокруг него обеспечивается за счет: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качества проекта радиационного объекта;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обоснованного выбора района и площадки для размещения радиационного объекта;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физической защиты источников излучения;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зонирования территории вокруг наиболее опасных объектов и внутри них;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условий эксплуатации технологических систем;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санитарно-эпидемиологической оценки и лицензирования деятельности с источниками излучения;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санитарно-эпидемиологической оценки изделий и технологий;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наличия системы радиационного контроля;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планирования и проведения мероприятий по обеспечению радиационной безопасности персонала и населения при нормальной работе объекта, его реконструкции и выводе из эксплуатации;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повышения радиационно-гигиенической грамотности персонала 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974254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467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Радиационная безопасность персонала обеспечивается: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ограничениями допуска к работе с источниками излучения по возрасту, полу, состоянию здоровья, уровню предыдущего облучения и другим показателям;</a:t>
            </a:r>
          </a:p>
          <a:p>
            <a:pPr algn="just"/>
            <a:r>
              <a:rPr lang="ru-RU" dirty="0"/>
              <a:t>знанием и соблюдением правил работы с источниками излучения;</a:t>
            </a:r>
          </a:p>
          <a:p>
            <a:pPr algn="just"/>
            <a:r>
              <a:rPr lang="ru-RU" dirty="0"/>
              <a:t>достаточностью защитных барьеров, экранов и расстояния от источников излучения, а также ограничением времени работы с источниками излучения;</a:t>
            </a:r>
          </a:p>
          <a:p>
            <a:pPr algn="just"/>
            <a:r>
              <a:rPr lang="ru-RU" dirty="0"/>
              <a:t>созданием условий труда, отвечающих требованиям НРБ-99;</a:t>
            </a:r>
          </a:p>
          <a:p>
            <a:pPr algn="just"/>
            <a:r>
              <a:rPr lang="ru-RU" dirty="0"/>
              <a:t>применением индивидуальных средств защиты;</a:t>
            </a:r>
          </a:p>
          <a:p>
            <a:pPr algn="just"/>
            <a:r>
              <a:rPr lang="ru-RU" dirty="0"/>
              <a:t>соблюдением установленных контрольных уровней;</a:t>
            </a:r>
          </a:p>
          <a:p>
            <a:pPr algn="just"/>
            <a:r>
              <a:rPr lang="ru-RU" dirty="0"/>
              <a:t>организацией радиационного контроля;</a:t>
            </a:r>
          </a:p>
          <a:p>
            <a:pPr algn="just"/>
            <a:r>
              <a:rPr lang="ru-RU" dirty="0"/>
              <a:t>организацией системы информации о радиационной обстановке;</a:t>
            </a:r>
          </a:p>
          <a:p>
            <a:pPr algn="just"/>
            <a:r>
              <a:rPr lang="ru-RU" dirty="0"/>
              <a:t>проведением эффективных мероприятий по защите персонала при планировании повышенного облучения в случае угрозы и возникновении аварии.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14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16824" cy="62133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Нормы радиационной безопасности распространяются на следующие  источники ионизирующего излучения: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техногенные источники за счёт нормальной эксплуатации техногенных источников излучения;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техногенные источники в результате радиационной аварии;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природные  источники;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медицинские источники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400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19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Радиационная безопасность населения обеспечивается: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497463"/>
            <a:ext cx="7467600" cy="534920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созданием условий жизнедеятельности людей, отвечающих требованиям НРБ-99;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установлением квот на облучение от разных источников излучения;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организацией радиационного контроля;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эффективностью планирования и проведения мероприятий по радиационной защите в нормальных условиях и в случае радиационной аварии;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организацией системы информации о радиационной обстановке.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3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3448"/>
            <a:ext cx="7467600" cy="6034682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большое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6726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принципы обеспечения радиационной безопасности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Для обеспечения радиационной безопасности при нормальной эксплуатации источников излучения необходимо руководствоваться следующими основными принципами: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не превышение допустимых пределов индивидуальных доз облучения граждан от всех источников излучения        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(принцип нормирования)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запрещение всех видов деятельности по использованию источников излучения, при которых полученная для человека и общества польза не превышает риск возможного вреда, причиненного дополнительным облучением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(принцип обоснования)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поддержание на возможно низком и достижимом уровне с учетом экономических и социальных факторов индивидуальных доз облучения и числа облучаемых лиц при использовании любого источника излучения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(принцип оптимизации)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32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Для обоснования расходов на радиационную защиту при реализации принципа оптимизации принимается, что облучение в коллективной эффективной дозе в 1 чел.-Зв приводит к потенциальному ущербу, равному потере примерно 1 чел.-года жизни населения. Величина денежного эквивалента потери 1 чел.-года жизни устанавливается отдельными документами федерального уровня в размере не менее 1 годового душевого национального дохода.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Для наиболее полной оценки вреда, который может быть нанесен здоровью в результате облучения в малых дозах, определяется ущерб, количественно учитывающего как эффекты облучения отдельных органов и тканей тела, отличающиеся радиочувствительностью к ионизирующему излучению, так и всего организма в целом. В соответствии с общепринятой в мире линейной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беспороговой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теорией зависимости риска стохастических эффектов от дозы, величина риска пропорциональна дозе излучения и связана с дозой через линейные коэффициенты радиационного риска, приведенные в таблице:</a:t>
            </a:r>
          </a:p>
        </p:txBody>
      </p:sp>
    </p:spTree>
    <p:extLst>
      <p:ext uri="{BB962C8B-B14F-4D97-AF65-F5344CB8AC3E}">
        <p14:creationId xmlns:p14="http://schemas.microsoft.com/office/powerpoint/2010/main" val="399739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58000"/>
                <a:satMod val="125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59849"/>
              </p:ext>
            </p:extLst>
          </p:nvPr>
        </p:nvGraphicFramePr>
        <p:xfrm>
          <a:off x="683568" y="764705"/>
          <a:ext cx="7272808" cy="46360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78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Облучаемая группа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риска злокачествен</a:t>
                      </a:r>
                    </a:p>
                    <a:p>
                      <a:pPr algn="ctr"/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новообразований, ´10-2 Зв-1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риска наследственных эффектов, ´10-2 Зв-1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´10-2 Зв-1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3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Все население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3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71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Усредненная величина коэффициента риска, используемая для установления пределов доз персонала и населения, принята равной 0,05 Зв-1.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В условиях нормальной эксплуатации источников ионизирующего излучения пределы доз облучения в течение года устанавливаются исходя из следующих значений индивидуального пожизненного риска: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для персонала - 1,0´10-3;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для населения - 5,0´10-5.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пренебрежимо малого риска составляет 10-6.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обосновании защиты от источников потенциального облучения в течение года принимаются следующие граничные значения обобщенного риска (произведение вероятности события, приводящего к облучению, и вероятности смерти, связанной с облучением):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персонал - 2,0´10-4, год-1;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население - 1,0´10-5, год-1.</a:t>
            </a:r>
          </a:p>
        </p:txBody>
      </p:sp>
    </p:spTree>
    <p:extLst>
      <p:ext uri="{BB962C8B-B14F-4D97-AF65-F5344CB8AC3E}">
        <p14:creationId xmlns:p14="http://schemas.microsoft.com/office/powerpoint/2010/main" val="39303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Устанавливаются следующие категории облучаемых лиц: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персонал (группы А и Б);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все население, включая лиц из персонала вне сферы и условий их производственной деятельности.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4726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392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776</TotalTime>
  <Words>3504</Words>
  <Application>Microsoft Office PowerPoint</Application>
  <PresentationFormat>Экран (4:3)</PresentationFormat>
  <Paragraphs>221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Century Schoolbook</vt:lpstr>
      <vt:lpstr>Times New Roman</vt:lpstr>
      <vt:lpstr>Wingdings</vt:lpstr>
      <vt:lpstr>Wingdings 2</vt:lpstr>
      <vt:lpstr>Эркер</vt:lpstr>
      <vt:lpstr>Научные принципы нормирования радиационных воздействий</vt:lpstr>
      <vt:lpstr>Введение</vt:lpstr>
      <vt:lpstr>Презентация PowerPoint</vt:lpstr>
      <vt:lpstr>Презентация PowerPoint</vt:lpstr>
      <vt:lpstr>Основные принципы обеспечения радиационной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пределы доз</vt:lpstr>
      <vt:lpstr>Презентация PowerPoint</vt:lpstr>
      <vt:lpstr>Презентация PowerPoint</vt:lpstr>
      <vt:lpstr>Планируемое повышенное облучение</vt:lpstr>
      <vt:lpstr>Презентация PowerPoint</vt:lpstr>
      <vt:lpstr>Презентация PowerPoint</vt:lpstr>
      <vt:lpstr>Требования к ограничению облучения населения</vt:lpstr>
      <vt:lpstr>Презентация PowerPoint</vt:lpstr>
      <vt:lpstr>Презентация PowerPoint</vt:lpstr>
      <vt:lpstr>Презентация PowerPoint</vt:lpstr>
      <vt:lpstr>    Ограничение медицинского облучения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по ограничению облучения населения в условиях радиационной аварии</vt:lpstr>
      <vt:lpstr>Презентация PowerPoint</vt:lpstr>
      <vt:lpstr>Уровни вмешательства при хроническом облучении</vt:lpstr>
      <vt:lpstr>Презентация PowerPoint</vt:lpstr>
      <vt:lpstr>Презентация PowerPoint</vt:lpstr>
      <vt:lpstr>Презентация PowerPoint</vt:lpstr>
      <vt:lpstr>Требования к контролю за выполнением Норм</vt:lpstr>
      <vt:lpstr>Презентация PowerPoint</vt:lpstr>
      <vt:lpstr>Основными контролируемыми параметрами являются:</vt:lpstr>
      <vt:lpstr>Презентация PowerPoint</vt:lpstr>
      <vt:lpstr>Презентация PowerPoint</vt:lpstr>
      <vt:lpstr>Пути обеспечения радиационной безопасности</vt:lpstr>
      <vt:lpstr>Радиационная безопасность персонала обеспечивается: </vt:lpstr>
      <vt:lpstr> Радиационная безопасность населения обеспечивается:</vt:lpstr>
      <vt:lpstr>Спасибо большое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принципы нормирования радиационных воздействий</dc:title>
  <dc:creator>User</dc:creator>
  <cp:lastModifiedBy>user</cp:lastModifiedBy>
  <cp:revision>70</cp:revision>
  <dcterms:created xsi:type="dcterms:W3CDTF">2014-08-07T05:16:13Z</dcterms:created>
  <dcterms:modified xsi:type="dcterms:W3CDTF">2025-11-26T18:00:02Z</dcterms:modified>
</cp:coreProperties>
</file>