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02" r:id="rId3"/>
    <p:sldId id="303" r:id="rId4"/>
    <p:sldId id="300" r:id="rId5"/>
    <p:sldId id="301" r:id="rId6"/>
    <p:sldId id="298" r:id="rId7"/>
    <p:sldId id="299" r:id="rId8"/>
    <p:sldId id="297" r:id="rId9"/>
    <p:sldId id="257" r:id="rId10"/>
    <p:sldId id="281" r:id="rId11"/>
    <p:sldId id="310" r:id="rId12"/>
    <p:sldId id="312" r:id="rId13"/>
    <p:sldId id="265" r:id="rId14"/>
    <p:sldId id="292" r:id="rId15"/>
    <p:sldId id="259" r:id="rId16"/>
    <p:sldId id="258" r:id="rId17"/>
    <p:sldId id="260" r:id="rId18"/>
    <p:sldId id="287" r:id="rId19"/>
    <p:sldId id="261" r:id="rId20"/>
    <p:sldId id="272" r:id="rId21"/>
    <p:sldId id="273" r:id="rId22"/>
    <p:sldId id="313" r:id="rId23"/>
    <p:sldId id="314" r:id="rId24"/>
    <p:sldId id="304" r:id="rId25"/>
    <p:sldId id="306" r:id="rId26"/>
    <p:sldId id="262" r:id="rId27"/>
    <p:sldId id="266" r:id="rId28"/>
    <p:sldId id="288" r:id="rId29"/>
    <p:sldId id="290" r:id="rId30"/>
    <p:sldId id="267" r:id="rId31"/>
    <p:sldId id="291" r:id="rId32"/>
    <p:sldId id="269" r:id="rId33"/>
    <p:sldId id="307" r:id="rId34"/>
    <p:sldId id="308" r:id="rId35"/>
    <p:sldId id="270" r:id="rId36"/>
    <p:sldId id="271" r:id="rId37"/>
    <p:sldId id="280" r:id="rId38"/>
    <p:sldId id="274" r:id="rId39"/>
    <p:sldId id="276" r:id="rId40"/>
    <p:sldId id="305" r:id="rId41"/>
    <p:sldId id="277" r:id="rId42"/>
    <p:sldId id="311" r:id="rId43"/>
    <p:sldId id="278" r:id="rId44"/>
    <p:sldId id="284" r:id="rId45"/>
    <p:sldId id="283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BB033-BDD4-456E-948C-5DF8F4A6C9C7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3FD95-B409-4617-A2E9-762770A1D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6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3FD95-B409-4617-A2E9-762770A1D6C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4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5B2C-A387-4370-B59C-F9ED1016AA93}" type="datetimeFigureOut">
              <a:rPr lang="ru-RU"/>
              <a:pPr>
                <a:defRPr/>
              </a:pPr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00E0E-6F0E-4A78-9253-1768E1E66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3A99C-8999-41A1-84AC-F38576C1F306}" type="datetimeFigureOut">
              <a:rPr lang="ru-RU"/>
              <a:pPr>
                <a:defRPr/>
              </a:pPr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6DCB1-EA1C-4DDF-B68B-7BBA55F9B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C248-8C00-4882-BD7B-EFBD305D7A5A}" type="datetimeFigureOut">
              <a:rPr lang="ru-RU"/>
              <a:pPr>
                <a:defRPr/>
              </a:pPr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B746-69E9-44C4-AFC6-3ECAAD7C0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83032-1DCF-4A3E-AD59-3FA1ED719E37}" type="datetimeFigureOut">
              <a:rPr lang="ru-RU"/>
              <a:pPr>
                <a:defRPr/>
              </a:pPr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A660-54B7-4E1D-878C-691FAFE20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39B2-7639-4A8F-8943-DBDC6DB4562A}" type="datetimeFigureOut">
              <a:rPr lang="ru-RU"/>
              <a:pPr>
                <a:defRPr/>
              </a:pPr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15EC-82FD-4CBC-B80B-C0485AE17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C336D-5787-4F2A-8A71-DE44A630B407}" type="datetimeFigureOut">
              <a:rPr lang="ru-RU"/>
              <a:pPr>
                <a:defRPr/>
              </a:pPr>
              <a:t>02.09.2025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6BEB-AC80-40C8-AB44-6F2A199B5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78FD-21D4-4B15-A208-647638AA9E1A}" type="datetimeFigureOut">
              <a:rPr lang="ru-RU"/>
              <a:pPr>
                <a:defRPr/>
              </a:pPr>
              <a:t>02.09.2025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BC-3591-4943-8496-CD1EDE2D5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D709-104A-420D-A376-01254B46AF48}" type="datetimeFigureOut">
              <a:rPr lang="ru-RU"/>
              <a:pPr>
                <a:defRPr/>
              </a:pPr>
              <a:t>02.09.2025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973C-527D-40E4-8CD5-11008172C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0BB5-A75D-4F4C-90F9-C15A813B556C}" type="datetimeFigureOut">
              <a:rPr lang="ru-RU"/>
              <a:pPr>
                <a:defRPr/>
              </a:pPr>
              <a:t>02.09.2025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617D4-47A8-441F-A868-B0591D05B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83C0A-FCCA-4124-ABDD-9FE187D5AAB1}" type="datetimeFigureOut">
              <a:rPr lang="ru-RU"/>
              <a:pPr>
                <a:defRPr/>
              </a:pPr>
              <a:t>02.09.2025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1155-683E-4BFE-9AC6-942442FD7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0A6B-96E8-4DF8-BB50-CB5B45BFA4E6}" type="datetimeFigureOut">
              <a:rPr lang="ru-RU"/>
              <a:pPr>
                <a:defRPr/>
              </a:pPr>
              <a:t>02.09.2025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E0B-CC84-477E-A228-4FBB760D5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76A00F-5D9E-42BA-ACCD-7C3FC1BF292D}" type="datetimeFigureOut">
              <a:rPr lang="ru-RU"/>
              <a:pPr>
                <a:defRPr/>
              </a:pPr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73EA33-7893-48D1-8865-602B432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4047207"/>
            <a:ext cx="7772400" cy="1470025"/>
          </a:xfrm>
        </p:spPr>
        <p:txBody>
          <a:bodyPr/>
          <a:lstStyle/>
          <a:p>
            <a:r>
              <a:rPr lang="ru-RU" dirty="0" smtClean="0"/>
              <a:t>Анатомия сердца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528321"/>
            <a:ext cx="8640960" cy="1285055"/>
          </a:xfrm>
        </p:spPr>
        <p:txBody>
          <a:bodyPr rtlCol="0">
            <a:normAutofit/>
          </a:bodyPr>
          <a:lstStyle/>
          <a:p>
            <a:r>
              <a:rPr lang="ru-RU" dirty="0" err="1" smtClean="0"/>
              <a:t>Сафиуллов</a:t>
            </a:r>
            <a:r>
              <a:rPr lang="ru-RU" dirty="0" smtClean="0"/>
              <a:t> </a:t>
            </a:r>
            <a:r>
              <a:rPr lang="ru-RU" dirty="0" err="1" smtClean="0"/>
              <a:t>Зуфар</a:t>
            </a:r>
            <a:r>
              <a:rPr lang="ru-RU" dirty="0" smtClean="0"/>
              <a:t> </a:t>
            </a:r>
            <a:r>
              <a:rPr lang="ru-RU" dirty="0" err="1" smtClean="0"/>
              <a:t>Зуфарович</a:t>
            </a:r>
            <a:endParaRPr lang="ru-RU" dirty="0"/>
          </a:p>
          <a:p>
            <a:r>
              <a:rPr lang="ru-RU" sz="2800" dirty="0"/>
              <a:t>Доцент кафедры нормальной анатомии </a:t>
            </a:r>
            <a:r>
              <a:rPr lang="ru-RU" sz="2800" dirty="0" smtClean="0"/>
              <a:t>человека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2174"/>
            <a:ext cx="2843317" cy="3984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Клетки сердца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Рабочие </a:t>
            </a:r>
            <a:r>
              <a:rPr lang="ru-RU" dirty="0" err="1" smtClean="0"/>
              <a:t>кардиомиоциты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Атипичные</a:t>
            </a:r>
            <a:r>
              <a:rPr lang="ru-RU" dirty="0" smtClean="0"/>
              <a:t> </a:t>
            </a:r>
            <a:r>
              <a:rPr lang="ru-RU" dirty="0" err="1" smtClean="0"/>
              <a:t>кардиомиоциты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Секреторные </a:t>
            </a:r>
            <a:r>
              <a:rPr lang="ru-RU" dirty="0" err="1" smtClean="0"/>
              <a:t>кардиомиоциты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58438"/>
            <a:ext cx="2627784" cy="166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284984"/>
            <a:ext cx="2664296" cy="150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968096"/>
            <a:ext cx="2614098" cy="163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233AD-14EB-DBA4-2D44-98EB909B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мышечной ткани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7F683C-9F70-A825-87AF-BEF5BDC7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377C-F1E4-7049-8849-DEAE4B2C24E5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3281">
            <a:off x="185586" y="2119652"/>
            <a:ext cx="1517730" cy="776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462">
            <a:off x="1193419" y="2870251"/>
            <a:ext cx="2488458" cy="804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627">
            <a:off x="2861353" y="3477646"/>
            <a:ext cx="3603428" cy="8576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5691">
            <a:off x="4189643" y="4297146"/>
            <a:ext cx="4911826" cy="100922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5419725" y="4124325"/>
            <a:ext cx="714375" cy="233282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530662" y="3438167"/>
            <a:ext cx="616448" cy="212579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428750" y="2705100"/>
            <a:ext cx="479985" cy="183375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3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75244"/>
            <a:ext cx="3779912" cy="416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Отделы сердца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3829438" cy="2996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2419" y="5805264"/>
            <a:ext cx="178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 камеры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44654" y="5805264"/>
            <a:ext cx="178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 камеры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5113" y="1268413"/>
            <a:ext cx="5068887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Отделы сердца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Правое предсердие</a:t>
            </a:r>
          </a:p>
          <a:p>
            <a:r>
              <a:rPr lang="ru-RU" smtClean="0"/>
              <a:t>Левое предсердие</a:t>
            </a:r>
          </a:p>
          <a:p>
            <a:r>
              <a:rPr lang="ru-RU" smtClean="0"/>
              <a:t>Правый желудочек</a:t>
            </a:r>
          </a:p>
          <a:p>
            <a:r>
              <a:rPr lang="ru-RU" smtClean="0"/>
              <a:t>Левый желудочек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Отделы сердца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Правое предсердие</a:t>
            </a:r>
          </a:p>
          <a:p>
            <a:r>
              <a:rPr lang="ru-RU" smtClean="0"/>
              <a:t>Левое предсердие</a:t>
            </a:r>
          </a:p>
          <a:p>
            <a:r>
              <a:rPr lang="ru-RU" smtClean="0"/>
              <a:t>Правый желудочек</a:t>
            </a:r>
          </a:p>
          <a:p>
            <a:r>
              <a:rPr lang="ru-RU" smtClean="0"/>
              <a:t>Левый желудочек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2125"/>
            <a:ext cx="4529328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Масса сердца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Мужчины 300г</a:t>
            </a:r>
          </a:p>
          <a:p>
            <a:r>
              <a:rPr lang="ru-RU" smtClean="0"/>
              <a:t>Женщины 250г</a:t>
            </a:r>
          </a:p>
          <a:p>
            <a:r>
              <a:rPr lang="ru-RU" smtClean="0"/>
              <a:t>Спортсмена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29" y="3636100"/>
            <a:ext cx="5442942" cy="3105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Поверхности сердца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ru-RU" dirty="0" smtClean="0"/>
              <a:t>Грудинно-реберная</a:t>
            </a:r>
          </a:p>
          <a:p>
            <a:r>
              <a:rPr lang="ru-RU" dirty="0" smtClean="0"/>
              <a:t>Диафрагмальная</a:t>
            </a:r>
          </a:p>
          <a:p>
            <a:r>
              <a:rPr lang="ru-RU" dirty="0" smtClean="0"/>
              <a:t>Легочная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451225"/>
            <a:ext cx="532765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Размеры сердца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ru-RU" dirty="0" smtClean="0"/>
              <a:t>Поперечный 9 – 11 см</a:t>
            </a:r>
          </a:p>
          <a:p>
            <a:r>
              <a:rPr lang="ru-RU" dirty="0" smtClean="0"/>
              <a:t>Переднезадний 6 – 8 см</a:t>
            </a:r>
          </a:p>
          <a:p>
            <a:r>
              <a:rPr lang="ru-RU" dirty="0" smtClean="0"/>
              <a:t>Длина 10 – 15 см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451225"/>
            <a:ext cx="532765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Размеры сердца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ru-RU" dirty="0" smtClean="0"/>
              <a:t>Поперечный 9 – 11 см</a:t>
            </a:r>
          </a:p>
          <a:p>
            <a:r>
              <a:rPr lang="ru-RU" dirty="0" smtClean="0"/>
              <a:t>Переднезадний 6 – 8 см</a:t>
            </a:r>
          </a:p>
          <a:p>
            <a:r>
              <a:rPr lang="ru-RU" dirty="0" smtClean="0"/>
              <a:t>Длина 10 – 15 см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92" y="3429000"/>
            <a:ext cx="5817815" cy="33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Толщина стенок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Предсердия  2 – 3 мм</a:t>
            </a:r>
          </a:p>
          <a:p>
            <a:r>
              <a:rPr lang="ru-RU" smtClean="0"/>
              <a:t>Правый желудочек  4 – 6 мм</a:t>
            </a:r>
          </a:p>
          <a:p>
            <a:r>
              <a:rPr lang="ru-RU" smtClean="0"/>
              <a:t>Левый желудочек  9 – 11 мм</a:t>
            </a:r>
          </a:p>
        </p:txBody>
      </p:sp>
      <p:pic>
        <p:nvPicPr>
          <p:cNvPr id="19459" name="Picture 2" descr="C:\Users\Username\Desktop\Анатомия\Картинки к лекции анат\сердце\гипертрофия серд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573463"/>
            <a:ext cx="5897562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name\Desktop\Анатомия\Картинки к лекции анат\сердце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593704" cy="459370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16" y="4341832"/>
            <a:ext cx="1996440" cy="2255520"/>
          </a:xfrm>
          <a:prstGeom prst="rect">
            <a:avLst/>
          </a:prstGeom>
        </p:spPr>
      </p:pic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Сила сердечной мышцы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1446">
            <a:off x="782104" y="2204666"/>
            <a:ext cx="4081172" cy="18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Перегородки сердца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Межпредсердная</a:t>
            </a:r>
          </a:p>
          <a:p>
            <a:r>
              <a:rPr lang="ru-RU" smtClean="0"/>
              <a:t>Межжелудочковая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56" y="3055320"/>
            <a:ext cx="3224088" cy="3758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600" y="3189288"/>
            <a:ext cx="3327400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Клапаны сердца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Правый предсердно-желудочковый клапан – трехстворчатый </a:t>
            </a:r>
            <a:r>
              <a:rPr lang="en-US" sz="3600" smtClean="0"/>
              <a:t>valva </a:t>
            </a:r>
            <a:r>
              <a:rPr lang="en-US" sz="3600" b="1" smtClean="0"/>
              <a:t>tricuspidalis</a:t>
            </a:r>
            <a:endParaRPr lang="ru-RU" sz="3600" b="1" smtClean="0"/>
          </a:p>
          <a:p>
            <a:r>
              <a:rPr lang="ru-RU" smtClean="0"/>
              <a:t>Левый предсердно-желудочковый – двухстворчатый </a:t>
            </a:r>
            <a:r>
              <a:rPr lang="en-US" smtClean="0"/>
              <a:t> </a:t>
            </a:r>
            <a:r>
              <a:rPr lang="en-US" sz="3600" smtClean="0"/>
              <a:t>valva </a:t>
            </a:r>
            <a:r>
              <a:rPr lang="en-US" sz="3600" b="1" smtClean="0"/>
              <a:t>mitralis</a:t>
            </a:r>
            <a:endParaRPr lang="ru-RU" sz="3600" b="1" smtClean="0"/>
          </a:p>
        </p:txBody>
      </p:sp>
      <p:pic>
        <p:nvPicPr>
          <p:cNvPr id="21508" name="Picture 2" descr="C:\Users\Username\Desktop\Анатомия\Картинки к лекции анат\сердце\клапа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860800"/>
            <a:ext cx="331152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Клапаны сердца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Аортальный клапан </a:t>
            </a:r>
            <a:r>
              <a:rPr lang="ru-RU" dirty="0" smtClean="0"/>
              <a:t>– </a:t>
            </a:r>
            <a:r>
              <a:rPr lang="ru-RU" dirty="0" smtClean="0"/>
              <a:t>три полулунные заслонки</a:t>
            </a:r>
          </a:p>
        </p:txBody>
      </p:sp>
      <p:pic>
        <p:nvPicPr>
          <p:cNvPr id="21508" name="Picture 2" descr="C:\Users\Username\Desktop\Анатомия\Картинки к лекции анат\сердце\клапа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860800"/>
            <a:ext cx="331152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57621" y="4032916"/>
            <a:ext cx="86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Левая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89322" y="4051289"/>
            <a:ext cx="104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Правая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65071" y="3294749"/>
            <a:ext cx="127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Передняя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509601" y="2976310"/>
            <a:ext cx="4971540" cy="9043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436287" y="4572985"/>
            <a:ext cx="5317154" cy="203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039" y="3664577"/>
            <a:ext cx="959697" cy="9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Клапаны сердца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dirty="0" smtClean="0"/>
              <a:t>лапан легочного ствола </a:t>
            </a:r>
            <a:r>
              <a:rPr lang="ru-RU" dirty="0" smtClean="0"/>
              <a:t>– </a:t>
            </a:r>
            <a:r>
              <a:rPr lang="ru-RU" dirty="0" smtClean="0"/>
              <a:t>три полулунные заслонки</a:t>
            </a:r>
          </a:p>
        </p:txBody>
      </p:sp>
      <p:pic>
        <p:nvPicPr>
          <p:cNvPr id="21508" name="Picture 2" descr="C:\Users\Username\Desktop\Анатомия\Картинки к лекции анат\сердце\клапа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860800"/>
            <a:ext cx="331152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53136"/>
            <a:ext cx="1008113" cy="955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1345" y="4699034"/>
            <a:ext cx="86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Левая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78345" y="4699034"/>
            <a:ext cx="104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Правая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22039" y="5585707"/>
            <a:ext cx="95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Задняя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699792" y="4360450"/>
            <a:ext cx="4879248" cy="3385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68616" y="5673530"/>
            <a:ext cx="4883704" cy="4640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4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31508"/>
            <a:ext cx="3767966" cy="49538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Круги кровообращения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Малый круг – Легочной</a:t>
            </a:r>
          </a:p>
          <a:p>
            <a:r>
              <a:rPr lang="ru-RU" dirty="0" smtClean="0"/>
              <a:t>Большой круг – Системный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8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 правое предсердие впадают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Верхняя полая вена</a:t>
            </a:r>
          </a:p>
          <a:p>
            <a:r>
              <a:rPr lang="ru-RU" smtClean="0"/>
              <a:t>Нижняя полая вена</a:t>
            </a:r>
          </a:p>
          <a:p>
            <a:r>
              <a:rPr lang="ru-RU" smtClean="0"/>
              <a:t>Венечный синус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916113"/>
            <a:ext cx="3779837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23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49646"/>
            <a:ext cx="4211960" cy="4498149"/>
          </a:xfrm>
          <a:prstGeom prst="rect">
            <a:avLst/>
          </a:prstGeom>
        </p:spPr>
      </p:pic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 правое предсердие впадают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525963"/>
          </a:xfrm>
        </p:spPr>
        <p:txBody>
          <a:bodyPr/>
          <a:lstStyle/>
          <a:p>
            <a:r>
              <a:rPr lang="ru-RU" dirty="0" smtClean="0"/>
              <a:t>Верхняя полая вена</a:t>
            </a:r>
          </a:p>
          <a:p>
            <a:r>
              <a:rPr lang="ru-RU" dirty="0" smtClean="0"/>
              <a:t>Нижняя полая вена</a:t>
            </a:r>
          </a:p>
          <a:p>
            <a:r>
              <a:rPr lang="ru-RU" dirty="0" smtClean="0"/>
              <a:t>Венечный синус</a:t>
            </a:r>
          </a:p>
          <a:p>
            <a:r>
              <a:rPr lang="ru-RU" dirty="0" smtClean="0"/>
              <a:t>Овальная ямка</a:t>
            </a:r>
          </a:p>
          <a:p>
            <a:r>
              <a:rPr lang="ru-RU" dirty="0" smtClean="0"/>
              <a:t>Правое ушко</a:t>
            </a:r>
          </a:p>
          <a:p>
            <a:r>
              <a:rPr lang="ru-RU" dirty="0"/>
              <a:t>Трехстворчатый </a:t>
            </a:r>
            <a:r>
              <a:rPr lang="ru-RU" dirty="0" smtClean="0"/>
              <a:t>клапан</a:t>
            </a:r>
          </a:p>
          <a:p>
            <a:r>
              <a:rPr lang="ru-RU" dirty="0" err="1" smtClean="0"/>
              <a:t>Межвенозный</a:t>
            </a:r>
            <a:r>
              <a:rPr lang="ru-RU" dirty="0" smtClean="0"/>
              <a:t> бугорок</a:t>
            </a:r>
          </a:p>
          <a:p>
            <a:r>
              <a:rPr lang="ru-RU" dirty="0" smtClean="0"/>
              <a:t>Заслонка </a:t>
            </a:r>
            <a:r>
              <a:rPr lang="ru-RU" dirty="0"/>
              <a:t>нижней полой вены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Трехстворчатый клапан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правого предсердия кровь поступает в правый желудочек через трехстворчатый (</a:t>
            </a:r>
            <a:r>
              <a:rPr lang="ru-RU" dirty="0" err="1" smtClean="0"/>
              <a:t>трикуспидальный</a:t>
            </a:r>
            <a:r>
              <a:rPr lang="ru-RU" dirty="0" smtClean="0"/>
              <a:t>) клапан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933" y="3561705"/>
            <a:ext cx="524613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Клапан легочного ствола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правого желудочка кровь поступает в легочной ствол через клапан легочного ствола, состоящий из трех заслонок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933" y="3561705"/>
            <a:ext cx="524613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78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Левое</a:t>
            </a:r>
            <a:r>
              <a:rPr lang="ru-RU" smtClean="0"/>
              <a:t> предсердие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левое предсердие впадают 4 легочные вены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18" y="2536057"/>
            <a:ext cx="2828163" cy="4014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655022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Сердце вид сзади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643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Сила сердечной мышцы</a:t>
            </a:r>
          </a:p>
        </p:txBody>
      </p:sp>
      <p:pic>
        <p:nvPicPr>
          <p:cNvPr id="1027" name="Picture 3" descr="C:\Users\Username\Desktop\Анатомия\Картинки к лекции анат\сердце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593704" cy="459370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4755">
            <a:off x="-426399" y="2938644"/>
            <a:ext cx="4214454" cy="195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Двухстворчатый </a:t>
            </a:r>
            <a:r>
              <a:rPr lang="ru-RU" dirty="0"/>
              <a:t>клапан</a:t>
            </a:r>
            <a:endParaRPr lang="ru-RU" dirty="0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</a:t>
            </a:r>
            <a:r>
              <a:rPr lang="ru-RU" dirty="0" smtClean="0">
                <a:latin typeface="Arial" charset="0"/>
              </a:rPr>
              <a:t>левого</a:t>
            </a:r>
            <a:r>
              <a:rPr lang="ru-RU" dirty="0" smtClean="0"/>
              <a:t> предсердия кровь поступает в </a:t>
            </a:r>
            <a:r>
              <a:rPr lang="ru-RU" dirty="0" smtClean="0">
                <a:latin typeface="Arial" charset="0"/>
              </a:rPr>
              <a:t>левый</a:t>
            </a:r>
            <a:r>
              <a:rPr lang="ru-RU" dirty="0" smtClean="0"/>
              <a:t> желудочек через двухстворчатый (</a:t>
            </a:r>
            <a:r>
              <a:rPr lang="ru-RU" sz="3600" b="1" dirty="0" smtClean="0"/>
              <a:t>митральный</a:t>
            </a:r>
            <a:r>
              <a:rPr lang="ru-RU" dirty="0" smtClean="0"/>
              <a:t>) клапан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933" y="3561705"/>
            <a:ext cx="524613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Аортальный клапан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левого желудочка кровь поступает в аорту через аортальный клапан, состоящий из трех заслонок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933" y="3561705"/>
            <a:ext cx="524613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7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Стенка сердца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Эндокард – выстилает сердце изнутри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Миокард –представлен поперечно полосатой сердечной мышечной тканью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Эпикард – серозная оболочка, покрывающая сердце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7" y="4060651"/>
            <a:ext cx="3895725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Слои мышц миокарда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Абсолютно противоположно </a:t>
            </a:r>
            <a:r>
              <a:rPr lang="ru-RU" dirty="0"/>
              <a:t>м</a:t>
            </a:r>
            <a:r>
              <a:rPr lang="ru-RU" dirty="0" smtClean="0"/>
              <a:t>ышечным слоям ЖКТ</a:t>
            </a:r>
          </a:p>
          <a:p>
            <a:r>
              <a:rPr lang="ru-RU" dirty="0" smtClean="0"/>
              <a:t>В пищеварительной: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Наружный – продольный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Внутренний – циркулярный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8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r="17652"/>
          <a:stretch/>
        </p:blipFill>
        <p:spPr>
          <a:xfrm>
            <a:off x="5868144" y="3488306"/>
            <a:ext cx="1656184" cy="1532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7012"/>
            <a:ext cx="1619156" cy="2025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70" y="3539673"/>
            <a:ext cx="1738780" cy="1675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68" y="336167"/>
            <a:ext cx="1636008" cy="1606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23883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Наружный – Циркулярный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238832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Наружный 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Продольный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016" y="272294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Внутренний – Продольный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2700497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Циркулярный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48" y="532898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Наружный – Косой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984" y="575319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Средний – Циркулярный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6760" y="531398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Наружный – Продольный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23052" y="5754044"/>
            <a:ext cx="3820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Циркулярный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6237312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Косой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623731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Внутренний – Продольный</a:t>
            </a:r>
          </a:p>
        </p:txBody>
      </p:sp>
    </p:spTree>
    <p:extLst>
      <p:ext uri="{BB962C8B-B14F-4D97-AF65-F5344CB8AC3E}">
        <p14:creationId xmlns:p14="http://schemas.microsoft.com/office/powerpoint/2010/main" val="16196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Проводящая система сердца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760640" cy="5159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ЭКГ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ЭКГ регистрирует изменение электрического потенциала, возникающее во время возбуждения отдельных участков сердца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221163"/>
            <a:ext cx="48863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Скелетотопия сердца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1124744"/>
            <a:ext cx="4824536" cy="56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Скелетотопия сердца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Верхняя – верхние края </a:t>
            </a:r>
            <a:r>
              <a:rPr lang="en-US" dirty="0" smtClean="0"/>
              <a:t>III</a:t>
            </a:r>
            <a:r>
              <a:rPr lang="ru-RU" dirty="0" smtClean="0"/>
              <a:t> реберных хрящей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Нижняя справа – </a:t>
            </a:r>
            <a:r>
              <a:rPr lang="en-US" dirty="0" smtClean="0"/>
              <a:t>V</a:t>
            </a:r>
            <a:r>
              <a:rPr lang="ru-RU" dirty="0" smtClean="0"/>
              <a:t> реберный хрящ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Нижняя левая – </a:t>
            </a:r>
            <a:r>
              <a:rPr lang="en-US" dirty="0" smtClean="0"/>
              <a:t>V</a:t>
            </a:r>
            <a:r>
              <a:rPr lang="ru-RU" dirty="0" smtClean="0"/>
              <a:t> </a:t>
            </a:r>
            <a:r>
              <a:rPr lang="ru-RU" dirty="0" err="1" smtClean="0"/>
              <a:t>межреберье</a:t>
            </a:r>
            <a:r>
              <a:rPr lang="ru-RU" dirty="0" smtClean="0"/>
              <a:t> на 1 см </a:t>
            </a:r>
            <a:r>
              <a:rPr lang="ru-RU" dirty="0" err="1" smtClean="0"/>
              <a:t>медиально</a:t>
            </a:r>
            <a:r>
              <a:rPr lang="ru-RU" dirty="0" smtClean="0"/>
              <a:t> от среднеключичной линии – верхушка сердца (под соском у мужчин)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Правая – 2 см </a:t>
            </a:r>
            <a:r>
              <a:rPr lang="ru-RU" dirty="0" err="1" smtClean="0"/>
              <a:t>латеральнее</a:t>
            </a:r>
            <a:r>
              <a:rPr lang="ru-RU" dirty="0" smtClean="0"/>
              <a:t> правого края грудины с </a:t>
            </a:r>
            <a:r>
              <a:rPr lang="en-US" dirty="0" smtClean="0"/>
              <a:t>III</a:t>
            </a:r>
            <a:r>
              <a:rPr lang="ru-RU" dirty="0" smtClean="0"/>
              <a:t> по</a:t>
            </a:r>
            <a:r>
              <a:rPr lang="en-US" dirty="0" smtClean="0"/>
              <a:t> V</a:t>
            </a:r>
            <a:r>
              <a:rPr lang="ru-RU" dirty="0" smtClean="0"/>
              <a:t> хрящи правых ребер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Левая – по </a:t>
            </a:r>
            <a:r>
              <a:rPr lang="ru-RU" dirty="0" err="1" smtClean="0"/>
              <a:t>окологрудинной</a:t>
            </a:r>
            <a:r>
              <a:rPr lang="ru-RU" dirty="0" smtClean="0"/>
              <a:t> линии от верхнего края хряща </a:t>
            </a:r>
            <a:r>
              <a:rPr lang="en-US" dirty="0" smtClean="0"/>
              <a:t>III</a:t>
            </a:r>
            <a:r>
              <a:rPr lang="ru-RU" dirty="0" smtClean="0"/>
              <a:t> ребра по</a:t>
            </a:r>
            <a:r>
              <a:rPr lang="en-US" dirty="0" smtClean="0"/>
              <a:t> V</a:t>
            </a:r>
            <a:r>
              <a:rPr lang="ru-RU" dirty="0" smtClean="0"/>
              <a:t> </a:t>
            </a:r>
            <a:r>
              <a:rPr lang="ru-RU" dirty="0" err="1" smtClean="0"/>
              <a:t>межреберье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Скелетотопия клапанов сердца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Сила сердечной мышцы</a:t>
            </a:r>
          </a:p>
        </p:txBody>
      </p:sp>
      <p:pic>
        <p:nvPicPr>
          <p:cNvPr id="1027" name="Picture 3" descr="C:\Users\Username\Desktop\Анатомия\Картинки к лекции анат\сердце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593704" cy="459370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4755">
            <a:off x="-426399" y="2938644"/>
            <a:ext cx="4214454" cy="1959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0065" y="3072013"/>
            <a:ext cx="5461130" cy="187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31508"/>
            <a:ext cx="3767966" cy="49538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Круги кровообращения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Малый круг – Легочной</a:t>
            </a:r>
          </a:p>
          <a:p>
            <a:r>
              <a:rPr lang="ru-RU" dirty="0" smtClean="0"/>
              <a:t>Большой круг – Системный</a:t>
            </a:r>
          </a:p>
          <a:p>
            <a:r>
              <a:rPr lang="ru-RU" dirty="0" smtClean="0"/>
              <a:t>Третий круг – Сердечный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6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Кровоснабжение сердца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Правая венечная артерия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Задняя межжелудочковая ветвь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Левая венечная артерия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Передняя межжелудочковая ветвь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Огибающая ветвь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55949"/>
            <a:ext cx="3672408" cy="2957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4281400" y="690864"/>
            <a:ext cx="0" cy="1674859"/>
          </a:xfrm>
          <a:prstGeom prst="straightConnector1">
            <a:avLst/>
          </a:prstGeom>
          <a:ln w="10795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459808" y="2615485"/>
            <a:ext cx="2053704" cy="1018696"/>
          </a:xfrm>
          <a:prstGeom prst="straightConnector1">
            <a:avLst/>
          </a:prstGeom>
          <a:ln w="9525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002880" y="2639536"/>
            <a:ext cx="2149156" cy="1039669"/>
          </a:xfrm>
          <a:prstGeom prst="straightConnector1">
            <a:avLst/>
          </a:prstGeom>
          <a:ln w="9525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164224" y="3861048"/>
            <a:ext cx="811404" cy="1789266"/>
          </a:xfrm>
          <a:prstGeom prst="straightConnector1">
            <a:avLst/>
          </a:prstGeom>
          <a:ln w="85725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716016" y="3861047"/>
            <a:ext cx="1797496" cy="2837331"/>
          </a:xfrm>
          <a:prstGeom prst="straightConnector1">
            <a:avLst/>
          </a:prstGeom>
          <a:ln w="85725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32240" y="3715708"/>
            <a:ext cx="2018928" cy="414703"/>
          </a:xfrm>
          <a:prstGeom prst="straightConnector1">
            <a:avLst/>
          </a:prstGeom>
          <a:ln w="85725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03724" y="10792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Аорта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542784" y="5279712"/>
            <a:ext cx="3711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Передняя межжелудочковая артерия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619672" y="4437112"/>
            <a:ext cx="3711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Задняя межжелудочковая артерия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2339752" y="1467941"/>
            <a:ext cx="1998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Правая венечная артерия</a:t>
            </a:r>
            <a:endParaRPr lang="ru-RU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859077" y="1467941"/>
            <a:ext cx="1998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Левая венечная артерия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876256" y="2871699"/>
            <a:ext cx="227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Огибающая ветвь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1118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77" y="4356065"/>
            <a:ext cx="2607045" cy="2472800"/>
          </a:xfrm>
          <a:prstGeom prst="rect">
            <a:avLst/>
          </a:prstGeom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 Венечный синус впадают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Большая вена сердца</a:t>
            </a:r>
          </a:p>
          <a:p>
            <a:r>
              <a:rPr lang="ru-RU" smtClean="0"/>
              <a:t>Средняя вена сердца</a:t>
            </a:r>
          </a:p>
          <a:p>
            <a:r>
              <a:rPr lang="ru-RU" smtClean="0"/>
              <a:t>Малая вена сердца</a:t>
            </a:r>
          </a:p>
          <a:p>
            <a:r>
              <a:rPr lang="ru-RU" smtClean="0"/>
              <a:t>Задняя вена левого желудочка</a:t>
            </a:r>
          </a:p>
          <a:p>
            <a:r>
              <a:rPr lang="ru-RU" smtClean="0"/>
              <a:t>Косая вена левого предсердия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Восходящая часть</a:t>
            </a:r>
          </a:p>
          <a:p>
            <a:r>
              <a:rPr lang="ru-RU" dirty="0" smtClean="0"/>
              <a:t>Дуга аорты </a:t>
            </a:r>
          </a:p>
          <a:p>
            <a:r>
              <a:rPr lang="ru-RU" dirty="0" smtClean="0"/>
              <a:t>Нисходящая часть</a:t>
            </a:r>
            <a:endParaRPr lang="ru-RU" dirty="0"/>
          </a:p>
        </p:txBody>
      </p:sp>
      <p:pic>
        <p:nvPicPr>
          <p:cNvPr id="3074" name="Picture 2" descr="C:\Users\Username\Desktop\Анатомия\Картинки к лекции анат\сердце\12331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174" y="3068960"/>
            <a:ext cx="4427406" cy="3551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484784"/>
            <a:ext cx="5753100" cy="4314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5780782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Памятник сердцу</a:t>
            </a:r>
          </a:p>
          <a:p>
            <a:pPr algn="ctr"/>
            <a:r>
              <a:rPr lang="ru-RU" dirty="0" smtClean="0"/>
              <a:t>ГБУ «Клинический кардиологический диспансер», г. Пермь, 12 июня 2001 года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Сила сердечной мышцы</a:t>
            </a:r>
          </a:p>
        </p:txBody>
      </p:sp>
      <p:pic>
        <p:nvPicPr>
          <p:cNvPr id="1027" name="Picture 3" descr="C:\Users\Username\Desktop\Анатомия\Картинки к лекции анат\сердце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593704" cy="459370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7" y="1988840"/>
            <a:ext cx="5224197" cy="39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Работоспособность сердца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005048"/>
              </p:ext>
            </p:extLst>
          </p:nvPr>
        </p:nvGraphicFramePr>
        <p:xfrm>
          <a:off x="457200" y="1268760"/>
          <a:ext cx="8229600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2502574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Млекопитающее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Время жизни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ЧСС в минуту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Кол-во ударов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Слон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40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Корова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80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725923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Лошадь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45</a:t>
                      </a:r>
                      <a:r>
                        <a:rPr lang="ru-RU" sz="2400" baseline="0" dirty="0" smtClean="0"/>
                        <a:t>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855836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Человек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70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20150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Свинья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4947940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Собака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9768625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Кошка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110457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Мышь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 </a:t>
                      </a:r>
                      <a:r>
                        <a:rPr lang="ru-RU" sz="2400" dirty="0" err="1" smtClean="0"/>
                        <a:t>мес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0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Работоспособность сердца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283150"/>
              </p:ext>
            </p:extLst>
          </p:nvPr>
        </p:nvGraphicFramePr>
        <p:xfrm>
          <a:off x="457200" y="1268760"/>
          <a:ext cx="8229600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2502574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Млекопитающее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Время жизни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ЧСС в минуту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Кол-во ударов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Слон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40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 х 10</a:t>
                      </a:r>
                      <a:r>
                        <a:rPr lang="ru-RU" sz="2400" baseline="30000" dirty="0" smtClean="0"/>
                        <a:t>8</a:t>
                      </a:r>
                      <a:endParaRPr lang="ru-RU" sz="24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Корова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80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6 х 10</a:t>
                      </a:r>
                      <a:r>
                        <a:rPr lang="ru-RU" sz="2400" baseline="30000" dirty="0" smtClean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725923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Лошадь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45</a:t>
                      </a:r>
                      <a:r>
                        <a:rPr lang="ru-RU" sz="2400" baseline="0" dirty="0" smtClean="0"/>
                        <a:t>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4 х 10</a:t>
                      </a:r>
                      <a:r>
                        <a:rPr lang="ru-RU" sz="2400" baseline="30000" dirty="0" smtClean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855836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Человек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70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20150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Свинья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4 х 10</a:t>
                      </a:r>
                      <a:r>
                        <a:rPr lang="ru-RU" sz="2400" baseline="30000" dirty="0" smtClean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4947940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Собака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6 х 10</a:t>
                      </a:r>
                      <a:r>
                        <a:rPr lang="ru-RU" sz="2400" baseline="30000" dirty="0" smtClean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9768625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Кошка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5 х 10</a:t>
                      </a:r>
                      <a:r>
                        <a:rPr lang="ru-RU" sz="2400" baseline="30000" dirty="0" smtClean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110457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Мышь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 </a:t>
                      </a:r>
                      <a:r>
                        <a:rPr lang="ru-RU" sz="2400" dirty="0" err="1" smtClean="0"/>
                        <a:t>мес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 х 10</a:t>
                      </a:r>
                      <a:r>
                        <a:rPr lang="ru-RU" sz="2400" baseline="30000" dirty="0" smtClean="0"/>
                        <a:t>8</a:t>
                      </a:r>
                      <a:endParaRPr lang="ru-RU" sz="24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6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Работоспособность сердца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074559"/>
              </p:ext>
            </p:extLst>
          </p:nvPr>
        </p:nvGraphicFramePr>
        <p:xfrm>
          <a:off x="457200" y="1268760"/>
          <a:ext cx="8229600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2502574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Млекопитающее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Время жизни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ЧСС в минуту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Кол-во ударов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Слон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40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 х 10</a:t>
                      </a:r>
                      <a:r>
                        <a:rPr lang="ru-RU" sz="2400" baseline="30000" dirty="0" smtClean="0"/>
                        <a:t>8</a:t>
                      </a:r>
                      <a:endParaRPr lang="ru-RU" sz="24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Корова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80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6 х 10</a:t>
                      </a:r>
                      <a:r>
                        <a:rPr lang="ru-RU" sz="2400" baseline="30000" dirty="0" smtClean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725923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Лошадь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45</a:t>
                      </a:r>
                      <a:r>
                        <a:rPr lang="ru-RU" sz="2400" baseline="0" dirty="0" smtClean="0"/>
                        <a:t>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4 х 10</a:t>
                      </a:r>
                      <a:r>
                        <a:rPr lang="ru-RU" sz="2400" baseline="30000" dirty="0" smtClean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855836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Человек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70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 х 10</a:t>
                      </a:r>
                      <a:r>
                        <a:rPr lang="ru-RU" sz="2400" baseline="30000" dirty="0" smtClean="0"/>
                        <a:t>8</a:t>
                      </a:r>
                      <a:endParaRPr lang="ru-RU" sz="24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20150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Свинья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4 х 10</a:t>
                      </a:r>
                      <a:r>
                        <a:rPr lang="ru-RU" sz="2400" baseline="30000" dirty="0" smtClean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4947940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Собака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6 х 10</a:t>
                      </a:r>
                      <a:r>
                        <a:rPr lang="ru-RU" sz="2400" baseline="30000" dirty="0" smtClean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9768625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Кошка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 лет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5 х 10</a:t>
                      </a:r>
                      <a:r>
                        <a:rPr lang="ru-RU" sz="2400" baseline="30000" dirty="0" smtClean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110457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Мышь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 </a:t>
                      </a:r>
                      <a:r>
                        <a:rPr lang="ru-RU" sz="2400" dirty="0" err="1" smtClean="0"/>
                        <a:t>мес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 х 10</a:t>
                      </a:r>
                      <a:r>
                        <a:rPr lang="ru-RU" sz="2400" baseline="30000" dirty="0" smtClean="0"/>
                        <a:t>8</a:t>
                      </a:r>
                      <a:endParaRPr lang="ru-RU" sz="24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2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Сердце – это  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ru-RU" dirty="0" smtClean="0"/>
              <a:t>Полый мышечный орган, </a:t>
            </a:r>
            <a:r>
              <a:rPr lang="ru-RU" dirty="0"/>
              <a:t>принимающий венозную кровь </a:t>
            </a:r>
            <a:r>
              <a:rPr lang="ru-RU" dirty="0" smtClean="0"/>
              <a:t>и нагнетающий кровь в артерии, состоящий из сердечной мышечной ткани </a:t>
            </a:r>
          </a:p>
          <a:p>
            <a:endParaRPr lang="ru-RU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025" y="3500438"/>
            <a:ext cx="309086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688</Words>
  <Application>Microsoft Office PowerPoint</Application>
  <PresentationFormat>Экран (4:3)</PresentationFormat>
  <Paragraphs>257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Arial</vt:lpstr>
      <vt:lpstr>Calibri</vt:lpstr>
      <vt:lpstr>Century Gothic</vt:lpstr>
      <vt:lpstr>Тема Office</vt:lpstr>
      <vt:lpstr>Анатомия сердца</vt:lpstr>
      <vt:lpstr>Сила сердечной мышцы</vt:lpstr>
      <vt:lpstr>Сила сердечной мышцы</vt:lpstr>
      <vt:lpstr>Сила сердечной мышцы</vt:lpstr>
      <vt:lpstr>Сила сердечной мышцы</vt:lpstr>
      <vt:lpstr>Работоспособность сердца</vt:lpstr>
      <vt:lpstr>Работоспособность сердца</vt:lpstr>
      <vt:lpstr>Работоспособность сердца</vt:lpstr>
      <vt:lpstr>Сердце – это  </vt:lpstr>
      <vt:lpstr>Клетки сердца</vt:lpstr>
      <vt:lpstr>Развитие мышечной ткани</vt:lpstr>
      <vt:lpstr>Отделы сердца</vt:lpstr>
      <vt:lpstr>Отделы сердца</vt:lpstr>
      <vt:lpstr>Отделы сердца</vt:lpstr>
      <vt:lpstr>Масса сердца</vt:lpstr>
      <vt:lpstr>Поверхности сердца</vt:lpstr>
      <vt:lpstr>Размеры сердца</vt:lpstr>
      <vt:lpstr>Размеры сердца</vt:lpstr>
      <vt:lpstr>Толщина стенок</vt:lpstr>
      <vt:lpstr>Перегородки сердца</vt:lpstr>
      <vt:lpstr>Клапаны сердца</vt:lpstr>
      <vt:lpstr>Клапаны сердца</vt:lpstr>
      <vt:lpstr>Клапаны сердца</vt:lpstr>
      <vt:lpstr>Круги кровообращения</vt:lpstr>
      <vt:lpstr>В правое предсердие впадают</vt:lpstr>
      <vt:lpstr>В правое предсердие впадают</vt:lpstr>
      <vt:lpstr>Трехстворчатый клапан</vt:lpstr>
      <vt:lpstr>Клапан легочного ствола</vt:lpstr>
      <vt:lpstr>Левое предсердие</vt:lpstr>
      <vt:lpstr>Двухстворчатый клапан</vt:lpstr>
      <vt:lpstr>Аортальный клапан</vt:lpstr>
      <vt:lpstr>Стенка сердца</vt:lpstr>
      <vt:lpstr>Слои мышц миокарда </vt:lpstr>
      <vt:lpstr>Презентация PowerPoint</vt:lpstr>
      <vt:lpstr>Проводящая система сердца</vt:lpstr>
      <vt:lpstr>ЭКГ</vt:lpstr>
      <vt:lpstr>Скелетотопия сердца</vt:lpstr>
      <vt:lpstr>Скелетотопия сердца</vt:lpstr>
      <vt:lpstr>Скелетотопия клапанов сердца</vt:lpstr>
      <vt:lpstr>Круги кровообращения</vt:lpstr>
      <vt:lpstr>Кровоснабжение сердца</vt:lpstr>
      <vt:lpstr>Презентация PowerPoint</vt:lpstr>
      <vt:lpstr>В Венечный синус впадают</vt:lpstr>
      <vt:lpstr>Аорта</vt:lpstr>
      <vt:lpstr>Благодарю за внимание!</vt:lpstr>
    </vt:vector>
  </TitlesOfParts>
  <Company>office 2007 rus ent: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Username</dc:creator>
  <cp:lastModifiedBy>PC</cp:lastModifiedBy>
  <cp:revision>54</cp:revision>
  <dcterms:created xsi:type="dcterms:W3CDTF">2020-02-04T16:25:56Z</dcterms:created>
  <dcterms:modified xsi:type="dcterms:W3CDTF">2025-09-02T13:05:31Z</dcterms:modified>
</cp:coreProperties>
</file>