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1" r:id="rId14"/>
    <p:sldId id="273" r:id="rId15"/>
    <p:sldId id="275" r:id="rId16"/>
    <p:sldId id="277" r:id="rId17"/>
    <p:sldId id="279" r:id="rId18"/>
    <p:sldId id="281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295" r:id="rId29"/>
    <p:sldId id="297" r:id="rId30"/>
    <p:sldId id="299" r:id="rId31"/>
    <p:sldId id="301" r:id="rId32"/>
    <p:sldId id="303" r:id="rId33"/>
    <p:sldId id="305" r:id="rId34"/>
    <p:sldId id="307" r:id="rId35"/>
    <p:sldId id="309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</p:sldIdLst>
  <p:sldSz cx="9144000" cy="5143500" type="screen16x9"/>
  <p:notesSz cx="6858000" cy="9144000"/>
  <p:embeddedFontLst>
    <p:embeddedFont>
      <p:font typeface="Roboto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c679106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8c679106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8c679106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8c679106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8c679106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8c679106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8c679106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8c679106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8c679106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08c679106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8c679106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8c679106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8c679106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08c679106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8c679106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08c6791061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8c679106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8c679106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8c679106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08c6791061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8c5d93fe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8c5d93fe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8c679106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08c679106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8c679106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08c679106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8c6791061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08c6791061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8c6791061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08c6791061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08c6791061_7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08c6791061_7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08c6791061_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08c6791061_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08c6791061_7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08c6791061_7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8c6791061_7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08c6791061_7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8c6791061_7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08c6791061_7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8c6791061_7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08c6791061_7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8c5d93fe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8c5d93fe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08c6791061_7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08c6791061_7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8c6791061_7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08c6791061_7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08c6791061_7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08c6791061_7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08c6791061_7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08c6791061_7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8c6791061_7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08c6791061_7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08c6791061_7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08c6791061_7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08c679106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08c679106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08c679106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08c679106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08c6791061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08c6791061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08c6791061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08c6791061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08c67910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08c67910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08c6791061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08c6791061_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08c6791061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08c6791061_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08c6791061_5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08c6791061_5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08c6791061_5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08c6791061_5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08c6791061_5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08c6791061_5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08c6791061_5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08c6791061_5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08c6791061_5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08c6791061_5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08c6791061_5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08c6791061_5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08c6791061_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08c6791061_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8c67910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8c67910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8c679106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8c679106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8c679106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8c679106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8c679106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08c679106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8c67910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8c67910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Задача № 10_0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333550"/>
            <a:ext cx="8520600" cy="44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 dirty="0">
                <a:solidFill>
                  <a:schemeClr val="dk1"/>
                </a:solidFill>
              </a:rPr>
              <a:t>В данной клинической ситуации предполагаемым основным диагнозом является</a:t>
            </a:r>
            <a:endParaRPr sz="15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chemeClr val="dk1"/>
                </a:solidFill>
              </a:rPr>
              <a:t>Внебольничная правосторонняя верхнедолевая пневмония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" sz="1500" dirty="0">
                <a:solidFill>
                  <a:schemeClr val="dk1"/>
                </a:solidFill>
              </a:rPr>
              <a:t>Инфильтративный туберкулез верхней доли правого легкого</a:t>
            </a:r>
            <a:br>
              <a:rPr lang="ru" sz="1500" dirty="0">
                <a:solidFill>
                  <a:schemeClr val="dk1"/>
                </a:solidFill>
              </a:rPr>
            </a:br>
            <a:r>
              <a:rPr lang="ru" sz="1500" dirty="0">
                <a:solidFill>
                  <a:schemeClr val="dk1"/>
                </a:solidFill>
              </a:rPr>
              <a:t/>
            </a:r>
            <a:br>
              <a:rPr lang="ru" sz="1500" dirty="0">
                <a:solidFill>
                  <a:schemeClr val="dk1"/>
                </a:solidFill>
              </a:rPr>
            </a:br>
            <a:r>
              <a:rPr lang="ru-RU" sz="1500" dirty="0">
                <a:solidFill>
                  <a:schemeClr val="dk1"/>
                </a:solidFill>
              </a:rPr>
              <a:t>Центральный рак верхней доли правого легкого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5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 smtClean="0">
                <a:solidFill>
                  <a:schemeClr val="dk1"/>
                </a:solidFill>
              </a:rPr>
              <a:t>Периферический </a:t>
            </a:r>
            <a:r>
              <a:rPr lang="ru" sz="1500" dirty="0">
                <a:solidFill>
                  <a:schemeClr val="dk1"/>
                </a:solidFill>
              </a:rPr>
              <a:t>рак верхней доли правого легкого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 dirty="0">
                <a:solidFill>
                  <a:schemeClr val="dk1"/>
                </a:solidFill>
              </a:rPr>
              <a:t>В данной клинической ситуации сопутствующим заболеванием является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400" dirty="0">
                <a:solidFill>
                  <a:schemeClr val="dk1"/>
                </a:solidFill>
              </a:rPr>
              <a:t>хроническая </a:t>
            </a:r>
            <a:r>
              <a:rPr lang="ru-RU" sz="1400" dirty="0" err="1">
                <a:solidFill>
                  <a:schemeClr val="dk1"/>
                </a:solidFill>
              </a:rPr>
              <a:t>обструктивная</a:t>
            </a:r>
            <a:r>
              <a:rPr lang="ru-RU" sz="1400" dirty="0">
                <a:solidFill>
                  <a:schemeClr val="dk1"/>
                </a:solidFill>
              </a:rPr>
              <a:t> болезнь лёгких, средняя степень тяжести (GOLD 2), группа А (</a:t>
            </a:r>
            <a:r>
              <a:rPr lang="ru-RU" sz="1400" dirty="0" err="1">
                <a:solidFill>
                  <a:schemeClr val="dk1"/>
                </a:solidFill>
              </a:rPr>
              <a:t>mMRC</a:t>
            </a:r>
            <a:r>
              <a:rPr lang="ru-RU" sz="1400" dirty="0">
                <a:solidFill>
                  <a:schemeClr val="dk1"/>
                </a:solidFill>
              </a:rPr>
              <a:t> 1, редкие обострения).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4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 smtClean="0">
                <a:solidFill>
                  <a:schemeClr val="dk1"/>
                </a:solidFill>
              </a:rPr>
              <a:t>хроническая </a:t>
            </a:r>
            <a:r>
              <a:rPr lang="ru" sz="1400" dirty="0">
                <a:solidFill>
                  <a:schemeClr val="dk1"/>
                </a:solidFill>
              </a:rPr>
              <a:t>обструктивная болезнь легких, средняя степень тяжести (GOLD3), группа С (mMRC 1, редкие обострения)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chemeClr val="dk1"/>
                </a:solidFill>
              </a:rPr>
              <a:t>хронический необструктивный бронхит, обострение средней степени тяжести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chemeClr val="dk1"/>
                </a:solidFill>
              </a:rPr>
              <a:t>хронический необструктивный бронхит, инфекционное обострение тяжелой степени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 dirty="0">
                <a:solidFill>
                  <a:schemeClr val="dk1"/>
                </a:solidFill>
              </a:rPr>
              <a:t>Для верификации основного диагноза следует назначить</a:t>
            </a:r>
            <a:r>
              <a:rPr lang="ru" sz="1700" dirty="0">
                <a:solidFill>
                  <a:schemeClr val="dk1"/>
                </a:solidFill>
              </a:rPr>
              <a:t> </a:t>
            </a:r>
            <a:r>
              <a:rPr lang="ru" sz="1700" b="1" dirty="0">
                <a:solidFill>
                  <a:schemeClr val="dk1"/>
                </a:solidFill>
              </a:rPr>
              <a:t>бронхоскопию и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700" dirty="0" err="1">
                <a:solidFill>
                  <a:schemeClr val="dk1"/>
                </a:solidFill>
              </a:rPr>
              <a:t>пульмонангиографию</a:t>
            </a:r>
            <a:endParaRPr lang="ru-RU" sz="1700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sz="1700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700" dirty="0">
                <a:solidFill>
                  <a:schemeClr val="dk1"/>
                </a:solidFill>
              </a:rPr>
              <a:t>компьютерную томографию ОГК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7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dirty="0" smtClean="0">
                <a:solidFill>
                  <a:schemeClr val="dk1"/>
                </a:solidFill>
              </a:rPr>
              <a:t>бодиплетизмографию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dirty="0">
                <a:solidFill>
                  <a:schemeClr val="dk1"/>
                </a:solidFill>
              </a:rPr>
              <a:t>перфузионную сцинтиграфию легких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Для базисной фармакотерапии сопутствующего заболевания пациенту следует назначить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 smtClean="0"/>
              <a:t>короткодействующие </a:t>
            </a:r>
            <a:r>
              <a:rPr lang="ru" dirty="0"/>
              <a:t>антихолинергические препараты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антагонисты лейкотриеновых рецепторов</a:t>
            </a:r>
            <a:endParaRPr dirty="0"/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/>
              <a:t>длительно действующие антихолинергические препараты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 smtClean="0"/>
              <a:t>антагонисты </a:t>
            </a:r>
            <a:r>
              <a:rPr lang="ru" dirty="0"/>
              <a:t>эндотелиновых рецепторов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solidFill>
                  <a:schemeClr val="dk1"/>
                </a:solidFill>
              </a:rPr>
              <a:t>Для устранения симптомов сопутствующего заболевания в режиме «по требованию» пациенту следует назначить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ингаляционные ГКС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пероральные ГКС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короткодействующие нитраты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короткодействующие бронходилятаторы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solidFill>
                  <a:schemeClr val="dk1"/>
                </a:solidFill>
              </a:rPr>
              <a:t>Пациенту показано проведение вакцинации против пневмококковой инфекции и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туберкулеза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гепатита А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гепатита В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гриппа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solidFill>
                  <a:schemeClr val="dk1"/>
                </a:solidFill>
              </a:rPr>
              <a:t>В качестве нефармакологических методов лечения сопутствующего заболевания следует рекомендовать прекращение курения и проведение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трансплантации легких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респираторной поддержки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легочной реабилитации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аллерген-специфической иммунотерапии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solidFill>
                  <a:schemeClr val="dk1"/>
                </a:solidFill>
              </a:rPr>
              <a:t>Для оценки влияния ХОБЛ на качество жизни пациента следует использовать опросник 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mMRC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COPD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CAT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Миннесотский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 txBox="1">
            <a:spLocks noGrp="1"/>
          </p:cNvSpPr>
          <p:nvPr>
            <p:ph type="body" idx="1"/>
          </p:nvPr>
        </p:nvSpPr>
        <p:spPr>
          <a:xfrm>
            <a:off x="168325" y="1215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 </a:t>
            </a:r>
            <a:r>
              <a:rPr lang="ru" sz="1500" b="1">
                <a:solidFill>
                  <a:schemeClr val="dk1"/>
                </a:solidFill>
              </a:rPr>
              <a:t>Кратность ежегодного посещения врача-терапевта в рамках диспансерного наблюдения по сопутствующему заболеванию составляет раз/раза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3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 </a:t>
            </a:r>
            <a:r>
              <a:rPr lang="ru" b="1">
                <a:solidFill>
                  <a:schemeClr val="dk1"/>
                </a:solidFill>
              </a:rPr>
              <a:t>Кратность ежегодного посещения врача-пульмонолога в рамках диспансерного наблюдения по сопутствующему заболеванию составляет раз/раза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3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Ситуационная задача 27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66025" y="1152475"/>
            <a:ext cx="8760300" cy="38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К врачу-терапевту участковому обратился больной 57 лет.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 b="1">
                <a:solidFill>
                  <a:schemeClr val="dk1"/>
                </a:solidFill>
              </a:rPr>
              <a:t>Жалобы на</a:t>
            </a:r>
            <a:endParaRPr sz="1225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• надсадный постоянный малопродуктивный кашель,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• скудное кровохарканье,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• одышку при быстрой ходьбе,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• слабость, прогрессирующее похудание.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 b="1">
                <a:solidFill>
                  <a:schemeClr val="dk1"/>
                </a:solidFill>
              </a:rPr>
              <a:t>Анамнез заболевания</a:t>
            </a:r>
            <a:endParaRPr sz="1225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• Имеет длительный стаж табакокурения, с 45 лет беспокоит хронический малопродуктивный кашель, с 50 лет присоединилась одышка с затруднённым выдохом при быстрой ходьбе, к врачу не обращался.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• В течение последних 6 месяцев отмечает значительное усиление кашля, который приобрёл надсадный характер, появились прогрессирующая слабость, похудание.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• 10 дней назад впервые заметил примесь небольшого количества крови в мокроте, с этого времени в утренние часы сохраняется откашливание кровянистой мокроты (1 чайная ложка). Обратился в районную поликлинику.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 b="1">
                <a:solidFill>
                  <a:schemeClr val="dk1"/>
                </a:solidFill>
              </a:rPr>
              <a:t>Анамнез жизни</a:t>
            </a:r>
            <a:endParaRPr sz="1225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• Рос и развивался нормально.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• Работает водителем автобуса.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• Перенесённые заболевания, операции: аппендэктомия.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• Наследственность и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аллергоанамнез не отягощены.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>
                <a:solidFill>
                  <a:schemeClr val="dk1"/>
                </a:solidFill>
              </a:rPr>
              <a:t>• Вредные привычки: курит с 15 лет (20 сигарет в день).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>
            <a:spLocks noGrp="1"/>
          </p:cNvSpPr>
          <p:nvPr>
            <p:ph type="body" idx="1"/>
          </p:nvPr>
        </p:nvSpPr>
        <p:spPr>
          <a:xfrm>
            <a:off x="311700" y="326925"/>
            <a:ext cx="8520600" cy="42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 dirty="0">
                <a:solidFill>
                  <a:schemeClr val="dk1"/>
                </a:solidFill>
              </a:rPr>
              <a:t>Ситуационная задача </a:t>
            </a:r>
            <a:r>
              <a:rPr lang="ru" sz="2800" dirty="0" smtClean="0">
                <a:solidFill>
                  <a:schemeClr val="dk1"/>
                </a:solidFill>
              </a:rPr>
              <a:t>№ 11_0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Больная Е., 35 лет, осматривается терапевтом дома</a:t>
            </a:r>
            <a:endParaRPr sz="1225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 b="1" dirty="0">
                <a:solidFill>
                  <a:schemeClr val="dk1"/>
                </a:solidFill>
              </a:rPr>
              <a:t>Жалобы на</a:t>
            </a:r>
            <a:endParaRPr sz="1225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 кашель с выделением мокроты желто-зеленого цвета, повышение температуры тела до 39,0°С, одышку при незначительной нагрузке, боль в нижних отделах левой половине грудной клетки, выраженную общую слабость, головокружение, значительное снижение работоспособности.</a:t>
            </a:r>
            <a:endParaRPr sz="1225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 b="1" dirty="0">
                <a:solidFill>
                  <a:schemeClr val="dk1"/>
                </a:solidFill>
              </a:rPr>
              <a:t>Анамнез заболевания</a:t>
            </a:r>
            <a:endParaRPr sz="1225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Заболела внезапно после переохлаждения, 4 дня назад. Стал беспокоить непродуктивный кашель, повысилась температура тела до 38°С. Через сутки при кашле стала выделяться мокрота желто-зеленого цвета, еще через день появилась боль в нижних отделах грудной клетки слева, температура тела повысилась до 39°С, стала беспокоить сильная слабость, появилась одышка при небольшой нагрузке. За медицинской помощью не обращалась. Самостоятельно принимала парацетамол, противовирусный препарат без эффекта.</a:t>
            </a:r>
            <a:endParaRPr sz="1225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5" b="1" dirty="0">
                <a:solidFill>
                  <a:schemeClr val="dk1"/>
                </a:solidFill>
              </a:rPr>
              <a:t>Анамнез жизни</a:t>
            </a:r>
            <a:endParaRPr sz="1225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Росла и развивалась нормально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Перенесенные заболевания и операции: хронический гастрит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Наследственность не отягощена.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Вредные привычки: не имеет</a:t>
            </a:r>
            <a:endParaRPr sz="122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851"/>
              <a:buFont typeface="Arial"/>
              <a:buNone/>
            </a:pPr>
            <a:r>
              <a:rPr lang="ru" sz="1597" b="1"/>
              <a:t>Объективный статус</a:t>
            </a:r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Состояние тяжелое. Вес 65 кг, рост 175 см. Кожные покровы нормальной окраски. Цианоз губ, акроцианоз. При пальпации грудной клетки слева в нижних отделах усиление голосового дрожания, при перкуссии в этой же области определяется укорочение звука и выслушиваются влажные мелкопузырчатые звонкие хрипы, бронхиальное дыхание.ЧДД 31 в минуту. Границы сердца не изменены. Тоны сердца ясные, ритмичные. ЧСС 120 ударов в минуту. АД 90/60 мм рт ст. Живот мягкий, безболезненный. Печень не выступает из-под края реберной дуги. Отеков нет.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>
            <a:spLocks noGrp="1"/>
          </p:cNvSpPr>
          <p:nvPr>
            <p:ph type="title"/>
          </p:nvPr>
        </p:nvSpPr>
        <p:spPr>
          <a:xfrm>
            <a:off x="311700" y="400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1. Необходимыми для постановки диагноза лабораторными методами обследования являются (выберите 3)</a:t>
            </a:r>
            <a:endParaRPr sz="3000" b="1"/>
          </a:p>
        </p:txBody>
      </p:sp>
      <p:sp>
        <p:nvSpPr>
          <p:cNvPr id="225" name="Google Shape;225;p44"/>
          <p:cNvSpPr txBox="1">
            <a:spLocks noGrp="1"/>
          </p:cNvSpPr>
          <p:nvPr>
            <p:ph type="body" idx="1"/>
          </p:nvPr>
        </p:nvSpPr>
        <p:spPr>
          <a:xfrm>
            <a:off x="311700" y="1123450"/>
            <a:ext cx="8520600" cy="3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lang="ru" sz="1500" dirty="0" smtClean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исследование </a:t>
            </a:r>
            <a:r>
              <a:rPr lang="ru" sz="15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С-реактивного белка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общий анализ мочи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ru" sz="15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lang="ru-RU" sz="15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клинический анализ крови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sz="15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биохимический анализ крови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" sz="1500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определение </a:t>
            </a:r>
            <a:r>
              <a:rPr lang="ru" sz="15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уровня гликированного гемоглобина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определение липидного спектра крови</a:t>
            </a:r>
            <a:endParaRPr sz="2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Результаты лабораторный методов обследования</a:t>
            </a:r>
            <a:r>
              <a:rPr lang="ru" sz="14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endParaRPr sz="3000"/>
          </a:p>
        </p:txBody>
      </p:sp>
      <p:sp>
        <p:nvSpPr>
          <p:cNvPr id="231" name="Google Shape;231;p45"/>
          <p:cNvSpPr txBox="1">
            <a:spLocks noGrp="1"/>
          </p:cNvSpPr>
          <p:nvPr>
            <p:ph type="body" idx="1"/>
          </p:nvPr>
        </p:nvSpPr>
        <p:spPr>
          <a:xfrm>
            <a:off x="3534200" y="606525"/>
            <a:ext cx="2499000" cy="32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Клинический анализ крови (слева)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highlight>
                  <a:srgbClr val="FFFFFF"/>
                </a:highlight>
              </a:rPr>
              <a:t>Биохимический анализ крови</a:t>
            </a:r>
            <a:r>
              <a:rPr lang="ru" sz="2000"/>
              <a:t> </a:t>
            </a:r>
            <a:r>
              <a:rPr lang="ru"/>
              <a:t>(справа)</a:t>
            </a:r>
            <a:endParaRPr/>
          </a:p>
        </p:txBody>
      </p:sp>
      <p:pic>
        <p:nvPicPr>
          <p:cNvPr id="232" name="Google Shape;23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1101"/>
            <a:ext cx="3190600" cy="453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3150" y="294125"/>
            <a:ext cx="2930575" cy="42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2. Необходимым для постановки диагноза инструментальным методом обследования является</a:t>
            </a:r>
            <a:endParaRPr sz="3000" b="1"/>
          </a:p>
        </p:txBody>
      </p:sp>
      <p:sp>
        <p:nvSpPr>
          <p:cNvPr id="239" name="Google Shape;239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• ЭХО-КГ</a:t>
            </a: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ru-RU" sz="14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• Рентгенография органов грудной клетки в прямой и левой боковой проекциях</a:t>
            </a: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ru-RU" sz="14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• УЗИ ОБП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 smtClean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lang="ru" sz="14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Торакооскопия</a:t>
            </a:r>
            <a:endParaRPr sz="14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Результаты инструментальных методов обследования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•Рентгенография органов грудной клетки в прямой и левой боковой проекциях Определяется консолидация, занимающая всю нижнюю долю левого легкого.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 Исходя из клинико- рентгенологических данных верным диагнозом является</a:t>
            </a:r>
            <a:endParaRPr sz="3000" b="1"/>
          </a:p>
        </p:txBody>
      </p:sp>
      <p:sp>
        <p:nvSpPr>
          <p:cNvPr id="251" name="Google Shape;251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6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Интерстициальная пневмония</a:t>
            </a:r>
            <a:endParaRPr sz="146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6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Левосторонний пневмоторакс</a:t>
            </a:r>
            <a:endParaRPr sz="146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6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Внебольничная очаговая пневмония нижней доли левого легкого нетяжелого течения</a:t>
            </a:r>
            <a:endParaRPr sz="146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46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Внебольничная бактериальная левосторонняя нижнедолевая пневмония тяжелого течения неуточненной этиологии</a:t>
            </a:r>
            <a:endParaRPr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4. Осложнением пневмонии у данной больной является</a:t>
            </a:r>
            <a:endParaRPr sz="3000" b="1"/>
          </a:p>
        </p:txBody>
      </p:sp>
      <p:sp>
        <p:nvSpPr>
          <p:cNvPr id="263" name="Google Shape;263;p50"/>
          <p:cNvSpPr txBox="1">
            <a:spLocks noGrp="1"/>
          </p:cNvSpPr>
          <p:nvPr>
            <p:ph type="body" idx="1"/>
          </p:nvPr>
        </p:nvSpPr>
        <p:spPr>
          <a:xfrm>
            <a:off x="244425" y="12047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Пневмоторакс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Острая правожелудочковая недостаточность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Брнхоспазм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Дыхательная недостаточность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5. О развитии дыхательной недостаточности у больной свидетельствуют</a:t>
            </a:r>
            <a:endParaRPr sz="3000" b="1"/>
          </a:p>
        </p:txBody>
      </p:sp>
      <p:sp>
        <p:nvSpPr>
          <p:cNvPr id="275" name="Google Shape;275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ru-RU" dirty="0"/>
              <a:t>Высокая температура тела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Жалобы </a:t>
            </a:r>
            <a:r>
              <a:rPr lang="ru" dirty="0"/>
              <a:t>на одышку, цианоз и тахипноэ при осмотре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 smtClean="0"/>
              <a:t>Боль </a:t>
            </a:r>
            <a:r>
              <a:rPr lang="ru" dirty="0"/>
              <a:t>в грудной клетке при дыхании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Наличие влажных хрипов при аускультации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6. Тактика ведения данной больной включает</a:t>
            </a:r>
            <a:endParaRPr sz="3000" b="1"/>
          </a:p>
        </p:txBody>
      </p:sp>
      <p:sp>
        <p:nvSpPr>
          <p:cNvPr id="287" name="Google Shape;287;p54"/>
          <p:cNvSpPr txBox="1">
            <a:spLocks noGrp="1"/>
          </p:cNvSpPr>
          <p:nvPr>
            <p:ph type="body" idx="1"/>
          </p:nvPr>
        </p:nvSpPr>
        <p:spPr>
          <a:xfrm>
            <a:off x="349075" y="1204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рекомендация явиться в поликлинику на следующий день для дообследования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амбулаторное лечение с динамическим наблюдением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госпитализация в стационар в экстренном порядке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выполнение Ro ОГК амбулаторно, после чего госпитализация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283200" y="640825"/>
            <a:ext cx="8577600" cy="44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97" b="1">
                <a:solidFill>
                  <a:schemeClr val="dk1"/>
                </a:solidFill>
              </a:rPr>
              <a:t>Объективный статус</a:t>
            </a:r>
            <a:endParaRPr sz="15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97">
                <a:solidFill>
                  <a:schemeClr val="dk1"/>
                </a:solidFill>
              </a:rPr>
              <a:t>При осмотре состояние средней тяжести, астенического телосложения, рост 178 см, масса тела 58 кг, индекс массы тела 18,3 кг/м², температура тела 36,4°C. Кожные покровы обычной окраски, периферические лимфоузлы не увеличены, отёков нет. Грудная клетка астенической формы, при перкуссии грудной клетки справа в 1 и ІІ межреберьях определяется притупление лёгочного звука, при аускультации в зоне притупления резкое ослабление дыхания. В остальных точках аускультации - жесткое дыхание, ЧДД - 18 в минуту, SaO2-96%. Тоны сердца ритмичные, пульс 75 в минуту, АД - 120/70 мм рт.ст. Живот мягкий, безболезненный.</a:t>
            </a:r>
            <a:endParaRPr sz="1597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97">
                <a:solidFill>
                  <a:schemeClr val="dk1"/>
                </a:solidFill>
              </a:rPr>
              <a:t>Печень не выступает из под края рёберной дуги.</a:t>
            </a:r>
            <a:endParaRPr sz="1597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97">
                <a:solidFill>
                  <a:schemeClr val="dk1"/>
                </a:solidFill>
              </a:rPr>
              <a:t>Индекс одышки по шкале mMRC = 1.</a:t>
            </a:r>
            <a:endParaRPr sz="1597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7. При пневмонии тяжелого течения антибактериальную терапию предпочтительнее начать с</a:t>
            </a:r>
            <a:endParaRPr sz="3000" b="1"/>
          </a:p>
        </p:txBody>
      </p:sp>
      <p:sp>
        <p:nvSpPr>
          <p:cNvPr id="299" name="Google Shape;299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амоксициллин+гентамицин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ципрофлоксацин+цефазолин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гентамицин+азитромицин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/>
              <a:t>левофлоксацин + цефтриаксон</a:t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8. Симптоматическая терапия пневмонии включает назначение</a:t>
            </a:r>
            <a:endParaRPr sz="3000" b="1"/>
          </a:p>
        </p:txBody>
      </p:sp>
      <p:sp>
        <p:nvSpPr>
          <p:cNvPr id="311" name="Google Shape;311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противокашлевых средств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ингаляция ГКС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противовирусных препаратов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НПВС для купирования болевого синдрома при плевралгии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9. Критерием эффективности антибактериальной терапии у больной с пневмонией является</a:t>
            </a:r>
            <a:endParaRPr sz="3000" b="1"/>
          </a:p>
        </p:txBody>
      </p:sp>
      <p:sp>
        <p:nvSpPr>
          <p:cNvPr id="323" name="Google Shape;323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Уменьшение ощущения общей слабости в течение первых 48-72ч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Стойкое снижение температуры тела &lt;37,2°С в течение не менее 48 ч обоснование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Полное прекращение кашля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Обязательно полное исчезновение хрипов в течение первых 72ч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4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10. При развитии синдрома дыхательной недостаточности, обусловленного пневмонией тяжелого течения, необходимо</a:t>
            </a:r>
            <a:endParaRPr sz="1400" b="1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400" b="1"/>
          </a:p>
        </p:txBody>
      </p:sp>
      <p:sp>
        <p:nvSpPr>
          <p:cNvPr id="335" name="Google Shape;335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Достаточно назначить правильный антибактериальный препарат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Назначить ингаляционную терапию бронхолитиком через небулайзер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Провести массивную инфузионную терапию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/>
              <a:t>Назначить оксигенотерапию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11. Длительность антибактериальной терапии при пневмонии в среднем составляет</a:t>
            </a:r>
            <a:endParaRPr sz="3000" b="1"/>
          </a:p>
        </p:txBody>
      </p:sp>
      <p:sp>
        <p:nvSpPr>
          <p:cNvPr id="347" name="Google Shape;347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1 месяц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15-20 дней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7-10 дней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/>
              <a:t>3-4 дня при назначении современного антибиотика</a:t>
            </a:r>
            <a:endParaRPr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12. Рентгенологическим критерием пневмонии является</a:t>
            </a:r>
            <a:endParaRPr sz="3000" b="1"/>
          </a:p>
        </p:txBody>
      </p:sp>
      <p:sp>
        <p:nvSpPr>
          <p:cNvPr id="359" name="Google Shape;359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участок пневмофиброза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повышенная воздушность легких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инфильтрация легочной ткани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/>
              <a:t>изолированная лимфоаденопатия</a:t>
            </a:r>
            <a:endParaRPr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ru" sz="2000" b="1" dirty="0"/>
              <a:t>Ситуационная задача </a:t>
            </a:r>
            <a:r>
              <a:rPr lang="ru" sz="2000" b="1" dirty="0" smtClean="0"/>
              <a:t>Nº 12-0</a:t>
            </a: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1" name="Google Shape;371;p68"/>
          <p:cNvSpPr txBox="1">
            <a:spLocks noGrp="1"/>
          </p:cNvSpPr>
          <p:nvPr>
            <p:ph type="body" idx="1"/>
          </p:nvPr>
        </p:nvSpPr>
        <p:spPr>
          <a:xfrm>
            <a:off x="311700" y="9612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587"/>
              <a:buFont typeface="Arial"/>
              <a:buNone/>
            </a:pPr>
            <a:r>
              <a:rPr lang="ru" sz="3717">
                <a:solidFill>
                  <a:schemeClr val="dk1"/>
                </a:solidFill>
              </a:rPr>
              <a:t>Пациент С. 42 лет вызвал на дом врача-терапевта участкового в связи с острым заболеванием</a:t>
            </a:r>
            <a:endParaRPr sz="3717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587"/>
              <a:buFont typeface="Arial"/>
              <a:buNone/>
            </a:pPr>
            <a:r>
              <a:rPr lang="ru" sz="3717" b="1">
                <a:solidFill>
                  <a:schemeClr val="dk1"/>
                </a:solidFill>
              </a:rPr>
              <a:t>Жалобы</a:t>
            </a:r>
            <a:endParaRPr sz="371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587"/>
              <a:buFont typeface="Arial"/>
              <a:buNone/>
            </a:pPr>
            <a:r>
              <a:rPr lang="ru" sz="3717">
                <a:solidFill>
                  <a:schemeClr val="dk1"/>
                </a:solidFill>
              </a:rPr>
              <a:t>на приступообразный кашель с вязкой, плохо отходящей, желто-коричневой мокротой, повышение температуры до 38,5°С, головную боль в лобной области, желто-зеленые выделения из носа, боли в горле, выраженную слабость, потливость.</a:t>
            </a:r>
            <a:endParaRPr sz="3717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587"/>
              <a:buFont typeface="Arial"/>
              <a:buNone/>
            </a:pPr>
            <a:r>
              <a:rPr lang="ru" sz="3717" b="1">
                <a:solidFill>
                  <a:schemeClr val="dk1"/>
                </a:solidFill>
              </a:rPr>
              <a:t>Анамнез заболевания</a:t>
            </a:r>
            <a:endParaRPr sz="3717" b="1">
              <a:solidFill>
                <a:schemeClr val="dk1"/>
              </a:solidFill>
            </a:endParaRPr>
          </a:p>
          <a:p>
            <a:pPr marL="457200" lvl="0" indent="-287618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717">
                <a:solidFill>
                  <a:schemeClr val="dk1"/>
                </a:solidFill>
              </a:rPr>
              <a:t>﻿﻿Заболел остро 3 дня назад, когда появились боли в горле, повысилась температура до 37,5°С. К врачу не обращался, лечился самостоятельно.</a:t>
            </a:r>
            <a:endParaRPr sz="3717">
              <a:solidFill>
                <a:schemeClr val="dk1"/>
              </a:solidFill>
            </a:endParaRPr>
          </a:p>
          <a:p>
            <a:pPr marL="457200" lvl="0" indent="-2876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717">
                <a:solidFill>
                  <a:schemeClr val="dk1"/>
                </a:solidFill>
              </a:rPr>
              <a:t>﻿﻿Заболевание связывает с сильным переохлаждением.</a:t>
            </a:r>
            <a:endParaRPr sz="3717">
              <a:solidFill>
                <a:schemeClr val="dk1"/>
              </a:solidFill>
            </a:endParaRPr>
          </a:p>
          <a:p>
            <a:pPr marL="457200" lvl="0" indent="-2876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717">
                <a:solidFill>
                  <a:schemeClr val="dk1"/>
                </a:solidFill>
              </a:rPr>
              <a:t>﻿﻿Самостоятельно принимал жаропонижающие, противовирусные препараты (арбидол), полоскал горло антисептическими растворами (мирамистин).</a:t>
            </a:r>
            <a:endParaRPr sz="3717">
              <a:solidFill>
                <a:schemeClr val="dk1"/>
              </a:solidFill>
            </a:endParaRPr>
          </a:p>
          <a:p>
            <a:pPr marL="457200" lvl="0" indent="-2876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717">
                <a:solidFill>
                  <a:schemeClr val="dk1"/>
                </a:solidFill>
              </a:rPr>
              <a:t>﻿﻿На фоне проводимой терапии боли в горле уменьшились, однако появился приступообразный кашель, температура повысилась до фебрильных цифр, появилась выраженная слабость, потливость, желто-зеленые выделения из носа. Стала беспокоить сильная головная боль в лобной области.</a:t>
            </a:r>
            <a:endParaRPr sz="3717">
              <a:solidFill>
                <a:schemeClr val="dk1"/>
              </a:solidFill>
            </a:endParaRPr>
          </a:p>
          <a:p>
            <a:pPr marL="457200" lvl="0" indent="-2876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717">
                <a:solidFill>
                  <a:schemeClr val="dk1"/>
                </a:solidFill>
              </a:rPr>
              <a:t>﻿﻿При более детальном сборе анамнеза выяснено, что месяц назад пациент поставил имплантаты зубов, в связи с чем получал профилактическую антибактериальную терапию цефалоспоринами 3 поколения в течении 14 дней</a:t>
            </a:r>
            <a:endParaRPr sz="3717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587"/>
              <a:buFont typeface="Arial"/>
              <a:buNone/>
            </a:pPr>
            <a:r>
              <a:rPr lang="ru" sz="3717" b="1">
                <a:solidFill>
                  <a:schemeClr val="dk1"/>
                </a:solidFill>
              </a:rPr>
              <a:t>Анамнез жизни</a:t>
            </a:r>
            <a:endParaRPr sz="3717" b="1">
              <a:solidFill>
                <a:schemeClr val="dk1"/>
              </a:solidFill>
            </a:endParaRPr>
          </a:p>
          <a:p>
            <a:pPr marL="457200" lvl="0" indent="-287618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717">
                <a:solidFill>
                  <a:schemeClr val="dk1"/>
                </a:solidFill>
              </a:rPr>
              <a:t>﻿﻿Рос и развивался нормально</a:t>
            </a:r>
            <a:endParaRPr sz="3717">
              <a:solidFill>
                <a:schemeClr val="dk1"/>
              </a:solidFill>
            </a:endParaRPr>
          </a:p>
          <a:p>
            <a:pPr marL="457200" lvl="0" indent="-2876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717">
                <a:solidFill>
                  <a:schemeClr val="dk1"/>
                </a:solidFill>
              </a:rPr>
              <a:t>﻿﻿Профессия: преподаватель</a:t>
            </a:r>
            <a:endParaRPr sz="3717">
              <a:solidFill>
                <a:schemeClr val="dk1"/>
              </a:solidFill>
            </a:endParaRPr>
          </a:p>
          <a:p>
            <a:pPr marL="457200" lvl="0" indent="-2876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717">
                <a:solidFill>
                  <a:schemeClr val="dk1"/>
                </a:solidFill>
              </a:rPr>
              <a:t>﻿﻿Перенесенные заболевания и операции: детские инфекции, хронические заболевания отрицает, аппендектомия.</a:t>
            </a:r>
            <a:endParaRPr sz="3717">
              <a:solidFill>
                <a:schemeClr val="dk1"/>
              </a:solidFill>
            </a:endParaRPr>
          </a:p>
          <a:p>
            <a:pPr marL="457200" lvl="0" indent="-2876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717">
                <a:solidFill>
                  <a:schemeClr val="dk1"/>
                </a:solidFill>
              </a:rPr>
              <a:t>﻿﻿Наследственность: у матери - бронхиальная астма, дядя болел туберкулезом.</a:t>
            </a:r>
            <a:endParaRPr sz="3717">
              <a:solidFill>
                <a:schemeClr val="dk1"/>
              </a:solidFill>
            </a:endParaRPr>
          </a:p>
          <a:p>
            <a:pPr marL="457200" lvl="0" indent="-2876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717">
                <a:solidFill>
                  <a:schemeClr val="dk1"/>
                </a:solidFill>
              </a:rPr>
              <a:t>﻿﻿Вредные привычки: курит (индекс курения 20 пачка/лет), алкоголь употребляет умеренно</a:t>
            </a:r>
            <a:endParaRPr sz="3717">
              <a:solidFill>
                <a:schemeClr val="dk1"/>
              </a:solidFill>
            </a:endParaRPr>
          </a:p>
          <a:p>
            <a:pPr marL="457200" lvl="0" indent="-2876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717">
                <a:solidFill>
                  <a:schemeClr val="dk1"/>
                </a:solidFill>
              </a:rPr>
              <a:t>﻿﻿Аллергоанамнез: не отягощен</a:t>
            </a:r>
            <a:endParaRPr sz="3717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9"/>
          <p:cNvSpPr txBox="1">
            <a:spLocks noGrp="1"/>
          </p:cNvSpPr>
          <p:nvPr>
            <p:ph type="body" idx="1"/>
          </p:nvPr>
        </p:nvSpPr>
        <p:spPr>
          <a:xfrm>
            <a:off x="311700" y="8102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>
                <a:solidFill>
                  <a:schemeClr val="dk1"/>
                </a:solidFill>
              </a:rPr>
              <a:t>Объективный статус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Состояние относительно удовлетворительное. Вес 64 кг, рост 175 см. Температура 37,9°С. Кожные покровы и видимые слизистые обычной окраски, влажные. Отмечается усиление болезненности при перкуссии в надбровной области справа. Зев незначительно гиперемирован, миндалины не увеличены. Грудная клетка - правильной формы. Справа в межлопаточной области притупление перкуторного звука. Над областью незначительное притупление перкуторного звука, над этой же областью выслушиваются звонкие влажные и крепитирующие хрипы, дыхание ослаблено. Над остальной поверхностью легких - перкуторный звук ясный легочный, дыхание везикулярное, хрипы не выслушиваются. УДД 18 в мин.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Тоны сердца ясные, ритмичные. ЧСС 100 в мин., АД 115/60 мм рт.ст. Живот мягкий, безболезненный. Печень у края реберной дуги. Край мягкий, эластичный, безболезненный при пальпации.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Периферические отеки отсутствуют.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0"/>
          <p:cNvSpPr txBox="1">
            <a:spLocks noGrp="1"/>
          </p:cNvSpPr>
          <p:nvPr>
            <p:ph type="body" idx="1"/>
          </p:nvPr>
        </p:nvSpPr>
        <p:spPr>
          <a:xfrm>
            <a:off x="311700" y="709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 dirty="0" smtClean="0">
                <a:solidFill>
                  <a:schemeClr val="dk1"/>
                </a:solidFill>
              </a:rPr>
              <a:t>1. Для </a:t>
            </a:r>
            <a:r>
              <a:rPr lang="ru" sz="1300" b="1" dirty="0">
                <a:solidFill>
                  <a:schemeClr val="dk1"/>
                </a:solidFill>
              </a:rPr>
              <a:t>постановки диагноза данному пациенту в амбулаторных условиях необходимо выполнить следующие лабораторные методы </a:t>
            </a:r>
            <a:r>
              <a:rPr lang="ru" sz="1300" b="1" dirty="0" smtClean="0">
                <a:solidFill>
                  <a:schemeClr val="dk1"/>
                </a:solidFill>
              </a:rPr>
              <a:t>исследования (1)</a:t>
            </a:r>
            <a:endParaRPr lang="ru-RU" sz="1300" b="1" dirty="0" smtClean="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ru" sz="1300" dirty="0">
                <a:solidFill>
                  <a:schemeClr val="dk1"/>
                </a:solidFill>
              </a:rPr>
              <a:t>﻿﻿биохимический анализ крови</a:t>
            </a:r>
            <a:endParaRPr sz="1300" dirty="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ru" sz="1300" dirty="0">
                <a:solidFill>
                  <a:schemeClr val="dk1"/>
                </a:solidFill>
              </a:rPr>
              <a:t>﻿﻿анализ мокроты</a:t>
            </a:r>
            <a:endParaRPr sz="1300" dirty="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ru" sz="1300" dirty="0">
                <a:solidFill>
                  <a:schemeClr val="dk1"/>
                </a:solidFill>
              </a:rPr>
              <a:t>﻿﻿посев мокроты с определением чувствительности к </a:t>
            </a:r>
            <a:r>
              <a:rPr lang="ru" sz="1300" dirty="0" smtClean="0">
                <a:solidFill>
                  <a:schemeClr val="dk1"/>
                </a:solidFill>
              </a:rPr>
              <a:t>антибиотикам</a:t>
            </a:r>
          </a:p>
          <a:p>
            <a:pPr lvl="0" indent="-311150">
              <a:buClr>
                <a:schemeClr val="dk1"/>
              </a:buClr>
              <a:buSzPts val="1300"/>
            </a:pPr>
            <a:r>
              <a:rPr lang="ru-RU" sz="1300" dirty="0">
                <a:solidFill>
                  <a:schemeClr val="dk1"/>
                </a:solidFill>
              </a:rPr>
              <a:t>﻿﻿клинический анализ крови обоснование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1"/>
          <p:cNvSpPr txBox="1">
            <a:spLocks noGrp="1"/>
          </p:cNvSpPr>
          <p:nvPr>
            <p:ph type="body" idx="1"/>
          </p:nvPr>
        </p:nvSpPr>
        <p:spPr>
          <a:xfrm>
            <a:off x="311700" y="1861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</a:rPr>
              <a:t>Результаты лабораторных методов обследования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Клинический анализ крови: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87" name="Google Shape;38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550" y="346700"/>
            <a:ext cx="3231125" cy="46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851"/>
              <a:buFont typeface="Arial"/>
              <a:buNone/>
            </a:pPr>
            <a:r>
              <a:rPr lang="ru" sz="1597" b="1"/>
              <a:t>1. Выберите необходимые для постановки диагноза лабораторные методы обследования (выберите 3)</a:t>
            </a:r>
            <a:endParaRPr b="1"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21938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97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97" dirty="0" smtClean="0">
                <a:solidFill>
                  <a:schemeClr val="dk1"/>
                </a:solidFill>
              </a:rPr>
              <a:t>• </a:t>
            </a:r>
            <a:r>
              <a:rPr lang="ru" sz="1597" dirty="0">
                <a:solidFill>
                  <a:schemeClr val="dk1"/>
                </a:solidFill>
              </a:rPr>
              <a:t>D-димер (для клинической вероятности тромбоэмболии легочной артерии, учитывая кровохарканье и одышку).</a:t>
            </a:r>
            <a:endParaRPr sz="1597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97" dirty="0">
                <a:solidFill>
                  <a:schemeClr val="dk1"/>
                </a:solidFill>
              </a:rPr>
              <a:t>• определение антител классов М, G (Ig M, Ig G) к вирусу иммунодефицита человека</a:t>
            </a:r>
            <a:endParaRPr sz="1597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97" dirty="0">
                <a:solidFill>
                  <a:schemeClr val="dk1"/>
                </a:solidFill>
              </a:rPr>
              <a:t>• бактериологическое исследование крови на стерильность</a:t>
            </a:r>
            <a:endParaRPr sz="1597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" sz="1597" dirty="0">
                <a:solidFill>
                  <a:schemeClr val="dk1"/>
                </a:solidFill>
              </a:rPr>
              <a:t>• </a:t>
            </a:r>
            <a:r>
              <a:rPr lang="ru-RU" sz="1597" dirty="0" smtClean="0">
                <a:solidFill>
                  <a:schemeClr val="dk1"/>
                </a:solidFill>
              </a:rPr>
              <a:t>клинический </a:t>
            </a:r>
            <a:r>
              <a:rPr lang="ru-RU" sz="1597" dirty="0">
                <a:solidFill>
                  <a:schemeClr val="dk1"/>
                </a:solidFill>
              </a:rPr>
              <a:t>анализ крови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597" dirty="0">
                <a:solidFill>
                  <a:schemeClr val="dk1"/>
                </a:solidFill>
              </a:rPr>
              <a:t>• общий анализ мокроты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597" dirty="0" smtClean="0">
                <a:solidFill>
                  <a:schemeClr val="dk1"/>
                </a:solidFill>
              </a:rPr>
              <a:t>иммунологическое </a:t>
            </a:r>
            <a:r>
              <a:rPr lang="ru" sz="1597" dirty="0">
                <a:solidFill>
                  <a:schemeClr val="dk1"/>
                </a:solidFill>
              </a:rPr>
              <a:t>исследование крови (Ig Е общий)</a:t>
            </a:r>
            <a:endParaRPr sz="1597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97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2"/>
          <p:cNvSpPr txBox="1">
            <a:spLocks noGrp="1"/>
          </p:cNvSpPr>
          <p:nvPr>
            <p:ph type="body" idx="1"/>
          </p:nvPr>
        </p:nvSpPr>
        <p:spPr>
          <a:xfrm>
            <a:off x="144100" y="534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 dirty="0">
                <a:solidFill>
                  <a:schemeClr val="dk1"/>
                </a:solidFill>
              </a:rPr>
              <a:t>2. Для постановки диагноза данному пациенту в амбулаторных условиях необходимо выполнить инструментальные методы исследования (выберите 2)</a:t>
            </a:r>
            <a:endParaRPr sz="1400" b="1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 dirty="0">
                <a:solidFill>
                  <a:schemeClr val="dk1"/>
                </a:solidFill>
                <a:highlight>
                  <a:schemeClr val="lt1"/>
                </a:highlight>
              </a:rPr>
              <a:t>﻿﻿рентгенографию придаточных пазух носа обоснование</a:t>
            </a:r>
            <a:endParaRPr sz="14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 dirty="0">
                <a:solidFill>
                  <a:schemeClr val="dk1"/>
                </a:solidFill>
              </a:rPr>
              <a:t>﻿﻿КТ органов грудной клетки с </a:t>
            </a:r>
            <a:r>
              <a:rPr lang="ru" sz="1400" dirty="0" smtClean="0">
                <a:solidFill>
                  <a:schemeClr val="dk1"/>
                </a:solidFill>
              </a:rPr>
              <a:t>ангиографией</a:t>
            </a:r>
          </a:p>
          <a:p>
            <a:pPr lvl="0" indent="-317500">
              <a:buClr>
                <a:schemeClr val="dk1"/>
              </a:buClr>
              <a:buSzPts val="1400"/>
            </a:pPr>
            <a:r>
              <a:rPr lang="ru-RU" sz="1400" dirty="0">
                <a:solidFill>
                  <a:schemeClr val="dk1"/>
                </a:solidFill>
              </a:rPr>
              <a:t>﻿﻿рентгенографию органов грудной клетки в двух проекциях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 dirty="0">
                <a:solidFill>
                  <a:schemeClr val="dk1"/>
                </a:solidFill>
              </a:rPr>
              <a:t>﻿﻿функцию внешнего дыхания с бронхолитической пробой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 dirty="0">
                <a:solidFill>
                  <a:schemeClr val="dk1"/>
                </a:solidFill>
              </a:rPr>
              <a:t>﻿﻿ЭХО КГ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3"/>
          <p:cNvSpPr txBox="1">
            <a:spLocks noGrp="1"/>
          </p:cNvSpPr>
          <p:nvPr>
            <p:ph type="body" idx="1"/>
          </p:nvPr>
        </p:nvSpPr>
        <p:spPr>
          <a:xfrm>
            <a:off x="311700" y="2515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1">
                <a:solidFill>
                  <a:schemeClr val="dk1"/>
                </a:solidFill>
              </a:rPr>
              <a:t>Результаты инструментальных методов обследования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Рентгенография органов грудной клетки в двух проекциях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98" name="Google Shape;39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04800"/>
            <a:ext cx="5734050" cy="45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73"/>
          <p:cNvSpPr txBox="1"/>
          <p:nvPr/>
        </p:nvSpPr>
        <p:spPr>
          <a:xfrm>
            <a:off x="6144000" y="251575"/>
            <a:ext cx="30000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Результаты инструментальных методов обследования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Рентгенография органов грудной клетки в двух проекциях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00" name="Google Shape;400;p73"/>
          <p:cNvSpPr txBox="1"/>
          <p:nvPr/>
        </p:nvSpPr>
        <p:spPr>
          <a:xfrm>
            <a:off x="6144000" y="1804200"/>
            <a:ext cx="3000000" cy="68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 smtClean="0">
                <a:solidFill>
                  <a:schemeClr val="dk1"/>
                </a:solidFill>
              </a:rPr>
              <a:t>.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06" name="Google Shape;40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7725"/>
            <a:ext cx="5250299" cy="47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74"/>
          <p:cNvSpPr txBox="1"/>
          <p:nvPr/>
        </p:nvSpPr>
        <p:spPr>
          <a:xfrm>
            <a:off x="5614200" y="177725"/>
            <a:ext cx="30000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300" b="1">
                <a:solidFill>
                  <a:schemeClr val="dk1"/>
                </a:solidFill>
              </a:rPr>
              <a:t>Рентгенография придаточных пазух носа</a:t>
            </a:r>
            <a:endParaRPr sz="1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5"/>
          <p:cNvSpPr txBox="1">
            <a:spLocks noGrp="1"/>
          </p:cNvSpPr>
          <p:nvPr>
            <p:ph type="body" idx="1"/>
          </p:nvPr>
        </p:nvSpPr>
        <p:spPr>
          <a:xfrm>
            <a:off x="311700" y="646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 dirty="0">
                <a:solidFill>
                  <a:schemeClr val="dk1"/>
                </a:solidFill>
              </a:rPr>
              <a:t>3. Какой диагноз можно поставить у данного пациента на основании результатов клинико-лабораторных и инструментальных методов обследования?</a:t>
            </a:r>
            <a:endParaRPr sz="1400" b="1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 dirty="0">
                <a:solidFill>
                  <a:schemeClr val="dk1"/>
                </a:solidFill>
                <a:highlight>
                  <a:schemeClr val="lt1"/>
                </a:highlight>
              </a:rPr>
              <a:t>﻿﻿</a:t>
            </a:r>
            <a:r>
              <a:rPr lang="ru" sz="1400" dirty="0">
                <a:solidFill>
                  <a:schemeClr val="dk1"/>
                </a:solidFill>
              </a:rPr>
              <a:t>﻿﻿Острый бронхит-тяжелое течение. ДНО. острый фронтит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 dirty="0">
                <a:solidFill>
                  <a:schemeClr val="dk1"/>
                </a:solidFill>
              </a:rPr>
              <a:t>Тромбоэмболия легочной артерии. ДН 0-1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 dirty="0">
                <a:solidFill>
                  <a:schemeClr val="dk1"/>
                </a:solidFill>
              </a:rPr>
              <a:t>Острая сегментарная пневмония с локализацией в S1-2 справа, неуточненной этиологии. ДН О. острый </a:t>
            </a:r>
            <a:r>
              <a:rPr lang="ru" sz="1400" dirty="0" smtClean="0">
                <a:solidFill>
                  <a:schemeClr val="dk1"/>
                </a:solidFill>
              </a:rPr>
              <a:t>фронтит</a:t>
            </a:r>
          </a:p>
          <a:p>
            <a:pPr lvl="0" indent="-317500">
              <a:buClr>
                <a:schemeClr val="dk1"/>
              </a:buClr>
              <a:buSzPts val="1400"/>
            </a:pPr>
            <a:r>
              <a:rPr lang="ru-RU" sz="1400" dirty="0">
                <a:solidFill>
                  <a:schemeClr val="dk1"/>
                </a:solidFill>
              </a:rPr>
              <a:t>Внебольничная </a:t>
            </a:r>
            <a:r>
              <a:rPr lang="ru-RU" sz="1400" dirty="0" err="1">
                <a:solidFill>
                  <a:schemeClr val="dk1"/>
                </a:solidFill>
              </a:rPr>
              <a:t>полисегментарная</a:t>
            </a:r>
            <a:r>
              <a:rPr lang="ru-RU" sz="1400" dirty="0">
                <a:solidFill>
                  <a:schemeClr val="dk1"/>
                </a:solidFill>
              </a:rPr>
              <a:t> пневмония с локализацией в S 1-2 справа. ДН О. Острый правосторонний фронтит 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6"/>
          <p:cNvSpPr txBox="1">
            <a:spLocks noGrp="1"/>
          </p:cNvSpPr>
          <p:nvPr>
            <p:ph type="body" idx="1"/>
          </p:nvPr>
        </p:nvSpPr>
        <p:spPr>
          <a:xfrm>
            <a:off x="311700" y="1642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5550" b="1">
                <a:solidFill>
                  <a:schemeClr val="dk1"/>
                </a:solidFill>
              </a:rPr>
              <a:t>4. Больному в амбулаторных условиях предпочтительно назначить</a:t>
            </a:r>
            <a:endParaRPr sz="5550" b="1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5550">
                <a:solidFill>
                  <a:schemeClr val="dk1"/>
                </a:solidFill>
                <a:highlight>
                  <a:schemeClr val="lt1"/>
                </a:highlight>
              </a:rPr>
              <a:t>﻿﻿респираторные фторхинолоны </a:t>
            </a:r>
            <a:endParaRPr sz="55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5550">
                <a:solidFill>
                  <a:schemeClr val="dk1"/>
                </a:solidFill>
              </a:rPr>
              <a:t>﻿﻿В -лактамы с антисинегнойной активностью + макролиды</a:t>
            </a:r>
            <a:endParaRPr sz="555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5550">
                <a:solidFill>
                  <a:schemeClr val="dk1"/>
                </a:solidFill>
              </a:rPr>
              <a:t>﻿﻿респираторные фторхинолоны + цефалоспорины 2 поколения</a:t>
            </a:r>
            <a:endParaRPr sz="555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5550">
                <a:solidFill>
                  <a:schemeClr val="dk1"/>
                </a:solidFill>
              </a:rPr>
              <a:t>﻿﻿цефалоспорины 1-2 поколения+ макролиды или бета-лактамы с антисинегнойной активностью</a:t>
            </a:r>
            <a:endParaRPr sz="55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550" b="1">
                <a:solidFill>
                  <a:schemeClr val="dk1"/>
                </a:solidFill>
              </a:rPr>
              <a:t>5. К респираторным фторхинолонам относится</a:t>
            </a:r>
            <a:endParaRPr sz="5550" b="1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5550">
                <a:solidFill>
                  <a:schemeClr val="dk1"/>
                </a:solidFill>
                <a:highlight>
                  <a:schemeClr val="lt1"/>
                </a:highlight>
              </a:rPr>
              <a:t>﻿﻿левофлоксацин </a:t>
            </a:r>
            <a:endParaRPr sz="55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5550">
                <a:solidFill>
                  <a:schemeClr val="dk1"/>
                </a:solidFill>
              </a:rPr>
              <a:t>﻿﻿джозамицин</a:t>
            </a:r>
            <a:endParaRPr sz="555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5550">
                <a:solidFill>
                  <a:schemeClr val="dk1"/>
                </a:solidFill>
              </a:rPr>
              <a:t>﻿﻿канамицин</a:t>
            </a:r>
            <a:endParaRPr sz="555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5550">
                <a:solidFill>
                  <a:schemeClr val="dk1"/>
                </a:solidFill>
              </a:rPr>
              <a:t>﻿﻿цефтазидим</a:t>
            </a:r>
            <a:endParaRPr sz="55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550" b="1">
                <a:solidFill>
                  <a:schemeClr val="dk1"/>
                </a:solidFill>
              </a:rPr>
              <a:t>6. К факторам риска развития пневмонии, вызванной полирезистентными возбудителями, у данного пациента относят</a:t>
            </a:r>
            <a:endParaRPr sz="5550" b="1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5550">
                <a:solidFill>
                  <a:schemeClr val="dk1"/>
                </a:solidFill>
                <a:highlight>
                  <a:schemeClr val="lt1"/>
                </a:highlight>
              </a:rPr>
              <a:t>﻿﻿прием цефалоспоринов 3 поколения в предшествующие 30 дней </a:t>
            </a:r>
            <a:endParaRPr sz="55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5550">
                <a:solidFill>
                  <a:schemeClr val="dk1"/>
                </a:solidFill>
              </a:rPr>
              <a:t>﻿﻿самостоятельное лечение в амбулаторных условиях, прием противовирусных препаратов</a:t>
            </a:r>
            <a:endParaRPr sz="555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5550">
                <a:solidFill>
                  <a:schemeClr val="dk1"/>
                </a:solidFill>
              </a:rPr>
              <a:t>﻿﻿развитие пневмонии на фоне ОРВИ</a:t>
            </a:r>
            <a:endParaRPr sz="555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5550">
                <a:solidFill>
                  <a:schemeClr val="dk1"/>
                </a:solidFill>
              </a:rPr>
              <a:t>﻿﻿длительный стаж курения</a:t>
            </a:r>
            <a:endParaRPr sz="55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7"/>
          <p:cNvSpPr txBox="1">
            <a:spLocks noGrp="1"/>
          </p:cNvSpPr>
          <p:nvPr>
            <p:ph type="body" idx="1"/>
          </p:nvPr>
        </p:nvSpPr>
        <p:spPr>
          <a:xfrm>
            <a:off x="311700" y="549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40" b="1">
                <a:solidFill>
                  <a:schemeClr val="dk1"/>
                </a:solidFill>
              </a:rPr>
              <a:t>7.</a:t>
            </a:r>
            <a:r>
              <a:rPr lang="ru" sz="3490" b="1">
                <a:solidFill>
                  <a:schemeClr val="dk1"/>
                </a:solidFill>
              </a:rPr>
              <a:t> Пациенту необходимо назначить</a:t>
            </a:r>
            <a:endParaRPr sz="3490" b="1">
              <a:solidFill>
                <a:schemeClr val="dk1"/>
              </a:solidFill>
            </a:endParaRPr>
          </a:p>
          <a:p>
            <a:pPr marL="457200" lvl="0" indent="-317256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490">
                <a:solidFill>
                  <a:schemeClr val="dk1"/>
                </a:solidFill>
                <a:highlight>
                  <a:schemeClr val="lt1"/>
                </a:highlight>
              </a:rPr>
              <a:t>﻿﻿муколитики </a:t>
            </a:r>
            <a:endParaRPr sz="349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72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490">
                <a:solidFill>
                  <a:schemeClr val="dk1"/>
                </a:solidFill>
              </a:rPr>
              <a:t>﻿﻿бронхолитики (беродуал через небулайзер)</a:t>
            </a:r>
            <a:endParaRPr sz="3490">
              <a:solidFill>
                <a:schemeClr val="dk1"/>
              </a:solidFill>
            </a:endParaRPr>
          </a:p>
          <a:p>
            <a:pPr marL="457200" lvl="0" indent="-3172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490">
                <a:solidFill>
                  <a:schemeClr val="dk1"/>
                </a:solidFill>
              </a:rPr>
              <a:t>﻿﻿антигистаминные препараты</a:t>
            </a:r>
            <a:endParaRPr sz="3490">
              <a:solidFill>
                <a:schemeClr val="dk1"/>
              </a:solidFill>
            </a:endParaRPr>
          </a:p>
          <a:p>
            <a:pPr marL="457200" lvl="0" indent="-3172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490">
                <a:solidFill>
                  <a:schemeClr val="dk1"/>
                </a:solidFill>
              </a:rPr>
              <a:t>﻿﻿препараты, нормализующие микрофлору кишечника</a:t>
            </a:r>
            <a:endParaRPr sz="349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490" b="1">
                <a:solidFill>
                  <a:schemeClr val="dk1"/>
                </a:solidFill>
              </a:rPr>
              <a:t>8. Показанием для проведения компьютерной томографии органов грудной клетки является</a:t>
            </a:r>
            <a:endParaRPr sz="3490" b="1">
              <a:solidFill>
                <a:schemeClr val="dk1"/>
              </a:solidFill>
            </a:endParaRPr>
          </a:p>
          <a:p>
            <a:pPr marL="457200" lvl="0" indent="-317256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490">
                <a:solidFill>
                  <a:schemeClr val="dk1"/>
                </a:solidFill>
                <a:highlight>
                  <a:schemeClr val="lt1"/>
                </a:highlight>
              </a:rPr>
              <a:t>﻿﻿рецидивирующая, медленно разрешающаяся пневмония обоснование</a:t>
            </a:r>
            <a:endParaRPr sz="349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72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490">
                <a:solidFill>
                  <a:schemeClr val="dk1"/>
                </a:solidFill>
              </a:rPr>
              <a:t>﻿﻿отсутствие положительной динамики заболевания в течение 72 часов</a:t>
            </a:r>
            <a:endParaRPr sz="3490">
              <a:solidFill>
                <a:schemeClr val="dk1"/>
              </a:solidFill>
            </a:endParaRPr>
          </a:p>
          <a:p>
            <a:pPr marL="457200" lvl="0" indent="-3172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490">
                <a:solidFill>
                  <a:schemeClr val="dk1"/>
                </a:solidFill>
              </a:rPr>
              <a:t>﻿﻿выраженная системная воспалительная реакция</a:t>
            </a:r>
            <a:endParaRPr sz="3490">
              <a:solidFill>
                <a:schemeClr val="dk1"/>
              </a:solidFill>
            </a:endParaRPr>
          </a:p>
          <a:p>
            <a:pPr marL="457200" lvl="0" indent="-3172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3490">
                <a:solidFill>
                  <a:schemeClr val="dk1"/>
                </a:solidFill>
              </a:rPr>
              <a:t>﻿﻿подозрение на пневмоторакс</a:t>
            </a:r>
            <a:endParaRPr sz="349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8"/>
          <p:cNvSpPr txBox="1">
            <a:spLocks noGrp="1"/>
          </p:cNvSpPr>
          <p:nvPr>
            <p:ph type="body" idx="1"/>
          </p:nvPr>
        </p:nvSpPr>
        <p:spPr>
          <a:xfrm>
            <a:off x="215250" y="284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72"/>
              <a:buFont typeface="Arial"/>
              <a:buNone/>
            </a:pPr>
            <a:r>
              <a:rPr lang="ru" sz="4202">
                <a:solidFill>
                  <a:schemeClr val="dk1"/>
                </a:solidFill>
              </a:rPr>
              <a:t>Дополнительная информация</a:t>
            </a:r>
            <a:endParaRPr sz="4202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72"/>
              <a:buFont typeface="Arial"/>
              <a:buNone/>
            </a:pPr>
            <a:r>
              <a:rPr lang="ru" sz="4202">
                <a:solidFill>
                  <a:schemeClr val="dk1"/>
                </a:solidFill>
              </a:rPr>
              <a:t>На 3-и сутки лечения левофлоксацином 500 мг 1 р/сут внутрь, ацетилцистеином 600 мг внутрь 1 р/сут., ринофлуимуцилом спрей для носа по 2 дозы 4 р/сут, мометазоном по 2 дозы в каждый носовой ход 2 р/сут. пациент был повторно осмотрен участковым врачом терапевтом. На фоне лечения отмечается положительная динамика: температура тела снизилась до 37,1 С, улучшилось отхождение мокроты, прошла головная боль. Учитывая положительную динамику в состоянии пациента, рекомендовано продолжить курс начатой терапии с повторным осмотром по завершению курса антибиотикотерапии (через 4 дня).</a:t>
            </a:r>
            <a:endParaRPr sz="4202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72"/>
              <a:buFont typeface="Arial"/>
              <a:buNone/>
            </a:pPr>
            <a:r>
              <a:rPr lang="ru" sz="4202">
                <a:solidFill>
                  <a:schemeClr val="dk1"/>
                </a:solidFill>
              </a:rPr>
              <a:t>Пациент повторно обратился к врачу-терапевту через 7 дней с жалобами на расстройство стула - жидкий стул до 4-5 раз в сутки в течение 2 дней, метеоризм, дискомфорт в животе, вчера отметил подъем температуры до 37,5 С. Одократно принял лоперамид, но-шпу. Со слов больного, закончил курс приема ранее назначенных лекарств 3 дня назад, чувствовал себя хорошо, сохранялся влажный кашель, температура нормализовалась, а через день возникли вышеописанные симптомы. Эпиданамнез: без особенностей.</a:t>
            </a:r>
            <a:endParaRPr sz="4202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72"/>
              <a:buFont typeface="Arial"/>
              <a:buNone/>
            </a:pPr>
            <a:r>
              <a:rPr lang="ru" sz="4202">
                <a:solidFill>
                  <a:schemeClr val="dk1"/>
                </a:solidFill>
              </a:rPr>
              <a:t>Объективно: состояние относительно удовлетворительно. Температура 37,5°С. Кожные покровы и видимые слизистые обычной окраски, влажные. ЛОР-органы: без особенностей. Грудная клетка - правильной формы. Над поверхностью легких - перкуторный звук ясный легочный, дыхание везикулярное, хрипы не выслушиваются. УДД 18 в мин. Тоны сердца ясные, ритмичные. ЧСС 90 в мин., АД 120/70 мм рт. ст. Живот живот симметричный, при пальпации мягкий, умеренно болезненный во всех отделах, при перкуссии: тимпанит.</a:t>
            </a:r>
            <a:endParaRPr sz="4202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72"/>
              <a:buFont typeface="Arial"/>
              <a:buNone/>
            </a:pPr>
            <a:r>
              <a:rPr lang="ru" sz="4202">
                <a:solidFill>
                  <a:schemeClr val="dk1"/>
                </a:solidFill>
              </a:rPr>
              <a:t>Печень у края реберной дуги. Край мягкий, эластичный, безболезненный при пальпации. Периферические отеки отсутствуют. Физиологические отправления: мочеиспускание не нарушено, стул жидкий, без патологических примесей, до 5 р/сут, светло-коричневого цвета.</a:t>
            </a:r>
            <a:endParaRPr sz="4202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72"/>
              <a:buFont typeface="Arial"/>
              <a:buNone/>
            </a:pPr>
            <a:r>
              <a:rPr lang="ru" sz="4202">
                <a:solidFill>
                  <a:schemeClr val="dk1"/>
                </a:solidFill>
              </a:rPr>
              <a:t>Анализ кала на антигены С. dificile А и В - положительный</a:t>
            </a:r>
            <a:endParaRPr sz="4202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72"/>
              <a:buFont typeface="Arial"/>
              <a:buNone/>
            </a:pPr>
            <a:r>
              <a:rPr lang="ru" sz="4202">
                <a:solidFill>
                  <a:schemeClr val="dk1"/>
                </a:solidFill>
              </a:rPr>
              <a:t>Поставлен диагноз: Clostridium difficile - ассоциированная диарея</a:t>
            </a:r>
            <a:endParaRPr sz="4202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9"/>
          <p:cNvSpPr txBox="1">
            <a:spLocks noGrp="1"/>
          </p:cNvSpPr>
          <p:nvPr>
            <p:ph type="body" idx="1"/>
          </p:nvPr>
        </p:nvSpPr>
        <p:spPr>
          <a:xfrm>
            <a:off x="311700" y="245950"/>
            <a:ext cx="8520600" cy="46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506"/>
              <a:buFont typeface="Arial"/>
              <a:buNone/>
            </a:pPr>
            <a:r>
              <a:rPr lang="ru" sz="4150" b="1">
                <a:solidFill>
                  <a:schemeClr val="dk1"/>
                </a:solidFill>
              </a:rPr>
              <a:t>9. Для терапии Clostridium difficile-ассоциированной болезни лёгкого/среднетяжёлого течения показано назначение</a:t>
            </a:r>
            <a:endParaRPr sz="4150" b="1">
              <a:solidFill>
                <a:schemeClr val="dk1"/>
              </a:solidFill>
            </a:endParaRPr>
          </a:p>
          <a:p>
            <a:pPr marL="457200" lvl="0" indent="-29448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  <a:highlight>
                  <a:schemeClr val="lt1"/>
                </a:highlight>
              </a:rPr>
              <a:t>﻿﻿метронидазола </a:t>
            </a:r>
            <a:endParaRPr sz="4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2944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</a:rPr>
              <a:t>﻿﻿моксифлоксацина</a:t>
            </a:r>
            <a:endParaRPr sz="4150">
              <a:solidFill>
                <a:schemeClr val="dk1"/>
              </a:solidFill>
            </a:endParaRPr>
          </a:p>
          <a:p>
            <a:pPr marL="457200" lvl="0" indent="-2944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</a:rPr>
              <a:t>﻿﻿меропенема</a:t>
            </a:r>
            <a:endParaRPr sz="4150">
              <a:solidFill>
                <a:schemeClr val="dk1"/>
              </a:solidFill>
            </a:endParaRPr>
          </a:p>
          <a:p>
            <a:pPr marL="457200" lvl="0" indent="-2944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</a:rPr>
              <a:t>﻿﻿ванкомицина</a:t>
            </a:r>
            <a:endParaRPr sz="41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150" b="1">
                <a:solidFill>
                  <a:schemeClr val="dk1"/>
                </a:solidFill>
              </a:rPr>
              <a:t>10. Рекомендованная пациенту доза метронидазола при легкой и средне-тяжелой форме составляет ___ мг, ___ раза в день, ___ дней</a:t>
            </a:r>
            <a:endParaRPr sz="4150" b="1">
              <a:solidFill>
                <a:schemeClr val="dk1"/>
              </a:solidFill>
            </a:endParaRPr>
          </a:p>
          <a:p>
            <a:pPr marL="457200" lvl="0" indent="-29448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  <a:highlight>
                  <a:schemeClr val="lt1"/>
                </a:highlight>
              </a:rPr>
              <a:t>﻿﻿500; 3; 10 </a:t>
            </a:r>
            <a:endParaRPr sz="4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2944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</a:rPr>
              <a:t>﻿﻿250; 2; 5</a:t>
            </a:r>
            <a:endParaRPr sz="4150">
              <a:solidFill>
                <a:schemeClr val="dk1"/>
              </a:solidFill>
            </a:endParaRPr>
          </a:p>
          <a:p>
            <a:pPr marL="457200" lvl="0" indent="-2944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</a:rPr>
              <a:t>﻿﻿500; 1; 5</a:t>
            </a:r>
            <a:endParaRPr sz="4150">
              <a:solidFill>
                <a:schemeClr val="dk1"/>
              </a:solidFill>
            </a:endParaRPr>
          </a:p>
          <a:p>
            <a:pPr marL="457200" lvl="0" indent="-2944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</a:rPr>
              <a:t>﻿﻿250; 1; 10</a:t>
            </a:r>
            <a:endParaRPr sz="41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150" b="1">
                <a:solidFill>
                  <a:schemeClr val="dk1"/>
                </a:solidFill>
              </a:rPr>
              <a:t>11. При неэффективности терапии Clostridium difficile- ассоциированной болезни метронидазолом, его следует заменить на</a:t>
            </a:r>
            <a:endParaRPr sz="4150" b="1">
              <a:solidFill>
                <a:schemeClr val="dk1"/>
              </a:solidFill>
            </a:endParaRPr>
          </a:p>
          <a:p>
            <a:pPr marL="457200" lvl="0" indent="-29448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  <a:highlight>
                  <a:schemeClr val="lt1"/>
                </a:highlight>
              </a:rPr>
              <a:t>﻿﻿ванкомицин </a:t>
            </a:r>
            <a:endParaRPr sz="4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2944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</a:rPr>
              <a:t>﻿﻿цефоперазон</a:t>
            </a:r>
            <a:endParaRPr sz="4150">
              <a:solidFill>
                <a:schemeClr val="dk1"/>
              </a:solidFill>
            </a:endParaRPr>
          </a:p>
          <a:p>
            <a:pPr marL="457200" lvl="0" indent="-2944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</a:rPr>
              <a:t>﻿﻿фенспирид</a:t>
            </a:r>
            <a:endParaRPr sz="4150">
              <a:solidFill>
                <a:schemeClr val="dk1"/>
              </a:solidFill>
            </a:endParaRPr>
          </a:p>
          <a:p>
            <a:pPr marL="457200" lvl="0" indent="-2944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</a:rPr>
              <a:t>﻿﻿имипенем</a:t>
            </a:r>
            <a:endParaRPr sz="41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150" b="1">
                <a:solidFill>
                  <a:schemeClr val="dk1"/>
                </a:solidFill>
              </a:rPr>
              <a:t>12</a:t>
            </a:r>
            <a:r>
              <a:rPr lang="ru" sz="4150" b="1">
                <a:solidFill>
                  <a:schemeClr val="dk1"/>
                </a:solidFill>
                <a:highlight>
                  <a:schemeClr val="lt1"/>
                </a:highlight>
              </a:rPr>
              <a:t>. Эффективными средствами для профилактики и лечения антибиотик- ассоциированной диареи являются</a:t>
            </a:r>
            <a:endParaRPr sz="415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29448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  <a:highlight>
                  <a:schemeClr val="lt1"/>
                </a:highlight>
              </a:rPr>
              <a:t>﻿﻿пробиотики </a:t>
            </a:r>
            <a:endParaRPr sz="4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2944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</a:rPr>
              <a:t>﻿﻿пребиотики</a:t>
            </a:r>
            <a:endParaRPr sz="4150">
              <a:solidFill>
                <a:schemeClr val="dk1"/>
              </a:solidFill>
            </a:endParaRPr>
          </a:p>
          <a:p>
            <a:pPr marL="457200" lvl="0" indent="-2944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</a:rPr>
              <a:t>﻿﻿прокинетики</a:t>
            </a:r>
            <a:endParaRPr sz="4150">
              <a:solidFill>
                <a:schemeClr val="dk1"/>
              </a:solidFill>
            </a:endParaRPr>
          </a:p>
          <a:p>
            <a:pPr marL="457200" lvl="0" indent="-29448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4150">
                <a:solidFill>
                  <a:schemeClr val="dk1"/>
                </a:solidFill>
              </a:rPr>
              <a:t>﻿﻿холеретики</a:t>
            </a:r>
            <a:endParaRPr sz="41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43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43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851"/>
              <a:buFont typeface="Arial"/>
              <a:buNone/>
            </a:pPr>
            <a:r>
              <a:rPr lang="ru" sz="1597"/>
              <a:t>Результаты лабораторных методов обследования: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444225" y="1297300"/>
            <a:ext cx="2393700" cy="3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Клинический анализ крови (слева)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Общий анализ мокроты (справа)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D-димер (высокочувствительный метод) 250 мкг/л (пороговое значение менее 500 мкг/л)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00" y="506775"/>
            <a:ext cx="3214150" cy="452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6775" y="74579"/>
            <a:ext cx="2805525" cy="495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/>
              <a:t>2. Выберите необходимые для постановки диагноза инструментальные методы обследования (выберите 3)</a:t>
            </a:r>
            <a:endParaRPr sz="3800" b="1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dirty="0">
                <a:solidFill>
                  <a:schemeClr val="dk1"/>
                </a:solidFill>
              </a:rPr>
              <a:t>•УЗИ ЩЖ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dirty="0">
                <a:solidFill>
                  <a:schemeClr val="dk1"/>
                </a:solidFill>
              </a:rPr>
              <a:t>•</a:t>
            </a:r>
            <a:r>
              <a:rPr lang="ru-RU" dirty="0" err="1">
                <a:solidFill>
                  <a:schemeClr val="dk1"/>
                </a:solidFill>
              </a:rPr>
              <a:t>Эзофагогастродуоденоскопия</a:t>
            </a:r>
            <a:endParaRPr lang="ru-RU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solidFill>
                  <a:schemeClr val="dk1"/>
                </a:solidFill>
              </a:rPr>
              <a:t>• </a:t>
            </a:r>
            <a:r>
              <a:rPr lang="ru" dirty="0">
                <a:solidFill>
                  <a:schemeClr val="dk1"/>
                </a:solidFill>
              </a:rPr>
              <a:t>спирометрия с тестом обратимости бронхиальной обструкции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• </a:t>
            </a:r>
            <a:r>
              <a:rPr lang="ru" dirty="0" smtClean="0">
                <a:solidFill>
                  <a:schemeClr val="dk1"/>
                </a:solidFill>
              </a:rPr>
              <a:t>ЭКГ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solidFill>
                  <a:schemeClr val="dk1"/>
                </a:solidFill>
              </a:rPr>
              <a:t>• </a:t>
            </a:r>
            <a:r>
              <a:rPr lang="ru" dirty="0">
                <a:solidFill>
                  <a:schemeClr val="dk1"/>
                </a:solidFill>
              </a:rPr>
              <a:t>рентгенография грудного отдела позвоночника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• ультразвуковое исследование щитовидной железы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эзофагогастродуоденоскопия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• рентгенография грудного отдела позвоночника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116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/>
              <a:t>Результаты инструментальных методов обследования</a:t>
            </a:r>
            <a:endParaRPr sz="3700" b="1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540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Рентгенография органов грудной клетки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575" y="1613208"/>
            <a:ext cx="6230849" cy="319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929"/>
              <a:t>Спирометрия с тестом обратимости бронхиальной обструкции</a:t>
            </a:r>
            <a:endParaRPr sz="1929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7025"/>
            <a:ext cx="8194900" cy="30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/>
              <a:t>Электрокардиография</a:t>
            </a:r>
            <a:endParaRPr sz="4100"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210125" y="1205950"/>
            <a:ext cx="2622000" cy="32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Ритм синусовый, ЧСС — 75 уд. в мин.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Вольтаж нормальный. PQ-0,16. QRS - 0,08. QRS не деформирован. Зубцы: РІ +, PII +, PIII +; TI +, TII +, TIII +. QRST 0,38. Экстрасистол не выявлено. Нормальное положение электрической оси сердца.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224" y="382037"/>
            <a:ext cx="5928976" cy="43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1996</Words>
  <Application>Microsoft Office PowerPoint</Application>
  <PresentationFormat>Экран (16:9)</PresentationFormat>
  <Paragraphs>319</Paragraphs>
  <Slides>48</Slides>
  <Notes>48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Times New Roman</vt:lpstr>
      <vt:lpstr>Roboto</vt:lpstr>
      <vt:lpstr>Simple Light</vt:lpstr>
      <vt:lpstr>Задача № 10_0</vt:lpstr>
      <vt:lpstr>Ситуационная задача 27</vt:lpstr>
      <vt:lpstr>Презентация PowerPoint</vt:lpstr>
      <vt:lpstr>1. Выберите необходимые для постановки диагноза лабораторные методы обследования (выберите 3)</vt:lpstr>
      <vt:lpstr>Результаты лабораторных методов обследования:</vt:lpstr>
      <vt:lpstr>2. Выберите необходимые для постановки диагноза инструментальные методы обследования (выберите 3)</vt:lpstr>
      <vt:lpstr>Результаты инструментальных методов обследования</vt:lpstr>
      <vt:lpstr>Спирометрия с тестом обратимости бронхиальной обструкции </vt:lpstr>
      <vt:lpstr>Электрокардиография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Объективный статус</vt:lpstr>
      <vt:lpstr>1. Необходимыми для постановки диагноза лабораторными методами обследования являются (выберите 3)</vt:lpstr>
      <vt:lpstr>Результаты лабораторный методов обследования:</vt:lpstr>
      <vt:lpstr>2. Необходимым для постановки диагноза инструментальным методом обследования является</vt:lpstr>
      <vt:lpstr>Презентация PowerPoint</vt:lpstr>
      <vt:lpstr>3. Исходя из клинико- рентгенологических данных верным диагнозом является</vt:lpstr>
      <vt:lpstr>4. Осложнением пневмонии у данной больной является</vt:lpstr>
      <vt:lpstr>5. О развитии дыхательной недостаточности у больной свидетельствуют</vt:lpstr>
      <vt:lpstr>6. Тактика ведения данной больной включает</vt:lpstr>
      <vt:lpstr>7. При пневмонии тяжелого течения антибактериальную терапию предпочтительнее начать с</vt:lpstr>
      <vt:lpstr>8. Симптоматическая терапия пневмонии включает назначение</vt:lpstr>
      <vt:lpstr>9. Критерием эффективности антибактериальной терапии у больной с пневмонией является</vt:lpstr>
      <vt:lpstr>10. При развитии синдрома дыхательной недостаточности, обусловленного пневмонией тяжелого течения, необходимо </vt:lpstr>
      <vt:lpstr>11. Длительность антибактериальной терапии при пневмонии в среднем составляет</vt:lpstr>
      <vt:lpstr>12. Рентгенологическим критерием пневмонии является</vt:lpstr>
      <vt:lpstr>Ситуационная задача Nº 12-0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</dc:title>
  <dc:creator>User</dc:creator>
  <cp:lastModifiedBy>User</cp:lastModifiedBy>
  <cp:revision>6</cp:revision>
  <dcterms:modified xsi:type="dcterms:W3CDTF">2025-12-11T07:05:08Z</dcterms:modified>
</cp:coreProperties>
</file>