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Lst>
  <p:sldIdLst>
    <p:sldId id="256" r:id="rId2"/>
    <p:sldId id="257" r:id="rId3"/>
    <p:sldId id="258" r:id="rId4"/>
    <p:sldId id="259" r:id="rId5"/>
    <p:sldId id="260" r:id="rId6"/>
    <p:sldId id="262" r:id="rId7"/>
    <p:sldId id="263" r:id="rId8"/>
    <p:sldId id="264" r:id="rId9"/>
    <p:sldId id="265" r:id="rId10"/>
    <p:sldId id="266" r:id="rId11"/>
    <p:sldId id="268" r:id="rId12"/>
    <p:sldId id="269" r:id="rId13"/>
    <p:sldId id="270" r:id="rId14"/>
    <p:sldId id="271" r:id="rId15"/>
    <p:sldId id="272" r:id="rId16"/>
    <p:sldId id="273" r:id="rId17"/>
    <p:sldId id="274" r:id="rId18"/>
    <p:sldId id="275" r:id="rId19"/>
    <p:sldId id="276" r:id="rId20"/>
    <p:sldId id="277" r:id="rId21"/>
    <p:sldId id="278" r:id="rId22"/>
    <p:sldId id="280" r:id="rId23"/>
    <p:sldId id="284" r:id="rId24"/>
    <p:sldId id="323" r:id="rId25"/>
    <p:sldId id="305" r:id="rId26"/>
    <p:sldId id="306" r:id="rId27"/>
    <p:sldId id="286" r:id="rId28"/>
    <p:sldId id="324" r:id="rId29"/>
    <p:sldId id="307" r:id="rId30"/>
    <p:sldId id="287" r:id="rId31"/>
    <p:sldId id="325" r:id="rId32"/>
    <p:sldId id="308" r:id="rId33"/>
    <p:sldId id="309" r:id="rId34"/>
    <p:sldId id="288" r:id="rId35"/>
    <p:sldId id="326" r:id="rId36"/>
    <p:sldId id="310" r:id="rId37"/>
    <p:sldId id="289" r:id="rId38"/>
    <p:sldId id="327" r:id="rId39"/>
    <p:sldId id="311" r:id="rId40"/>
    <p:sldId id="290" r:id="rId41"/>
    <p:sldId id="328" r:id="rId42"/>
    <p:sldId id="312" r:id="rId43"/>
    <p:sldId id="291" r:id="rId44"/>
    <p:sldId id="329" r:id="rId45"/>
    <p:sldId id="313" r:id="rId46"/>
    <p:sldId id="293" r:id="rId47"/>
    <p:sldId id="303" r:id="rId48"/>
    <p:sldId id="314" r:id="rId49"/>
    <p:sldId id="330" r:id="rId50"/>
    <p:sldId id="304" r:id="rId51"/>
    <p:sldId id="315" r:id="rId52"/>
    <p:sldId id="331" r:id="rId53"/>
    <p:sldId id="302" r:id="rId54"/>
    <p:sldId id="316" r:id="rId55"/>
    <p:sldId id="332" r:id="rId56"/>
    <p:sldId id="294" r:id="rId57"/>
    <p:sldId id="317" r:id="rId58"/>
    <p:sldId id="333" r:id="rId59"/>
    <p:sldId id="296" r:id="rId60"/>
    <p:sldId id="318" r:id="rId61"/>
    <p:sldId id="334" r:id="rId62"/>
    <p:sldId id="297" r:id="rId63"/>
    <p:sldId id="319" r:id="rId64"/>
    <p:sldId id="335" r:id="rId65"/>
    <p:sldId id="298" r:id="rId66"/>
    <p:sldId id="320" r:id="rId67"/>
    <p:sldId id="337" r:id="rId68"/>
    <p:sldId id="299" r:id="rId69"/>
    <p:sldId id="321" r:id="rId70"/>
    <p:sldId id="338" r:id="rId71"/>
    <p:sldId id="300" r:id="rId72"/>
    <p:sldId id="322" r:id="rId73"/>
    <p:sldId id="339" r:id="rId74"/>
    <p:sldId id="301"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75"/>
    <p:restoredTop sz="95707"/>
  </p:normalViewPr>
  <p:slideViewPr>
    <p:cSldViewPr snapToGrid="0">
      <p:cViewPr varScale="1">
        <p:scale>
          <a:sx n="66" d="100"/>
          <a:sy n="66" d="100"/>
        </p:scale>
        <p:origin x="200"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0213D9C-CCFE-F041-9833-5526DE1CD062}" type="datetimeFigureOut">
              <a:rPr lang="ru-RU" smtClean="0"/>
              <a:t>03.12.2025</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1885924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0213D9C-CCFE-F041-9833-5526DE1CD062}" type="datetimeFigureOut">
              <a:rPr lang="ru-RU" smtClean="0"/>
              <a:t>03.12.2025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75254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0213D9C-CCFE-F041-9833-5526DE1CD062}" type="datetimeFigureOut">
              <a:rPr lang="ru-RU" smtClean="0"/>
              <a:t>03.12.2025</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87E3AB1-C891-AF43-9FD8-85C0DD33EDEC}"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33943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0213D9C-CCFE-F041-9833-5526DE1CD062}" type="datetimeFigureOut">
              <a:rPr lang="ru-RU" smtClean="0"/>
              <a:t>03.12.2025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293889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0213D9C-CCFE-F041-9833-5526DE1CD062}" type="datetimeFigureOut">
              <a:rPr lang="ru-RU" smtClean="0"/>
              <a:t>03.12.2025</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7E3AB1-C891-AF43-9FD8-85C0DD33EDEC}"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11229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0213D9C-CCFE-F041-9833-5526DE1CD062}" type="datetimeFigureOut">
              <a:rPr lang="ru-RU" smtClean="0"/>
              <a:t>03.12.2025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3403628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0213D9C-CCFE-F041-9833-5526DE1CD062}" type="datetimeFigureOut">
              <a:rPr lang="ru-RU" smtClean="0"/>
              <a:t>03.12.2025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2718955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0213D9C-CCFE-F041-9833-5526DE1CD062}" type="datetimeFigureOut">
              <a:rPr lang="ru-RU" smtClean="0"/>
              <a:t>03.12.2025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380027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0213D9C-CCFE-F041-9833-5526DE1CD062}" type="datetimeFigureOut">
              <a:rPr lang="ru-RU" smtClean="0"/>
              <a:t>03.12.2025</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1270042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0213D9C-CCFE-F041-9833-5526DE1CD062}" type="datetimeFigureOut">
              <a:rPr lang="ru-RU" smtClean="0"/>
              <a:t>03.12.2025</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4064215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0213D9C-CCFE-F041-9833-5526DE1CD062}" type="datetimeFigureOut">
              <a:rPr lang="ru-RU" smtClean="0"/>
              <a:t>03.12.2025</a:t>
            </a:fld>
            <a:endParaRPr lang="ru-RU"/>
          </a:p>
        </p:txBody>
      </p:sp>
      <p:sp>
        <p:nvSpPr>
          <p:cNvPr id="6" name="Footer Placeholder 5"/>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883960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0213D9C-CCFE-F041-9833-5526DE1CD062}" type="datetimeFigureOut">
              <a:rPr lang="ru-RU" smtClean="0"/>
              <a:t>03.12.2025</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2117600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0213D9C-CCFE-F041-9833-5526DE1CD062}" type="datetimeFigureOut">
              <a:rPr lang="ru-RU" smtClean="0"/>
              <a:t>03.12.2025</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2970515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13D9C-CCFE-F041-9833-5526DE1CD062}" type="datetimeFigureOut">
              <a:rPr lang="ru-RU" smtClean="0"/>
              <a:t>03.12.2025</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576133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0213D9C-CCFE-F041-9833-5526DE1CD062}" type="datetimeFigureOut">
              <a:rPr lang="ru-RU" smtClean="0"/>
              <a:t>03.12.2025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168458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0213D9C-CCFE-F041-9833-5526DE1CD062}" type="datetimeFigureOut">
              <a:rPr lang="ru-RU" smtClean="0"/>
              <a:t>03.12.2025</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7E3AB1-C891-AF43-9FD8-85C0DD33EDEC}" type="slidenum">
              <a:rPr lang="ru-RU" smtClean="0"/>
              <a:t>‹#›</a:t>
            </a:fld>
            <a:endParaRPr lang="ru-RU"/>
          </a:p>
        </p:txBody>
      </p:sp>
    </p:spTree>
    <p:extLst>
      <p:ext uri="{BB962C8B-B14F-4D97-AF65-F5344CB8AC3E}">
        <p14:creationId xmlns:p14="http://schemas.microsoft.com/office/powerpoint/2010/main" val="1959579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0213D9C-CCFE-F041-9833-5526DE1CD062}" type="datetimeFigureOut">
              <a:rPr lang="ru-RU" smtClean="0"/>
              <a:t>03.12.2025</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87E3AB1-C891-AF43-9FD8-85C0DD33EDEC}" type="slidenum">
              <a:rPr lang="ru-RU" smtClean="0"/>
              <a:t>‹#›</a:t>
            </a:fld>
            <a:endParaRPr lang="ru-RU"/>
          </a:p>
        </p:txBody>
      </p:sp>
    </p:spTree>
    <p:extLst>
      <p:ext uri="{BB962C8B-B14F-4D97-AF65-F5344CB8AC3E}">
        <p14:creationId xmlns:p14="http://schemas.microsoft.com/office/powerpoint/2010/main" val="180248865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google.com/search?q=%D0%BA%D0%BE%D0%BB%D0%B5%D0%BD%D0%BE+%D0%BF%D1%80%D1%8B%D0%B3%D1%83%D0%BD%D0%B0&amp;newwindow=1&amp;client=safari&amp;sca_esv=8dfe9edb86176f37&amp;rls=en&amp;sxsrf=AE3TifO7aQKcnaD-xBrdPEwL_PhNIgj0tw%3A1764791250237&amp;ei=0pMwafGiDsenwPAP1NnI6Ac&amp;ved=2ahUKEwjp5obSmKKRAxVVGBAIHSPyNrkQgK4QegQIARAB&amp;uact=5&amp;oq=%D1%82%D0%B5%D0%BD%D0%B4%D0%B8%D0%BD%D0%BE%D0%BF%D0%B0%D1%82%D0%B8%D1%8F+%D1%81%D0%B2%D1%8F%D0%B7%D0%BA%D0%B8+%D0%BD%D0%B0%D0%B4%D0%BA%D0%BE%D0%BB%D0%B5%D0%BD%D0%BD%D0%B8%D0%BA%D0%B0+%D0%BE%D0%BF%D1%80%D0%B5%D0%B4%D0%B5%D0%BB%D0%B5%D0%BD%D0%B8%D0%B5&amp;gs_lp=Egxnd3Mtd2l6LXNlcnAiVdGC0LXQvdC00LjQvdC-0L_QsNGC0LjRjyDRgdCy0Y_Qt9C60Lgg0L3QsNC00LrQvtC70LXQvdC90LjQutCwINC-0L_RgNC10LTQtdC70LXQvdC40LUyCBAAGIAEGKIEMggQABiABBiiBDIIEAAYgAQYogQyCBAAGIAEGKIEMggQABiABBiiBEjXXlAAWMFGcAF4AZABAJgB6gKgAbwdqgEJMjEuMTEuMS4xuAEDyAEA-AEBmAIdoALUF8ICBhAAGAcYHsICChAAGIAEGLEDGA3CAggQABgHGAgYHsICCBAAGKIEGIkFwgIGEAAYDRgewgIFEAAY7wXCAgQQIRgKmAMAkgcEOS4yMKAHytMBsgcEOC4yMLgHyhfCBwgwLjQuMjAuNcgHogE&amp;sclient=gws-wiz-serp&amp;mstk=AUtExfDUgPssnAinsyOX50yGIXq2nN7pTO-0241ZnSm_S2VeNetQ9GptfIvFqDN4N2m1ADMUbJgp-FKzGJ9Uf773wAdxIn4IwsamOrK_DSe_0WclJ4vPaKNJk_MJaYadijeouqJM94zCL3KaEOPlD7WCxHWHQyRZwtx_M7gZ3wOE81n4fEIqg-COZ9PuDAb-fXbEaJnKgfof19yDkOP7AKd__fm5T9tSVGejXu-K77KOpEZ_RaV9VOQeqYYvMA8idUEKEV-_sN56QFSuQ4Wr9PTayIZc&amp;csui=3"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01084D-AB87-D85D-6574-EA392CAD00A6}"/>
              </a:ext>
            </a:extLst>
          </p:cNvPr>
          <p:cNvSpPr>
            <a:spLocks noGrp="1"/>
          </p:cNvSpPr>
          <p:nvPr>
            <p:ph type="ctrTitle"/>
          </p:nvPr>
        </p:nvSpPr>
        <p:spPr>
          <a:xfrm>
            <a:off x="1887624" y="2297609"/>
            <a:ext cx="8915399" cy="2262781"/>
          </a:xfrm>
        </p:spPr>
        <p:txBody>
          <a:bodyPr>
            <a:normAutofit fontScale="90000"/>
          </a:bodyPr>
          <a:lstStyle/>
          <a:p>
            <a:pPr algn="ctr"/>
            <a:r>
              <a:rPr lang="ru-RU" dirty="0"/>
              <a:t>Кластеры ортопедических тестов при заболеваниях опорно-двигательного аппарата</a:t>
            </a:r>
          </a:p>
        </p:txBody>
      </p:sp>
      <p:sp>
        <p:nvSpPr>
          <p:cNvPr id="3" name="Подзаголовок 2">
            <a:extLst>
              <a:ext uri="{FF2B5EF4-FFF2-40B4-BE49-F238E27FC236}">
                <a16:creationId xmlns:a16="http://schemas.microsoft.com/office/drawing/2014/main" id="{EFB6C2B5-DBF9-E34C-C621-D5DCE37DDC11}"/>
              </a:ext>
            </a:extLst>
          </p:cNvPr>
          <p:cNvSpPr>
            <a:spLocks noGrp="1"/>
          </p:cNvSpPr>
          <p:nvPr>
            <p:ph type="subTitle" idx="1"/>
          </p:nvPr>
        </p:nvSpPr>
        <p:spPr>
          <a:xfrm>
            <a:off x="2284413" y="5082179"/>
            <a:ext cx="8915399" cy="1126283"/>
          </a:xfrm>
        </p:spPr>
        <p:txBody>
          <a:bodyPr/>
          <a:lstStyle/>
          <a:p>
            <a:r>
              <a:rPr lang="ru-RU" dirty="0" err="1"/>
              <a:t>Чёгин</a:t>
            </a:r>
            <a:r>
              <a:rPr lang="ru-RU" dirty="0"/>
              <a:t> С.В. - врач спортивной медицины ФК «Рубин», травматолог-ортопед, ассистент кафедры реабилитации и спортивной медицины КГМУ</a:t>
            </a:r>
          </a:p>
        </p:txBody>
      </p:sp>
    </p:spTree>
    <p:extLst>
      <p:ext uri="{BB962C8B-B14F-4D97-AF65-F5344CB8AC3E}">
        <p14:creationId xmlns:p14="http://schemas.microsoft.com/office/powerpoint/2010/main" val="1741872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365374-ADC1-90EB-7550-DC9B3BF879D7}"/>
              </a:ext>
            </a:extLst>
          </p:cNvPr>
          <p:cNvSpPr>
            <a:spLocks noGrp="1"/>
          </p:cNvSpPr>
          <p:nvPr>
            <p:ph type="title"/>
          </p:nvPr>
        </p:nvSpPr>
        <p:spPr>
          <a:xfrm>
            <a:off x="2307917" y="624110"/>
            <a:ext cx="8911687" cy="1280890"/>
          </a:xfrm>
        </p:spPr>
        <p:txBody>
          <a:bodyPr>
            <a:normAutofit/>
          </a:bodyPr>
          <a:lstStyle/>
          <a:p>
            <a:r>
              <a:rPr lang="ru-RU" sz="2800" kern="0" dirty="0">
                <a:effectLst/>
                <a:latin typeface="+mn-lt"/>
                <a:ea typeface="Times New Roman" panose="02020603050405020304" pitchFamily="18" charset="0"/>
                <a:cs typeface="Times New Roman" panose="02020603050405020304" pitchFamily="18" charset="0"/>
              </a:rPr>
              <a:t>Специфичность (не ошибиться в диагнозе)</a:t>
            </a:r>
            <a:br>
              <a:rPr lang="ru-RU" sz="2800" kern="100" dirty="0">
                <a:effectLst/>
                <a:latin typeface="+mn-lt"/>
                <a:ea typeface="Calibri" panose="020F0502020204030204" pitchFamily="34" charset="0"/>
                <a:cs typeface="Times New Roman" panose="02020603050405020304" pitchFamily="18" charset="0"/>
              </a:rPr>
            </a:br>
            <a:endParaRPr lang="ru-RU" sz="4800" dirty="0">
              <a:latin typeface="+mn-lt"/>
            </a:endParaRPr>
          </a:p>
        </p:txBody>
      </p:sp>
      <p:sp>
        <p:nvSpPr>
          <p:cNvPr id="3" name="Объект 2">
            <a:extLst>
              <a:ext uri="{FF2B5EF4-FFF2-40B4-BE49-F238E27FC236}">
                <a16:creationId xmlns:a16="http://schemas.microsoft.com/office/drawing/2014/main" id="{26391779-5567-52AE-D573-C72A6CEB1B68}"/>
              </a:ext>
            </a:extLst>
          </p:cNvPr>
          <p:cNvSpPr>
            <a:spLocks noGrp="1"/>
          </p:cNvSpPr>
          <p:nvPr>
            <p:ph idx="1"/>
          </p:nvPr>
        </p:nvSpPr>
        <p:spPr>
          <a:xfrm>
            <a:off x="1127534" y="1628554"/>
            <a:ext cx="4968466" cy="4328890"/>
          </a:xfrm>
        </p:spPr>
        <p:txBody>
          <a:bodyPr>
            <a:normAutofit lnSpcReduction="10000"/>
          </a:bodyPr>
          <a:lstStyle/>
          <a:p>
            <a:pPr marL="0" indent="0">
              <a:buNone/>
            </a:pPr>
            <a:r>
              <a:rPr lang="ru-RU" sz="1400" kern="0" dirty="0">
                <a:solidFill>
                  <a:srgbClr val="404040"/>
                </a:solidFill>
                <a:effectLst/>
                <a:ea typeface="Times New Roman" panose="02020603050405020304" pitchFamily="18" charset="0"/>
                <a:cs typeface="Times New Roman" panose="02020603050405020304" pitchFamily="18" charset="0"/>
              </a:rPr>
              <a:t>Это способность теста подтвердить, что проблемы действительно нет.</a:t>
            </a:r>
            <a:endParaRPr lang="ru-RU" sz="1400" kern="100" dirty="0">
              <a:effectLst/>
              <a:ea typeface="Calibri" panose="020F0502020204030204" pitchFamily="34" charset="0"/>
              <a:cs typeface="Times New Roman" panose="02020603050405020304" pitchFamily="18" charset="0"/>
            </a:endParaRPr>
          </a:p>
          <a:p>
            <a:pPr marL="0" indent="0">
              <a:spcAft>
                <a:spcPts val="300"/>
              </a:spcAft>
              <a:buNone/>
            </a:pPr>
            <a:r>
              <a:rPr lang="ru-RU" sz="1400" b="1" kern="0" dirty="0">
                <a:solidFill>
                  <a:srgbClr val="404040"/>
                </a:solidFill>
                <a:effectLst/>
                <a:ea typeface="Times New Roman" panose="02020603050405020304" pitchFamily="18" charset="0"/>
                <a:cs typeface="Times New Roman" panose="02020603050405020304" pitchFamily="18" charset="0"/>
              </a:rPr>
              <a:t>Пример</a:t>
            </a:r>
            <a:r>
              <a:rPr lang="ru-RU" sz="1400" kern="0" dirty="0">
                <a:solidFill>
                  <a:srgbClr val="404040"/>
                </a:solidFill>
                <a:effectLst/>
                <a:ea typeface="Times New Roman" panose="02020603050405020304" pitchFamily="18" charset="0"/>
                <a:cs typeface="Times New Roman" panose="02020603050405020304" pitchFamily="18" charset="0"/>
              </a:rPr>
              <a:t>:</a:t>
            </a:r>
            <a:r>
              <a:rPr lang="ru-RU" sz="1400" kern="100" dirty="0">
                <a:ea typeface="Times New Roman" panose="02020603050405020304" pitchFamily="18" charset="0"/>
                <a:cs typeface="Times New Roman" panose="02020603050405020304" pitchFamily="18" charset="0"/>
              </a:rPr>
              <a:t> </a:t>
            </a:r>
            <a:r>
              <a:rPr lang="ru-RU" sz="1400" kern="0" dirty="0">
                <a:solidFill>
                  <a:srgbClr val="404040"/>
                </a:solidFill>
                <a:effectLst/>
                <a:ea typeface="Times New Roman" panose="02020603050405020304" pitchFamily="18" charset="0"/>
                <a:cs typeface="Times New Roman" panose="02020603050405020304" pitchFamily="18" charset="0"/>
              </a:rPr>
              <a:t>Тест со специфичностью 90% правильно скажет "здоров" 9 из 10 людям без травмы.</a:t>
            </a:r>
            <a:r>
              <a:rPr lang="ru-RU" sz="1400" kern="100" dirty="0">
                <a:ea typeface="Times New Roman" panose="02020603050405020304" pitchFamily="18" charset="0"/>
                <a:cs typeface="Times New Roman" panose="02020603050405020304" pitchFamily="18" charset="0"/>
              </a:rPr>
              <a:t> </a:t>
            </a:r>
            <a:r>
              <a:rPr lang="ru-RU" sz="1400" kern="0" dirty="0">
                <a:solidFill>
                  <a:srgbClr val="404040"/>
                </a:solidFill>
                <a:effectLst/>
                <a:ea typeface="Times New Roman" panose="02020603050405020304" pitchFamily="18" charset="0"/>
                <a:cs typeface="Times New Roman" panose="02020603050405020304" pitchFamily="18" charset="0"/>
              </a:rPr>
              <a:t>Но 1 человек получит ложноположительный результат (тест покажет "разрыв", хотя связка цела).</a:t>
            </a:r>
            <a:endParaRPr lang="ru-RU" sz="1400" kern="100" dirty="0">
              <a:effectLst/>
              <a:ea typeface="Calibri" panose="020F0502020204030204" pitchFamily="34" charset="0"/>
              <a:cs typeface="Times New Roman" panose="02020603050405020304" pitchFamily="18" charset="0"/>
            </a:endParaRPr>
          </a:p>
          <a:p>
            <a:pPr marL="0" indent="0">
              <a:buNone/>
            </a:pPr>
            <a:r>
              <a:rPr lang="ru-RU" sz="1400" kern="0" dirty="0">
                <a:solidFill>
                  <a:srgbClr val="404040"/>
                </a:solidFill>
                <a:effectLst/>
                <a:ea typeface="Times New Roman" panose="02020603050405020304" pitchFamily="18" charset="0"/>
                <a:cs typeface="Times New Roman" panose="02020603050405020304" pitchFamily="18" charset="0"/>
              </a:rPr>
              <a:t>Что запомнить:</a:t>
            </a:r>
            <a:br>
              <a:rPr lang="ru-RU" sz="1400" kern="0" dirty="0">
                <a:solidFill>
                  <a:srgbClr val="404040"/>
                </a:solidFill>
                <a:effectLst/>
                <a:ea typeface="Times New Roman" panose="02020603050405020304" pitchFamily="18" charset="0"/>
                <a:cs typeface="Times New Roman" panose="02020603050405020304" pitchFamily="18" charset="0"/>
              </a:rPr>
            </a:br>
            <a:r>
              <a:rPr lang="ru-RU" sz="1400" kern="0" dirty="0">
                <a:solidFill>
                  <a:srgbClr val="404040"/>
                </a:solidFill>
                <a:effectLst/>
                <a:ea typeface="Times New Roman" panose="02020603050405020304" pitchFamily="18" charset="0"/>
                <a:cs typeface="Times New Roman" panose="02020603050405020304" pitchFamily="18" charset="0"/>
              </a:rPr>
              <a:t>Высокая специфичность = тест хорош для подтверждения диагноза после первичного осмотра</a:t>
            </a:r>
            <a:endParaRPr lang="ru-RU" sz="1400" kern="100" dirty="0">
              <a:effectLst/>
              <a:ea typeface="Calibri" panose="020F0502020204030204" pitchFamily="34" charset="0"/>
              <a:cs typeface="Times New Roman" panose="02020603050405020304" pitchFamily="18" charset="0"/>
            </a:endParaRPr>
          </a:p>
          <a:p>
            <a:pPr marL="0" lvl="0" indent="0">
              <a:spcAft>
                <a:spcPts val="300"/>
              </a:spcAft>
              <a:buSzPts val="1000"/>
              <a:buNone/>
              <a:tabLst>
                <a:tab pos="457200" algn="l"/>
              </a:tabLst>
            </a:pPr>
            <a:r>
              <a:rPr lang="ru-RU" sz="1400" b="1" kern="0" dirty="0">
                <a:solidFill>
                  <a:srgbClr val="404040"/>
                </a:solidFill>
                <a:effectLst/>
                <a:ea typeface="Times New Roman" panose="02020603050405020304" pitchFamily="18" charset="0"/>
                <a:cs typeface="Times New Roman" panose="02020603050405020304" pitchFamily="18" charset="0"/>
              </a:rPr>
              <a:t>Когда использовать</a:t>
            </a:r>
            <a:r>
              <a:rPr lang="ru-RU" sz="1400" kern="0" dirty="0">
                <a:solidFill>
                  <a:srgbClr val="404040"/>
                </a:solidFill>
                <a:effectLst/>
                <a:ea typeface="Times New Roman" panose="02020603050405020304" pitchFamily="18" charset="0"/>
                <a:cs typeface="Times New Roman" panose="02020603050405020304" pitchFamily="18" charset="0"/>
              </a:rPr>
              <a:t>:</a:t>
            </a:r>
            <a:endParaRPr lang="ru-RU" sz="1400" kern="100" dirty="0">
              <a:solidFill>
                <a:srgbClr val="404040"/>
              </a:solidFill>
              <a:effectLst/>
              <a:ea typeface="Calibri" panose="020F0502020204030204" pitchFamily="34" charset="0"/>
              <a:cs typeface="Times New Roman" panose="02020603050405020304" pitchFamily="18" charset="0"/>
            </a:endParaRPr>
          </a:p>
          <a:p>
            <a:pPr marL="457200" lvl="1" indent="0">
              <a:buSzPts val="1000"/>
              <a:buNone/>
              <a:tabLst>
                <a:tab pos="914400" algn="l"/>
              </a:tabLst>
            </a:pPr>
            <a:r>
              <a:rPr lang="ru-RU" sz="1400" kern="0" dirty="0">
                <a:solidFill>
                  <a:srgbClr val="404040"/>
                </a:solidFill>
                <a:effectLst/>
                <a:ea typeface="Times New Roman" panose="02020603050405020304" pitchFamily="18" charset="0"/>
                <a:cs typeface="Times New Roman" panose="02020603050405020304" pitchFamily="18" charset="0"/>
              </a:rPr>
              <a:t>Для подтверждения предварительного диагноза.</a:t>
            </a:r>
            <a:endParaRPr lang="ru-RU" sz="1400" kern="100" dirty="0">
              <a:solidFill>
                <a:srgbClr val="404040"/>
              </a:solidFill>
              <a:effectLst/>
              <a:ea typeface="Calibri" panose="020F0502020204030204" pitchFamily="34" charset="0"/>
              <a:cs typeface="Times New Roman" panose="02020603050405020304" pitchFamily="18" charset="0"/>
            </a:endParaRPr>
          </a:p>
          <a:p>
            <a:pPr marL="457200" lvl="1" indent="0">
              <a:buSzPts val="1000"/>
              <a:buNone/>
              <a:tabLst>
                <a:tab pos="914400" algn="l"/>
              </a:tabLst>
            </a:pPr>
            <a:r>
              <a:rPr lang="ru-RU" sz="1400" kern="0" dirty="0">
                <a:solidFill>
                  <a:srgbClr val="404040"/>
                </a:solidFill>
                <a:effectLst/>
                <a:ea typeface="Times New Roman" panose="02020603050405020304" pitchFamily="18" charset="0"/>
                <a:cs typeface="Times New Roman" panose="02020603050405020304" pitchFamily="18" charset="0"/>
              </a:rPr>
              <a:t>Перед назначением лечения (например, операции).</a:t>
            </a:r>
            <a:endParaRPr lang="ru-RU" sz="1400" kern="100" dirty="0">
              <a:solidFill>
                <a:srgbClr val="404040"/>
              </a:solidFill>
              <a:effectLst/>
              <a:ea typeface="Calibri" panose="020F0502020204030204" pitchFamily="34" charset="0"/>
              <a:cs typeface="Times New Roman" panose="02020603050405020304" pitchFamily="18" charset="0"/>
            </a:endParaRPr>
          </a:p>
          <a:p>
            <a:pPr marL="457200" lvl="1" indent="0">
              <a:buSzPts val="1000"/>
              <a:buNone/>
              <a:tabLst>
                <a:tab pos="914400" algn="l"/>
              </a:tabLst>
            </a:pPr>
            <a:r>
              <a:rPr lang="ru-RU" sz="1400" kern="0" dirty="0">
                <a:solidFill>
                  <a:srgbClr val="404040"/>
                </a:solidFill>
                <a:effectLst/>
                <a:ea typeface="Times New Roman" panose="02020603050405020304" pitchFamily="18" charset="0"/>
                <a:cs typeface="Times New Roman" panose="02020603050405020304" pitchFamily="18" charset="0"/>
              </a:rPr>
              <a:t>При рецидивах или сложных случаях.</a:t>
            </a:r>
            <a:endParaRPr lang="ru-RU" sz="1400" kern="100" dirty="0">
              <a:solidFill>
                <a:srgbClr val="404040"/>
              </a:solidFill>
              <a:effectLst/>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106452A0-AADA-5C31-F580-7E6D962D9251}"/>
              </a:ext>
            </a:extLst>
          </p:cNvPr>
          <p:cNvPicPr>
            <a:picLocks noChangeAspect="1"/>
          </p:cNvPicPr>
          <p:nvPr/>
        </p:nvPicPr>
        <p:blipFill rotWithShape="1">
          <a:blip r:embed="rId2"/>
          <a:srcRect b="11108"/>
          <a:stretch/>
        </p:blipFill>
        <p:spPr>
          <a:xfrm>
            <a:off x="7055588" y="1905000"/>
            <a:ext cx="4860368" cy="3083441"/>
          </a:xfrm>
          <a:prstGeom prst="rect">
            <a:avLst/>
          </a:prstGeom>
        </p:spPr>
      </p:pic>
    </p:spTree>
    <p:extLst>
      <p:ext uri="{BB962C8B-B14F-4D97-AF65-F5344CB8AC3E}">
        <p14:creationId xmlns:p14="http://schemas.microsoft.com/office/powerpoint/2010/main" val="154838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E634B6A-D1C6-2927-3171-8E3CC35B4E82}"/>
              </a:ext>
            </a:extLst>
          </p:cNvPr>
          <p:cNvSpPr>
            <a:spLocks noGrp="1"/>
          </p:cNvSpPr>
          <p:nvPr>
            <p:ph idx="1"/>
          </p:nvPr>
        </p:nvSpPr>
        <p:spPr>
          <a:xfrm>
            <a:off x="1912318" y="1616149"/>
            <a:ext cx="3956854" cy="5411353"/>
          </a:xfrm>
        </p:spPr>
        <p:txBody>
          <a:bodyPr/>
          <a:lstStyle/>
          <a:p>
            <a:pPr marL="0" indent="0">
              <a:buNone/>
            </a:pPr>
            <a:r>
              <a:rPr lang="ru-RU" sz="1800" kern="0" dirty="0">
                <a:solidFill>
                  <a:srgbClr val="404040"/>
                </a:solidFill>
                <a:effectLst/>
                <a:ea typeface="Times New Roman" panose="02020603050405020304" pitchFamily="18" charset="0"/>
                <a:cs typeface="Times New Roman" panose="02020603050405020304" pitchFamily="18" charset="0"/>
              </a:rPr>
              <a:t>Представьте, что тесты — это "фильтры":</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0" dirty="0">
                <a:solidFill>
                  <a:srgbClr val="404040"/>
                </a:solidFill>
                <a:effectLst/>
                <a:ea typeface="Times New Roman" panose="02020603050405020304" pitchFamily="18" charset="0"/>
                <a:cs typeface="Times New Roman" panose="02020603050405020304" pitchFamily="18" charset="0"/>
              </a:rPr>
              <a:t>Высокая чувствительность = широкие ячейки сети (поймают почти всю рыбу, но вместе с мусором).</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0" dirty="0">
                <a:solidFill>
                  <a:srgbClr val="404040"/>
                </a:solidFill>
                <a:effectLst/>
                <a:ea typeface="Times New Roman" panose="02020603050405020304" pitchFamily="18" charset="0"/>
                <a:cs typeface="Times New Roman" panose="02020603050405020304" pitchFamily="18" charset="0"/>
              </a:rPr>
              <a:t>Высокая специфичность = мелкие ячейки (поймают только рыбу, но половина уплывет).</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0" dirty="0">
                <a:solidFill>
                  <a:srgbClr val="404040"/>
                </a:solidFill>
                <a:effectLst/>
                <a:ea typeface="Times New Roman" panose="02020603050405020304" pitchFamily="18" charset="0"/>
                <a:cs typeface="Times New Roman" panose="02020603050405020304" pitchFamily="18" charset="0"/>
              </a:rPr>
              <a:t>Идеал: комбинировать тесты с разными сильными сторонами!</a:t>
            </a:r>
            <a:endParaRPr lang="ru-RU" sz="1800" kern="100" dirty="0">
              <a:effectLst/>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A49323F0-26AB-B9CB-7BE9-5E03F9F4AB8C}"/>
              </a:ext>
            </a:extLst>
          </p:cNvPr>
          <p:cNvPicPr>
            <a:picLocks noChangeAspect="1"/>
          </p:cNvPicPr>
          <p:nvPr/>
        </p:nvPicPr>
        <p:blipFill>
          <a:blip r:embed="rId2"/>
          <a:stretch>
            <a:fillRect/>
          </a:stretch>
        </p:blipFill>
        <p:spPr>
          <a:xfrm>
            <a:off x="7076640" y="623732"/>
            <a:ext cx="3956854" cy="5944074"/>
          </a:xfrm>
          <a:prstGeom prst="rect">
            <a:avLst/>
          </a:prstGeom>
        </p:spPr>
      </p:pic>
    </p:spTree>
    <p:extLst>
      <p:ext uri="{BB962C8B-B14F-4D97-AF65-F5344CB8AC3E}">
        <p14:creationId xmlns:p14="http://schemas.microsoft.com/office/powerpoint/2010/main" val="3292360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42E28B-B710-F188-D29A-2E86912B2AFC}"/>
              </a:ext>
            </a:extLst>
          </p:cNvPr>
          <p:cNvSpPr>
            <a:spLocks noGrp="1"/>
          </p:cNvSpPr>
          <p:nvPr>
            <p:ph type="title"/>
          </p:nvPr>
        </p:nvSpPr>
        <p:spPr>
          <a:xfrm>
            <a:off x="3032312" y="600359"/>
            <a:ext cx="8911687" cy="1280890"/>
          </a:xfrm>
        </p:spPr>
        <p:txBody>
          <a:bodyPr>
            <a:normAutofit/>
          </a:bodyPr>
          <a:lstStyle/>
          <a:p>
            <a:r>
              <a:rPr lang="ru-RU" sz="2800" kern="0" dirty="0">
                <a:effectLst/>
                <a:ea typeface="Times New Roman" panose="02020603050405020304" pitchFamily="18" charset="0"/>
                <a:cs typeface="Times New Roman" panose="02020603050405020304" pitchFamily="18" charset="0"/>
              </a:rPr>
              <a:t>Пример с повреждением ПКС</a:t>
            </a:r>
            <a:br>
              <a:rPr lang="ru-RU" sz="2800" kern="100" dirty="0">
                <a:effectLst/>
                <a:ea typeface="Calibri" panose="020F0502020204030204" pitchFamily="34" charset="0"/>
                <a:cs typeface="Times New Roman" panose="02020603050405020304" pitchFamily="18" charset="0"/>
              </a:rPr>
            </a:br>
            <a:endParaRPr lang="ru-RU" sz="4800" dirty="0"/>
          </a:p>
        </p:txBody>
      </p:sp>
      <p:sp>
        <p:nvSpPr>
          <p:cNvPr id="3" name="Объект 2">
            <a:extLst>
              <a:ext uri="{FF2B5EF4-FFF2-40B4-BE49-F238E27FC236}">
                <a16:creationId xmlns:a16="http://schemas.microsoft.com/office/drawing/2014/main" id="{A4267577-DB6C-E057-B7E5-44A1AEF1D979}"/>
              </a:ext>
            </a:extLst>
          </p:cNvPr>
          <p:cNvSpPr>
            <a:spLocks noGrp="1"/>
          </p:cNvSpPr>
          <p:nvPr>
            <p:ph idx="1"/>
          </p:nvPr>
        </p:nvSpPr>
        <p:spPr>
          <a:xfrm>
            <a:off x="6246275" y="1541721"/>
            <a:ext cx="5826825" cy="5316279"/>
          </a:xfrm>
        </p:spPr>
        <p:txBody>
          <a:bodyPr>
            <a:normAutofit fontScale="85000" lnSpcReduction="20000"/>
          </a:bodyPr>
          <a:lstStyle/>
          <a:p>
            <a:pPr marL="0" indent="0">
              <a:buNone/>
            </a:pPr>
            <a:r>
              <a:rPr lang="ru-RU" sz="1800" b="1" kern="0" dirty="0">
                <a:solidFill>
                  <a:srgbClr val="404040"/>
                </a:solidFill>
                <a:effectLst/>
                <a:ea typeface="Times New Roman" panose="02020603050405020304" pitchFamily="18" charset="0"/>
                <a:cs typeface="Times New Roman" panose="02020603050405020304" pitchFamily="18" charset="0"/>
              </a:rPr>
              <a:t>Сначала — </a:t>
            </a:r>
            <a:r>
              <a:rPr lang="ru-RU" sz="1800" b="1" i="1" kern="0" dirty="0">
                <a:solidFill>
                  <a:srgbClr val="404040"/>
                </a:solidFill>
                <a:effectLst/>
                <a:ea typeface="Times New Roman" panose="02020603050405020304" pitchFamily="18" charset="0"/>
                <a:cs typeface="Times New Roman" panose="02020603050405020304" pitchFamily="18" charset="0"/>
              </a:rPr>
              <a:t>высокочувствительные</a:t>
            </a:r>
            <a:r>
              <a:rPr lang="ru-RU" sz="1800" b="1" kern="0" dirty="0">
                <a:solidFill>
                  <a:srgbClr val="404040"/>
                </a:solidFill>
                <a:effectLst/>
                <a:ea typeface="Times New Roman" panose="02020603050405020304" pitchFamily="18" charset="0"/>
                <a:cs typeface="Times New Roman" panose="02020603050405020304" pitchFamily="18" charset="0"/>
              </a:rPr>
              <a:t> тесты</a:t>
            </a:r>
            <a:endParaRPr lang="ru-RU" sz="1800" b="1" kern="100" dirty="0">
              <a:effectLst/>
              <a:ea typeface="Calibri" panose="020F0502020204030204" pitchFamily="34" charset="0"/>
              <a:cs typeface="Times New Roman" panose="02020603050405020304" pitchFamily="18" charset="0"/>
            </a:endParaRPr>
          </a:p>
          <a:p>
            <a:pPr marL="0" indent="0">
              <a:buNone/>
            </a:pPr>
            <a:r>
              <a:rPr lang="ru-RU" sz="1800" kern="0" dirty="0">
                <a:solidFill>
                  <a:srgbClr val="404040"/>
                </a:solidFill>
                <a:effectLst/>
                <a:ea typeface="Times New Roman" panose="02020603050405020304" pitchFamily="18" charset="0"/>
                <a:cs typeface="Times New Roman" panose="02020603050405020304" pitchFamily="18" charset="0"/>
              </a:rPr>
              <a:t>Зачем: Чтобы </a:t>
            </a:r>
            <a:r>
              <a:rPr lang="ru-RU" sz="1800" i="1" kern="0" dirty="0">
                <a:solidFill>
                  <a:srgbClr val="404040"/>
                </a:solidFill>
                <a:effectLst/>
                <a:ea typeface="Times New Roman" panose="02020603050405020304" pitchFamily="18" charset="0"/>
                <a:cs typeface="Times New Roman" panose="02020603050405020304" pitchFamily="18" charset="0"/>
              </a:rPr>
              <a:t>не пропустить</a:t>
            </a:r>
            <a:r>
              <a:rPr lang="ru-RU" sz="1800" kern="0" dirty="0">
                <a:solidFill>
                  <a:srgbClr val="404040"/>
                </a:solidFill>
                <a:effectLst/>
                <a:ea typeface="Times New Roman" panose="02020603050405020304" pitchFamily="18" charset="0"/>
                <a:cs typeface="Times New Roman" panose="02020603050405020304" pitchFamily="18" charset="0"/>
              </a:rPr>
              <a:t> травму (минимум ложноотрицательных результатов).</a:t>
            </a:r>
            <a:br>
              <a:rPr lang="ru-RU" sz="1800" kern="0" dirty="0">
                <a:solidFill>
                  <a:srgbClr val="404040"/>
                </a:solidFill>
                <a:effectLst/>
                <a:ea typeface="Times New Roman" panose="02020603050405020304" pitchFamily="18" charset="0"/>
                <a:cs typeface="Times New Roman" panose="02020603050405020304" pitchFamily="18" charset="0"/>
              </a:rPr>
            </a:br>
            <a:r>
              <a:rPr lang="ru-RU" sz="1800" kern="0" dirty="0">
                <a:solidFill>
                  <a:srgbClr val="404040"/>
                </a:solidFill>
                <a:effectLst/>
                <a:ea typeface="Times New Roman" panose="02020603050405020304" pitchFamily="18" charset="0"/>
                <a:cs typeface="Times New Roman" panose="02020603050405020304" pitchFamily="18" charset="0"/>
              </a:rPr>
              <a:t>Примеры для ПКС:</a:t>
            </a:r>
            <a:endParaRPr lang="ru-RU" sz="1800" kern="100" dirty="0">
              <a:effectLst/>
              <a:ea typeface="Calibri" panose="020F0502020204030204" pitchFamily="34" charset="0"/>
              <a:cs typeface="Times New Roman" panose="02020603050405020304" pitchFamily="18" charset="0"/>
            </a:endParaRPr>
          </a:p>
          <a:p>
            <a:pPr marL="0" lvl="0" indent="0">
              <a:buSzPts val="1000"/>
              <a:buNone/>
              <a:tabLst>
                <a:tab pos="457200" algn="l"/>
              </a:tabLst>
            </a:pPr>
            <a:r>
              <a:rPr lang="ru-RU" sz="1800" kern="0" dirty="0">
                <a:solidFill>
                  <a:srgbClr val="404040"/>
                </a:solidFill>
                <a:effectLst/>
                <a:ea typeface="Times New Roman" panose="02020603050405020304" pitchFamily="18" charset="0"/>
                <a:cs typeface="Times New Roman" panose="02020603050405020304" pitchFamily="18" charset="0"/>
              </a:rPr>
              <a:t>Тест </a:t>
            </a:r>
            <a:r>
              <a:rPr lang="ru-RU" sz="1800" kern="0" dirty="0" err="1">
                <a:solidFill>
                  <a:srgbClr val="404040"/>
                </a:solidFill>
                <a:effectLst/>
                <a:ea typeface="Times New Roman" panose="02020603050405020304" pitchFamily="18" charset="0"/>
                <a:cs typeface="Times New Roman" panose="02020603050405020304" pitchFamily="18" charset="0"/>
              </a:rPr>
              <a:t>Лахмана</a:t>
            </a:r>
            <a:r>
              <a:rPr lang="ru-RU" sz="1800" kern="0" dirty="0">
                <a:solidFill>
                  <a:srgbClr val="404040"/>
                </a:solidFill>
                <a:effectLst/>
                <a:ea typeface="Times New Roman" panose="02020603050405020304" pitchFamily="18" charset="0"/>
                <a:cs typeface="Times New Roman" panose="02020603050405020304" pitchFamily="18" charset="0"/>
              </a:rPr>
              <a:t> (чувствительность 81%)</a:t>
            </a:r>
            <a:endParaRPr lang="ru-RU" sz="1800" kern="100" dirty="0">
              <a:solidFill>
                <a:srgbClr val="404040"/>
              </a:solidFill>
              <a:effectLst/>
              <a:ea typeface="Calibri" panose="020F0502020204030204" pitchFamily="34" charset="0"/>
              <a:cs typeface="Times New Roman" panose="02020603050405020304" pitchFamily="18" charset="0"/>
            </a:endParaRPr>
          </a:p>
          <a:p>
            <a:pPr marL="0" lvl="0" indent="0">
              <a:buSzPts val="1000"/>
              <a:buNone/>
              <a:tabLst>
                <a:tab pos="457200" algn="l"/>
              </a:tabLst>
            </a:pPr>
            <a:r>
              <a:rPr lang="ru-RU" sz="1800" kern="0" dirty="0">
                <a:solidFill>
                  <a:srgbClr val="404040"/>
                </a:solidFill>
                <a:effectLst/>
                <a:ea typeface="Times New Roman" panose="02020603050405020304" pitchFamily="18" charset="0"/>
                <a:cs typeface="Times New Roman" panose="02020603050405020304" pitchFamily="18" charset="0"/>
              </a:rPr>
              <a:t>Тест </a:t>
            </a:r>
            <a:r>
              <a:rPr lang="ru-RU" sz="1800" kern="0" dirty="0" err="1">
                <a:solidFill>
                  <a:srgbClr val="404040"/>
                </a:solidFill>
                <a:effectLst/>
                <a:ea typeface="Times New Roman" panose="02020603050405020304" pitchFamily="18" charset="0"/>
                <a:cs typeface="Times New Roman" panose="02020603050405020304" pitchFamily="18" charset="0"/>
              </a:rPr>
              <a:t>Левера</a:t>
            </a:r>
            <a:r>
              <a:rPr lang="ru-RU" sz="1800" kern="0" dirty="0">
                <a:solidFill>
                  <a:srgbClr val="404040"/>
                </a:solidFill>
                <a:effectLst/>
                <a:ea typeface="Times New Roman" panose="02020603050405020304" pitchFamily="18" charset="0"/>
                <a:cs typeface="Times New Roman" panose="02020603050405020304" pitchFamily="18" charset="0"/>
              </a:rPr>
              <a:t> (83%)</a:t>
            </a:r>
            <a:br>
              <a:rPr lang="ru-RU" sz="1800" kern="0" dirty="0">
                <a:solidFill>
                  <a:srgbClr val="404040"/>
                </a:solidFill>
                <a:effectLst/>
                <a:ea typeface="Times New Roman" panose="02020603050405020304" pitchFamily="18" charset="0"/>
                <a:cs typeface="Times New Roman" panose="02020603050405020304" pitchFamily="18" charset="0"/>
              </a:rPr>
            </a:br>
            <a:r>
              <a:rPr lang="ru-RU" sz="1800" kern="0" dirty="0">
                <a:solidFill>
                  <a:srgbClr val="404040"/>
                </a:solidFill>
                <a:effectLst/>
                <a:ea typeface="Times New Roman" panose="02020603050405020304" pitchFamily="18" charset="0"/>
                <a:cs typeface="Times New Roman" panose="02020603050405020304" pitchFamily="18" charset="0"/>
              </a:rPr>
              <a:t>Почему: Если тест отрицательный — травма </a:t>
            </a:r>
            <a:r>
              <a:rPr lang="ru-RU" sz="1800" i="1" kern="0" dirty="0">
                <a:solidFill>
                  <a:srgbClr val="404040"/>
                </a:solidFill>
                <a:effectLst/>
                <a:ea typeface="Times New Roman" panose="02020603050405020304" pitchFamily="18" charset="0"/>
                <a:cs typeface="Times New Roman" panose="02020603050405020304" pitchFamily="18" charset="0"/>
              </a:rPr>
              <a:t>маловероятна</a:t>
            </a:r>
            <a:r>
              <a:rPr lang="ru-RU" sz="1800" kern="0" dirty="0">
                <a:solidFill>
                  <a:srgbClr val="404040"/>
                </a:solidFill>
                <a:effectLst/>
                <a:ea typeface="Times New Roman" panose="02020603050405020304" pitchFamily="18" charset="0"/>
                <a:cs typeface="Times New Roman" panose="02020603050405020304" pitchFamily="18" charset="0"/>
              </a:rPr>
              <a:t>. Если положительный — нужны уточняющие проверки.</a:t>
            </a:r>
            <a:endParaRPr lang="ru-RU" sz="1800" kern="100" dirty="0">
              <a:solidFill>
                <a:srgbClr val="404040"/>
              </a:solidFill>
              <a:effectLst/>
              <a:ea typeface="Calibri" panose="020F0502020204030204" pitchFamily="34" charset="0"/>
              <a:cs typeface="Times New Roman" panose="02020603050405020304" pitchFamily="18" charset="0"/>
            </a:endParaRPr>
          </a:p>
          <a:p>
            <a:pPr marL="0" indent="0">
              <a:buNone/>
            </a:pPr>
            <a:r>
              <a:rPr lang="ru-RU" sz="1800" b="1" kern="0" dirty="0">
                <a:solidFill>
                  <a:srgbClr val="404040"/>
                </a:solidFill>
                <a:effectLst/>
                <a:ea typeface="Times New Roman" panose="02020603050405020304" pitchFamily="18" charset="0"/>
                <a:cs typeface="Times New Roman" panose="02020603050405020304" pitchFamily="18" charset="0"/>
              </a:rPr>
              <a:t>Затем — </a:t>
            </a:r>
            <a:r>
              <a:rPr lang="ru-RU" sz="1800" b="1" i="1" kern="0" dirty="0">
                <a:solidFill>
                  <a:srgbClr val="404040"/>
                </a:solidFill>
                <a:effectLst/>
                <a:ea typeface="Times New Roman" panose="02020603050405020304" pitchFamily="18" charset="0"/>
                <a:cs typeface="Times New Roman" panose="02020603050405020304" pitchFamily="18" charset="0"/>
              </a:rPr>
              <a:t>высокоспецифичные</a:t>
            </a:r>
            <a:r>
              <a:rPr lang="ru-RU" sz="1800" b="1" kern="0" dirty="0">
                <a:solidFill>
                  <a:srgbClr val="404040"/>
                </a:solidFill>
                <a:effectLst/>
                <a:ea typeface="Times New Roman" panose="02020603050405020304" pitchFamily="18" charset="0"/>
                <a:cs typeface="Times New Roman" panose="02020603050405020304" pitchFamily="18" charset="0"/>
              </a:rPr>
              <a:t> тесты</a:t>
            </a:r>
            <a:endParaRPr lang="ru-RU" sz="1800" b="1" kern="100" dirty="0">
              <a:effectLst/>
              <a:ea typeface="Calibri" panose="020F0502020204030204" pitchFamily="34" charset="0"/>
              <a:cs typeface="Times New Roman" panose="02020603050405020304" pitchFamily="18" charset="0"/>
            </a:endParaRPr>
          </a:p>
          <a:p>
            <a:pPr marL="0" indent="0">
              <a:buNone/>
            </a:pPr>
            <a:r>
              <a:rPr lang="ru-RU" sz="1800" kern="0" dirty="0">
                <a:solidFill>
                  <a:srgbClr val="404040"/>
                </a:solidFill>
                <a:effectLst/>
                <a:ea typeface="Times New Roman" panose="02020603050405020304" pitchFamily="18" charset="0"/>
                <a:cs typeface="Times New Roman" panose="02020603050405020304" pitchFamily="18" charset="0"/>
              </a:rPr>
              <a:t>Зачем: Подтвердить диагноз и </a:t>
            </a:r>
            <a:r>
              <a:rPr lang="ru-RU" sz="1800" i="1" kern="0" dirty="0">
                <a:solidFill>
                  <a:srgbClr val="404040"/>
                </a:solidFill>
                <a:effectLst/>
                <a:ea typeface="Times New Roman" panose="02020603050405020304" pitchFamily="18" charset="0"/>
                <a:cs typeface="Times New Roman" panose="02020603050405020304" pitchFamily="18" charset="0"/>
              </a:rPr>
              <a:t>исключить ложные срабатывания</a:t>
            </a:r>
            <a:r>
              <a:rPr lang="ru-RU" sz="1800" kern="0" dirty="0">
                <a:solidFill>
                  <a:srgbClr val="404040"/>
                </a:solidFill>
                <a:effectLst/>
                <a:ea typeface="Times New Roman" panose="02020603050405020304" pitchFamily="18" charset="0"/>
                <a:cs typeface="Times New Roman" panose="02020603050405020304" pitchFamily="18" charset="0"/>
              </a:rPr>
              <a:t>.</a:t>
            </a:r>
            <a:br>
              <a:rPr lang="ru-RU" sz="1800" kern="0" dirty="0">
                <a:solidFill>
                  <a:srgbClr val="404040"/>
                </a:solidFill>
                <a:effectLst/>
                <a:ea typeface="Times New Roman" panose="02020603050405020304" pitchFamily="18" charset="0"/>
                <a:cs typeface="Times New Roman" panose="02020603050405020304" pitchFamily="18" charset="0"/>
              </a:rPr>
            </a:br>
            <a:r>
              <a:rPr lang="ru-RU" sz="1800" kern="0" dirty="0">
                <a:solidFill>
                  <a:srgbClr val="404040"/>
                </a:solidFill>
                <a:effectLst/>
                <a:ea typeface="Times New Roman" panose="02020603050405020304" pitchFamily="18" charset="0"/>
                <a:cs typeface="Times New Roman" panose="02020603050405020304" pitchFamily="18" charset="0"/>
              </a:rPr>
              <a:t>Примеры для ПКС:</a:t>
            </a:r>
            <a:endParaRPr lang="ru-RU" sz="1800" kern="100" dirty="0">
              <a:effectLst/>
              <a:ea typeface="Calibri" panose="020F0502020204030204" pitchFamily="34" charset="0"/>
              <a:cs typeface="Times New Roman" panose="02020603050405020304" pitchFamily="18" charset="0"/>
            </a:endParaRPr>
          </a:p>
          <a:p>
            <a:pPr marL="0" lvl="0" indent="0">
              <a:buSzPts val="1000"/>
              <a:buNone/>
              <a:tabLst>
                <a:tab pos="457200" algn="l"/>
              </a:tabLst>
            </a:pPr>
            <a:r>
              <a:rPr lang="ru-RU" sz="1800" kern="0" dirty="0" err="1">
                <a:solidFill>
                  <a:srgbClr val="404040"/>
                </a:solidFill>
                <a:effectLst/>
                <a:ea typeface="Times New Roman" panose="02020603050405020304" pitchFamily="18" charset="0"/>
                <a:cs typeface="Times New Roman" panose="02020603050405020304" pitchFamily="18" charset="0"/>
              </a:rPr>
              <a:t>Pivot-shift</a:t>
            </a:r>
            <a:r>
              <a:rPr lang="ru-RU" sz="1800" kern="0" dirty="0">
                <a:solidFill>
                  <a:srgbClr val="404040"/>
                </a:solidFill>
                <a:effectLst/>
                <a:ea typeface="Times New Roman" panose="02020603050405020304" pitchFamily="18" charset="0"/>
                <a:cs typeface="Times New Roman" panose="02020603050405020304" pitchFamily="18" charset="0"/>
              </a:rPr>
              <a:t> (специфичность 94%)</a:t>
            </a:r>
            <a:endParaRPr lang="ru-RU" sz="1800" kern="100" dirty="0">
              <a:solidFill>
                <a:srgbClr val="404040"/>
              </a:solidFill>
              <a:effectLst/>
              <a:ea typeface="Calibri" panose="020F0502020204030204" pitchFamily="34" charset="0"/>
              <a:cs typeface="Times New Roman" panose="02020603050405020304" pitchFamily="18" charset="0"/>
            </a:endParaRPr>
          </a:p>
          <a:p>
            <a:pPr marL="0" lvl="0" indent="0">
              <a:buSzPts val="1000"/>
              <a:buNone/>
              <a:tabLst>
                <a:tab pos="457200" algn="l"/>
              </a:tabLst>
            </a:pPr>
            <a:r>
              <a:rPr lang="ru-RU" sz="1800" kern="0" dirty="0">
                <a:solidFill>
                  <a:srgbClr val="404040"/>
                </a:solidFill>
                <a:effectLst/>
                <a:ea typeface="Times New Roman" panose="02020603050405020304" pitchFamily="18" charset="0"/>
                <a:cs typeface="Times New Roman" panose="02020603050405020304" pitchFamily="18" charset="0"/>
              </a:rPr>
              <a:t>МРТ (до 95-98%)</a:t>
            </a:r>
            <a:br>
              <a:rPr lang="ru-RU" sz="1800" kern="0" dirty="0">
                <a:solidFill>
                  <a:srgbClr val="404040"/>
                </a:solidFill>
                <a:effectLst/>
                <a:ea typeface="Times New Roman" panose="02020603050405020304" pitchFamily="18" charset="0"/>
                <a:cs typeface="Times New Roman" panose="02020603050405020304" pitchFamily="18" charset="0"/>
              </a:rPr>
            </a:br>
            <a:r>
              <a:rPr lang="ru-RU" sz="1800" kern="0" dirty="0">
                <a:solidFill>
                  <a:srgbClr val="404040"/>
                </a:solidFill>
                <a:effectLst/>
                <a:ea typeface="Times New Roman" panose="02020603050405020304" pitchFamily="18" charset="0"/>
                <a:cs typeface="Times New Roman" panose="02020603050405020304" pitchFamily="18" charset="0"/>
              </a:rPr>
              <a:t>Почему: Если после чувствительного теста </a:t>
            </a:r>
            <a:r>
              <a:rPr lang="ru-RU" sz="1800" kern="0" dirty="0" err="1">
                <a:solidFill>
                  <a:srgbClr val="404040"/>
                </a:solidFill>
                <a:effectLst/>
                <a:ea typeface="Times New Roman" panose="02020603050405020304" pitchFamily="18" charset="0"/>
                <a:cs typeface="Times New Roman" panose="02020603050405020304" pitchFamily="18" charset="0"/>
              </a:rPr>
              <a:t>Pivot-shift</a:t>
            </a:r>
            <a:r>
              <a:rPr lang="ru-RU" sz="1800" kern="0" dirty="0">
                <a:solidFill>
                  <a:srgbClr val="404040"/>
                </a:solidFill>
                <a:effectLst/>
                <a:ea typeface="Times New Roman" panose="02020603050405020304" pitchFamily="18" charset="0"/>
                <a:cs typeface="Times New Roman" panose="02020603050405020304" pitchFamily="18" charset="0"/>
              </a:rPr>
              <a:t> тоже положительный — разрыв ПКС </a:t>
            </a:r>
            <a:r>
              <a:rPr lang="ru-RU" sz="1800" i="1" kern="0" dirty="0">
                <a:solidFill>
                  <a:srgbClr val="404040"/>
                </a:solidFill>
                <a:effectLst/>
                <a:ea typeface="Times New Roman" panose="02020603050405020304" pitchFamily="18" charset="0"/>
                <a:cs typeface="Times New Roman" panose="02020603050405020304" pitchFamily="18" charset="0"/>
              </a:rPr>
              <a:t>подтвержден</a:t>
            </a:r>
            <a:r>
              <a:rPr lang="ru-RU" sz="1800" kern="0" dirty="0">
                <a:solidFill>
                  <a:srgbClr val="404040"/>
                </a:solidFill>
                <a:effectLst/>
                <a:ea typeface="Times New Roman" panose="02020603050405020304" pitchFamily="18" charset="0"/>
                <a:cs typeface="Times New Roman" panose="02020603050405020304" pitchFamily="18" charset="0"/>
              </a:rPr>
              <a:t>.</a:t>
            </a:r>
            <a:endParaRPr lang="ru-RU" sz="1800" kern="100" dirty="0">
              <a:solidFill>
                <a:srgbClr val="404040"/>
              </a:solidFill>
              <a:effectLst/>
              <a:ea typeface="Calibri" panose="020F0502020204030204" pitchFamily="34" charset="0"/>
              <a:cs typeface="Times New Roman" panose="02020603050405020304" pitchFamily="18" charset="0"/>
            </a:endParaRPr>
          </a:p>
          <a:p>
            <a:pPr marL="0" lvl="0" indent="0">
              <a:buSzPts val="1000"/>
              <a:buNone/>
              <a:tabLst>
                <a:tab pos="457200" algn="l"/>
              </a:tabLst>
            </a:pPr>
            <a:r>
              <a:rPr lang="ru-RU" sz="1800" kern="0" dirty="0">
                <a:solidFill>
                  <a:srgbClr val="404040"/>
                </a:solidFill>
                <a:effectLst/>
                <a:ea typeface="Times New Roman" panose="02020603050405020304" pitchFamily="18" charset="0"/>
                <a:cs typeface="Times New Roman" panose="02020603050405020304" pitchFamily="18" charset="0"/>
              </a:rPr>
              <a:t>Главное правило:</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i="1" kern="0" dirty="0">
                <a:solidFill>
                  <a:srgbClr val="404040"/>
                </a:solidFill>
                <a:effectLst/>
                <a:ea typeface="Times New Roman" panose="02020603050405020304" pitchFamily="18" charset="0"/>
              </a:rPr>
              <a:t>"Сначала исключи худшее (чувствительные тесты), потом подтверждай точнее (специфичные)".</a:t>
            </a:r>
            <a:endParaRPr lang="ru-RU" dirty="0"/>
          </a:p>
        </p:txBody>
      </p:sp>
      <p:pic>
        <p:nvPicPr>
          <p:cNvPr id="5" name="Рисунок 4">
            <a:extLst>
              <a:ext uri="{FF2B5EF4-FFF2-40B4-BE49-F238E27FC236}">
                <a16:creationId xmlns:a16="http://schemas.microsoft.com/office/drawing/2014/main" id="{3B5D2725-22BA-C7E0-C4D2-3504CE757308}"/>
              </a:ext>
            </a:extLst>
          </p:cNvPr>
          <p:cNvPicPr>
            <a:picLocks noChangeAspect="1"/>
          </p:cNvPicPr>
          <p:nvPr/>
        </p:nvPicPr>
        <p:blipFill>
          <a:blip r:embed="rId2"/>
          <a:stretch>
            <a:fillRect/>
          </a:stretch>
        </p:blipFill>
        <p:spPr>
          <a:xfrm>
            <a:off x="669949" y="2021315"/>
            <a:ext cx="5426051" cy="2955437"/>
          </a:xfrm>
          <a:prstGeom prst="rect">
            <a:avLst/>
          </a:prstGeom>
        </p:spPr>
      </p:pic>
    </p:spTree>
    <p:extLst>
      <p:ext uri="{BB962C8B-B14F-4D97-AF65-F5344CB8AC3E}">
        <p14:creationId xmlns:p14="http://schemas.microsoft.com/office/powerpoint/2010/main" val="413821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DDDD12-DD6B-4F36-EC09-BB65EE42DAAA}"/>
              </a:ext>
            </a:extLst>
          </p:cNvPr>
          <p:cNvSpPr>
            <a:spLocks noGrp="1"/>
          </p:cNvSpPr>
          <p:nvPr>
            <p:ph type="title"/>
          </p:nvPr>
        </p:nvSpPr>
        <p:spPr>
          <a:xfrm>
            <a:off x="2365913" y="422230"/>
            <a:ext cx="8911687" cy="1280890"/>
          </a:xfrm>
        </p:spPr>
        <p:txBody>
          <a:bodyPr>
            <a:normAutofit fontScale="90000"/>
          </a:bodyPr>
          <a:lstStyle/>
          <a:p>
            <a:r>
              <a:rPr lang="ru-RU" sz="3200" dirty="0">
                <a:effectLst/>
                <a:latin typeface="+mn-lt"/>
                <a:ea typeface="Times New Roman" panose="02020603050405020304" pitchFamily="18" charset="0"/>
              </a:rPr>
              <a:t>Коэффициент правдоподобия (КП, </a:t>
            </a:r>
            <a:r>
              <a:rPr lang="ru-RU" sz="3200" dirty="0" err="1">
                <a:effectLst/>
                <a:latin typeface="+mn-lt"/>
                <a:ea typeface="Times New Roman" panose="02020603050405020304" pitchFamily="18" charset="0"/>
              </a:rPr>
              <a:t>L</a:t>
            </a:r>
            <a:r>
              <a:rPr lang="en-US" sz="3200" dirty="0">
                <a:effectLst/>
                <a:latin typeface="+mn-lt"/>
                <a:ea typeface="Times New Roman" panose="02020603050405020304" pitchFamily="18" charset="0"/>
              </a:rPr>
              <a:t>R</a:t>
            </a:r>
            <a:r>
              <a:rPr lang="ru-RU" sz="3200" dirty="0">
                <a:effectLst/>
                <a:latin typeface="+mn-lt"/>
                <a:ea typeface="Times New Roman" panose="02020603050405020304" pitchFamily="18" charset="0"/>
              </a:rPr>
              <a:t>) </a:t>
            </a:r>
            <a:br>
              <a:rPr lang="ru-RU" sz="3200" dirty="0">
                <a:effectLst/>
                <a:latin typeface="+mn-lt"/>
                <a:ea typeface="Times New Roman" panose="02020603050405020304" pitchFamily="18" charset="0"/>
              </a:rPr>
            </a:br>
            <a:endParaRPr lang="ru-RU" sz="5400" dirty="0">
              <a:latin typeface="+mn-lt"/>
            </a:endParaRPr>
          </a:p>
        </p:txBody>
      </p:sp>
      <p:sp>
        <p:nvSpPr>
          <p:cNvPr id="4" name="Rectangle 1">
            <a:extLst>
              <a:ext uri="{FF2B5EF4-FFF2-40B4-BE49-F238E27FC236}">
                <a16:creationId xmlns:a16="http://schemas.microsoft.com/office/drawing/2014/main" id="{B7DD56EC-6BA2-C8D1-84DC-6CEFC85A0049}"/>
              </a:ext>
            </a:extLst>
          </p:cNvPr>
          <p:cNvSpPr>
            <a:spLocks noGrp="1" noChangeArrowheads="1"/>
          </p:cNvSpPr>
          <p:nvPr>
            <p:ph idx="1"/>
          </p:nvPr>
        </p:nvSpPr>
        <p:spPr bwMode="auto">
          <a:xfrm>
            <a:off x="914400" y="1174235"/>
            <a:ext cx="10590212" cy="534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144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tab pos="914400" algn="l"/>
              </a:tabLst>
            </a:pP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Cтатистический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показатель</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который</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показывает</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насколько</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вероятно</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получить</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положительный</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отрицательный</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результат</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теста</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у</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пациента</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с</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заболеванием</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по</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сравнению</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с</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пациентом</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без</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i="0" u="none" strike="noStrike" cap="none" normalizeH="0" baseline="0" dirty="0" err="1">
                <a:ln>
                  <a:noFill/>
                </a:ln>
                <a:solidFill>
                  <a:srgbClr val="404040"/>
                </a:solidFill>
                <a:effectLst/>
                <a:latin typeface="+mn-lt"/>
                <a:ea typeface="Times New Roman" panose="02020603050405020304" pitchFamily="18" charset="0"/>
              </a:rPr>
              <a:t>заболевания</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a:t>
            </a:r>
            <a:endParaRPr kumimoji="0" lang="en-US" altLang="ru-RU" sz="160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tab pos="914400" algn="l"/>
              </a:tabLst>
            </a:pPr>
            <a:r>
              <a:rPr kumimoji="0" lang="en-US" altLang="ru-RU" sz="1600" b="1" i="0" u="none" strike="noStrike" cap="none" normalizeH="0" baseline="0" dirty="0" err="1">
                <a:ln>
                  <a:noFill/>
                </a:ln>
                <a:solidFill>
                  <a:srgbClr val="404040"/>
                </a:solidFill>
                <a:effectLst/>
                <a:latin typeface="+mn-lt"/>
                <a:ea typeface="Times New Roman" panose="02020603050405020304" pitchFamily="18" charset="0"/>
              </a:rPr>
              <a:t>Виды</a:t>
            </a:r>
            <a:r>
              <a:rPr kumimoji="0" lang="en-US" altLang="ru-RU" sz="1600" b="1"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b="1" i="0" u="none" strike="noStrike" cap="none" normalizeH="0" baseline="0" dirty="0" err="1">
                <a:ln>
                  <a:noFill/>
                </a:ln>
                <a:solidFill>
                  <a:srgbClr val="404040"/>
                </a:solidFill>
                <a:effectLst/>
                <a:latin typeface="+mn-lt"/>
                <a:ea typeface="Times New Roman" panose="02020603050405020304" pitchFamily="18" charset="0"/>
              </a:rPr>
              <a:t>коэффициентов</a:t>
            </a:r>
            <a:r>
              <a:rPr kumimoji="0" lang="en-US" altLang="ru-RU" sz="1600" b="1"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600" b="1" i="0" u="none" strike="noStrike" cap="none" normalizeH="0" baseline="0" dirty="0" err="1">
                <a:ln>
                  <a:noFill/>
                </a:ln>
                <a:solidFill>
                  <a:srgbClr val="404040"/>
                </a:solidFill>
                <a:effectLst/>
                <a:latin typeface="+mn-lt"/>
                <a:ea typeface="Times New Roman" panose="02020603050405020304" pitchFamily="18" charset="0"/>
              </a:rPr>
              <a:t>правдоподобия</a:t>
            </a:r>
            <a:r>
              <a:rPr kumimoji="0" lang="en-US" altLang="ru-RU" sz="1600" b="1" i="0" u="none" strike="noStrike" cap="none" normalizeH="0" baseline="0" dirty="0">
                <a:ln>
                  <a:noFill/>
                </a:ln>
                <a:solidFill>
                  <a:srgbClr val="404040"/>
                </a:solidFill>
                <a:effectLst/>
                <a:latin typeface="+mn-lt"/>
                <a:ea typeface="Times New Roman" panose="02020603050405020304" pitchFamily="18" charset="0"/>
              </a:rPr>
              <a:t>:</a:t>
            </a:r>
            <a:endParaRPr kumimoji="0" lang="en-US" altLang="ru-RU" sz="1600" b="1"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None/>
              <a:tabLst>
                <a:tab pos="914400" algn="l"/>
              </a:tabLst>
            </a:pPr>
            <a:r>
              <a:rPr kumimoji="0" lang="en-US" altLang="ru-RU" sz="1600" i="1" u="sng" strike="noStrike" cap="none" normalizeH="0" baseline="0" dirty="0" err="1">
                <a:ln>
                  <a:noFill/>
                </a:ln>
                <a:solidFill>
                  <a:srgbClr val="404040"/>
                </a:solidFill>
                <a:effectLst/>
                <a:latin typeface="+mn-lt"/>
                <a:ea typeface="Times New Roman" panose="02020603050405020304" pitchFamily="18" charset="0"/>
              </a:rPr>
              <a:t>Положительный</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(КП+):</a:t>
            </a:r>
            <a:endParaRPr kumimoji="0" lang="en-US" altLang="ru-RU" sz="1600" i="0" u="none" strike="noStrike" cap="none" normalizeH="0" baseline="0" dirty="0">
              <a:ln>
                <a:noFill/>
              </a:ln>
              <a:solidFill>
                <a:schemeClr val="tx1"/>
              </a:solidFill>
              <a:effectLst/>
              <a:latin typeface="+mn-lt"/>
              <a:ea typeface="Times New Roman" panose="02020603050405020304" pitchFamily="18" charset="0"/>
            </a:endParaRPr>
          </a:p>
          <a:p>
            <a:pPr marL="457200" marR="0" lvl="1" indent="0" algn="l" defTabSz="914400" rtl="0" eaLnBrk="0" fontAlgn="base" latinLnBrk="0" hangingPunct="0">
              <a:lnSpc>
                <a:spcPct val="150000"/>
              </a:lnSpc>
              <a:spcBef>
                <a:spcPct val="0"/>
              </a:spcBef>
              <a:spcAft>
                <a:spcPct val="0"/>
              </a:spcAft>
              <a:buClrTx/>
              <a:buSzTx/>
              <a:buNone/>
              <a:tabLst>
                <a:tab pos="914400" algn="l"/>
              </a:tabLst>
            </a:pP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Показывает</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во</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сколько</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раз</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чаще</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положительный</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тест</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встречается</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у</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больных</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чем</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у</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здоровых</a:t>
            </a:r>
            <a:r>
              <a:rPr kumimoji="0" lang="en-US" altLang="ru-RU" i="0" u="none" strike="noStrike" cap="none" normalizeH="0" baseline="0" dirty="0">
                <a:ln>
                  <a:noFill/>
                </a:ln>
                <a:solidFill>
                  <a:srgbClr val="404040"/>
                </a:solidFill>
                <a:effectLst/>
                <a:latin typeface="+mn-lt"/>
                <a:ea typeface="Times New Roman" panose="02020603050405020304" pitchFamily="18" charset="0"/>
              </a:rPr>
              <a:t>.</a:t>
            </a:r>
            <a:endParaRPr kumimoji="0" lang="en-US" altLang="ru-RU" i="0" u="none" strike="noStrike" cap="none" normalizeH="0" baseline="0" dirty="0">
              <a:ln>
                <a:noFill/>
              </a:ln>
              <a:solidFill>
                <a:schemeClr val="tx1"/>
              </a:solidFill>
              <a:effectLst/>
              <a:latin typeface="+mn-lt"/>
              <a:ea typeface="Times New Roman" panose="02020603050405020304" pitchFamily="18" charset="0"/>
            </a:endParaRPr>
          </a:p>
          <a:p>
            <a:pPr marL="457200" marR="0" lvl="1" indent="0" algn="l" defTabSz="914400" rtl="0" eaLnBrk="0" fontAlgn="base" latinLnBrk="0" hangingPunct="0">
              <a:lnSpc>
                <a:spcPct val="150000"/>
              </a:lnSpc>
              <a:spcBef>
                <a:spcPct val="0"/>
              </a:spcBef>
              <a:spcAft>
                <a:spcPct val="0"/>
              </a:spcAft>
              <a:buClrTx/>
              <a:buSzTx/>
              <a:buNone/>
              <a:tabLst>
                <a:tab pos="914400" algn="l"/>
              </a:tabLst>
            </a:pP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Формула</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100" i="0" u="none" strike="noStrike" cap="none" normalizeH="0" baseline="0" dirty="0">
                <a:ln>
                  <a:noFill/>
                </a:ln>
                <a:solidFill>
                  <a:srgbClr val="404040"/>
                </a:solidFill>
                <a:effectLst/>
                <a:latin typeface="+mn-lt"/>
                <a:ea typeface="Times New Roman" panose="02020603050405020304" pitchFamily="18" charset="0"/>
                <a:cs typeface="Courier New" panose="02070309020205020404" pitchFamily="49" charset="0"/>
              </a:rPr>
              <a:t>КП+ = </a:t>
            </a:r>
            <a:r>
              <a:rPr kumimoji="0" lang="en-US" altLang="ru-RU" sz="1100" i="0" u="none" strike="noStrike" cap="none" normalizeH="0" baseline="0" dirty="0" err="1">
                <a:ln>
                  <a:noFill/>
                </a:ln>
                <a:solidFill>
                  <a:srgbClr val="404040"/>
                </a:solidFill>
                <a:effectLst/>
                <a:latin typeface="+mn-lt"/>
                <a:ea typeface="Times New Roman" panose="02020603050405020304" pitchFamily="18" charset="0"/>
                <a:cs typeface="Courier New" panose="02070309020205020404" pitchFamily="49" charset="0"/>
              </a:rPr>
              <a:t>Чувствительность</a:t>
            </a:r>
            <a:r>
              <a:rPr kumimoji="0" lang="en-US" altLang="ru-RU" sz="1100" i="0" u="none" strike="noStrike" cap="none" normalizeH="0" baseline="0" dirty="0">
                <a:ln>
                  <a:noFill/>
                </a:ln>
                <a:solidFill>
                  <a:srgbClr val="404040"/>
                </a:solidFill>
                <a:effectLst/>
                <a:latin typeface="+mn-lt"/>
                <a:ea typeface="Times New Roman" panose="02020603050405020304" pitchFamily="18" charset="0"/>
                <a:cs typeface="Courier New" panose="02070309020205020404" pitchFamily="49" charset="0"/>
              </a:rPr>
              <a:t> / (1 – </a:t>
            </a:r>
            <a:r>
              <a:rPr kumimoji="0" lang="en-US" altLang="ru-RU" sz="1100" i="0" u="none" strike="noStrike" cap="none" normalizeH="0" baseline="0" dirty="0" err="1">
                <a:ln>
                  <a:noFill/>
                </a:ln>
                <a:solidFill>
                  <a:srgbClr val="404040"/>
                </a:solidFill>
                <a:effectLst/>
                <a:latin typeface="+mn-lt"/>
                <a:ea typeface="Times New Roman" panose="02020603050405020304" pitchFamily="18" charset="0"/>
                <a:cs typeface="Courier New" panose="02070309020205020404" pitchFamily="49" charset="0"/>
              </a:rPr>
              <a:t>Специфичность</a:t>
            </a:r>
            <a:r>
              <a:rPr kumimoji="0" lang="en-US" altLang="ru-RU" sz="1100" i="0" u="none" strike="noStrike" cap="none" normalizeH="0" baseline="0" dirty="0">
                <a:ln>
                  <a:noFill/>
                </a:ln>
                <a:solidFill>
                  <a:srgbClr val="404040"/>
                </a:solidFill>
                <a:effectLst/>
                <a:latin typeface="+mn-lt"/>
                <a:ea typeface="Times New Roman" panose="02020603050405020304" pitchFamily="18" charset="0"/>
                <a:cs typeface="Courier New" panose="02070309020205020404" pitchFamily="49" charset="0"/>
              </a:rPr>
              <a:t>)</a:t>
            </a:r>
            <a:r>
              <a:rPr kumimoji="0" lang="en-US" altLang="ru-RU" i="0" u="none" strike="noStrike" cap="none" normalizeH="0" baseline="0" dirty="0">
                <a:ln>
                  <a:noFill/>
                </a:ln>
                <a:solidFill>
                  <a:srgbClr val="404040"/>
                </a:solidFill>
                <a:effectLst/>
                <a:latin typeface="+mn-lt"/>
                <a:ea typeface="Times New Roman" panose="02020603050405020304" pitchFamily="18" charset="0"/>
              </a:rPr>
              <a:t>.</a:t>
            </a:r>
            <a:endParaRPr kumimoji="0" lang="en-US" altLang="ru-RU" i="0" u="none" strike="noStrike" cap="none" normalizeH="0" baseline="0" dirty="0">
              <a:ln>
                <a:noFill/>
              </a:ln>
              <a:solidFill>
                <a:schemeClr val="tx1"/>
              </a:solidFill>
              <a:effectLst/>
              <a:latin typeface="+mn-lt"/>
              <a:ea typeface="Times New Roman" panose="02020603050405020304" pitchFamily="18" charset="0"/>
            </a:endParaRPr>
          </a:p>
          <a:p>
            <a:pPr marL="457200" marR="0" lvl="1" indent="0" algn="l" defTabSz="914400" rtl="0" eaLnBrk="0" fontAlgn="base" latinLnBrk="0" hangingPunct="0">
              <a:lnSpc>
                <a:spcPct val="150000"/>
              </a:lnSpc>
              <a:spcBef>
                <a:spcPct val="0"/>
              </a:spcBef>
              <a:spcAft>
                <a:spcPct val="0"/>
              </a:spcAft>
              <a:buClrTx/>
              <a:buSzTx/>
              <a:buNone/>
              <a:tabLst>
                <a:tab pos="914400" algn="l"/>
              </a:tabLst>
            </a:pPr>
            <a:r>
              <a:rPr kumimoji="0" lang="en-US" altLang="ru-RU" i="1" u="none" strike="noStrike" cap="none" normalizeH="0" baseline="0" dirty="0" err="1">
                <a:ln>
                  <a:noFill/>
                </a:ln>
                <a:solidFill>
                  <a:srgbClr val="404040"/>
                </a:solidFill>
                <a:effectLst/>
                <a:latin typeface="+mn-lt"/>
                <a:ea typeface="Times New Roman" panose="02020603050405020304" pitchFamily="18" charset="0"/>
              </a:rPr>
              <a:t>Пример</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Если</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тест</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имеет</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чувствительность</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80%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и</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специфичность</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90%,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то</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100" i="0" u="none" strike="noStrike" cap="none" normalizeH="0" baseline="0" dirty="0">
                <a:ln>
                  <a:noFill/>
                </a:ln>
                <a:solidFill>
                  <a:srgbClr val="404040"/>
                </a:solidFill>
                <a:effectLst/>
                <a:latin typeface="+mn-lt"/>
                <a:ea typeface="Times New Roman" panose="02020603050405020304" pitchFamily="18" charset="0"/>
                <a:cs typeface="Courier New" panose="02070309020205020404" pitchFamily="49" charset="0"/>
              </a:rPr>
              <a:t>КП+ = 0.8 / (1 – 0.9) = 8</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Это</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значит</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что</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положительный</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результат</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в</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8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раз</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чаще</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встречается</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у</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пациентов</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с</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повреждением</a:t>
            </a:r>
            <a:r>
              <a:rPr kumimoji="0" lang="en-US" altLang="ru-RU" i="0" u="none" strike="noStrike" cap="none" normalizeH="0" baseline="0" dirty="0">
                <a:ln>
                  <a:noFill/>
                </a:ln>
                <a:solidFill>
                  <a:srgbClr val="404040"/>
                </a:solidFill>
                <a:effectLst/>
                <a:latin typeface="+mn-lt"/>
                <a:ea typeface="Times New Roman" panose="02020603050405020304" pitchFamily="18" charset="0"/>
              </a:rPr>
              <a:t>.</a:t>
            </a:r>
            <a:endParaRPr kumimoji="0" lang="en-US" altLang="ru-RU"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None/>
              <a:tabLst>
                <a:tab pos="914400" algn="l"/>
              </a:tabLst>
            </a:pPr>
            <a:r>
              <a:rPr kumimoji="0" lang="en-US" altLang="ru-RU" sz="1600" i="1" u="sng" strike="noStrike" cap="none" normalizeH="0" baseline="0" dirty="0" err="1">
                <a:ln>
                  <a:noFill/>
                </a:ln>
                <a:solidFill>
                  <a:srgbClr val="404040"/>
                </a:solidFill>
                <a:effectLst/>
                <a:latin typeface="+mn-lt"/>
                <a:ea typeface="Times New Roman" panose="02020603050405020304" pitchFamily="18" charset="0"/>
              </a:rPr>
              <a:t>Отрицательный</a:t>
            </a:r>
            <a:r>
              <a:rPr kumimoji="0" lang="en-US" altLang="ru-RU" sz="1600" i="0" u="none" strike="noStrike" cap="none" normalizeH="0" baseline="0" dirty="0">
                <a:ln>
                  <a:noFill/>
                </a:ln>
                <a:solidFill>
                  <a:srgbClr val="404040"/>
                </a:solidFill>
                <a:effectLst/>
                <a:latin typeface="+mn-lt"/>
                <a:ea typeface="Times New Roman" panose="02020603050405020304" pitchFamily="18" charset="0"/>
              </a:rPr>
              <a:t> (КП-):</a:t>
            </a:r>
            <a:endParaRPr kumimoji="0" lang="en-US" altLang="ru-RU" sz="1600" i="0" u="none" strike="noStrike" cap="none" normalizeH="0" baseline="0" dirty="0">
              <a:ln>
                <a:noFill/>
              </a:ln>
              <a:solidFill>
                <a:schemeClr val="tx1"/>
              </a:solidFill>
              <a:effectLst/>
              <a:latin typeface="+mn-lt"/>
              <a:ea typeface="Times New Roman" panose="02020603050405020304" pitchFamily="18" charset="0"/>
            </a:endParaRPr>
          </a:p>
          <a:p>
            <a:pPr marL="457200" marR="0" lvl="1" indent="0" algn="l" defTabSz="914400" rtl="0" eaLnBrk="0" fontAlgn="base" latinLnBrk="0" hangingPunct="0">
              <a:lnSpc>
                <a:spcPct val="150000"/>
              </a:lnSpc>
              <a:spcBef>
                <a:spcPct val="0"/>
              </a:spcBef>
              <a:spcAft>
                <a:spcPct val="0"/>
              </a:spcAft>
              <a:buClrTx/>
              <a:buSzTx/>
              <a:buNone/>
              <a:tabLst>
                <a:tab pos="914400" algn="l"/>
              </a:tabLst>
            </a:pP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Показывает</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насколько</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реже</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отрицательный</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тест</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встречается</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у</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больных</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чем</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у</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здоровых</a:t>
            </a:r>
            <a:r>
              <a:rPr kumimoji="0" lang="en-US" altLang="ru-RU" i="0" u="none" strike="noStrike" cap="none" normalizeH="0" baseline="0" dirty="0">
                <a:ln>
                  <a:noFill/>
                </a:ln>
                <a:solidFill>
                  <a:srgbClr val="404040"/>
                </a:solidFill>
                <a:effectLst/>
                <a:latin typeface="+mn-lt"/>
                <a:ea typeface="Times New Roman" panose="02020603050405020304" pitchFamily="18" charset="0"/>
              </a:rPr>
              <a:t>.</a:t>
            </a:r>
            <a:endParaRPr kumimoji="0" lang="en-US" altLang="ru-RU" i="0" u="none" strike="noStrike" cap="none" normalizeH="0" baseline="0" dirty="0">
              <a:ln>
                <a:noFill/>
              </a:ln>
              <a:solidFill>
                <a:schemeClr val="tx1"/>
              </a:solidFill>
              <a:effectLst/>
              <a:latin typeface="+mn-lt"/>
              <a:ea typeface="Times New Roman" panose="02020603050405020304" pitchFamily="18" charset="0"/>
            </a:endParaRPr>
          </a:p>
          <a:p>
            <a:pPr marL="457200" marR="0" lvl="1" indent="0" algn="l" defTabSz="914400" rtl="0" eaLnBrk="0" fontAlgn="base" latinLnBrk="0" hangingPunct="0">
              <a:lnSpc>
                <a:spcPct val="150000"/>
              </a:lnSpc>
              <a:spcBef>
                <a:spcPct val="0"/>
              </a:spcBef>
              <a:spcAft>
                <a:spcPct val="0"/>
              </a:spcAft>
              <a:buClrTx/>
              <a:buSzTx/>
              <a:buNone/>
              <a:tabLst>
                <a:tab pos="914400" algn="l"/>
              </a:tabLst>
            </a:pP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Формула</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100" i="0" u="none" strike="noStrike" cap="none" normalizeH="0" baseline="0" dirty="0">
                <a:ln>
                  <a:noFill/>
                </a:ln>
                <a:solidFill>
                  <a:srgbClr val="404040"/>
                </a:solidFill>
                <a:effectLst/>
                <a:latin typeface="+mn-lt"/>
                <a:ea typeface="Times New Roman" panose="02020603050405020304" pitchFamily="18" charset="0"/>
                <a:cs typeface="Courier New" panose="02070309020205020404" pitchFamily="49" charset="0"/>
              </a:rPr>
              <a:t>КП- = (1 – </a:t>
            </a:r>
            <a:r>
              <a:rPr kumimoji="0" lang="en-US" altLang="ru-RU" sz="1100" i="0" u="none" strike="noStrike" cap="none" normalizeH="0" baseline="0" dirty="0" err="1">
                <a:ln>
                  <a:noFill/>
                </a:ln>
                <a:solidFill>
                  <a:srgbClr val="404040"/>
                </a:solidFill>
                <a:effectLst/>
                <a:latin typeface="+mn-lt"/>
                <a:ea typeface="Times New Roman" panose="02020603050405020304" pitchFamily="18" charset="0"/>
                <a:cs typeface="Courier New" panose="02070309020205020404" pitchFamily="49" charset="0"/>
              </a:rPr>
              <a:t>Чувствительность</a:t>
            </a:r>
            <a:r>
              <a:rPr kumimoji="0" lang="en-US" altLang="ru-RU" sz="1100" i="0" u="none" strike="noStrike" cap="none" normalizeH="0" baseline="0" dirty="0">
                <a:ln>
                  <a:noFill/>
                </a:ln>
                <a:solidFill>
                  <a:srgbClr val="404040"/>
                </a:solidFill>
                <a:effectLst/>
                <a:latin typeface="+mn-lt"/>
                <a:ea typeface="Times New Roman" panose="02020603050405020304" pitchFamily="18" charset="0"/>
                <a:cs typeface="Courier New" panose="02070309020205020404" pitchFamily="49" charset="0"/>
              </a:rPr>
              <a:t>) / </a:t>
            </a:r>
            <a:r>
              <a:rPr kumimoji="0" lang="en-US" altLang="ru-RU" sz="1100" i="0" u="none" strike="noStrike" cap="none" normalizeH="0" baseline="0" dirty="0" err="1">
                <a:ln>
                  <a:noFill/>
                </a:ln>
                <a:solidFill>
                  <a:srgbClr val="404040"/>
                </a:solidFill>
                <a:effectLst/>
                <a:latin typeface="+mn-lt"/>
                <a:ea typeface="Times New Roman" panose="02020603050405020304" pitchFamily="18" charset="0"/>
                <a:cs typeface="Courier New" panose="02070309020205020404" pitchFamily="49" charset="0"/>
              </a:rPr>
              <a:t>Специфичность</a:t>
            </a:r>
            <a:r>
              <a:rPr kumimoji="0" lang="en-US" altLang="ru-RU" i="0" u="none" strike="noStrike" cap="none" normalizeH="0" baseline="0" dirty="0">
                <a:ln>
                  <a:noFill/>
                </a:ln>
                <a:solidFill>
                  <a:srgbClr val="404040"/>
                </a:solidFill>
                <a:effectLst/>
                <a:latin typeface="+mn-lt"/>
                <a:ea typeface="Times New Roman" panose="02020603050405020304" pitchFamily="18" charset="0"/>
              </a:rPr>
              <a:t>.</a:t>
            </a:r>
            <a:endParaRPr kumimoji="0" lang="en-US" altLang="ru-RU" i="0" u="none" strike="noStrike" cap="none" normalizeH="0" baseline="0" dirty="0">
              <a:ln>
                <a:noFill/>
              </a:ln>
              <a:solidFill>
                <a:schemeClr val="tx1"/>
              </a:solidFill>
              <a:effectLst/>
              <a:latin typeface="+mn-lt"/>
              <a:ea typeface="Times New Roman" panose="02020603050405020304" pitchFamily="18" charset="0"/>
            </a:endParaRPr>
          </a:p>
          <a:p>
            <a:pPr marL="457200" marR="0" lvl="1" indent="0" algn="l" defTabSz="914400" rtl="0" eaLnBrk="0" fontAlgn="base" latinLnBrk="0" hangingPunct="0">
              <a:lnSpc>
                <a:spcPct val="150000"/>
              </a:lnSpc>
              <a:spcBef>
                <a:spcPct val="0"/>
              </a:spcBef>
              <a:spcAft>
                <a:spcPct val="0"/>
              </a:spcAft>
              <a:buClrTx/>
              <a:buSzTx/>
              <a:buNone/>
              <a:tabLst>
                <a:tab pos="914400" algn="l"/>
              </a:tabLst>
            </a:pPr>
            <a:r>
              <a:rPr kumimoji="0" lang="en-US" altLang="ru-RU" i="1" u="none" strike="noStrike" cap="none" normalizeH="0" baseline="0" dirty="0" err="1">
                <a:ln>
                  <a:noFill/>
                </a:ln>
                <a:solidFill>
                  <a:srgbClr val="404040"/>
                </a:solidFill>
                <a:effectLst/>
                <a:latin typeface="+mn-lt"/>
                <a:ea typeface="Times New Roman" panose="02020603050405020304" pitchFamily="18" charset="0"/>
              </a:rPr>
              <a:t>Пример</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Для</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того</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же</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теста</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sz="1100" i="0" u="none" strike="noStrike" cap="none" normalizeH="0" baseline="0" dirty="0">
                <a:ln>
                  <a:noFill/>
                </a:ln>
                <a:solidFill>
                  <a:srgbClr val="404040"/>
                </a:solidFill>
                <a:effectLst/>
                <a:latin typeface="+mn-lt"/>
                <a:ea typeface="Times New Roman" panose="02020603050405020304" pitchFamily="18" charset="0"/>
                <a:cs typeface="Courier New" panose="02070309020205020404" pitchFamily="49" charset="0"/>
              </a:rPr>
              <a:t>КП- = (1 – 0.8) / 0.9 = 0.22</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Это</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значит</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что</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отрицательный</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результат</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в</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4.5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раза</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реже</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(1/0.22)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встречается</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у</a:t>
            </a:r>
            <a:r>
              <a:rPr kumimoji="0" lang="en-US" altLang="ru-RU" i="0" u="none" strike="noStrike" cap="none" normalizeH="0" baseline="0" dirty="0">
                <a:ln>
                  <a:noFill/>
                </a:ln>
                <a:solidFill>
                  <a:srgbClr val="404040"/>
                </a:solidFill>
                <a:effectLst/>
                <a:latin typeface="+mn-lt"/>
                <a:ea typeface="Times New Roman" panose="02020603050405020304" pitchFamily="18" charset="0"/>
              </a:rPr>
              <a:t> </a:t>
            </a:r>
            <a:r>
              <a:rPr kumimoji="0" lang="en-US" altLang="ru-RU" i="0" u="none" strike="noStrike" cap="none" normalizeH="0" baseline="0" dirty="0" err="1">
                <a:ln>
                  <a:noFill/>
                </a:ln>
                <a:solidFill>
                  <a:srgbClr val="404040"/>
                </a:solidFill>
                <a:effectLst/>
                <a:latin typeface="+mn-lt"/>
                <a:ea typeface="Times New Roman" panose="02020603050405020304" pitchFamily="18" charset="0"/>
              </a:rPr>
              <a:t>больных</a:t>
            </a:r>
            <a:r>
              <a:rPr kumimoji="0" lang="en-US" altLang="ru-RU" sz="1800" i="0" u="none" strike="noStrike" cap="none" normalizeH="0" baseline="0" dirty="0">
                <a:ln>
                  <a:noFill/>
                </a:ln>
                <a:solidFill>
                  <a:srgbClr val="404040"/>
                </a:solidFill>
                <a:effectLst/>
                <a:latin typeface="+mn-lt"/>
                <a:ea typeface="Times New Roman" panose="02020603050405020304" pitchFamily="18" charset="0"/>
              </a:rPr>
              <a:t>.</a:t>
            </a:r>
            <a:endParaRPr kumimoji="0" lang="en-US" altLang="ru-RU" sz="280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1003145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A7F4A8-55B9-D522-4BC8-8BE516E414E5}"/>
              </a:ext>
            </a:extLst>
          </p:cNvPr>
          <p:cNvSpPr>
            <a:spLocks noGrp="1"/>
          </p:cNvSpPr>
          <p:nvPr>
            <p:ph type="title"/>
          </p:nvPr>
        </p:nvSpPr>
        <p:spPr>
          <a:xfrm>
            <a:off x="3776039" y="478292"/>
            <a:ext cx="8911687" cy="1280890"/>
          </a:xfrm>
        </p:spPr>
        <p:txBody>
          <a:bodyPr>
            <a:normAutofit/>
          </a:bodyPr>
          <a:lstStyle/>
          <a:p>
            <a:r>
              <a:rPr lang="en-US" sz="4000" dirty="0"/>
              <a:t>Rule in </a:t>
            </a:r>
            <a:r>
              <a:rPr lang="en-US" sz="4000" dirty="0" err="1"/>
              <a:t>и</a:t>
            </a:r>
            <a:r>
              <a:rPr lang="ru-RU" sz="4000" dirty="0"/>
              <a:t> </a:t>
            </a:r>
            <a:r>
              <a:rPr lang="en-US" sz="4000" dirty="0"/>
              <a:t>rule out</a:t>
            </a:r>
            <a:endParaRPr lang="ru-RU" sz="4000" dirty="0"/>
          </a:p>
        </p:txBody>
      </p:sp>
      <p:pic>
        <p:nvPicPr>
          <p:cNvPr id="4" name="Рисунок 3">
            <a:extLst>
              <a:ext uri="{FF2B5EF4-FFF2-40B4-BE49-F238E27FC236}">
                <a16:creationId xmlns:a16="http://schemas.microsoft.com/office/drawing/2014/main" id="{023D1408-8CDA-A202-8295-95246FE71F68}"/>
              </a:ext>
            </a:extLst>
          </p:cNvPr>
          <p:cNvPicPr>
            <a:picLocks noChangeAspect="1"/>
          </p:cNvPicPr>
          <p:nvPr/>
        </p:nvPicPr>
        <p:blipFill>
          <a:blip r:embed="rId2"/>
          <a:stretch>
            <a:fillRect/>
          </a:stretch>
        </p:blipFill>
        <p:spPr>
          <a:xfrm>
            <a:off x="2615757" y="2231745"/>
            <a:ext cx="6960486" cy="3396717"/>
          </a:xfrm>
          <a:prstGeom prst="rect">
            <a:avLst/>
          </a:prstGeom>
        </p:spPr>
      </p:pic>
    </p:spTree>
    <p:extLst>
      <p:ext uri="{BB962C8B-B14F-4D97-AF65-F5344CB8AC3E}">
        <p14:creationId xmlns:p14="http://schemas.microsoft.com/office/powerpoint/2010/main" val="803122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859144-9C37-B822-5711-C542D95B91F2}"/>
              </a:ext>
            </a:extLst>
          </p:cNvPr>
          <p:cNvSpPr>
            <a:spLocks noGrp="1"/>
          </p:cNvSpPr>
          <p:nvPr>
            <p:ph type="title"/>
          </p:nvPr>
        </p:nvSpPr>
        <p:spPr/>
        <p:txBody>
          <a:bodyPr>
            <a:normAutofit/>
          </a:bodyPr>
          <a:lstStyle/>
          <a:p>
            <a:r>
              <a:rPr lang="ru-RU" sz="2800" dirty="0" err="1">
                <a:effectLst/>
                <a:ea typeface="Calibri" panose="020F0502020204030204" pitchFamily="34" charset="0"/>
              </a:rPr>
              <a:t>Rule</a:t>
            </a:r>
            <a:r>
              <a:rPr lang="ru-RU" sz="2800" dirty="0">
                <a:effectLst/>
                <a:ea typeface="Calibri" panose="020F0502020204030204" pitchFamily="34" charset="0"/>
              </a:rPr>
              <a:t> </a:t>
            </a:r>
            <a:r>
              <a:rPr lang="ru-RU" sz="2800" dirty="0" err="1">
                <a:effectLst/>
                <a:ea typeface="Calibri" panose="020F0502020204030204" pitchFamily="34" charset="0"/>
              </a:rPr>
              <a:t>in</a:t>
            </a:r>
            <a:r>
              <a:rPr lang="ru-RU" sz="2800" dirty="0">
                <a:effectLst/>
                <a:ea typeface="Calibri" panose="020F0502020204030204" pitchFamily="34" charset="0"/>
              </a:rPr>
              <a:t> тесты (подтверждающие тесты)</a:t>
            </a:r>
            <a:endParaRPr lang="ru-RU" sz="4800" dirty="0"/>
          </a:p>
        </p:txBody>
      </p:sp>
      <p:sp>
        <p:nvSpPr>
          <p:cNvPr id="3" name="Объект 2">
            <a:extLst>
              <a:ext uri="{FF2B5EF4-FFF2-40B4-BE49-F238E27FC236}">
                <a16:creationId xmlns:a16="http://schemas.microsoft.com/office/drawing/2014/main" id="{14ECADEA-64DE-D707-0E89-E634D9EB5532}"/>
              </a:ext>
            </a:extLst>
          </p:cNvPr>
          <p:cNvSpPr>
            <a:spLocks noGrp="1"/>
          </p:cNvSpPr>
          <p:nvPr>
            <p:ph idx="1"/>
          </p:nvPr>
        </p:nvSpPr>
        <p:spPr>
          <a:xfrm>
            <a:off x="1524000" y="1473200"/>
            <a:ext cx="9980612" cy="4438022"/>
          </a:xfrm>
        </p:spPr>
        <p:txBody>
          <a:bodyPr/>
          <a:lstStyle/>
          <a:p>
            <a:pPr marL="0" indent="0">
              <a:buNone/>
            </a:pPr>
            <a:r>
              <a:rPr lang="ru-RU" sz="1800" b="1" dirty="0">
                <a:solidFill>
                  <a:srgbClr val="404040"/>
                </a:solidFill>
                <a:effectLst/>
                <a:ea typeface="Times New Roman" panose="02020603050405020304" pitchFamily="18" charset="0"/>
              </a:rPr>
              <a:t>Цель: </a:t>
            </a:r>
            <a:r>
              <a:rPr lang="ru-RU" sz="1800" dirty="0">
                <a:solidFill>
                  <a:srgbClr val="404040"/>
                </a:solidFill>
                <a:effectLst/>
                <a:ea typeface="Times New Roman" panose="02020603050405020304" pitchFamily="18" charset="0"/>
              </a:rPr>
              <a:t>Подтвердить наличие конкретной патологии.</a:t>
            </a:r>
            <a:br>
              <a:rPr lang="ru-RU" sz="1800" dirty="0">
                <a:solidFill>
                  <a:srgbClr val="404040"/>
                </a:solidFill>
                <a:effectLst/>
                <a:ea typeface="Times New Roman" panose="02020603050405020304" pitchFamily="18" charset="0"/>
              </a:rPr>
            </a:br>
            <a:r>
              <a:rPr lang="ru-RU" sz="1800" dirty="0">
                <a:solidFill>
                  <a:srgbClr val="404040"/>
                </a:solidFill>
                <a:effectLst/>
                <a:ea typeface="Times New Roman" panose="02020603050405020304" pitchFamily="18" charset="0"/>
              </a:rPr>
              <a:t> Если тест положительный – высокая вероятность, что заболевание/повреждение есть.</a:t>
            </a:r>
            <a:br>
              <a:rPr lang="ru-RU" sz="1800" dirty="0">
                <a:solidFill>
                  <a:srgbClr val="404040"/>
                </a:solidFill>
                <a:effectLst/>
                <a:ea typeface="Times New Roman" panose="02020603050405020304" pitchFamily="18" charset="0"/>
              </a:rPr>
            </a:br>
            <a:r>
              <a:rPr lang="ru-RU" sz="1800" b="1" dirty="0">
                <a:solidFill>
                  <a:srgbClr val="404040"/>
                </a:solidFill>
                <a:effectLst/>
                <a:ea typeface="Times New Roman" panose="02020603050405020304" pitchFamily="18" charset="0"/>
              </a:rPr>
              <a:t>Примеры</a:t>
            </a:r>
            <a:r>
              <a:rPr lang="ru-RU" sz="1800" dirty="0">
                <a:solidFill>
                  <a:srgbClr val="404040"/>
                </a:solidFill>
                <a:effectLst/>
                <a:ea typeface="Times New Roman" panose="02020603050405020304" pitchFamily="18" charset="0"/>
              </a:rPr>
              <a:t>:</a:t>
            </a:r>
            <a:endParaRPr lang="ru-RU" sz="1800" dirty="0">
              <a:effectLst/>
              <a:ea typeface="Times New Roman" panose="02020603050405020304" pitchFamily="18" charset="0"/>
            </a:endParaRPr>
          </a:p>
          <a:p>
            <a:pPr marL="0" indent="0">
              <a:buNone/>
            </a:pPr>
            <a:r>
              <a:rPr lang="ru-RU" sz="1800" i="1" dirty="0">
                <a:solidFill>
                  <a:srgbClr val="404040"/>
                </a:solidFill>
                <a:effectLst/>
                <a:ea typeface="Times New Roman" panose="02020603050405020304" pitchFamily="18" charset="0"/>
              </a:rPr>
              <a:t>Тест </a:t>
            </a:r>
            <a:r>
              <a:rPr lang="ru-RU" sz="1800" i="1" dirty="0" err="1">
                <a:solidFill>
                  <a:srgbClr val="404040"/>
                </a:solidFill>
                <a:effectLst/>
                <a:ea typeface="Times New Roman" panose="02020603050405020304" pitchFamily="18" charset="0"/>
              </a:rPr>
              <a:t>Лахмана</a:t>
            </a:r>
            <a:r>
              <a:rPr lang="ru-RU" sz="1800" i="1" dirty="0">
                <a:solidFill>
                  <a:srgbClr val="404040"/>
                </a:solidFill>
                <a:effectLst/>
                <a:ea typeface="Times New Roman" panose="02020603050405020304" pitchFamily="18" charset="0"/>
              </a:rPr>
              <a:t> </a:t>
            </a:r>
            <a:r>
              <a:rPr lang="ru-RU" sz="1800" dirty="0">
                <a:solidFill>
                  <a:srgbClr val="404040"/>
                </a:solidFill>
                <a:effectLst/>
                <a:ea typeface="Times New Roman" panose="02020603050405020304" pitchFamily="18" charset="0"/>
              </a:rPr>
              <a:t>(колено) – положительный результат сильно указывает на разрыв ПКС.</a:t>
            </a:r>
            <a:endParaRPr lang="ru-RU" sz="1800" dirty="0">
              <a:effectLst/>
              <a:ea typeface="Times New Roman" panose="02020603050405020304" pitchFamily="18" charset="0"/>
            </a:endParaRPr>
          </a:p>
          <a:p>
            <a:pPr marL="0" indent="0">
              <a:buNone/>
            </a:pPr>
            <a:r>
              <a:rPr lang="ru-RU" sz="1800" i="1" dirty="0">
                <a:solidFill>
                  <a:srgbClr val="404040"/>
                </a:solidFill>
                <a:effectLst/>
                <a:ea typeface="Times New Roman" panose="02020603050405020304" pitchFamily="18" charset="0"/>
              </a:rPr>
              <a:t>Тест Финкельштейна </a:t>
            </a:r>
            <a:r>
              <a:rPr lang="ru-RU" sz="1800" dirty="0">
                <a:solidFill>
                  <a:srgbClr val="404040"/>
                </a:solidFill>
                <a:effectLst/>
                <a:ea typeface="Times New Roman" panose="02020603050405020304" pitchFamily="18" charset="0"/>
              </a:rPr>
              <a:t>(кисть) – подтверждает тендовагинит де </a:t>
            </a:r>
            <a:r>
              <a:rPr lang="ru-RU" sz="1800" dirty="0" err="1">
                <a:solidFill>
                  <a:srgbClr val="404040"/>
                </a:solidFill>
                <a:effectLst/>
                <a:ea typeface="Times New Roman" panose="02020603050405020304" pitchFamily="18" charset="0"/>
              </a:rPr>
              <a:t>Кервена</a:t>
            </a:r>
            <a:r>
              <a:rPr lang="ru-RU" sz="1800" dirty="0">
                <a:solidFill>
                  <a:srgbClr val="404040"/>
                </a:solidFill>
                <a:effectLst/>
                <a:ea typeface="Times New Roman" panose="02020603050405020304" pitchFamily="18" charset="0"/>
              </a:rPr>
              <a:t>.</a:t>
            </a:r>
            <a:endParaRPr lang="ru-RU" sz="1800" dirty="0">
              <a:effectLst/>
              <a:ea typeface="Times New Roman" panose="02020603050405020304" pitchFamily="18" charset="0"/>
            </a:endParaRPr>
          </a:p>
          <a:p>
            <a:pPr marL="0" indent="0">
              <a:buNone/>
            </a:pPr>
            <a:r>
              <a:rPr lang="ru-RU" sz="1800" i="1" dirty="0">
                <a:solidFill>
                  <a:srgbClr val="404040"/>
                </a:solidFill>
                <a:effectLst/>
                <a:ea typeface="Calibri" panose="020F0502020204030204" pitchFamily="34" charset="0"/>
              </a:rPr>
              <a:t>Тест Патрика </a:t>
            </a:r>
            <a:r>
              <a:rPr lang="ru-RU" sz="1800" dirty="0">
                <a:solidFill>
                  <a:srgbClr val="404040"/>
                </a:solidFill>
                <a:effectLst/>
                <a:ea typeface="Calibri" panose="020F0502020204030204" pitchFamily="34" charset="0"/>
              </a:rPr>
              <a:t>( тазобедренный сустав) – при положительном результате предполагает коксартроз или </a:t>
            </a:r>
            <a:r>
              <a:rPr lang="ru-RU" sz="1800" dirty="0" err="1">
                <a:solidFill>
                  <a:srgbClr val="404040"/>
                </a:solidFill>
                <a:effectLst/>
                <a:ea typeface="Calibri" panose="020F0502020204030204" pitchFamily="34" charset="0"/>
              </a:rPr>
              <a:t>сакроилеит</a:t>
            </a:r>
            <a:endParaRPr lang="ru-RU" dirty="0"/>
          </a:p>
        </p:txBody>
      </p:sp>
    </p:spTree>
    <p:extLst>
      <p:ext uri="{BB962C8B-B14F-4D97-AF65-F5344CB8AC3E}">
        <p14:creationId xmlns:p14="http://schemas.microsoft.com/office/powerpoint/2010/main" val="3925850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D74523-BE1F-719F-D58B-B25F94B57AE3}"/>
              </a:ext>
            </a:extLst>
          </p:cNvPr>
          <p:cNvSpPr>
            <a:spLocks noGrp="1"/>
          </p:cNvSpPr>
          <p:nvPr>
            <p:ph type="title"/>
          </p:nvPr>
        </p:nvSpPr>
        <p:spPr/>
        <p:txBody>
          <a:bodyPr>
            <a:normAutofit fontScale="90000"/>
          </a:bodyPr>
          <a:lstStyle/>
          <a:p>
            <a:r>
              <a:rPr lang="ru-RU" sz="3200" dirty="0" err="1">
                <a:effectLst/>
                <a:ea typeface="Times New Roman" panose="02020603050405020304" pitchFamily="18" charset="0"/>
              </a:rPr>
              <a:t>Rule</a:t>
            </a:r>
            <a:r>
              <a:rPr lang="ru-RU" sz="3200" dirty="0">
                <a:effectLst/>
                <a:ea typeface="Times New Roman" panose="02020603050405020304" pitchFamily="18" charset="0"/>
              </a:rPr>
              <a:t> </a:t>
            </a:r>
            <a:r>
              <a:rPr lang="ru-RU" sz="3200" dirty="0" err="1">
                <a:effectLst/>
                <a:ea typeface="Times New Roman" panose="02020603050405020304" pitchFamily="18" charset="0"/>
              </a:rPr>
              <a:t>out</a:t>
            </a:r>
            <a:r>
              <a:rPr lang="ru-RU" sz="3200" dirty="0">
                <a:effectLst/>
                <a:ea typeface="Times New Roman" panose="02020603050405020304" pitchFamily="18" charset="0"/>
              </a:rPr>
              <a:t> тесты (исключающие тесты)</a:t>
            </a:r>
            <a:br>
              <a:rPr lang="ru-RU" sz="3200" dirty="0">
                <a:effectLst/>
                <a:ea typeface="Times New Roman" panose="02020603050405020304" pitchFamily="18" charset="0"/>
              </a:rPr>
            </a:br>
            <a:endParaRPr lang="ru-RU" sz="5400" dirty="0"/>
          </a:p>
        </p:txBody>
      </p:sp>
      <p:sp>
        <p:nvSpPr>
          <p:cNvPr id="3" name="Объект 2">
            <a:extLst>
              <a:ext uri="{FF2B5EF4-FFF2-40B4-BE49-F238E27FC236}">
                <a16:creationId xmlns:a16="http://schemas.microsoft.com/office/drawing/2014/main" id="{69053910-E82A-AE03-CD83-588CD6F79412}"/>
              </a:ext>
            </a:extLst>
          </p:cNvPr>
          <p:cNvSpPr>
            <a:spLocks noGrp="1"/>
          </p:cNvSpPr>
          <p:nvPr>
            <p:ph idx="1"/>
          </p:nvPr>
        </p:nvSpPr>
        <p:spPr>
          <a:xfrm>
            <a:off x="1626920" y="1650670"/>
            <a:ext cx="9663937" cy="4260552"/>
          </a:xfrm>
        </p:spPr>
        <p:txBody>
          <a:bodyPr/>
          <a:lstStyle/>
          <a:p>
            <a:pPr marL="0" indent="0">
              <a:buNone/>
            </a:pPr>
            <a:r>
              <a:rPr lang="ru-RU" sz="1800" b="1" dirty="0">
                <a:solidFill>
                  <a:srgbClr val="404040"/>
                </a:solidFill>
                <a:effectLst/>
                <a:ea typeface="Times New Roman" panose="02020603050405020304" pitchFamily="18" charset="0"/>
              </a:rPr>
              <a:t>Цель</a:t>
            </a:r>
            <a:r>
              <a:rPr lang="ru-RU" sz="1800" dirty="0">
                <a:solidFill>
                  <a:srgbClr val="404040"/>
                </a:solidFill>
                <a:effectLst/>
                <a:ea typeface="Times New Roman" panose="02020603050405020304" pitchFamily="18" charset="0"/>
              </a:rPr>
              <a:t>: Исключить определенную патологию.</a:t>
            </a:r>
            <a:br>
              <a:rPr lang="ru-RU" sz="1800" dirty="0">
                <a:solidFill>
                  <a:srgbClr val="404040"/>
                </a:solidFill>
                <a:effectLst/>
                <a:ea typeface="Times New Roman" panose="02020603050405020304" pitchFamily="18" charset="0"/>
              </a:rPr>
            </a:br>
            <a:r>
              <a:rPr lang="ru-RU" sz="1800" dirty="0">
                <a:solidFill>
                  <a:srgbClr val="404040"/>
                </a:solidFill>
                <a:effectLst/>
                <a:ea typeface="Times New Roman" panose="02020603050405020304" pitchFamily="18" charset="0"/>
              </a:rPr>
              <a:t> Если тест отрицательный – заболевание маловероятно.</a:t>
            </a:r>
            <a:br>
              <a:rPr lang="ru-RU" sz="1800" dirty="0">
                <a:solidFill>
                  <a:srgbClr val="404040"/>
                </a:solidFill>
                <a:effectLst/>
                <a:ea typeface="Times New Roman" panose="02020603050405020304" pitchFamily="18" charset="0"/>
              </a:rPr>
            </a:br>
            <a:r>
              <a:rPr lang="ru-RU" sz="1800" b="1" dirty="0">
                <a:solidFill>
                  <a:srgbClr val="404040"/>
                </a:solidFill>
                <a:effectLst/>
                <a:ea typeface="Times New Roman" panose="02020603050405020304" pitchFamily="18" charset="0"/>
              </a:rPr>
              <a:t>Примеры:</a:t>
            </a:r>
            <a:endParaRPr lang="ru-RU" sz="1800" b="1" dirty="0">
              <a:effectLst/>
              <a:ea typeface="Times New Roman" panose="02020603050405020304" pitchFamily="18" charset="0"/>
            </a:endParaRPr>
          </a:p>
          <a:p>
            <a:pPr marL="0" indent="0">
              <a:buNone/>
            </a:pPr>
            <a:r>
              <a:rPr lang="ru-RU" sz="1800" i="1" dirty="0">
                <a:solidFill>
                  <a:srgbClr val="404040"/>
                </a:solidFill>
                <a:effectLst/>
                <a:ea typeface="Times New Roman" panose="02020603050405020304" pitchFamily="18" charset="0"/>
              </a:rPr>
              <a:t>Тест "переднего выдвижного ящика" </a:t>
            </a:r>
            <a:r>
              <a:rPr lang="ru-RU" sz="1800" dirty="0">
                <a:solidFill>
                  <a:srgbClr val="404040"/>
                </a:solidFill>
                <a:effectLst/>
                <a:ea typeface="Times New Roman" panose="02020603050405020304" pitchFamily="18" charset="0"/>
              </a:rPr>
              <a:t>(колено) – если отрицательный, разрыв ПКС менее вероятен (но не исключен полностью).</a:t>
            </a:r>
            <a:endParaRPr lang="ru-RU" sz="1800" dirty="0">
              <a:effectLst/>
              <a:ea typeface="Times New Roman" panose="02020603050405020304" pitchFamily="18" charset="0"/>
            </a:endParaRPr>
          </a:p>
          <a:p>
            <a:pPr marL="0" indent="0">
              <a:buNone/>
            </a:pPr>
            <a:r>
              <a:rPr lang="ru-RU" sz="1800" i="1" dirty="0">
                <a:solidFill>
                  <a:srgbClr val="404040"/>
                </a:solidFill>
                <a:effectLst/>
                <a:ea typeface="Times New Roman" panose="02020603050405020304" pitchFamily="18" charset="0"/>
              </a:rPr>
              <a:t>Тест Томаса </a:t>
            </a:r>
            <a:r>
              <a:rPr lang="ru-RU" sz="1800" dirty="0">
                <a:solidFill>
                  <a:srgbClr val="404040"/>
                </a:solidFill>
                <a:effectLst/>
                <a:ea typeface="Times New Roman" panose="02020603050405020304" pitchFamily="18" charset="0"/>
              </a:rPr>
              <a:t>(тазобедренный сустав) – если бедро полностью разгибается, контрактура исключена.</a:t>
            </a:r>
            <a:endParaRPr lang="ru-RU" sz="1800" dirty="0">
              <a:effectLst/>
              <a:ea typeface="Times New Roman" panose="02020603050405020304" pitchFamily="18" charset="0"/>
            </a:endParaRPr>
          </a:p>
          <a:p>
            <a:pPr marL="0" indent="0">
              <a:buNone/>
            </a:pPr>
            <a:r>
              <a:rPr lang="ru-RU" sz="1800" i="1" dirty="0">
                <a:solidFill>
                  <a:srgbClr val="404040"/>
                </a:solidFill>
                <a:effectLst/>
                <a:ea typeface="Calibri" panose="020F0502020204030204" pitchFamily="34" charset="0"/>
              </a:rPr>
              <a:t>Тест </a:t>
            </a:r>
            <a:r>
              <a:rPr lang="ru-RU" sz="1800" i="1" dirty="0" err="1">
                <a:solidFill>
                  <a:srgbClr val="404040"/>
                </a:solidFill>
                <a:effectLst/>
                <a:ea typeface="Calibri" panose="020F0502020204030204" pitchFamily="34" charset="0"/>
              </a:rPr>
              <a:t>Спурлинга</a:t>
            </a:r>
            <a:r>
              <a:rPr lang="ru-RU" sz="1800" i="1" dirty="0">
                <a:solidFill>
                  <a:srgbClr val="404040"/>
                </a:solidFill>
                <a:effectLst/>
                <a:ea typeface="Calibri" panose="020F0502020204030204" pitchFamily="34" charset="0"/>
              </a:rPr>
              <a:t> </a:t>
            </a:r>
            <a:r>
              <a:rPr lang="ru-RU" sz="1800" dirty="0">
                <a:solidFill>
                  <a:srgbClr val="404040"/>
                </a:solidFill>
                <a:effectLst/>
                <a:ea typeface="Calibri" panose="020F0502020204030204" pitchFamily="34" charset="0"/>
              </a:rPr>
              <a:t>(шейный отдел) – если нет боли при нагрузке, </a:t>
            </a:r>
            <a:r>
              <a:rPr lang="ru-RU" sz="1800" dirty="0" err="1">
                <a:solidFill>
                  <a:srgbClr val="404040"/>
                </a:solidFill>
                <a:effectLst/>
                <a:ea typeface="Calibri" panose="020F0502020204030204" pitchFamily="34" charset="0"/>
              </a:rPr>
              <a:t>радикулопатия</a:t>
            </a:r>
            <a:r>
              <a:rPr lang="ru-RU" sz="1800" dirty="0">
                <a:solidFill>
                  <a:srgbClr val="404040"/>
                </a:solidFill>
                <a:effectLst/>
                <a:ea typeface="Calibri" panose="020F0502020204030204" pitchFamily="34" charset="0"/>
              </a:rPr>
              <a:t> менее вероятна.</a:t>
            </a:r>
            <a:endParaRPr lang="ru-RU" dirty="0"/>
          </a:p>
        </p:txBody>
      </p:sp>
    </p:spTree>
    <p:extLst>
      <p:ext uri="{BB962C8B-B14F-4D97-AF65-F5344CB8AC3E}">
        <p14:creationId xmlns:p14="http://schemas.microsoft.com/office/powerpoint/2010/main" val="138793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8DDCDE-C962-369E-0631-02F0B4E687AC}"/>
              </a:ext>
            </a:extLst>
          </p:cNvPr>
          <p:cNvSpPr>
            <a:spLocks noGrp="1"/>
          </p:cNvSpPr>
          <p:nvPr>
            <p:ph type="title"/>
          </p:nvPr>
        </p:nvSpPr>
        <p:spPr>
          <a:xfrm>
            <a:off x="4101091" y="296449"/>
            <a:ext cx="8911687" cy="1280890"/>
          </a:xfrm>
        </p:spPr>
        <p:txBody>
          <a:bodyPr>
            <a:normAutofit/>
          </a:bodyPr>
          <a:lstStyle/>
          <a:p>
            <a:r>
              <a:rPr lang="ru-RU" sz="2800" dirty="0">
                <a:effectLst/>
                <a:ea typeface="Times New Roman" panose="02020603050405020304" pitchFamily="18" charset="0"/>
              </a:rPr>
              <a:t>Почему это важно?</a:t>
            </a:r>
            <a:br>
              <a:rPr lang="ru-RU" sz="2800" dirty="0">
                <a:effectLst/>
                <a:ea typeface="Times New Roman" panose="02020603050405020304" pitchFamily="18" charset="0"/>
              </a:rPr>
            </a:br>
            <a:endParaRPr lang="ru-RU" sz="2800" dirty="0"/>
          </a:p>
        </p:txBody>
      </p:sp>
      <p:sp>
        <p:nvSpPr>
          <p:cNvPr id="3" name="Объект 2">
            <a:extLst>
              <a:ext uri="{FF2B5EF4-FFF2-40B4-BE49-F238E27FC236}">
                <a16:creationId xmlns:a16="http://schemas.microsoft.com/office/drawing/2014/main" id="{30D7B9CC-7FA8-DC2E-9F00-243285CF1527}"/>
              </a:ext>
            </a:extLst>
          </p:cNvPr>
          <p:cNvSpPr>
            <a:spLocks noGrp="1"/>
          </p:cNvSpPr>
          <p:nvPr>
            <p:ph idx="1"/>
          </p:nvPr>
        </p:nvSpPr>
        <p:spPr>
          <a:xfrm>
            <a:off x="1835149" y="4672740"/>
            <a:ext cx="8915400" cy="3777622"/>
          </a:xfrm>
        </p:spPr>
        <p:txBody>
          <a:bodyPr/>
          <a:lstStyle/>
          <a:p>
            <a:pPr marL="0" indent="0">
              <a:buNone/>
            </a:pPr>
            <a:r>
              <a:rPr lang="ru-RU" sz="1800" b="1" dirty="0">
                <a:solidFill>
                  <a:srgbClr val="404040"/>
                </a:solidFill>
                <a:effectLst/>
                <a:ea typeface="Times New Roman" panose="02020603050405020304" pitchFamily="18" charset="0"/>
              </a:rPr>
              <a:t>Почему это важно?</a:t>
            </a:r>
            <a:endParaRPr lang="ru-RU" sz="1800" b="1" dirty="0">
              <a:effectLst/>
              <a:ea typeface="Times New Roman" panose="02020603050405020304" pitchFamily="18" charset="0"/>
            </a:endParaRPr>
          </a:p>
          <a:p>
            <a:pPr marL="0" lvl="0" indent="0">
              <a:buSzPts val="1000"/>
              <a:buNone/>
              <a:tabLst>
                <a:tab pos="457200" algn="l"/>
              </a:tabLst>
            </a:pPr>
            <a:r>
              <a:rPr lang="ru-RU" sz="1800" b="1" dirty="0" err="1">
                <a:solidFill>
                  <a:srgbClr val="404040"/>
                </a:solidFill>
                <a:effectLst/>
                <a:ea typeface="Times New Roman" panose="02020603050405020304" pitchFamily="18" charset="0"/>
              </a:rPr>
              <a:t>Rule</a:t>
            </a:r>
            <a:r>
              <a:rPr lang="ru-RU" sz="1800" b="1" dirty="0">
                <a:solidFill>
                  <a:srgbClr val="404040"/>
                </a:solidFill>
                <a:effectLst/>
                <a:ea typeface="Times New Roman" panose="02020603050405020304" pitchFamily="18" charset="0"/>
              </a:rPr>
              <a:t> </a:t>
            </a:r>
            <a:r>
              <a:rPr lang="ru-RU" sz="1800" b="1" dirty="0" err="1">
                <a:solidFill>
                  <a:srgbClr val="404040"/>
                </a:solidFill>
                <a:effectLst/>
                <a:ea typeface="Times New Roman" panose="02020603050405020304" pitchFamily="18" charset="0"/>
              </a:rPr>
              <a:t>in</a:t>
            </a:r>
            <a:r>
              <a:rPr lang="ru-RU" sz="1800" dirty="0">
                <a:solidFill>
                  <a:srgbClr val="404040"/>
                </a:solidFill>
                <a:effectLst/>
                <a:ea typeface="Times New Roman" panose="02020603050405020304" pitchFamily="18" charset="0"/>
              </a:rPr>
              <a:t> помогает начать </a:t>
            </a:r>
            <a:r>
              <a:rPr lang="ru-RU" dirty="0">
                <a:solidFill>
                  <a:srgbClr val="404040"/>
                </a:solidFill>
                <a:ea typeface="Times New Roman" panose="02020603050405020304" pitchFamily="18" charset="0"/>
              </a:rPr>
              <a:t>целенаправленное </a:t>
            </a:r>
            <a:r>
              <a:rPr lang="ru-RU" sz="1800" dirty="0">
                <a:solidFill>
                  <a:srgbClr val="404040"/>
                </a:solidFill>
                <a:effectLst/>
                <a:ea typeface="Times New Roman" panose="02020603050405020304" pitchFamily="18" charset="0"/>
              </a:rPr>
              <a:t>лечение (например, при разрыве мениска после теста Мак-Мюррея).</a:t>
            </a:r>
            <a:endParaRPr lang="ru-RU" sz="1800" dirty="0">
              <a:effectLst/>
              <a:ea typeface="Times New Roman" panose="02020603050405020304" pitchFamily="18" charset="0"/>
            </a:endParaRPr>
          </a:p>
          <a:p>
            <a:pPr marL="0" indent="0">
              <a:buNone/>
            </a:pPr>
            <a:r>
              <a:rPr lang="ru-RU" sz="1800" b="1" dirty="0" err="1">
                <a:solidFill>
                  <a:srgbClr val="404040"/>
                </a:solidFill>
                <a:effectLst/>
                <a:ea typeface="Calibri" panose="020F0502020204030204" pitchFamily="34" charset="0"/>
              </a:rPr>
              <a:t>Rule</a:t>
            </a:r>
            <a:r>
              <a:rPr lang="ru-RU" sz="1800" b="1" dirty="0">
                <a:solidFill>
                  <a:srgbClr val="404040"/>
                </a:solidFill>
                <a:effectLst/>
                <a:ea typeface="Calibri" panose="020F0502020204030204" pitchFamily="34" charset="0"/>
              </a:rPr>
              <a:t> </a:t>
            </a:r>
            <a:r>
              <a:rPr lang="ru-RU" sz="1800" b="1" dirty="0" err="1">
                <a:solidFill>
                  <a:srgbClr val="404040"/>
                </a:solidFill>
                <a:effectLst/>
                <a:ea typeface="Calibri" panose="020F0502020204030204" pitchFamily="34" charset="0"/>
              </a:rPr>
              <a:t>out</a:t>
            </a:r>
            <a:r>
              <a:rPr lang="ru-RU" sz="1800" dirty="0">
                <a:solidFill>
                  <a:srgbClr val="404040"/>
                </a:solidFill>
                <a:effectLst/>
                <a:ea typeface="Calibri" panose="020F0502020204030204" pitchFamily="34" charset="0"/>
              </a:rPr>
              <a:t> избегает гипердиагностики (например, если тест </a:t>
            </a:r>
            <a:r>
              <a:rPr lang="ru-RU" sz="1800" dirty="0" err="1">
                <a:solidFill>
                  <a:srgbClr val="404040"/>
                </a:solidFill>
                <a:effectLst/>
                <a:ea typeface="Calibri" panose="020F0502020204030204" pitchFamily="34" charset="0"/>
              </a:rPr>
              <a:t>Нелатона</a:t>
            </a:r>
            <a:r>
              <a:rPr lang="ru-RU" sz="1800" dirty="0">
                <a:solidFill>
                  <a:srgbClr val="404040"/>
                </a:solidFill>
                <a:effectLst/>
                <a:ea typeface="Calibri" panose="020F0502020204030204" pitchFamily="34" charset="0"/>
              </a:rPr>
              <a:t> отрицательный, вывих бедра маловероятен)</a:t>
            </a:r>
            <a:endParaRPr lang="ru-RU" dirty="0"/>
          </a:p>
        </p:txBody>
      </p:sp>
      <p:graphicFrame>
        <p:nvGraphicFramePr>
          <p:cNvPr id="5" name="Таблица 4">
            <a:extLst>
              <a:ext uri="{FF2B5EF4-FFF2-40B4-BE49-F238E27FC236}">
                <a16:creationId xmlns:a16="http://schemas.microsoft.com/office/drawing/2014/main" id="{CAB7D77B-DD44-CE4E-3FAC-696FC3792B37}"/>
              </a:ext>
            </a:extLst>
          </p:cNvPr>
          <p:cNvGraphicFramePr>
            <a:graphicFrameLocks noGrp="1"/>
          </p:cNvGraphicFramePr>
          <p:nvPr>
            <p:extLst>
              <p:ext uri="{D42A27DB-BD31-4B8C-83A1-F6EECF244321}">
                <p14:modId xmlns:p14="http://schemas.microsoft.com/office/powerpoint/2010/main" val="3305326268"/>
              </p:ext>
            </p:extLst>
          </p:nvPr>
        </p:nvGraphicFramePr>
        <p:xfrm>
          <a:off x="1638300" y="1577339"/>
          <a:ext cx="9309099" cy="2727961"/>
        </p:xfrm>
        <a:graphic>
          <a:graphicData uri="http://schemas.openxmlformats.org/drawingml/2006/table">
            <a:tbl>
              <a:tblPr firstRow="1" firstCol="1" bandRow="1"/>
              <a:tblGrid>
                <a:gridCol w="3103033">
                  <a:extLst>
                    <a:ext uri="{9D8B030D-6E8A-4147-A177-3AD203B41FA5}">
                      <a16:colId xmlns:a16="http://schemas.microsoft.com/office/drawing/2014/main" val="1464679404"/>
                    </a:ext>
                  </a:extLst>
                </a:gridCol>
                <a:gridCol w="3103033">
                  <a:extLst>
                    <a:ext uri="{9D8B030D-6E8A-4147-A177-3AD203B41FA5}">
                      <a16:colId xmlns:a16="http://schemas.microsoft.com/office/drawing/2014/main" val="817230446"/>
                    </a:ext>
                  </a:extLst>
                </a:gridCol>
                <a:gridCol w="3103033">
                  <a:extLst>
                    <a:ext uri="{9D8B030D-6E8A-4147-A177-3AD203B41FA5}">
                      <a16:colId xmlns:a16="http://schemas.microsoft.com/office/drawing/2014/main" val="799456960"/>
                    </a:ext>
                  </a:extLst>
                </a:gridCol>
              </a:tblGrid>
              <a:tr h="453390">
                <a:tc>
                  <a:txBody>
                    <a:bodyPr/>
                    <a:lstStyle/>
                    <a:p>
                      <a:r>
                        <a:rPr lang="ru-RU" sz="2000" kern="100">
                          <a:solidFill>
                            <a:srgbClr val="404040"/>
                          </a:solidFill>
                          <a:effectLst/>
                          <a:latin typeface="+mn-lt"/>
                          <a:ea typeface="Times New Roman" panose="02020603050405020304" pitchFamily="18" charset="0"/>
                          <a:cs typeface="Times New Roman" panose="02020603050405020304" pitchFamily="18" charset="0"/>
                        </a:rPr>
                        <a:t> </a:t>
                      </a:r>
                      <a:endParaRPr lang="ru-RU" sz="2000" kern="1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kern="100">
                          <a:solidFill>
                            <a:srgbClr val="404040"/>
                          </a:solidFill>
                          <a:effectLst/>
                          <a:latin typeface="+mn-lt"/>
                          <a:ea typeface="Times New Roman" panose="02020603050405020304" pitchFamily="18" charset="0"/>
                          <a:cs typeface="Times New Roman" panose="02020603050405020304" pitchFamily="18" charset="0"/>
                        </a:rPr>
                        <a:t>Rule in</a:t>
                      </a:r>
                      <a:endParaRPr lang="ru-RU" sz="2000" kern="1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kern="100">
                          <a:solidFill>
                            <a:srgbClr val="404040"/>
                          </a:solidFill>
                          <a:effectLst/>
                          <a:latin typeface="+mn-lt"/>
                          <a:ea typeface="Times New Roman" panose="02020603050405020304" pitchFamily="18" charset="0"/>
                          <a:cs typeface="Times New Roman" panose="02020603050405020304" pitchFamily="18" charset="0"/>
                        </a:rPr>
                        <a:t>Rule out</a:t>
                      </a:r>
                      <a:endParaRPr lang="ru-RU" sz="2000" kern="1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9219277"/>
                  </a:ext>
                </a:extLst>
              </a:tr>
              <a:tr h="453390">
                <a:tc>
                  <a:txBody>
                    <a:bodyPr/>
                    <a:lstStyle/>
                    <a:p>
                      <a:r>
                        <a:rPr lang="ru-RU" sz="2000" kern="100">
                          <a:solidFill>
                            <a:srgbClr val="404040"/>
                          </a:solidFill>
                          <a:effectLst/>
                          <a:latin typeface="+mn-lt"/>
                          <a:ea typeface="Times New Roman" panose="02020603050405020304" pitchFamily="18" charset="0"/>
                          <a:cs typeface="Times New Roman" panose="02020603050405020304" pitchFamily="18" charset="0"/>
                        </a:rPr>
                        <a:t>Назначение </a:t>
                      </a:r>
                      <a:endParaRPr lang="ru-RU" sz="2000" kern="1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kern="100">
                          <a:solidFill>
                            <a:srgbClr val="404040"/>
                          </a:solidFill>
                          <a:effectLst/>
                          <a:latin typeface="+mn-lt"/>
                          <a:ea typeface="Times New Roman" panose="02020603050405020304" pitchFamily="18" charset="0"/>
                          <a:cs typeface="Times New Roman" panose="02020603050405020304" pitchFamily="18" charset="0"/>
                        </a:rPr>
                        <a:t>Подтвердить диагноз</a:t>
                      </a:r>
                      <a:endParaRPr lang="ru-RU" sz="2000" kern="1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kern="100">
                          <a:solidFill>
                            <a:srgbClr val="404040"/>
                          </a:solidFill>
                          <a:effectLst/>
                          <a:latin typeface="+mn-lt"/>
                          <a:ea typeface="Times New Roman" panose="02020603050405020304" pitchFamily="18" charset="0"/>
                          <a:cs typeface="Times New Roman" panose="02020603050405020304" pitchFamily="18" charset="0"/>
                        </a:rPr>
                        <a:t>Исключить</a:t>
                      </a:r>
                      <a:endParaRPr lang="ru-RU" sz="2000" kern="1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489638"/>
                  </a:ext>
                </a:extLst>
              </a:tr>
              <a:tr h="906781">
                <a:tc>
                  <a:txBody>
                    <a:bodyPr/>
                    <a:lstStyle/>
                    <a:p>
                      <a:r>
                        <a:rPr lang="ru-RU" sz="2000" kern="100">
                          <a:solidFill>
                            <a:srgbClr val="404040"/>
                          </a:solidFill>
                          <a:effectLst/>
                          <a:latin typeface="+mn-lt"/>
                          <a:ea typeface="Times New Roman" panose="02020603050405020304" pitchFamily="18" charset="0"/>
                          <a:cs typeface="Times New Roman" panose="02020603050405020304" pitchFamily="18" charset="0"/>
                        </a:rPr>
                        <a:t>Положительный результат</a:t>
                      </a:r>
                      <a:endParaRPr lang="ru-RU" sz="2000" kern="1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kern="100">
                          <a:solidFill>
                            <a:srgbClr val="404040"/>
                          </a:solidFill>
                          <a:effectLst/>
                          <a:latin typeface="+mn-lt"/>
                          <a:ea typeface="Times New Roman" panose="02020603050405020304" pitchFamily="18" charset="0"/>
                          <a:cs typeface="Times New Roman" panose="02020603050405020304" pitchFamily="18" charset="0"/>
                        </a:rPr>
                        <a:t>Сильно указывает на патологию</a:t>
                      </a:r>
                      <a:endParaRPr lang="ru-RU" sz="2000" kern="1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kern="100">
                          <a:solidFill>
                            <a:srgbClr val="404040"/>
                          </a:solidFill>
                          <a:effectLst/>
                          <a:latin typeface="+mn-lt"/>
                          <a:ea typeface="Times New Roman" panose="02020603050405020304" pitchFamily="18" charset="0"/>
                          <a:cs typeface="Times New Roman" panose="02020603050405020304" pitchFamily="18" charset="0"/>
                        </a:rPr>
                        <a:t>Требует дополнительных</a:t>
                      </a:r>
                      <a:endParaRPr lang="ru-RU" sz="2000" kern="100">
                        <a:effectLst/>
                        <a:latin typeface="+mn-lt"/>
                        <a:ea typeface="Times New Roman" panose="02020603050405020304" pitchFamily="18" charset="0"/>
                        <a:cs typeface="Times New Roman" panose="02020603050405020304" pitchFamily="18" charset="0"/>
                      </a:endParaRPr>
                    </a:p>
                    <a:p>
                      <a:r>
                        <a:rPr lang="ru-RU" sz="2000" kern="100">
                          <a:solidFill>
                            <a:srgbClr val="404040"/>
                          </a:solidFill>
                          <a:effectLst/>
                          <a:latin typeface="+mn-lt"/>
                          <a:ea typeface="Times New Roman" panose="02020603050405020304" pitchFamily="18" charset="0"/>
                          <a:cs typeface="Times New Roman" panose="02020603050405020304" pitchFamily="18" charset="0"/>
                        </a:rPr>
                        <a:t>исследований</a:t>
                      </a:r>
                      <a:endParaRPr lang="ru-RU" sz="2000" kern="1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5593094"/>
                  </a:ext>
                </a:extLst>
              </a:tr>
              <a:tr h="906781">
                <a:tc>
                  <a:txBody>
                    <a:bodyPr/>
                    <a:lstStyle/>
                    <a:p>
                      <a:r>
                        <a:rPr lang="ru-RU" sz="2000" kern="100">
                          <a:solidFill>
                            <a:srgbClr val="404040"/>
                          </a:solidFill>
                          <a:effectLst/>
                          <a:latin typeface="+mn-lt"/>
                          <a:ea typeface="Times New Roman" panose="02020603050405020304" pitchFamily="18" charset="0"/>
                          <a:cs typeface="Times New Roman" panose="02020603050405020304" pitchFamily="18" charset="0"/>
                        </a:rPr>
                        <a:t>Отрицательный результат</a:t>
                      </a:r>
                      <a:endParaRPr lang="ru-RU" sz="2000" kern="1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kern="100">
                          <a:solidFill>
                            <a:srgbClr val="404040"/>
                          </a:solidFill>
                          <a:effectLst/>
                          <a:latin typeface="+mn-lt"/>
                          <a:ea typeface="Times New Roman" panose="02020603050405020304" pitchFamily="18" charset="0"/>
                          <a:cs typeface="Times New Roman" panose="02020603050405020304" pitchFamily="18" charset="0"/>
                        </a:rPr>
                        <a:t>Не исключает болезнь полностью</a:t>
                      </a:r>
                      <a:endParaRPr lang="ru-RU" sz="2000" kern="1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2000" kern="100" dirty="0">
                          <a:solidFill>
                            <a:srgbClr val="404040"/>
                          </a:solidFill>
                          <a:effectLst/>
                          <a:latin typeface="+mn-lt"/>
                          <a:ea typeface="Times New Roman" panose="02020603050405020304" pitchFamily="18" charset="0"/>
                          <a:cs typeface="Times New Roman" panose="02020603050405020304" pitchFamily="18" charset="0"/>
                        </a:rPr>
                        <a:t>Снижает вероятность диагноза</a:t>
                      </a:r>
                      <a:endParaRPr lang="ru-RU" sz="2000" kern="1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4167496"/>
                  </a:ext>
                </a:extLst>
              </a:tr>
            </a:tbl>
          </a:graphicData>
        </a:graphic>
      </p:graphicFrame>
    </p:spTree>
    <p:extLst>
      <p:ext uri="{BB962C8B-B14F-4D97-AF65-F5344CB8AC3E}">
        <p14:creationId xmlns:p14="http://schemas.microsoft.com/office/powerpoint/2010/main" val="3803921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72AC63-B374-EBB0-8820-829926730250}"/>
              </a:ext>
            </a:extLst>
          </p:cNvPr>
          <p:cNvSpPr>
            <a:spLocks noGrp="1"/>
          </p:cNvSpPr>
          <p:nvPr>
            <p:ph type="title"/>
          </p:nvPr>
        </p:nvSpPr>
        <p:spPr>
          <a:xfrm>
            <a:off x="1068779" y="320634"/>
            <a:ext cx="10328955" cy="1320800"/>
          </a:xfrm>
        </p:spPr>
        <p:txBody>
          <a:bodyPr>
            <a:normAutofit fontScale="90000"/>
          </a:bodyPr>
          <a:lstStyle/>
          <a:p>
            <a:r>
              <a:rPr lang="ru-RU" sz="2400" dirty="0">
                <a:effectLst/>
                <a:latin typeface="+mn-lt"/>
                <a:ea typeface="Times New Roman" panose="02020603050405020304" pitchFamily="18" charset="0"/>
              </a:rPr>
              <a:t>Как коэффициент правдоподобия связан с </a:t>
            </a:r>
            <a:r>
              <a:rPr lang="ru-RU" sz="2400" dirty="0" err="1">
                <a:effectLst/>
                <a:latin typeface="+mn-lt"/>
                <a:ea typeface="Times New Roman" panose="02020603050405020304" pitchFamily="18" charset="0"/>
              </a:rPr>
              <a:t>Rule</a:t>
            </a:r>
            <a:r>
              <a:rPr lang="ru-RU" sz="2400" dirty="0">
                <a:effectLst/>
                <a:latin typeface="+mn-lt"/>
                <a:ea typeface="Times New Roman" panose="02020603050405020304" pitchFamily="18" charset="0"/>
              </a:rPr>
              <a:t> </a:t>
            </a:r>
            <a:r>
              <a:rPr lang="ru-RU" sz="2400" dirty="0" err="1">
                <a:effectLst/>
                <a:latin typeface="+mn-lt"/>
                <a:ea typeface="Times New Roman" panose="02020603050405020304" pitchFamily="18" charset="0"/>
              </a:rPr>
              <a:t>in</a:t>
            </a:r>
            <a:r>
              <a:rPr lang="ru-RU" sz="2400" dirty="0">
                <a:effectLst/>
                <a:latin typeface="+mn-lt"/>
                <a:ea typeface="Times New Roman" panose="02020603050405020304" pitchFamily="18" charset="0"/>
              </a:rPr>
              <a:t> и </a:t>
            </a:r>
            <a:r>
              <a:rPr lang="ru-RU" sz="2400" dirty="0" err="1">
                <a:effectLst/>
                <a:latin typeface="+mn-lt"/>
                <a:ea typeface="Times New Roman" panose="02020603050405020304" pitchFamily="18" charset="0"/>
              </a:rPr>
              <a:t>Rule</a:t>
            </a:r>
            <a:r>
              <a:rPr lang="ru-RU" sz="2400" dirty="0">
                <a:effectLst/>
                <a:latin typeface="+mn-lt"/>
                <a:ea typeface="Times New Roman" panose="02020603050405020304" pitchFamily="18" charset="0"/>
              </a:rPr>
              <a:t> </a:t>
            </a:r>
            <a:r>
              <a:rPr lang="ru-RU" sz="2400" dirty="0" err="1">
                <a:effectLst/>
                <a:latin typeface="+mn-lt"/>
                <a:ea typeface="Times New Roman" panose="02020603050405020304" pitchFamily="18" charset="0"/>
              </a:rPr>
              <a:t>out</a:t>
            </a:r>
            <a:r>
              <a:rPr lang="ru-RU" sz="2400" dirty="0">
                <a:effectLst/>
                <a:latin typeface="+mn-lt"/>
                <a:ea typeface="Times New Roman" panose="02020603050405020304" pitchFamily="18" charset="0"/>
              </a:rPr>
              <a:t> тестами?</a:t>
            </a:r>
            <a:br>
              <a:rPr lang="ru-RU" sz="2400" dirty="0">
                <a:effectLst/>
                <a:latin typeface="+mn-lt"/>
                <a:ea typeface="Times New Roman" panose="02020603050405020304" pitchFamily="18" charset="0"/>
              </a:rPr>
            </a:br>
            <a:endParaRPr lang="ru-RU" sz="4400" dirty="0">
              <a:latin typeface="+mn-lt"/>
            </a:endParaRPr>
          </a:p>
        </p:txBody>
      </p:sp>
      <p:sp>
        <p:nvSpPr>
          <p:cNvPr id="3" name="Объект 2">
            <a:extLst>
              <a:ext uri="{FF2B5EF4-FFF2-40B4-BE49-F238E27FC236}">
                <a16:creationId xmlns:a16="http://schemas.microsoft.com/office/drawing/2014/main" id="{CCA95F4A-F299-1B2E-3FE4-8A81EDB4DC17}"/>
              </a:ext>
            </a:extLst>
          </p:cNvPr>
          <p:cNvSpPr>
            <a:spLocks noGrp="1"/>
          </p:cNvSpPr>
          <p:nvPr>
            <p:ph idx="1"/>
          </p:nvPr>
        </p:nvSpPr>
        <p:spPr>
          <a:xfrm>
            <a:off x="1371600" y="1168400"/>
            <a:ext cx="4495800" cy="5994400"/>
          </a:xfrm>
        </p:spPr>
        <p:txBody>
          <a:bodyPr/>
          <a:lstStyle/>
          <a:p>
            <a:pPr marL="0" indent="0">
              <a:spcBef>
                <a:spcPts val="200"/>
              </a:spcBef>
              <a:buNone/>
            </a:pPr>
            <a:r>
              <a:rPr lang="ru-RU" sz="1600" b="1" i="1" kern="100" dirty="0" err="1">
                <a:solidFill>
                  <a:srgbClr val="404040"/>
                </a:solidFill>
                <a:effectLst/>
                <a:ea typeface="Times New Roman" panose="02020603050405020304" pitchFamily="18" charset="0"/>
                <a:cs typeface="Times New Roman" panose="02020603050405020304" pitchFamily="18" charset="0"/>
              </a:rPr>
              <a:t>Rule</a:t>
            </a:r>
            <a:r>
              <a:rPr lang="ru-RU" sz="1600" b="1" i="1" kern="100" dirty="0">
                <a:solidFill>
                  <a:srgbClr val="404040"/>
                </a:solidFill>
                <a:effectLst/>
                <a:ea typeface="Times New Roman" panose="02020603050405020304" pitchFamily="18" charset="0"/>
                <a:cs typeface="Times New Roman" panose="02020603050405020304" pitchFamily="18" charset="0"/>
              </a:rPr>
              <a:t> </a:t>
            </a:r>
            <a:r>
              <a:rPr lang="ru-RU" sz="1600" b="1" i="1" kern="100" dirty="0" err="1">
                <a:solidFill>
                  <a:srgbClr val="404040"/>
                </a:solidFill>
                <a:effectLst/>
                <a:ea typeface="Times New Roman" panose="02020603050405020304" pitchFamily="18" charset="0"/>
                <a:cs typeface="Times New Roman" panose="02020603050405020304" pitchFamily="18" charset="0"/>
              </a:rPr>
              <a:t>in</a:t>
            </a:r>
            <a:r>
              <a:rPr lang="ru-RU" sz="1600" b="1" i="1" kern="100" dirty="0">
                <a:solidFill>
                  <a:srgbClr val="404040"/>
                </a:solidFill>
                <a:effectLst/>
                <a:ea typeface="Times New Roman" panose="02020603050405020304" pitchFamily="18" charset="0"/>
                <a:cs typeface="Times New Roman" panose="02020603050405020304" pitchFamily="18" charset="0"/>
              </a:rPr>
              <a:t> тесты (подтверждающие)</a:t>
            </a:r>
            <a:endParaRPr lang="ru-RU" sz="1600" b="1" i="1" kern="100" dirty="0">
              <a:solidFill>
                <a:srgbClr val="2F5496"/>
              </a:solidFill>
              <a:effectLst/>
              <a:ea typeface="Times New Roman" panose="02020603050405020304" pitchFamily="18" charset="0"/>
              <a:cs typeface="Times New Roman" panose="02020603050405020304" pitchFamily="18" charset="0"/>
            </a:endParaRPr>
          </a:p>
          <a:p>
            <a:pPr marL="0" lvl="0" indent="0">
              <a:buSzPts val="1000"/>
              <a:buNone/>
              <a:tabLst>
                <a:tab pos="457200" algn="l"/>
              </a:tabLst>
            </a:pPr>
            <a:r>
              <a:rPr lang="ru-RU" sz="1600" dirty="0">
                <a:solidFill>
                  <a:srgbClr val="404040"/>
                </a:solidFill>
                <a:effectLst/>
                <a:ea typeface="Times New Roman" panose="02020603050405020304" pitchFamily="18" charset="0"/>
              </a:rPr>
              <a:t>Имеют </a:t>
            </a:r>
            <a:r>
              <a:rPr lang="ru-RU" sz="1600" b="1" dirty="0">
                <a:solidFill>
                  <a:srgbClr val="404040"/>
                </a:solidFill>
                <a:effectLst/>
                <a:ea typeface="Times New Roman" panose="02020603050405020304" pitchFamily="18" charset="0"/>
              </a:rPr>
              <a:t>высокий LR+</a:t>
            </a:r>
            <a:r>
              <a:rPr lang="ru-RU" sz="1600" dirty="0">
                <a:solidFill>
                  <a:srgbClr val="404040"/>
                </a:solidFill>
                <a:effectLst/>
                <a:ea typeface="Times New Roman" panose="02020603050405020304" pitchFamily="18" charset="0"/>
              </a:rPr>
              <a:t> (обычно &gt;5–10).</a:t>
            </a:r>
            <a:endParaRPr lang="ru-RU" sz="1600" dirty="0">
              <a:effectLst/>
              <a:ea typeface="Times New Roman" panose="02020603050405020304" pitchFamily="18" charset="0"/>
            </a:endParaRPr>
          </a:p>
          <a:p>
            <a:pPr marL="0" lvl="0" indent="0">
              <a:buSzPts val="1000"/>
              <a:buNone/>
              <a:tabLst>
                <a:tab pos="457200" algn="l"/>
              </a:tabLst>
            </a:pPr>
            <a:r>
              <a:rPr lang="ru-RU" sz="1600" dirty="0">
                <a:solidFill>
                  <a:srgbClr val="404040"/>
                </a:solidFill>
                <a:effectLst/>
                <a:ea typeface="Times New Roman" panose="02020603050405020304" pitchFamily="18" charset="0"/>
              </a:rPr>
              <a:t>Положительный результат значительно увеличивает вероятность патологии.</a:t>
            </a:r>
            <a:endParaRPr lang="ru-RU" sz="1600" dirty="0">
              <a:effectLst/>
              <a:ea typeface="Times New Roman" panose="02020603050405020304" pitchFamily="18" charset="0"/>
            </a:endParaRPr>
          </a:p>
          <a:p>
            <a:pPr marL="0" lvl="0" indent="0">
              <a:spcAft>
                <a:spcPts val="300"/>
              </a:spcAft>
              <a:buSzPts val="1000"/>
              <a:buNone/>
              <a:tabLst>
                <a:tab pos="457200" algn="l"/>
              </a:tabLst>
            </a:pPr>
            <a:r>
              <a:rPr lang="ru-RU" sz="1600" b="1" dirty="0">
                <a:solidFill>
                  <a:srgbClr val="404040"/>
                </a:solidFill>
                <a:effectLst/>
                <a:ea typeface="Times New Roman" panose="02020603050405020304" pitchFamily="18" charset="0"/>
              </a:rPr>
              <a:t>Пример:</a:t>
            </a:r>
            <a:endParaRPr lang="ru-RU" sz="1600" dirty="0">
              <a:effectLst/>
              <a:ea typeface="Times New Roman" panose="02020603050405020304" pitchFamily="18" charset="0"/>
            </a:endParaRPr>
          </a:p>
          <a:p>
            <a:pPr marL="457200" lvl="1" indent="0">
              <a:buSzPts val="1000"/>
              <a:buNone/>
              <a:tabLst>
                <a:tab pos="914400" algn="l"/>
              </a:tabLst>
            </a:pPr>
            <a:r>
              <a:rPr lang="ru-RU" dirty="0">
                <a:solidFill>
                  <a:srgbClr val="404040"/>
                </a:solidFill>
                <a:effectLst/>
                <a:ea typeface="Times New Roman" panose="02020603050405020304" pitchFamily="18" charset="0"/>
                <a:cs typeface="Times New Roman" panose="02020603050405020304" pitchFamily="18" charset="0"/>
              </a:rPr>
              <a:t>Тест </a:t>
            </a:r>
            <a:r>
              <a:rPr lang="ru-RU" dirty="0" err="1">
                <a:solidFill>
                  <a:srgbClr val="404040"/>
                </a:solidFill>
                <a:effectLst/>
                <a:ea typeface="Times New Roman" panose="02020603050405020304" pitchFamily="18" charset="0"/>
                <a:cs typeface="Times New Roman" panose="02020603050405020304" pitchFamily="18" charset="0"/>
              </a:rPr>
              <a:t>Лахмана</a:t>
            </a:r>
            <a:r>
              <a:rPr lang="ru-RU" dirty="0">
                <a:solidFill>
                  <a:srgbClr val="404040"/>
                </a:solidFill>
                <a:effectLst/>
                <a:ea typeface="Times New Roman" panose="02020603050405020304" pitchFamily="18" charset="0"/>
                <a:cs typeface="Times New Roman" panose="02020603050405020304" pitchFamily="18" charset="0"/>
              </a:rPr>
              <a:t> (LR+ ≈ 9 для разрыва ПКС) – если положительный, диагноз почти подтвержден.</a:t>
            </a:r>
            <a:endParaRPr lang="ru-RU" dirty="0">
              <a:effectLst/>
              <a:ea typeface="Times New Roman" panose="02020603050405020304" pitchFamily="18" charset="0"/>
              <a:cs typeface="Times New Roman" panose="02020603050405020304" pitchFamily="18" charset="0"/>
            </a:endParaRPr>
          </a:p>
          <a:p>
            <a:pPr marL="0" indent="0">
              <a:spcBef>
                <a:spcPts val="200"/>
              </a:spcBef>
              <a:buNone/>
            </a:pPr>
            <a:r>
              <a:rPr lang="ru-RU" sz="1600" b="1" i="1" kern="100" dirty="0" err="1">
                <a:solidFill>
                  <a:srgbClr val="404040"/>
                </a:solidFill>
                <a:effectLst/>
                <a:ea typeface="Times New Roman" panose="02020603050405020304" pitchFamily="18" charset="0"/>
                <a:cs typeface="Times New Roman" panose="02020603050405020304" pitchFamily="18" charset="0"/>
              </a:rPr>
              <a:t>Rule</a:t>
            </a:r>
            <a:r>
              <a:rPr lang="ru-RU" sz="1600" b="1" i="1" kern="100" dirty="0">
                <a:solidFill>
                  <a:srgbClr val="404040"/>
                </a:solidFill>
                <a:effectLst/>
                <a:ea typeface="Times New Roman" panose="02020603050405020304" pitchFamily="18" charset="0"/>
                <a:cs typeface="Times New Roman" panose="02020603050405020304" pitchFamily="18" charset="0"/>
              </a:rPr>
              <a:t> </a:t>
            </a:r>
            <a:r>
              <a:rPr lang="ru-RU" sz="1600" b="1" i="1" kern="100" dirty="0" err="1">
                <a:solidFill>
                  <a:srgbClr val="404040"/>
                </a:solidFill>
                <a:effectLst/>
                <a:ea typeface="Times New Roman" panose="02020603050405020304" pitchFamily="18" charset="0"/>
                <a:cs typeface="Times New Roman" panose="02020603050405020304" pitchFamily="18" charset="0"/>
              </a:rPr>
              <a:t>out</a:t>
            </a:r>
            <a:r>
              <a:rPr lang="ru-RU" sz="1600" b="1" i="1" kern="100" dirty="0">
                <a:solidFill>
                  <a:srgbClr val="404040"/>
                </a:solidFill>
                <a:effectLst/>
                <a:ea typeface="Times New Roman" panose="02020603050405020304" pitchFamily="18" charset="0"/>
                <a:cs typeface="Times New Roman" panose="02020603050405020304" pitchFamily="18" charset="0"/>
              </a:rPr>
              <a:t> тесты (исключающие)</a:t>
            </a:r>
            <a:endParaRPr lang="ru-RU" sz="1600" b="1" i="1" kern="100" dirty="0">
              <a:solidFill>
                <a:srgbClr val="2F5496"/>
              </a:solidFill>
              <a:effectLst/>
              <a:ea typeface="Times New Roman" panose="02020603050405020304" pitchFamily="18" charset="0"/>
              <a:cs typeface="Times New Roman" panose="02020603050405020304" pitchFamily="18" charset="0"/>
            </a:endParaRPr>
          </a:p>
          <a:p>
            <a:pPr marL="0" lvl="0" indent="0">
              <a:buSzPts val="1000"/>
              <a:buNone/>
              <a:tabLst>
                <a:tab pos="457200" algn="l"/>
              </a:tabLst>
            </a:pPr>
            <a:r>
              <a:rPr lang="ru-RU" sz="1600" dirty="0">
                <a:solidFill>
                  <a:srgbClr val="404040"/>
                </a:solidFill>
                <a:effectLst/>
                <a:ea typeface="Times New Roman" panose="02020603050405020304" pitchFamily="18" charset="0"/>
              </a:rPr>
              <a:t>Имеют </a:t>
            </a:r>
            <a:r>
              <a:rPr lang="ru-RU" sz="1600" b="1" dirty="0">
                <a:solidFill>
                  <a:srgbClr val="404040"/>
                </a:solidFill>
                <a:effectLst/>
                <a:ea typeface="Times New Roman" panose="02020603050405020304" pitchFamily="18" charset="0"/>
              </a:rPr>
              <a:t>низкий LR-</a:t>
            </a:r>
            <a:r>
              <a:rPr lang="ru-RU" sz="1600" dirty="0">
                <a:solidFill>
                  <a:srgbClr val="404040"/>
                </a:solidFill>
                <a:effectLst/>
                <a:ea typeface="Times New Roman" panose="02020603050405020304" pitchFamily="18" charset="0"/>
              </a:rPr>
              <a:t> (обычно &lt;0.1–0.2).</a:t>
            </a:r>
            <a:endParaRPr lang="ru-RU" sz="1600" dirty="0">
              <a:effectLst/>
              <a:ea typeface="Times New Roman" panose="02020603050405020304" pitchFamily="18" charset="0"/>
            </a:endParaRPr>
          </a:p>
          <a:p>
            <a:pPr marL="0" lvl="0" indent="0">
              <a:buSzPts val="1000"/>
              <a:buNone/>
              <a:tabLst>
                <a:tab pos="457200" algn="l"/>
              </a:tabLst>
            </a:pPr>
            <a:r>
              <a:rPr lang="ru-RU" sz="1600" dirty="0">
                <a:solidFill>
                  <a:srgbClr val="404040"/>
                </a:solidFill>
                <a:effectLst/>
                <a:ea typeface="Times New Roman" panose="02020603050405020304" pitchFamily="18" charset="0"/>
              </a:rPr>
              <a:t>Отрицательный результат сильно снижает вероятность патологии.</a:t>
            </a:r>
            <a:endParaRPr lang="ru-RU" sz="1600" dirty="0">
              <a:effectLst/>
              <a:ea typeface="Times New Roman" panose="02020603050405020304" pitchFamily="18" charset="0"/>
            </a:endParaRPr>
          </a:p>
          <a:p>
            <a:pPr marL="0" lvl="0" indent="0">
              <a:spcAft>
                <a:spcPts val="300"/>
              </a:spcAft>
              <a:buSzPts val="1000"/>
              <a:buNone/>
              <a:tabLst>
                <a:tab pos="457200" algn="l"/>
              </a:tabLst>
            </a:pPr>
            <a:r>
              <a:rPr lang="ru-RU" sz="1600" b="1" dirty="0">
                <a:solidFill>
                  <a:srgbClr val="404040"/>
                </a:solidFill>
                <a:effectLst/>
                <a:ea typeface="Times New Roman" panose="02020603050405020304" pitchFamily="18" charset="0"/>
              </a:rPr>
              <a:t>Пример:</a:t>
            </a:r>
            <a:endParaRPr lang="ru-RU" sz="1600" dirty="0">
              <a:effectLst/>
              <a:ea typeface="Times New Roman" panose="02020603050405020304" pitchFamily="18" charset="0"/>
            </a:endParaRPr>
          </a:p>
          <a:p>
            <a:pPr marL="457200" lvl="1" indent="0">
              <a:buSzPts val="1000"/>
              <a:buNone/>
              <a:tabLst>
                <a:tab pos="914400" algn="l"/>
              </a:tabLst>
            </a:pPr>
            <a:r>
              <a:rPr lang="ru-RU" dirty="0">
                <a:solidFill>
                  <a:srgbClr val="404040"/>
                </a:solidFill>
                <a:effectLst/>
                <a:ea typeface="Times New Roman" panose="02020603050405020304" pitchFamily="18" charset="0"/>
                <a:cs typeface="Times New Roman" panose="02020603050405020304" pitchFamily="18" charset="0"/>
              </a:rPr>
              <a:t>Тест Мак-Мюррея (LR- ≈ 0.2 для разрыва мениска) – если отрицательный, разрыв маловероятен.</a:t>
            </a:r>
            <a:endParaRPr lang="ru-RU" dirty="0">
              <a:effectLst/>
              <a:ea typeface="Times New Roman" panose="02020603050405020304" pitchFamily="18"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FD4E1385-C321-2192-9B1D-A54F2163E812}"/>
              </a:ext>
            </a:extLst>
          </p:cNvPr>
          <p:cNvPicPr>
            <a:picLocks noChangeAspect="1"/>
          </p:cNvPicPr>
          <p:nvPr/>
        </p:nvPicPr>
        <p:blipFill>
          <a:blip r:embed="rId2"/>
          <a:stretch>
            <a:fillRect/>
          </a:stretch>
        </p:blipFill>
        <p:spPr>
          <a:xfrm>
            <a:off x="7353300" y="1611090"/>
            <a:ext cx="3467100" cy="4622800"/>
          </a:xfrm>
          <a:prstGeom prst="rect">
            <a:avLst/>
          </a:prstGeom>
        </p:spPr>
      </p:pic>
    </p:spTree>
    <p:extLst>
      <p:ext uri="{BB962C8B-B14F-4D97-AF65-F5344CB8AC3E}">
        <p14:creationId xmlns:p14="http://schemas.microsoft.com/office/powerpoint/2010/main" val="3558427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7C9B4AE-CBDE-A76E-8C38-CF69071A0AC5}"/>
              </a:ext>
            </a:extLst>
          </p:cNvPr>
          <p:cNvSpPr>
            <a:spLocks noGrp="1"/>
          </p:cNvSpPr>
          <p:nvPr>
            <p:ph idx="1"/>
          </p:nvPr>
        </p:nvSpPr>
        <p:spPr>
          <a:xfrm>
            <a:off x="5967764" y="1571041"/>
            <a:ext cx="5439359" cy="4798275"/>
          </a:xfrm>
        </p:spPr>
        <p:txBody>
          <a:bodyPr/>
          <a:lstStyle/>
          <a:p>
            <a:pPr marL="0" indent="0">
              <a:lnSpc>
                <a:spcPct val="150000"/>
              </a:lnSpc>
              <a:buNone/>
            </a:pPr>
            <a:r>
              <a:rPr lang="ru-RU" sz="1800" dirty="0">
                <a:effectLst/>
                <a:ea typeface="Times New Roman" panose="02020603050405020304" pitchFamily="18" charset="0"/>
              </a:rPr>
              <a:t>Какими бы ни были показатели чувствительности и специфичности, важно выполнять диагностические тесты при относительно высокой распространённости заболевания в исследуемой популяции — от этого зависит соотношение истинно- и ложно-положительных результатов. Даже при диагностике следует выделять группы риска, опираясь на диагностические критерии заболевания и жалобы пациента.</a:t>
            </a:r>
          </a:p>
          <a:p>
            <a:endParaRPr lang="ru-RU" dirty="0"/>
          </a:p>
        </p:txBody>
      </p:sp>
      <p:pic>
        <p:nvPicPr>
          <p:cNvPr id="4" name="Рисунок 3">
            <a:extLst>
              <a:ext uri="{FF2B5EF4-FFF2-40B4-BE49-F238E27FC236}">
                <a16:creationId xmlns:a16="http://schemas.microsoft.com/office/drawing/2014/main" id="{520295AB-50E6-D9DA-253D-0AFB78C664AC}"/>
              </a:ext>
            </a:extLst>
          </p:cNvPr>
          <p:cNvPicPr>
            <a:picLocks noChangeAspect="1"/>
          </p:cNvPicPr>
          <p:nvPr/>
        </p:nvPicPr>
        <p:blipFill rotWithShape="1">
          <a:blip r:embed="rId2"/>
          <a:srcRect b="5732"/>
          <a:stretch/>
        </p:blipFill>
        <p:spPr>
          <a:xfrm>
            <a:off x="1386515" y="1787619"/>
            <a:ext cx="3975484" cy="3747600"/>
          </a:xfrm>
          <a:prstGeom prst="rect">
            <a:avLst/>
          </a:prstGeom>
        </p:spPr>
      </p:pic>
    </p:spTree>
    <p:extLst>
      <p:ext uri="{BB962C8B-B14F-4D97-AF65-F5344CB8AC3E}">
        <p14:creationId xmlns:p14="http://schemas.microsoft.com/office/powerpoint/2010/main" val="3659317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0BEEF3-A1EB-C501-A492-05806F6D57FC}"/>
              </a:ext>
            </a:extLst>
          </p:cNvPr>
          <p:cNvSpPr>
            <a:spLocks noGrp="1"/>
          </p:cNvSpPr>
          <p:nvPr>
            <p:ph type="title"/>
          </p:nvPr>
        </p:nvSpPr>
        <p:spPr>
          <a:xfrm>
            <a:off x="4384655" y="306333"/>
            <a:ext cx="8911687" cy="1280890"/>
          </a:xfrm>
        </p:spPr>
        <p:txBody>
          <a:bodyPr/>
          <a:lstStyle/>
          <a:p>
            <a:r>
              <a:rPr lang="ru-RU" dirty="0"/>
              <a:t>Определение</a:t>
            </a:r>
          </a:p>
        </p:txBody>
      </p:sp>
      <p:sp>
        <p:nvSpPr>
          <p:cNvPr id="3" name="Объект 2">
            <a:extLst>
              <a:ext uri="{FF2B5EF4-FFF2-40B4-BE49-F238E27FC236}">
                <a16:creationId xmlns:a16="http://schemas.microsoft.com/office/drawing/2014/main" id="{FAEB8412-C817-3983-D189-E84D5EEDEAC6}"/>
              </a:ext>
            </a:extLst>
          </p:cNvPr>
          <p:cNvSpPr>
            <a:spLocks noGrp="1"/>
          </p:cNvSpPr>
          <p:nvPr>
            <p:ph idx="1"/>
          </p:nvPr>
        </p:nvSpPr>
        <p:spPr>
          <a:xfrm>
            <a:off x="1146446" y="1781728"/>
            <a:ext cx="4949554" cy="4380533"/>
          </a:xfrm>
        </p:spPr>
        <p:txBody>
          <a:bodyPr>
            <a:normAutofit fontScale="92500"/>
          </a:bodyPr>
          <a:lstStyle/>
          <a:p>
            <a:pPr marL="0" indent="0">
              <a:lnSpc>
                <a:spcPct val="150000"/>
              </a:lnSpc>
              <a:buNone/>
            </a:pPr>
            <a:r>
              <a:rPr lang="ru-RU" sz="1800" b="1" kern="100" dirty="0">
                <a:solidFill>
                  <a:srgbClr val="404040"/>
                </a:solidFill>
                <a:effectLst/>
                <a:ea typeface="Calibri" panose="020F0502020204030204" pitchFamily="34" charset="0"/>
                <a:cs typeface="Times New Roman" panose="02020603050405020304" pitchFamily="18" charset="0"/>
              </a:rPr>
              <a:t>Ортопедические клинические тесты</a:t>
            </a:r>
            <a:r>
              <a:rPr lang="ru-RU" sz="1800" b="1" kern="100" dirty="0">
                <a:solidFill>
                  <a:srgbClr val="404040"/>
                </a:solidFill>
                <a:effectLst/>
                <a:ea typeface="Calibri" panose="020F0502020204030204" pitchFamily="34" charset="0"/>
                <a:cs typeface="Calibri" panose="020F0502020204030204" pitchFamily="34" charset="0"/>
              </a:rPr>
              <a:t> </a:t>
            </a:r>
            <a:r>
              <a:rPr lang="ru-RU" sz="1800" kern="100" dirty="0">
                <a:solidFill>
                  <a:srgbClr val="404040"/>
                </a:solidFill>
                <a:effectLst/>
                <a:ea typeface="Calibri" panose="020F0502020204030204" pitchFamily="34" charset="0"/>
                <a:cs typeface="Calibri" panose="020F0502020204030204" pitchFamily="34" charset="0"/>
              </a:rPr>
              <a:t>– это специальные диагностические методы, используемые врачами-ортопедами, травматологами и реабилитологами для оценки состояния опорно-двигательного аппарата (костей, суставов, мышц, связок и сухожилий). Эти тесты помогают выявить патологии, определить локализацию и степень повреждения, а также оценить функциональные возможности пациента.</a:t>
            </a:r>
            <a:endParaRPr lang="ru-RU" sz="1800" kern="100" dirty="0">
              <a:effectLst/>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45BF959C-4BE5-BD54-AF41-F03514418E50}"/>
              </a:ext>
            </a:extLst>
          </p:cNvPr>
          <p:cNvPicPr>
            <a:picLocks noChangeAspect="1"/>
          </p:cNvPicPr>
          <p:nvPr/>
        </p:nvPicPr>
        <p:blipFill>
          <a:blip r:embed="rId2"/>
          <a:stretch>
            <a:fillRect/>
          </a:stretch>
        </p:blipFill>
        <p:spPr>
          <a:xfrm>
            <a:off x="6420677" y="2051891"/>
            <a:ext cx="5299691" cy="3840205"/>
          </a:xfrm>
          <a:prstGeom prst="rect">
            <a:avLst/>
          </a:prstGeom>
        </p:spPr>
      </p:pic>
    </p:spTree>
    <p:extLst>
      <p:ext uri="{BB962C8B-B14F-4D97-AF65-F5344CB8AC3E}">
        <p14:creationId xmlns:p14="http://schemas.microsoft.com/office/powerpoint/2010/main" val="4179861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1E51D4B-A161-30FD-B4B6-3372B1188DF6}"/>
              </a:ext>
            </a:extLst>
          </p:cNvPr>
          <p:cNvSpPr>
            <a:spLocks noGrp="1"/>
          </p:cNvSpPr>
          <p:nvPr>
            <p:ph idx="1"/>
          </p:nvPr>
        </p:nvSpPr>
        <p:spPr>
          <a:xfrm>
            <a:off x="858177" y="1807029"/>
            <a:ext cx="5797805" cy="5050971"/>
          </a:xfrm>
        </p:spPr>
        <p:txBody>
          <a:bodyPr/>
          <a:lstStyle/>
          <a:p>
            <a:pPr marL="0" lvl="0" indent="0">
              <a:buSzPts val="1000"/>
              <a:buNone/>
              <a:tabLst>
                <a:tab pos="457200" algn="l"/>
              </a:tabLst>
            </a:pPr>
            <a:r>
              <a:rPr lang="ru-RU" sz="1800" dirty="0">
                <a:solidFill>
                  <a:srgbClr val="404040"/>
                </a:solidFill>
                <a:effectLst/>
                <a:ea typeface="Times New Roman" panose="02020603050405020304" pitchFamily="18" charset="0"/>
              </a:rPr>
              <a:t>В популяции с высокой распространенностью патологии (например, профессиональные спортсмены с риском разрыва ПКС) тесты чаще дают </a:t>
            </a:r>
            <a:r>
              <a:rPr lang="ru-RU" sz="1800" b="1" dirty="0">
                <a:solidFill>
                  <a:srgbClr val="404040"/>
                </a:solidFill>
                <a:effectLst/>
                <a:ea typeface="Times New Roman" panose="02020603050405020304" pitchFamily="18" charset="0"/>
              </a:rPr>
              <a:t>ложноотрицательные</a:t>
            </a:r>
            <a:r>
              <a:rPr lang="ru-RU" sz="1800" dirty="0">
                <a:solidFill>
                  <a:srgbClr val="404040"/>
                </a:solidFill>
                <a:effectLst/>
                <a:ea typeface="Times New Roman" panose="02020603050405020304" pitchFamily="18" charset="0"/>
              </a:rPr>
              <a:t> результаты (снижается специфичность).</a:t>
            </a:r>
            <a:endParaRPr lang="ru-RU" sz="1800" dirty="0">
              <a:effectLst/>
              <a:ea typeface="Times New Roman" panose="02020603050405020304" pitchFamily="18" charset="0"/>
            </a:endParaRPr>
          </a:p>
          <a:p>
            <a:pPr marL="0" lvl="0" indent="0">
              <a:buSzPts val="1000"/>
              <a:buNone/>
              <a:tabLst>
                <a:tab pos="457200" algn="l"/>
              </a:tabLst>
            </a:pPr>
            <a:r>
              <a:rPr lang="ru-RU" sz="1800" dirty="0">
                <a:solidFill>
                  <a:srgbClr val="404040"/>
                </a:solidFill>
                <a:effectLst/>
                <a:ea typeface="Times New Roman" panose="02020603050405020304" pitchFamily="18" charset="0"/>
              </a:rPr>
              <a:t>В общей популяции (например, пожилые люди) тот же тест может иметь </a:t>
            </a:r>
            <a:r>
              <a:rPr lang="ru-RU" sz="1800" b="1" dirty="0">
                <a:solidFill>
                  <a:srgbClr val="404040"/>
                </a:solidFill>
                <a:effectLst/>
                <a:ea typeface="Times New Roman" panose="02020603050405020304" pitchFamily="18" charset="0"/>
              </a:rPr>
              <a:t>более высокую специфичность</a:t>
            </a:r>
            <a:r>
              <a:rPr lang="ru-RU" sz="1800" dirty="0">
                <a:solidFill>
                  <a:srgbClr val="404040"/>
                </a:solidFill>
                <a:effectLst/>
                <a:ea typeface="Times New Roman" panose="02020603050405020304" pitchFamily="18" charset="0"/>
              </a:rPr>
              <a:t>, так как другие заболевания имитируют симптомы.</a:t>
            </a:r>
            <a:endParaRPr lang="ru-RU" dirty="0">
              <a:ea typeface="Times New Roman" panose="02020603050405020304" pitchFamily="18" charset="0"/>
            </a:endParaRPr>
          </a:p>
          <a:p>
            <a:pPr marL="0" lvl="0" indent="0">
              <a:buSzPts val="1000"/>
              <a:buNone/>
              <a:tabLst>
                <a:tab pos="457200" algn="l"/>
              </a:tabLst>
            </a:pPr>
            <a:r>
              <a:rPr lang="ru-RU" sz="1800" b="1" dirty="0">
                <a:solidFill>
                  <a:srgbClr val="404040"/>
                </a:solidFill>
                <a:effectLst/>
                <a:ea typeface="Times New Roman" panose="02020603050405020304" pitchFamily="18" charset="0"/>
              </a:rPr>
              <a:t>LR</a:t>
            </a:r>
            <a:r>
              <a:rPr lang="ru-RU" sz="1800" dirty="0">
                <a:solidFill>
                  <a:srgbClr val="404040"/>
                </a:solidFill>
                <a:effectLst/>
                <a:ea typeface="Times New Roman" panose="02020603050405020304" pitchFamily="18" charset="0"/>
              </a:rPr>
              <a:t> – не абсолютный показатель, а инструмент, который нужно адаптировать к конкретной клинической ситуации. </a:t>
            </a:r>
            <a:endParaRPr lang="ru-RU" sz="1800" dirty="0">
              <a:effectLst/>
              <a:ea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5036AAF5-E098-A3A0-B930-6A664113F0CF}"/>
              </a:ext>
            </a:extLst>
          </p:cNvPr>
          <p:cNvPicPr>
            <a:picLocks noChangeAspect="1"/>
          </p:cNvPicPr>
          <p:nvPr/>
        </p:nvPicPr>
        <p:blipFill>
          <a:blip r:embed="rId2"/>
          <a:stretch>
            <a:fillRect/>
          </a:stretch>
        </p:blipFill>
        <p:spPr>
          <a:xfrm>
            <a:off x="6996223" y="2019189"/>
            <a:ext cx="5012661" cy="2819622"/>
          </a:xfrm>
          <a:prstGeom prst="rect">
            <a:avLst/>
          </a:prstGeom>
        </p:spPr>
      </p:pic>
    </p:spTree>
    <p:extLst>
      <p:ext uri="{BB962C8B-B14F-4D97-AF65-F5344CB8AC3E}">
        <p14:creationId xmlns:p14="http://schemas.microsoft.com/office/powerpoint/2010/main" val="2197479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DCB054-2DD7-D103-CFDD-BA1CF72F433F}"/>
              </a:ext>
            </a:extLst>
          </p:cNvPr>
          <p:cNvSpPr>
            <a:spLocks noGrp="1"/>
          </p:cNvSpPr>
          <p:nvPr>
            <p:ph type="title"/>
          </p:nvPr>
        </p:nvSpPr>
        <p:spPr>
          <a:xfrm>
            <a:off x="2582351" y="348736"/>
            <a:ext cx="8911687" cy="1280890"/>
          </a:xfrm>
        </p:spPr>
        <p:txBody>
          <a:bodyPr>
            <a:normAutofit fontScale="90000"/>
          </a:bodyPr>
          <a:lstStyle/>
          <a:p>
            <a:r>
              <a:rPr lang="ru-RU" sz="3200" dirty="0">
                <a:effectLst/>
                <a:ea typeface="Times New Roman" panose="02020603050405020304" pitchFamily="18" charset="0"/>
              </a:rPr>
              <a:t>Примеры зависимости LR от популяции</a:t>
            </a:r>
            <a:br>
              <a:rPr lang="ru-RU" sz="3200" dirty="0">
                <a:effectLst/>
                <a:ea typeface="Times New Roman" panose="02020603050405020304" pitchFamily="18" charset="0"/>
              </a:rPr>
            </a:br>
            <a:endParaRPr lang="ru-RU" sz="5400" dirty="0"/>
          </a:p>
        </p:txBody>
      </p:sp>
      <p:sp>
        <p:nvSpPr>
          <p:cNvPr id="3" name="Объект 2">
            <a:extLst>
              <a:ext uri="{FF2B5EF4-FFF2-40B4-BE49-F238E27FC236}">
                <a16:creationId xmlns:a16="http://schemas.microsoft.com/office/drawing/2014/main" id="{3AF3E52E-27EB-2DEF-D97B-F36FEE935454}"/>
              </a:ext>
            </a:extLst>
          </p:cNvPr>
          <p:cNvSpPr>
            <a:spLocks noGrp="1"/>
          </p:cNvSpPr>
          <p:nvPr>
            <p:ph idx="1"/>
          </p:nvPr>
        </p:nvSpPr>
        <p:spPr>
          <a:xfrm>
            <a:off x="1400517" y="1752840"/>
            <a:ext cx="5468116" cy="4201392"/>
          </a:xfrm>
        </p:spPr>
        <p:txBody>
          <a:bodyPr/>
          <a:lstStyle/>
          <a:p>
            <a:pPr marL="0" lvl="0" indent="0">
              <a:spcAft>
                <a:spcPts val="300"/>
              </a:spcAft>
              <a:buNone/>
              <a:tabLst>
                <a:tab pos="457200" algn="l"/>
              </a:tabLst>
            </a:pPr>
            <a:r>
              <a:rPr lang="ru-RU" sz="1600" b="1" dirty="0">
                <a:solidFill>
                  <a:srgbClr val="404040"/>
                </a:solidFill>
                <a:effectLst/>
                <a:ea typeface="Times New Roman" panose="02020603050405020304" pitchFamily="18" charset="0"/>
              </a:rPr>
              <a:t>Тест </a:t>
            </a:r>
            <a:r>
              <a:rPr lang="ru-RU" sz="1600" b="1" dirty="0" err="1">
                <a:solidFill>
                  <a:srgbClr val="404040"/>
                </a:solidFill>
                <a:effectLst/>
                <a:ea typeface="Times New Roman" panose="02020603050405020304" pitchFamily="18" charset="0"/>
              </a:rPr>
              <a:t>Лахмана</a:t>
            </a:r>
            <a:r>
              <a:rPr lang="ru-RU" sz="1600" dirty="0">
                <a:solidFill>
                  <a:srgbClr val="404040"/>
                </a:solidFill>
                <a:effectLst/>
                <a:ea typeface="Times New Roman" panose="02020603050405020304" pitchFamily="18" charset="0"/>
              </a:rPr>
              <a:t>:</a:t>
            </a:r>
            <a:endParaRPr lang="ru-RU" sz="1600" dirty="0">
              <a:effectLst/>
              <a:ea typeface="Times New Roman" panose="02020603050405020304" pitchFamily="18" charset="0"/>
            </a:endParaRPr>
          </a:p>
          <a:p>
            <a:pPr marL="457200" lvl="1" indent="0">
              <a:buSzPts val="1000"/>
              <a:buNone/>
              <a:tabLst>
                <a:tab pos="914400" algn="l"/>
              </a:tabLst>
            </a:pPr>
            <a:r>
              <a:rPr lang="ru-RU" dirty="0">
                <a:solidFill>
                  <a:srgbClr val="404040"/>
                </a:solidFill>
                <a:effectLst/>
                <a:ea typeface="Times New Roman" panose="02020603050405020304" pitchFamily="18" charset="0"/>
                <a:cs typeface="Times New Roman" panose="02020603050405020304" pitchFamily="18" charset="0"/>
              </a:rPr>
              <a:t>У футболистов с острым травматическим разрывом ПКС: </a:t>
            </a:r>
            <a:r>
              <a:rPr lang="ru-RU" b="1" dirty="0">
                <a:solidFill>
                  <a:srgbClr val="404040"/>
                </a:solidFill>
                <a:effectLst/>
                <a:ea typeface="Times New Roman" panose="02020603050405020304" pitchFamily="18" charset="0"/>
                <a:cs typeface="Times New Roman" panose="02020603050405020304" pitchFamily="18" charset="0"/>
              </a:rPr>
              <a:t>LR+ = 15</a:t>
            </a:r>
            <a:r>
              <a:rPr lang="ru-RU" dirty="0">
                <a:solidFill>
                  <a:srgbClr val="404040"/>
                </a:solidFill>
                <a:effectLst/>
                <a:ea typeface="Times New Roman" panose="02020603050405020304" pitchFamily="18" charset="0"/>
                <a:cs typeface="Times New Roman" panose="02020603050405020304" pitchFamily="18" charset="0"/>
              </a:rPr>
              <a:t>, LR- = 0.1 (так как травма очевидна).</a:t>
            </a:r>
            <a:endParaRPr lang="ru-RU"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dirty="0">
                <a:solidFill>
                  <a:srgbClr val="404040"/>
                </a:solidFill>
                <a:effectLst/>
                <a:ea typeface="Times New Roman" panose="02020603050405020304" pitchFamily="18" charset="0"/>
                <a:cs typeface="Times New Roman" panose="02020603050405020304" pitchFamily="18" charset="0"/>
              </a:rPr>
              <a:t>У пожилых с дегенеративными изменениями: </a:t>
            </a:r>
            <a:r>
              <a:rPr lang="ru-RU" b="1" dirty="0">
                <a:solidFill>
                  <a:srgbClr val="404040"/>
                </a:solidFill>
                <a:effectLst/>
                <a:ea typeface="Times New Roman" panose="02020603050405020304" pitchFamily="18" charset="0"/>
                <a:cs typeface="Times New Roman" panose="02020603050405020304" pitchFamily="18" charset="0"/>
              </a:rPr>
              <a:t>LR+ = 5</a:t>
            </a:r>
            <a:r>
              <a:rPr lang="ru-RU" dirty="0">
                <a:solidFill>
                  <a:srgbClr val="404040"/>
                </a:solidFill>
                <a:effectLst/>
                <a:ea typeface="Times New Roman" panose="02020603050405020304" pitchFamily="18" charset="0"/>
                <a:cs typeface="Times New Roman" panose="02020603050405020304" pitchFamily="18" charset="0"/>
              </a:rPr>
              <a:t>, LR- = 0.3 (симптомы могут быть вызваны артрозом).</a:t>
            </a:r>
            <a:endParaRPr lang="ru-RU" dirty="0">
              <a:effectLst/>
              <a:ea typeface="Times New Roman" panose="02020603050405020304" pitchFamily="18" charset="0"/>
              <a:cs typeface="Times New Roman" panose="02020603050405020304" pitchFamily="18" charset="0"/>
            </a:endParaRPr>
          </a:p>
          <a:p>
            <a:pPr marL="0" lvl="0" indent="0">
              <a:spcAft>
                <a:spcPts val="300"/>
              </a:spcAft>
              <a:buNone/>
              <a:tabLst>
                <a:tab pos="457200" algn="l"/>
              </a:tabLst>
            </a:pPr>
            <a:r>
              <a:rPr lang="ru-RU" sz="1600" b="1" dirty="0">
                <a:solidFill>
                  <a:srgbClr val="404040"/>
                </a:solidFill>
                <a:effectLst/>
                <a:ea typeface="Times New Roman" panose="02020603050405020304" pitchFamily="18" charset="0"/>
              </a:rPr>
              <a:t>Тест Мак-Мюррея</a:t>
            </a:r>
            <a:r>
              <a:rPr lang="ru-RU" sz="1600" dirty="0">
                <a:solidFill>
                  <a:srgbClr val="404040"/>
                </a:solidFill>
                <a:effectLst/>
                <a:ea typeface="Times New Roman" panose="02020603050405020304" pitchFamily="18" charset="0"/>
              </a:rPr>
              <a:t>:</a:t>
            </a:r>
            <a:endParaRPr lang="ru-RU" sz="1600" dirty="0">
              <a:effectLst/>
              <a:ea typeface="Times New Roman" panose="02020603050405020304" pitchFamily="18" charset="0"/>
            </a:endParaRPr>
          </a:p>
          <a:p>
            <a:pPr marL="457200" lvl="1" indent="0">
              <a:buSzPts val="1000"/>
              <a:buNone/>
              <a:tabLst>
                <a:tab pos="914400" algn="l"/>
              </a:tabLst>
            </a:pPr>
            <a:r>
              <a:rPr lang="ru-RU" dirty="0">
                <a:solidFill>
                  <a:srgbClr val="404040"/>
                </a:solidFill>
                <a:effectLst/>
                <a:ea typeface="Times New Roman" panose="02020603050405020304" pitchFamily="18" charset="0"/>
                <a:cs typeface="Times New Roman" panose="02020603050405020304" pitchFamily="18" charset="0"/>
              </a:rPr>
              <a:t>У молодых пациентов с травмой: </a:t>
            </a:r>
            <a:r>
              <a:rPr lang="ru-RU" b="1" dirty="0">
                <a:solidFill>
                  <a:srgbClr val="404040"/>
                </a:solidFill>
                <a:effectLst/>
                <a:ea typeface="Times New Roman" panose="02020603050405020304" pitchFamily="18" charset="0"/>
                <a:cs typeface="Times New Roman" panose="02020603050405020304" pitchFamily="18" charset="0"/>
              </a:rPr>
              <a:t>LR- = 0.1</a:t>
            </a:r>
            <a:r>
              <a:rPr lang="ru-RU" dirty="0">
                <a:solidFill>
                  <a:srgbClr val="404040"/>
                </a:solidFill>
                <a:effectLst/>
                <a:ea typeface="Times New Roman" panose="02020603050405020304" pitchFamily="18" charset="0"/>
                <a:cs typeface="Times New Roman" panose="02020603050405020304" pitchFamily="18" charset="0"/>
              </a:rPr>
              <a:t> (хорошо исключает разрыв).</a:t>
            </a:r>
            <a:endParaRPr lang="ru-RU"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dirty="0">
                <a:solidFill>
                  <a:srgbClr val="404040"/>
                </a:solidFill>
                <a:effectLst/>
                <a:ea typeface="Times New Roman" panose="02020603050405020304" pitchFamily="18" charset="0"/>
                <a:cs typeface="Times New Roman" panose="02020603050405020304" pitchFamily="18" charset="0"/>
              </a:rPr>
              <a:t>У пациентов с артрозом: </a:t>
            </a:r>
            <a:r>
              <a:rPr lang="ru-RU" b="1" dirty="0">
                <a:solidFill>
                  <a:srgbClr val="404040"/>
                </a:solidFill>
                <a:effectLst/>
                <a:ea typeface="Times New Roman" panose="02020603050405020304" pitchFamily="18" charset="0"/>
                <a:cs typeface="Times New Roman" panose="02020603050405020304" pitchFamily="18" charset="0"/>
              </a:rPr>
              <a:t>LR- = 0.5</a:t>
            </a:r>
            <a:r>
              <a:rPr lang="ru-RU" dirty="0">
                <a:solidFill>
                  <a:srgbClr val="404040"/>
                </a:solidFill>
                <a:effectLst/>
                <a:ea typeface="Times New Roman" panose="02020603050405020304" pitchFamily="18" charset="0"/>
                <a:cs typeface="Times New Roman" panose="02020603050405020304" pitchFamily="18" charset="0"/>
              </a:rPr>
              <a:t> (ложноотрицательные результаты из-за схожих симптомов).</a:t>
            </a:r>
            <a:endParaRPr lang="ru-RU" dirty="0">
              <a:effectLst/>
              <a:ea typeface="Times New Roman" panose="02020603050405020304" pitchFamily="18"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8A38143D-B801-073B-2C48-FD2E47191022}"/>
              </a:ext>
            </a:extLst>
          </p:cNvPr>
          <p:cNvPicPr>
            <a:picLocks noChangeAspect="1"/>
          </p:cNvPicPr>
          <p:nvPr/>
        </p:nvPicPr>
        <p:blipFill>
          <a:blip r:embed="rId2"/>
          <a:stretch>
            <a:fillRect/>
          </a:stretch>
        </p:blipFill>
        <p:spPr>
          <a:xfrm>
            <a:off x="7591647" y="1401490"/>
            <a:ext cx="3712617" cy="2410623"/>
          </a:xfrm>
          <a:prstGeom prst="rect">
            <a:avLst/>
          </a:prstGeom>
        </p:spPr>
      </p:pic>
      <p:pic>
        <p:nvPicPr>
          <p:cNvPr id="7" name="Рисунок 6">
            <a:extLst>
              <a:ext uri="{FF2B5EF4-FFF2-40B4-BE49-F238E27FC236}">
                <a16:creationId xmlns:a16="http://schemas.microsoft.com/office/drawing/2014/main" id="{28D65013-4653-5593-7D39-9DD61E5ADE04}"/>
              </a:ext>
            </a:extLst>
          </p:cNvPr>
          <p:cNvPicPr>
            <a:picLocks noChangeAspect="1"/>
          </p:cNvPicPr>
          <p:nvPr/>
        </p:nvPicPr>
        <p:blipFill>
          <a:blip r:embed="rId3"/>
          <a:stretch>
            <a:fillRect/>
          </a:stretch>
        </p:blipFill>
        <p:spPr>
          <a:xfrm>
            <a:off x="7207755" y="4098641"/>
            <a:ext cx="4636274" cy="2410623"/>
          </a:xfrm>
          <a:prstGeom prst="rect">
            <a:avLst/>
          </a:prstGeom>
        </p:spPr>
      </p:pic>
    </p:spTree>
    <p:extLst>
      <p:ext uri="{BB962C8B-B14F-4D97-AF65-F5344CB8AC3E}">
        <p14:creationId xmlns:p14="http://schemas.microsoft.com/office/powerpoint/2010/main" val="3184516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24A235-9ACD-FD95-F59B-A23CEC7EE543}"/>
              </a:ext>
            </a:extLst>
          </p:cNvPr>
          <p:cNvSpPr>
            <a:spLocks noGrp="1"/>
          </p:cNvSpPr>
          <p:nvPr>
            <p:ph type="title"/>
          </p:nvPr>
        </p:nvSpPr>
        <p:spPr>
          <a:xfrm>
            <a:off x="2070410" y="427250"/>
            <a:ext cx="8911687" cy="1280890"/>
          </a:xfrm>
        </p:spPr>
        <p:txBody>
          <a:bodyPr>
            <a:normAutofit/>
          </a:bodyPr>
          <a:lstStyle/>
          <a:p>
            <a:r>
              <a:rPr lang="ru-RU" sz="2400" kern="0" dirty="0">
                <a:effectLst/>
                <a:latin typeface="+mn-lt"/>
                <a:ea typeface="Times New Roman" panose="02020603050405020304" pitchFamily="18" charset="0"/>
                <a:cs typeface="Times New Roman" panose="02020603050405020304" pitchFamily="18" charset="0"/>
              </a:rPr>
              <a:t>Тест вальгусной нагрузки при повреждении MCL колена</a:t>
            </a:r>
            <a:br>
              <a:rPr lang="ru-RU" sz="2400" kern="100" dirty="0">
                <a:effectLst/>
                <a:latin typeface="+mn-lt"/>
                <a:ea typeface="Calibri" panose="020F0502020204030204" pitchFamily="34" charset="0"/>
                <a:cs typeface="Times New Roman" panose="02020603050405020304" pitchFamily="18" charset="0"/>
              </a:rPr>
            </a:br>
            <a:endParaRPr lang="ru-RU" sz="4400" dirty="0">
              <a:latin typeface="+mn-lt"/>
            </a:endParaRPr>
          </a:p>
        </p:txBody>
      </p:sp>
      <p:sp>
        <p:nvSpPr>
          <p:cNvPr id="3" name="Объект 2">
            <a:extLst>
              <a:ext uri="{FF2B5EF4-FFF2-40B4-BE49-F238E27FC236}">
                <a16:creationId xmlns:a16="http://schemas.microsoft.com/office/drawing/2014/main" id="{C07FF255-53FC-5F60-5A43-3C2140B79957}"/>
              </a:ext>
            </a:extLst>
          </p:cNvPr>
          <p:cNvSpPr>
            <a:spLocks noGrp="1"/>
          </p:cNvSpPr>
          <p:nvPr>
            <p:ph idx="1"/>
          </p:nvPr>
        </p:nvSpPr>
        <p:spPr>
          <a:xfrm>
            <a:off x="1399125" y="4230817"/>
            <a:ext cx="6054414" cy="3777622"/>
          </a:xfrm>
        </p:spPr>
        <p:txBody>
          <a:bodyPr/>
          <a:lstStyle/>
          <a:p>
            <a:pPr marL="0" indent="0">
              <a:buNone/>
            </a:pPr>
            <a:r>
              <a:rPr lang="ru-RU" sz="1800" b="1" kern="0" dirty="0">
                <a:solidFill>
                  <a:srgbClr val="404040"/>
                </a:solidFill>
                <a:effectLst/>
                <a:ea typeface="Times New Roman" panose="02020603050405020304" pitchFamily="18" charset="0"/>
                <a:cs typeface="Times New Roman" panose="02020603050405020304" pitchFamily="18" charset="0"/>
              </a:rPr>
              <a:t>Почему?</a:t>
            </a:r>
            <a:r>
              <a:rPr lang="ru-RU" sz="1800" kern="0" dirty="0">
                <a:solidFill>
                  <a:srgbClr val="404040"/>
                </a:solidFill>
                <a:effectLst/>
                <a:ea typeface="Times New Roman" panose="02020603050405020304" pitchFamily="18" charset="0"/>
                <a:cs typeface="Times New Roman" panose="02020603050405020304" pitchFamily="18" charset="0"/>
              </a:rPr>
              <a:t> При артрозе вальгусная нестабильность может быть вызвана дегенерацией, а не разрывом MCL.</a:t>
            </a:r>
            <a:endParaRPr lang="ru-RU" sz="1800" kern="100" dirty="0">
              <a:effectLst/>
              <a:ea typeface="Calibri" panose="020F0502020204030204" pitchFamily="34" charset="0"/>
              <a:cs typeface="Times New Roman" panose="02020603050405020304" pitchFamily="18" charset="0"/>
            </a:endParaRPr>
          </a:p>
          <a:p>
            <a:endParaRPr lang="ru-RU" dirty="0"/>
          </a:p>
        </p:txBody>
      </p:sp>
      <p:sp>
        <p:nvSpPr>
          <p:cNvPr id="5" name="Объект 2">
            <a:extLst>
              <a:ext uri="{FF2B5EF4-FFF2-40B4-BE49-F238E27FC236}">
                <a16:creationId xmlns:a16="http://schemas.microsoft.com/office/drawing/2014/main" id="{F6DBEEE1-DC18-3AD6-1C29-8E9534139A3A}"/>
              </a:ext>
            </a:extLst>
          </p:cNvPr>
          <p:cNvSpPr txBox="1">
            <a:spLocks/>
          </p:cNvSpPr>
          <p:nvPr/>
        </p:nvSpPr>
        <p:spPr>
          <a:xfrm>
            <a:off x="1877475" y="1810378"/>
            <a:ext cx="8915400"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ru-RU" dirty="0"/>
          </a:p>
        </p:txBody>
      </p:sp>
      <p:graphicFrame>
        <p:nvGraphicFramePr>
          <p:cNvPr id="8" name="Таблица 7">
            <a:extLst>
              <a:ext uri="{FF2B5EF4-FFF2-40B4-BE49-F238E27FC236}">
                <a16:creationId xmlns:a16="http://schemas.microsoft.com/office/drawing/2014/main" id="{12174CCB-FFB8-0A78-B414-9258823537D8}"/>
              </a:ext>
            </a:extLst>
          </p:cNvPr>
          <p:cNvGraphicFramePr>
            <a:graphicFrameLocks noGrp="1"/>
          </p:cNvGraphicFramePr>
          <p:nvPr>
            <p:extLst>
              <p:ext uri="{D42A27DB-BD31-4B8C-83A1-F6EECF244321}">
                <p14:modId xmlns:p14="http://schemas.microsoft.com/office/powerpoint/2010/main" val="891577323"/>
              </p:ext>
            </p:extLst>
          </p:nvPr>
        </p:nvGraphicFramePr>
        <p:xfrm>
          <a:off x="1399125" y="2015174"/>
          <a:ext cx="6394654" cy="1806370"/>
        </p:xfrm>
        <a:graphic>
          <a:graphicData uri="http://schemas.openxmlformats.org/drawingml/2006/table">
            <a:tbl>
              <a:tblPr firstRow="1" firstCol="1" bandRow="1"/>
              <a:tblGrid>
                <a:gridCol w="1327193">
                  <a:extLst>
                    <a:ext uri="{9D8B030D-6E8A-4147-A177-3AD203B41FA5}">
                      <a16:colId xmlns:a16="http://schemas.microsoft.com/office/drawing/2014/main" val="38132836"/>
                    </a:ext>
                  </a:extLst>
                </a:gridCol>
                <a:gridCol w="361439">
                  <a:extLst>
                    <a:ext uri="{9D8B030D-6E8A-4147-A177-3AD203B41FA5}">
                      <a16:colId xmlns:a16="http://schemas.microsoft.com/office/drawing/2014/main" val="2099962113"/>
                    </a:ext>
                  </a:extLst>
                </a:gridCol>
                <a:gridCol w="381315">
                  <a:extLst>
                    <a:ext uri="{9D8B030D-6E8A-4147-A177-3AD203B41FA5}">
                      <a16:colId xmlns:a16="http://schemas.microsoft.com/office/drawing/2014/main" val="2504405964"/>
                    </a:ext>
                  </a:extLst>
                </a:gridCol>
                <a:gridCol w="4324707">
                  <a:extLst>
                    <a:ext uri="{9D8B030D-6E8A-4147-A177-3AD203B41FA5}">
                      <a16:colId xmlns:a16="http://schemas.microsoft.com/office/drawing/2014/main" val="1841982447"/>
                    </a:ext>
                  </a:extLst>
                </a:gridCol>
              </a:tblGrid>
              <a:tr h="301009">
                <a:tc>
                  <a:txBody>
                    <a:bodyPr/>
                    <a:lstStyle/>
                    <a:p>
                      <a:r>
                        <a:rPr lang="ru-RU" sz="1400" b="1" kern="0">
                          <a:solidFill>
                            <a:srgbClr val="404040"/>
                          </a:solidFill>
                          <a:effectLst/>
                          <a:latin typeface="+mn-lt"/>
                          <a:ea typeface="Times New Roman" panose="02020603050405020304" pitchFamily="18" charset="0"/>
                          <a:cs typeface="Times New Roman" panose="02020603050405020304" pitchFamily="18" charset="0"/>
                        </a:rPr>
                        <a:t>Популяция</a:t>
                      </a:r>
                      <a:endParaRPr lang="ru-RU" sz="1400" kern="100">
                        <a:effectLst/>
                        <a:latin typeface="+mn-lt"/>
                        <a:ea typeface="Calibri" panose="020F0502020204030204" pitchFamily="34" charset="0"/>
                        <a:cs typeface="Times New Roman" panose="02020603050405020304" pitchFamily="18" charset="0"/>
                      </a:endParaRPr>
                    </a:p>
                  </a:txBody>
                  <a:tcPr marL="0" marR="9525" marT="9525" marB="9525" anchor="ctr">
                    <a:lnL>
                      <a:noFill/>
                    </a:lnL>
                    <a:lnR>
                      <a:noFill/>
                    </a:lnR>
                    <a:lnT>
                      <a:noFill/>
                    </a:lnT>
                    <a:lnB>
                      <a:noFill/>
                    </a:lnB>
                  </a:tcPr>
                </a:tc>
                <a:tc>
                  <a:txBody>
                    <a:bodyPr/>
                    <a:lstStyle/>
                    <a:p>
                      <a:r>
                        <a:rPr lang="ru-RU" sz="1400" b="1" kern="0">
                          <a:solidFill>
                            <a:srgbClr val="404040"/>
                          </a:solidFill>
                          <a:effectLst/>
                          <a:latin typeface="+mn-lt"/>
                          <a:ea typeface="Times New Roman" panose="02020603050405020304" pitchFamily="18" charset="0"/>
                          <a:cs typeface="Times New Roman" panose="02020603050405020304" pitchFamily="18" charset="0"/>
                        </a:rPr>
                        <a:t>LR+</a:t>
                      </a:r>
                      <a:endParaRPr lang="ru-RU" sz="1400" kern="1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r>
                        <a:rPr lang="ru-RU" sz="1400" b="1" kern="0">
                          <a:solidFill>
                            <a:srgbClr val="404040"/>
                          </a:solidFill>
                          <a:effectLst/>
                          <a:latin typeface="+mn-lt"/>
                          <a:ea typeface="Times New Roman" panose="02020603050405020304" pitchFamily="18" charset="0"/>
                          <a:cs typeface="Times New Roman" panose="02020603050405020304" pitchFamily="18" charset="0"/>
                        </a:rPr>
                        <a:t>LR-</a:t>
                      </a:r>
                      <a:endParaRPr lang="ru-RU" sz="1400" kern="1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r>
                        <a:rPr lang="ru-RU" sz="1400" b="1" kern="0" dirty="0">
                          <a:solidFill>
                            <a:srgbClr val="404040"/>
                          </a:solidFill>
                          <a:effectLst/>
                          <a:latin typeface="+mn-lt"/>
                          <a:ea typeface="Times New Roman" panose="02020603050405020304" pitchFamily="18" charset="0"/>
                          <a:cs typeface="Times New Roman" panose="02020603050405020304" pitchFamily="18" charset="0"/>
                        </a:rPr>
                        <a:t>Объяснение</a:t>
                      </a:r>
                      <a:endParaRPr lang="ru-RU" sz="1400" kern="1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484214834"/>
                  </a:ext>
                </a:extLst>
              </a:tr>
              <a:tr h="846231">
                <a:tc>
                  <a:txBody>
                    <a:bodyPr/>
                    <a:lstStyle/>
                    <a:p>
                      <a:r>
                        <a:rPr lang="ru-RU" sz="1400" kern="0">
                          <a:solidFill>
                            <a:srgbClr val="404040"/>
                          </a:solidFill>
                          <a:effectLst/>
                          <a:latin typeface="+mn-lt"/>
                          <a:ea typeface="Times New Roman" panose="02020603050405020304" pitchFamily="18" charset="0"/>
                          <a:cs typeface="Times New Roman" panose="02020603050405020304" pitchFamily="18" charset="0"/>
                        </a:rPr>
                        <a:t>Спортсмены с острой травмой</a:t>
                      </a:r>
                      <a:endParaRPr lang="ru-RU" sz="1400" kern="100">
                        <a:effectLst/>
                        <a:latin typeface="+mn-lt"/>
                        <a:ea typeface="Calibri" panose="020F0502020204030204" pitchFamily="34" charset="0"/>
                        <a:cs typeface="Times New Roman" panose="02020603050405020304" pitchFamily="18" charset="0"/>
                      </a:endParaRPr>
                    </a:p>
                  </a:txBody>
                  <a:tcPr marL="0" marR="9525" marT="9525" marB="9525" anchor="ctr">
                    <a:lnL>
                      <a:noFill/>
                    </a:lnL>
                    <a:lnR>
                      <a:noFill/>
                    </a:lnR>
                    <a:lnT>
                      <a:noFill/>
                    </a:lnT>
                    <a:lnB>
                      <a:noFill/>
                    </a:lnB>
                  </a:tcPr>
                </a:tc>
                <a:tc>
                  <a:txBody>
                    <a:bodyPr/>
                    <a:lstStyle/>
                    <a:p>
                      <a:r>
                        <a:rPr lang="ru-RU" sz="1400" kern="0">
                          <a:solidFill>
                            <a:srgbClr val="404040"/>
                          </a:solidFill>
                          <a:effectLst/>
                          <a:latin typeface="+mn-lt"/>
                          <a:ea typeface="Times New Roman" panose="02020603050405020304" pitchFamily="18" charset="0"/>
                          <a:cs typeface="Times New Roman" panose="02020603050405020304" pitchFamily="18" charset="0"/>
                        </a:rPr>
                        <a:t>7.5</a:t>
                      </a:r>
                      <a:endParaRPr lang="ru-RU" sz="1400" kern="1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r>
                        <a:rPr lang="ru-RU" sz="1400" kern="0">
                          <a:solidFill>
                            <a:srgbClr val="404040"/>
                          </a:solidFill>
                          <a:effectLst/>
                          <a:latin typeface="+mn-lt"/>
                          <a:ea typeface="Times New Roman" panose="02020603050405020304" pitchFamily="18" charset="0"/>
                          <a:cs typeface="Times New Roman" panose="02020603050405020304" pitchFamily="18" charset="0"/>
                        </a:rPr>
                        <a:t>0.2</a:t>
                      </a:r>
                      <a:endParaRPr lang="ru-RU" sz="1400" kern="1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r>
                        <a:rPr lang="ru-RU" sz="1400" kern="0">
                          <a:solidFill>
                            <a:srgbClr val="404040"/>
                          </a:solidFill>
                          <a:effectLst/>
                          <a:latin typeface="+mn-lt"/>
                          <a:ea typeface="Times New Roman" panose="02020603050405020304" pitchFamily="18" charset="0"/>
                          <a:cs typeface="Times New Roman" panose="02020603050405020304" pitchFamily="18" charset="0"/>
                        </a:rPr>
                        <a:t>Высокий LR+ из-за изолированного повреждения MCL</a:t>
                      </a:r>
                      <a:endParaRPr lang="ru-RU" sz="1400" kern="1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2267070089"/>
                  </a:ext>
                </a:extLst>
              </a:tr>
              <a:tr h="573620">
                <a:tc>
                  <a:txBody>
                    <a:bodyPr/>
                    <a:lstStyle/>
                    <a:p>
                      <a:r>
                        <a:rPr lang="ru-RU" sz="1400" kern="0">
                          <a:solidFill>
                            <a:srgbClr val="404040"/>
                          </a:solidFill>
                          <a:effectLst/>
                          <a:latin typeface="+mn-lt"/>
                          <a:ea typeface="Times New Roman" panose="02020603050405020304" pitchFamily="18" charset="0"/>
                          <a:cs typeface="Times New Roman" panose="02020603050405020304" pitchFamily="18" charset="0"/>
                        </a:rPr>
                        <a:t>Пациенты с остеоартритом</a:t>
                      </a:r>
                      <a:endParaRPr lang="ru-RU" sz="1400" kern="100">
                        <a:effectLst/>
                        <a:latin typeface="+mn-lt"/>
                        <a:ea typeface="Calibri" panose="020F0502020204030204" pitchFamily="34" charset="0"/>
                        <a:cs typeface="Times New Roman" panose="02020603050405020304" pitchFamily="18" charset="0"/>
                      </a:endParaRPr>
                    </a:p>
                  </a:txBody>
                  <a:tcPr marL="0" marR="9525" marT="9525" marB="9525" anchor="ctr">
                    <a:lnL>
                      <a:noFill/>
                    </a:lnL>
                    <a:lnR>
                      <a:noFill/>
                    </a:lnR>
                    <a:lnT>
                      <a:noFill/>
                    </a:lnT>
                    <a:lnB>
                      <a:noFill/>
                    </a:lnB>
                  </a:tcPr>
                </a:tc>
                <a:tc>
                  <a:txBody>
                    <a:bodyPr/>
                    <a:lstStyle/>
                    <a:p>
                      <a:r>
                        <a:rPr lang="ru-RU" sz="1400" kern="0">
                          <a:solidFill>
                            <a:srgbClr val="404040"/>
                          </a:solidFill>
                          <a:effectLst/>
                          <a:latin typeface="+mn-lt"/>
                          <a:ea typeface="Times New Roman" panose="02020603050405020304" pitchFamily="18" charset="0"/>
                          <a:cs typeface="Times New Roman" panose="02020603050405020304" pitchFamily="18" charset="0"/>
                        </a:rPr>
                        <a:t>1.5</a:t>
                      </a:r>
                      <a:endParaRPr lang="ru-RU" sz="1400" kern="1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r>
                        <a:rPr lang="ru-RU" sz="1400" kern="0">
                          <a:solidFill>
                            <a:srgbClr val="404040"/>
                          </a:solidFill>
                          <a:effectLst/>
                          <a:latin typeface="+mn-lt"/>
                          <a:ea typeface="Times New Roman" panose="02020603050405020304" pitchFamily="18" charset="0"/>
                          <a:cs typeface="Times New Roman" panose="02020603050405020304" pitchFamily="18" charset="0"/>
                        </a:rPr>
                        <a:t>0.8</a:t>
                      </a:r>
                      <a:endParaRPr lang="ru-RU" sz="1400" kern="10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tc>
                  <a:txBody>
                    <a:bodyPr/>
                    <a:lstStyle/>
                    <a:p>
                      <a:r>
                        <a:rPr lang="ru-RU" sz="1400" kern="0" dirty="0">
                          <a:solidFill>
                            <a:srgbClr val="404040"/>
                          </a:solidFill>
                          <a:effectLst/>
                          <a:latin typeface="+mn-lt"/>
                          <a:ea typeface="Times New Roman" panose="02020603050405020304" pitchFamily="18" charset="0"/>
                          <a:cs typeface="Times New Roman" panose="02020603050405020304" pitchFamily="18" charset="0"/>
                        </a:rPr>
                        <a:t>Низкая специфичность из-за деформации сустава</a:t>
                      </a:r>
                      <a:endParaRPr lang="ru-RU" sz="1400" kern="100" dirty="0">
                        <a:effectLst/>
                        <a:latin typeface="+mn-lt"/>
                        <a:ea typeface="Calibri" panose="020F0502020204030204" pitchFamily="34" charset="0"/>
                        <a:cs typeface="Times New Roman" panose="02020603050405020304" pitchFamily="18" charset="0"/>
                      </a:endParaRPr>
                    </a:p>
                  </a:txBody>
                  <a:tcPr marL="9525" marR="9525" marT="9525" marB="9525" anchor="ctr">
                    <a:lnL>
                      <a:noFill/>
                    </a:lnL>
                    <a:lnR>
                      <a:noFill/>
                    </a:lnR>
                    <a:lnT>
                      <a:noFill/>
                    </a:lnT>
                    <a:lnB>
                      <a:noFill/>
                    </a:lnB>
                  </a:tcPr>
                </a:tc>
                <a:extLst>
                  <a:ext uri="{0D108BD9-81ED-4DB2-BD59-A6C34878D82A}">
                    <a16:rowId xmlns:a16="http://schemas.microsoft.com/office/drawing/2014/main" val="1163399588"/>
                  </a:ext>
                </a:extLst>
              </a:tr>
            </a:tbl>
          </a:graphicData>
        </a:graphic>
      </p:graphicFrame>
      <p:pic>
        <p:nvPicPr>
          <p:cNvPr id="6" name="Рисунок 5">
            <a:extLst>
              <a:ext uri="{FF2B5EF4-FFF2-40B4-BE49-F238E27FC236}">
                <a16:creationId xmlns:a16="http://schemas.microsoft.com/office/drawing/2014/main" id="{9A3CAA77-A907-A32F-214B-BBD71CFF0198}"/>
              </a:ext>
            </a:extLst>
          </p:cNvPr>
          <p:cNvPicPr>
            <a:picLocks noChangeAspect="1"/>
          </p:cNvPicPr>
          <p:nvPr/>
        </p:nvPicPr>
        <p:blipFill>
          <a:blip r:embed="rId2"/>
          <a:stretch>
            <a:fillRect/>
          </a:stretch>
        </p:blipFill>
        <p:spPr>
          <a:xfrm>
            <a:off x="7793779" y="1071994"/>
            <a:ext cx="3429000" cy="5499100"/>
          </a:xfrm>
          <a:prstGeom prst="rect">
            <a:avLst/>
          </a:prstGeom>
        </p:spPr>
      </p:pic>
    </p:spTree>
    <p:extLst>
      <p:ext uri="{BB962C8B-B14F-4D97-AF65-F5344CB8AC3E}">
        <p14:creationId xmlns:p14="http://schemas.microsoft.com/office/powerpoint/2010/main" val="1438421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C1FF77-D395-B6C6-A34C-852E40B5D61D}"/>
              </a:ext>
            </a:extLst>
          </p:cNvPr>
          <p:cNvSpPr>
            <a:spLocks noGrp="1"/>
          </p:cNvSpPr>
          <p:nvPr>
            <p:ph type="title"/>
          </p:nvPr>
        </p:nvSpPr>
        <p:spPr>
          <a:xfrm>
            <a:off x="4148592" y="285329"/>
            <a:ext cx="8911687" cy="1280890"/>
          </a:xfrm>
        </p:spPr>
        <p:txBody>
          <a:bodyPr/>
          <a:lstStyle/>
          <a:p>
            <a:r>
              <a:rPr lang="ru-RU" dirty="0"/>
              <a:t>Кластер тестов</a:t>
            </a:r>
          </a:p>
        </p:txBody>
      </p:sp>
      <p:sp>
        <p:nvSpPr>
          <p:cNvPr id="3" name="Объект 2">
            <a:extLst>
              <a:ext uri="{FF2B5EF4-FFF2-40B4-BE49-F238E27FC236}">
                <a16:creationId xmlns:a16="http://schemas.microsoft.com/office/drawing/2014/main" id="{BAEBB116-6D51-CA7E-2DB8-EA7CB0EC2E5A}"/>
              </a:ext>
            </a:extLst>
          </p:cNvPr>
          <p:cNvSpPr>
            <a:spLocks noGrp="1"/>
          </p:cNvSpPr>
          <p:nvPr>
            <p:ph idx="1"/>
          </p:nvPr>
        </p:nvSpPr>
        <p:spPr>
          <a:xfrm>
            <a:off x="1662545" y="1287867"/>
            <a:ext cx="4230585" cy="5347552"/>
          </a:xfrm>
        </p:spPr>
        <p:txBody>
          <a:bodyPr>
            <a:normAutofit fontScale="70000" lnSpcReduction="20000"/>
          </a:bodyPr>
          <a:lstStyle/>
          <a:p>
            <a:pPr marL="0" indent="0">
              <a:buNone/>
            </a:pPr>
            <a:r>
              <a:rPr lang="ru-RU" sz="2200" dirty="0">
                <a:solidFill>
                  <a:srgbClr val="404040"/>
                </a:solidFill>
                <a:ea typeface="Times New Roman" panose="02020603050405020304" pitchFamily="18" charset="0"/>
              </a:rPr>
              <a:t>К</a:t>
            </a:r>
            <a:r>
              <a:rPr lang="ru-RU" sz="2200" dirty="0">
                <a:solidFill>
                  <a:srgbClr val="404040"/>
                </a:solidFill>
                <a:effectLst/>
                <a:ea typeface="Times New Roman" panose="02020603050405020304" pitchFamily="18" charset="0"/>
              </a:rPr>
              <a:t>омбинация нескольких диагностических тестов значительно повышает точность диагностики</a:t>
            </a:r>
            <a:endParaRPr lang="ru-RU" sz="2200" dirty="0">
              <a:effectLst/>
              <a:ea typeface="Times New Roman" panose="02020603050405020304" pitchFamily="18" charset="0"/>
            </a:endParaRPr>
          </a:p>
          <a:p>
            <a:pPr marL="0" indent="0">
              <a:buNone/>
            </a:pPr>
            <a:r>
              <a:rPr lang="ru-RU" sz="2200" dirty="0">
                <a:solidFill>
                  <a:srgbClr val="404040"/>
                </a:solidFill>
                <a:effectLst/>
                <a:ea typeface="Times New Roman" panose="02020603050405020304" pitchFamily="18" charset="0"/>
              </a:rPr>
              <a:t>1. </a:t>
            </a:r>
            <a:r>
              <a:rPr lang="ru-RU" sz="2200" u="sng" dirty="0">
                <a:solidFill>
                  <a:srgbClr val="404040"/>
                </a:solidFill>
                <a:effectLst/>
                <a:ea typeface="Times New Roman" panose="02020603050405020304" pitchFamily="18" charset="0"/>
              </a:rPr>
              <a:t>Компенсирует ограничения отдельных тестов</a:t>
            </a:r>
            <a:endParaRPr lang="ru-RU" sz="2200" u="sng" dirty="0">
              <a:effectLst/>
              <a:ea typeface="Times New Roman" panose="02020603050405020304" pitchFamily="18" charset="0"/>
            </a:endParaRPr>
          </a:p>
          <a:p>
            <a:pPr marL="0" indent="0">
              <a:buNone/>
            </a:pPr>
            <a:r>
              <a:rPr lang="ru-RU" sz="2200" i="1" dirty="0">
                <a:solidFill>
                  <a:srgbClr val="404040"/>
                </a:solidFill>
                <a:effectLst/>
                <a:ea typeface="Calibri" panose="020F0502020204030204" pitchFamily="34" charset="0"/>
              </a:rPr>
              <a:t>Тест </a:t>
            </a:r>
            <a:r>
              <a:rPr lang="ru-RU" sz="2200" i="1" dirty="0" err="1">
                <a:solidFill>
                  <a:srgbClr val="404040"/>
                </a:solidFill>
                <a:effectLst/>
                <a:ea typeface="Calibri" panose="020F0502020204030204" pitchFamily="34" charset="0"/>
              </a:rPr>
              <a:t>Лахмана</a:t>
            </a:r>
            <a:r>
              <a:rPr lang="ru-RU" sz="2200" dirty="0">
                <a:solidFill>
                  <a:srgbClr val="404040"/>
                </a:solidFill>
                <a:effectLst/>
                <a:ea typeface="Calibri" panose="020F0502020204030204" pitchFamily="34" charset="0"/>
              </a:rPr>
              <a:t> (LR+ = 9) + </a:t>
            </a:r>
            <a:r>
              <a:rPr lang="ru-RU" sz="2200" i="1" dirty="0">
                <a:solidFill>
                  <a:srgbClr val="404040"/>
                </a:solidFill>
                <a:effectLst/>
                <a:ea typeface="Calibri" panose="020F0502020204030204" pitchFamily="34" charset="0"/>
              </a:rPr>
              <a:t>Тест «переднего выдвижного ящика»</a:t>
            </a:r>
            <a:r>
              <a:rPr lang="ru-RU" sz="2200" dirty="0">
                <a:solidFill>
                  <a:srgbClr val="404040"/>
                </a:solidFill>
                <a:effectLst/>
                <a:ea typeface="Calibri" panose="020F0502020204030204" pitchFamily="34" charset="0"/>
              </a:rPr>
              <a:t>(LR+ = 3). Если оба положительные → вероятность разрыва ≈ 99%. </a:t>
            </a:r>
          </a:p>
          <a:p>
            <a:pPr marL="0" indent="0">
              <a:buNone/>
            </a:pPr>
            <a:r>
              <a:rPr lang="ru-RU" sz="2200" dirty="0">
                <a:solidFill>
                  <a:srgbClr val="404040"/>
                </a:solidFill>
                <a:effectLst/>
                <a:ea typeface="Times New Roman" panose="02020603050405020304" pitchFamily="18" charset="0"/>
              </a:rPr>
              <a:t>2. </a:t>
            </a:r>
            <a:r>
              <a:rPr lang="ru-RU" sz="2200" u="sng" dirty="0">
                <a:solidFill>
                  <a:srgbClr val="404040"/>
                </a:solidFill>
                <a:effectLst/>
                <a:ea typeface="Times New Roman" panose="02020603050405020304" pitchFamily="18" charset="0"/>
              </a:rPr>
              <a:t>Повышение чувствительности и специфичности</a:t>
            </a:r>
            <a:endParaRPr lang="ru-RU" sz="2200" u="sng" dirty="0">
              <a:effectLst/>
              <a:ea typeface="Times New Roman" panose="02020603050405020304" pitchFamily="18" charset="0"/>
            </a:endParaRPr>
          </a:p>
          <a:p>
            <a:pPr marL="0" lvl="0" indent="0">
              <a:buSzPts val="1000"/>
              <a:buNone/>
              <a:tabLst>
                <a:tab pos="457200" algn="l"/>
              </a:tabLst>
            </a:pPr>
            <a:r>
              <a:rPr lang="ru-RU" sz="2200" i="1" dirty="0">
                <a:solidFill>
                  <a:srgbClr val="404040"/>
                </a:solidFill>
                <a:effectLst/>
                <a:ea typeface="Times New Roman" panose="02020603050405020304" pitchFamily="18" charset="0"/>
              </a:rPr>
              <a:t>Тест Мак-Мюррея</a:t>
            </a:r>
            <a:r>
              <a:rPr lang="ru-RU" sz="2200" dirty="0">
                <a:solidFill>
                  <a:srgbClr val="404040"/>
                </a:solidFill>
                <a:effectLst/>
                <a:ea typeface="Times New Roman" panose="02020603050405020304" pitchFamily="18" charset="0"/>
              </a:rPr>
              <a:t> (чувств. 70%) + </a:t>
            </a:r>
            <a:r>
              <a:rPr lang="ru-RU" sz="2200" i="1" dirty="0">
                <a:solidFill>
                  <a:srgbClr val="404040"/>
                </a:solidFill>
                <a:effectLst/>
                <a:ea typeface="Times New Roman" panose="02020603050405020304" pitchFamily="18" charset="0"/>
              </a:rPr>
              <a:t>Тест </a:t>
            </a:r>
            <a:r>
              <a:rPr lang="ru-RU" sz="2200" i="1" dirty="0" err="1">
                <a:solidFill>
                  <a:srgbClr val="404040"/>
                </a:solidFill>
                <a:effectLst/>
                <a:ea typeface="Times New Roman" panose="02020603050405020304" pitchFamily="18" charset="0"/>
              </a:rPr>
              <a:t>Эпли</a:t>
            </a:r>
            <a:r>
              <a:rPr lang="ru-RU" sz="2200" dirty="0">
                <a:solidFill>
                  <a:srgbClr val="404040"/>
                </a:solidFill>
                <a:effectLst/>
                <a:ea typeface="Times New Roman" panose="02020603050405020304" pitchFamily="18" charset="0"/>
              </a:rPr>
              <a:t> (чувств. 80%) → совместная чувствительность ≈ 94%.</a:t>
            </a:r>
            <a:endParaRPr lang="ru-RU" sz="2200" dirty="0">
              <a:effectLst/>
              <a:ea typeface="Times New Roman" panose="02020603050405020304" pitchFamily="18" charset="0"/>
            </a:endParaRPr>
          </a:p>
          <a:p>
            <a:pPr marL="0" indent="0">
              <a:buNone/>
            </a:pPr>
            <a:r>
              <a:rPr lang="ru-RU" sz="2200" i="1" dirty="0">
                <a:solidFill>
                  <a:srgbClr val="404040"/>
                </a:solidFill>
                <a:effectLst/>
                <a:ea typeface="Times New Roman" panose="02020603050405020304" pitchFamily="18" charset="0"/>
              </a:rPr>
              <a:t>3. </a:t>
            </a:r>
            <a:r>
              <a:rPr lang="ru-RU" sz="2200" u="sng" dirty="0">
                <a:solidFill>
                  <a:srgbClr val="404040"/>
                </a:solidFill>
                <a:effectLst/>
                <a:ea typeface="Times New Roman" panose="02020603050405020304" pitchFamily="18" charset="0"/>
              </a:rPr>
              <a:t>Учет разных аспектов патологии</a:t>
            </a:r>
            <a:endParaRPr lang="ru-RU" sz="2200" u="sng" dirty="0">
              <a:effectLst/>
              <a:ea typeface="Times New Roman" panose="02020603050405020304" pitchFamily="18" charset="0"/>
            </a:endParaRPr>
          </a:p>
          <a:p>
            <a:pPr marL="0" indent="0">
              <a:spcAft>
                <a:spcPts val="300"/>
              </a:spcAft>
              <a:buNone/>
            </a:pPr>
            <a:r>
              <a:rPr lang="ru-RU" sz="2200" i="1" kern="0" dirty="0">
                <a:effectLst/>
                <a:ea typeface="Times New Roman" panose="02020603050405020304" pitchFamily="18" charset="0"/>
                <a:cs typeface="Times New Roman" panose="02020603050405020304" pitchFamily="18" charset="0"/>
              </a:rPr>
              <a:t>при шейной </a:t>
            </a:r>
            <a:r>
              <a:rPr lang="ru-RU" sz="2200" i="1" kern="0" dirty="0" err="1">
                <a:effectLst/>
                <a:ea typeface="Times New Roman" panose="02020603050405020304" pitchFamily="18" charset="0"/>
                <a:cs typeface="Times New Roman" panose="02020603050405020304" pitchFamily="18" charset="0"/>
              </a:rPr>
              <a:t>радикулопатии</a:t>
            </a:r>
            <a:r>
              <a:rPr lang="ru-RU" sz="2200" i="1" kern="0" dirty="0">
                <a:effectLst/>
                <a:ea typeface="Times New Roman" panose="02020603050405020304" pitchFamily="18" charset="0"/>
                <a:cs typeface="Times New Roman" panose="02020603050405020304" pitchFamily="18" charset="0"/>
              </a:rPr>
              <a:t>:</a:t>
            </a:r>
            <a:endParaRPr lang="ru-RU" sz="2200" i="1" kern="100" dirty="0">
              <a:effectLst/>
              <a:ea typeface="Calibri" panose="020F0502020204030204" pitchFamily="34" charset="0"/>
              <a:cs typeface="Times New Roman" panose="02020603050405020304" pitchFamily="18" charset="0"/>
            </a:endParaRPr>
          </a:p>
          <a:p>
            <a:pPr marL="0" lvl="0" indent="0">
              <a:buNone/>
              <a:tabLst>
                <a:tab pos="457200" algn="l"/>
              </a:tabLst>
            </a:pPr>
            <a:r>
              <a:rPr lang="ru-RU" sz="2200" i="1" kern="0" dirty="0">
                <a:effectLst/>
                <a:ea typeface="Times New Roman" panose="02020603050405020304" pitchFamily="18" charset="0"/>
                <a:cs typeface="Times New Roman" panose="02020603050405020304" pitchFamily="18" charset="0"/>
              </a:rPr>
              <a:t>Тест </a:t>
            </a:r>
            <a:r>
              <a:rPr lang="ru-RU" sz="2200" i="1" kern="0" dirty="0" err="1">
                <a:effectLst/>
                <a:ea typeface="Times New Roman" panose="02020603050405020304" pitchFamily="18" charset="0"/>
                <a:cs typeface="Times New Roman" panose="02020603050405020304" pitchFamily="18" charset="0"/>
              </a:rPr>
              <a:t>Спирлинга</a:t>
            </a:r>
            <a:r>
              <a:rPr lang="ru-RU" sz="2200" kern="0" dirty="0">
                <a:effectLst/>
                <a:ea typeface="Times New Roman" panose="02020603050405020304" pitchFamily="18" charset="0"/>
                <a:cs typeface="Times New Roman" panose="02020603050405020304" pitchFamily="18" charset="0"/>
              </a:rPr>
              <a:t> – выявляет компрессию корешка.</a:t>
            </a:r>
            <a:endParaRPr lang="ru-RU" sz="2200" kern="100" dirty="0">
              <a:effectLst/>
              <a:ea typeface="Calibri" panose="020F0502020204030204" pitchFamily="34" charset="0"/>
              <a:cs typeface="Times New Roman" panose="02020603050405020304" pitchFamily="18" charset="0"/>
            </a:endParaRPr>
          </a:p>
          <a:p>
            <a:pPr marL="0" lvl="0" indent="0">
              <a:buNone/>
              <a:tabLst>
                <a:tab pos="457200" algn="l"/>
              </a:tabLst>
            </a:pPr>
            <a:r>
              <a:rPr lang="ru-RU" sz="2200" i="1" kern="0" dirty="0">
                <a:effectLst/>
                <a:ea typeface="Times New Roman" panose="02020603050405020304" pitchFamily="18" charset="0"/>
                <a:cs typeface="Times New Roman" panose="02020603050405020304" pitchFamily="18" charset="0"/>
              </a:rPr>
              <a:t>Тест </a:t>
            </a:r>
            <a:r>
              <a:rPr lang="ru-RU" sz="2200" i="1" kern="0" dirty="0" err="1">
                <a:effectLst/>
                <a:ea typeface="Times New Roman" panose="02020603050405020304" pitchFamily="18" charset="0"/>
                <a:cs typeface="Times New Roman" panose="02020603050405020304" pitchFamily="18" charset="0"/>
              </a:rPr>
              <a:t>дистракции</a:t>
            </a:r>
            <a:r>
              <a:rPr lang="ru-RU" sz="2200" kern="0" dirty="0">
                <a:effectLst/>
                <a:ea typeface="Times New Roman" panose="02020603050405020304" pitchFamily="18" charset="0"/>
                <a:cs typeface="Times New Roman" panose="02020603050405020304" pitchFamily="18" charset="0"/>
              </a:rPr>
              <a:t> – оценивает влияние на </a:t>
            </a:r>
            <a:r>
              <a:rPr lang="ru-RU" sz="2200" kern="0" dirty="0" err="1">
                <a:effectLst/>
                <a:ea typeface="Times New Roman" panose="02020603050405020304" pitchFamily="18" charset="0"/>
                <a:cs typeface="Times New Roman" panose="02020603050405020304" pitchFamily="18" charset="0"/>
              </a:rPr>
              <a:t>дуральный</a:t>
            </a:r>
            <a:r>
              <a:rPr lang="ru-RU" sz="2200" kern="0" dirty="0">
                <a:effectLst/>
                <a:ea typeface="Times New Roman" panose="02020603050405020304" pitchFamily="18" charset="0"/>
                <a:cs typeface="Times New Roman" panose="02020603050405020304" pitchFamily="18" charset="0"/>
              </a:rPr>
              <a:t> мешок.</a:t>
            </a:r>
            <a:endParaRPr lang="ru-RU" sz="2200" kern="100" dirty="0">
              <a:effectLst/>
              <a:ea typeface="Calibri" panose="020F0502020204030204" pitchFamily="34" charset="0"/>
              <a:cs typeface="Times New Roman" panose="02020603050405020304" pitchFamily="18" charset="0"/>
            </a:endParaRPr>
          </a:p>
          <a:p>
            <a:pPr marL="0" lvl="0" indent="0">
              <a:buNone/>
              <a:tabLst>
                <a:tab pos="457200" algn="l"/>
              </a:tabLst>
            </a:pPr>
            <a:r>
              <a:rPr lang="ru-RU" sz="2200" i="1" kern="0" dirty="0">
                <a:effectLst/>
                <a:ea typeface="Times New Roman" panose="02020603050405020304" pitchFamily="18" charset="0"/>
                <a:cs typeface="Times New Roman" panose="02020603050405020304" pitchFamily="18" charset="0"/>
              </a:rPr>
              <a:t>Тест верхнего </a:t>
            </a:r>
            <a:r>
              <a:rPr lang="ru-RU" sz="2200" i="1" kern="0" dirty="0" err="1">
                <a:effectLst/>
                <a:ea typeface="Times New Roman" panose="02020603050405020304" pitchFamily="18" charset="0"/>
                <a:cs typeface="Times New Roman" panose="02020603050405020304" pitchFamily="18" charset="0"/>
              </a:rPr>
              <a:t>конечностного</a:t>
            </a:r>
            <a:r>
              <a:rPr lang="ru-RU" sz="2200" i="1" kern="0" dirty="0">
                <a:effectLst/>
                <a:ea typeface="Times New Roman" panose="02020603050405020304" pitchFamily="18" charset="0"/>
                <a:cs typeface="Times New Roman" panose="02020603050405020304" pitchFamily="18" charset="0"/>
              </a:rPr>
              <a:t> натяжения</a:t>
            </a:r>
            <a:r>
              <a:rPr lang="ru-RU" sz="2200" kern="0" dirty="0">
                <a:effectLst/>
                <a:ea typeface="Times New Roman" panose="02020603050405020304" pitchFamily="18" charset="0"/>
                <a:cs typeface="Times New Roman" panose="02020603050405020304" pitchFamily="18" charset="0"/>
              </a:rPr>
              <a:t> – проверяет периферические нервы.</a:t>
            </a:r>
            <a:endParaRPr lang="ru-RU" sz="2200" kern="100" dirty="0">
              <a:effectLst/>
              <a:ea typeface="Calibri" panose="020F0502020204030204" pitchFamily="34" charset="0"/>
              <a:cs typeface="Times New Roman" panose="02020603050405020304" pitchFamily="18" charset="0"/>
            </a:endParaRPr>
          </a:p>
          <a:p>
            <a:endParaRPr lang="ru-RU" dirty="0"/>
          </a:p>
        </p:txBody>
      </p:sp>
      <p:sp>
        <p:nvSpPr>
          <p:cNvPr id="4" name="Объект 2">
            <a:extLst>
              <a:ext uri="{FF2B5EF4-FFF2-40B4-BE49-F238E27FC236}">
                <a16:creationId xmlns:a16="http://schemas.microsoft.com/office/drawing/2014/main" id="{334FE701-64C6-97D7-B7E7-985DB23F83CB}"/>
              </a:ext>
            </a:extLst>
          </p:cNvPr>
          <p:cNvSpPr txBox="1">
            <a:spLocks/>
          </p:cNvSpPr>
          <p:nvPr/>
        </p:nvSpPr>
        <p:spPr>
          <a:xfrm>
            <a:off x="6740877" y="1287867"/>
            <a:ext cx="4076700" cy="496221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ru-RU" sz="1800" kern="0" dirty="0">
                <a:solidFill>
                  <a:srgbClr val="404040"/>
                </a:solidFill>
                <a:effectLst/>
                <a:ea typeface="Times New Roman" panose="02020603050405020304" pitchFamily="18" charset="0"/>
                <a:cs typeface="Times New Roman" panose="02020603050405020304" pitchFamily="18" charset="0"/>
              </a:rPr>
              <a:t>4. </a:t>
            </a:r>
            <a:r>
              <a:rPr lang="ru-RU" sz="1800" u="sng" kern="0" dirty="0">
                <a:solidFill>
                  <a:srgbClr val="404040"/>
                </a:solidFill>
                <a:effectLst/>
                <a:ea typeface="Times New Roman" panose="02020603050405020304" pitchFamily="18" charset="0"/>
                <a:cs typeface="Times New Roman" panose="02020603050405020304" pitchFamily="18" charset="0"/>
              </a:rPr>
              <a:t>Снижение субъективности</a:t>
            </a:r>
            <a:endParaRPr lang="ru-RU" sz="1800" u="sng" kern="100" dirty="0">
              <a:effectLst/>
              <a:ea typeface="Calibri" panose="020F0502020204030204" pitchFamily="34" charset="0"/>
              <a:cs typeface="Times New Roman" panose="02020603050405020304" pitchFamily="18" charset="0"/>
            </a:endParaRPr>
          </a:p>
          <a:p>
            <a:pPr marL="0" indent="0">
              <a:buNone/>
            </a:pPr>
            <a:r>
              <a:rPr lang="ru-RU" sz="1800" kern="100" dirty="0">
                <a:solidFill>
                  <a:srgbClr val="404040"/>
                </a:solidFill>
                <a:effectLst/>
                <a:ea typeface="Calibri" panose="020F0502020204030204" pitchFamily="34" charset="0"/>
                <a:cs typeface="Times New Roman" panose="02020603050405020304" pitchFamily="18" charset="0"/>
              </a:rPr>
              <a:t>Кластер минимизирует ошибки: если 2 из 3 тестов положительны → результат достоверен даже при неточном выполнении одного</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solidFill>
                  <a:srgbClr val="404040"/>
                </a:solidFill>
                <a:effectLst/>
                <a:ea typeface="Calibri" panose="020F0502020204030204" pitchFamily="34" charset="0"/>
                <a:cs typeface="Times New Roman" panose="02020603050405020304" pitchFamily="18" charset="0"/>
              </a:rPr>
              <a:t>5. </a:t>
            </a:r>
            <a:r>
              <a:rPr lang="ru-RU" sz="1800" u="sng" kern="100" dirty="0">
                <a:solidFill>
                  <a:srgbClr val="404040"/>
                </a:solidFill>
                <a:effectLst/>
                <a:ea typeface="Calibri" panose="020F0502020204030204" pitchFamily="34" charset="0"/>
                <a:cs typeface="Times New Roman" panose="02020603050405020304" pitchFamily="18" charset="0"/>
              </a:rPr>
              <a:t>Адаптация к разным популяциям</a:t>
            </a:r>
            <a:endParaRPr lang="ru-RU" sz="1800" u="sng" kern="100" dirty="0">
              <a:effectLst/>
              <a:ea typeface="Calibri" panose="020F0502020204030204" pitchFamily="34" charset="0"/>
              <a:cs typeface="Times New Roman" panose="02020603050405020304" pitchFamily="18" charset="0"/>
            </a:endParaRPr>
          </a:p>
          <a:p>
            <a:pPr marL="0" lvl="0" indent="0">
              <a:buSzPts val="1000"/>
              <a:buNone/>
              <a:tabLst>
                <a:tab pos="457200" algn="l"/>
              </a:tabLst>
            </a:pPr>
            <a:r>
              <a:rPr lang="ru-RU" sz="1800" dirty="0">
                <a:solidFill>
                  <a:srgbClr val="404040"/>
                </a:solidFill>
                <a:effectLst/>
                <a:ea typeface="Times New Roman" panose="02020603050405020304" pitchFamily="18" charset="0"/>
              </a:rPr>
              <a:t>У молодых спортсменов: </a:t>
            </a:r>
            <a:r>
              <a:rPr lang="ru-RU" sz="1800" i="1" dirty="0">
                <a:solidFill>
                  <a:srgbClr val="404040"/>
                </a:solidFill>
                <a:effectLst/>
                <a:ea typeface="Times New Roman" panose="02020603050405020304" pitchFamily="18" charset="0"/>
              </a:rPr>
              <a:t>Тест </a:t>
            </a:r>
            <a:r>
              <a:rPr lang="ru-RU" sz="1800" i="1" dirty="0" err="1">
                <a:solidFill>
                  <a:srgbClr val="404040"/>
                </a:solidFill>
                <a:effectLst/>
                <a:ea typeface="Times New Roman" panose="02020603050405020304" pitchFamily="18" charset="0"/>
              </a:rPr>
              <a:t>Нира</a:t>
            </a:r>
            <a:r>
              <a:rPr lang="ru-RU" sz="1800" dirty="0">
                <a:solidFill>
                  <a:srgbClr val="404040"/>
                </a:solidFill>
                <a:effectLst/>
                <a:ea typeface="Times New Roman" panose="02020603050405020304" pitchFamily="18" charset="0"/>
              </a:rPr>
              <a:t> + </a:t>
            </a:r>
            <a:r>
              <a:rPr lang="ru-RU" sz="1800" i="1" dirty="0">
                <a:solidFill>
                  <a:srgbClr val="404040"/>
                </a:solidFill>
                <a:effectLst/>
                <a:ea typeface="Times New Roman" panose="02020603050405020304" pitchFamily="18" charset="0"/>
              </a:rPr>
              <a:t>Тест </a:t>
            </a:r>
            <a:r>
              <a:rPr lang="ru-RU" sz="1800" i="1" dirty="0" err="1">
                <a:solidFill>
                  <a:srgbClr val="404040"/>
                </a:solidFill>
                <a:effectLst/>
                <a:ea typeface="Times New Roman" panose="02020603050405020304" pitchFamily="18" charset="0"/>
              </a:rPr>
              <a:t>Хокинса</a:t>
            </a:r>
            <a:r>
              <a:rPr lang="ru-RU" sz="1800" dirty="0">
                <a:solidFill>
                  <a:srgbClr val="404040"/>
                </a:solidFill>
                <a:effectLst/>
                <a:ea typeface="Times New Roman" panose="02020603050405020304" pitchFamily="18" charset="0"/>
              </a:rPr>
              <a:t> (</a:t>
            </a:r>
            <a:r>
              <a:rPr lang="ru-RU" sz="1800" dirty="0" err="1">
                <a:solidFill>
                  <a:srgbClr val="404040"/>
                </a:solidFill>
                <a:effectLst/>
                <a:ea typeface="Times New Roman" panose="02020603050405020304" pitchFamily="18" charset="0"/>
              </a:rPr>
              <a:t>импинджмент</a:t>
            </a:r>
            <a:r>
              <a:rPr lang="ru-RU" sz="1800" dirty="0">
                <a:solidFill>
                  <a:srgbClr val="404040"/>
                </a:solidFill>
                <a:effectLst/>
                <a:ea typeface="Times New Roman" panose="02020603050405020304" pitchFamily="18" charset="0"/>
              </a:rPr>
              <a:t>).</a:t>
            </a:r>
            <a:endParaRPr lang="ru-RU" sz="1800" dirty="0">
              <a:effectLst/>
              <a:ea typeface="Times New Roman" panose="02020603050405020304" pitchFamily="18" charset="0"/>
            </a:endParaRPr>
          </a:p>
          <a:p>
            <a:pPr marL="0" lvl="0" indent="0">
              <a:buSzPts val="1000"/>
              <a:buNone/>
              <a:tabLst>
                <a:tab pos="457200" algn="l"/>
              </a:tabLst>
            </a:pPr>
            <a:r>
              <a:rPr lang="ru-RU" sz="1800" dirty="0">
                <a:solidFill>
                  <a:srgbClr val="404040"/>
                </a:solidFill>
                <a:effectLst/>
                <a:ea typeface="Times New Roman" panose="02020603050405020304" pitchFamily="18" charset="0"/>
              </a:rPr>
              <a:t>У пожилых: + </a:t>
            </a:r>
            <a:r>
              <a:rPr lang="ru-RU" sz="1800" i="1" dirty="0">
                <a:solidFill>
                  <a:srgbClr val="404040"/>
                </a:solidFill>
                <a:effectLst/>
                <a:ea typeface="Times New Roman" panose="02020603050405020304" pitchFamily="18" charset="0"/>
              </a:rPr>
              <a:t>Тест «падающей руки»</a:t>
            </a:r>
            <a:r>
              <a:rPr lang="ru-RU" sz="1800" dirty="0">
                <a:solidFill>
                  <a:srgbClr val="404040"/>
                </a:solidFill>
                <a:effectLst/>
                <a:ea typeface="Times New Roman" panose="02020603050405020304" pitchFamily="18" charset="0"/>
              </a:rPr>
              <a:t> (разрыв вращательной манжеты).</a:t>
            </a:r>
            <a:endParaRPr lang="ru-RU" sz="1800" dirty="0">
              <a:effectLst/>
              <a:ea typeface="Times New Roman" panose="02020603050405020304" pitchFamily="18" charset="0"/>
            </a:endParaRPr>
          </a:p>
          <a:p>
            <a:pPr marL="0" indent="0">
              <a:buNone/>
            </a:pPr>
            <a:r>
              <a:rPr lang="ru-RU" sz="1800" kern="0" dirty="0">
                <a:solidFill>
                  <a:srgbClr val="404040"/>
                </a:solidFill>
                <a:effectLst/>
                <a:ea typeface="Times New Roman" panose="02020603050405020304" pitchFamily="18" charset="0"/>
                <a:cs typeface="Times New Roman" panose="02020603050405020304" pitchFamily="18" charset="0"/>
              </a:rPr>
              <a:t>6.  </a:t>
            </a:r>
            <a:r>
              <a:rPr lang="ru-RU" sz="1800" u="sng" kern="0" dirty="0">
                <a:solidFill>
                  <a:srgbClr val="404040"/>
                </a:solidFill>
                <a:effectLst/>
                <a:ea typeface="Times New Roman" panose="02020603050405020304" pitchFamily="18" charset="0"/>
                <a:cs typeface="Times New Roman" panose="02020603050405020304" pitchFamily="18" charset="0"/>
              </a:rPr>
              <a:t>Экономия времени и ресурсов</a:t>
            </a:r>
            <a:endParaRPr lang="ru-RU" sz="1800" u="sng" kern="100" dirty="0">
              <a:effectLst/>
              <a:ea typeface="Calibri" panose="020F0502020204030204" pitchFamily="34" charset="0"/>
              <a:cs typeface="Times New Roman" panose="02020603050405020304" pitchFamily="18" charset="0"/>
            </a:endParaRPr>
          </a:p>
          <a:p>
            <a:pPr marL="0" indent="0">
              <a:spcAft>
                <a:spcPts val="300"/>
              </a:spcAft>
              <a:buNone/>
            </a:pPr>
            <a:r>
              <a:rPr lang="ru-RU" sz="1800" kern="0" dirty="0">
                <a:solidFill>
                  <a:srgbClr val="404040"/>
                </a:solidFill>
                <a:effectLst/>
                <a:ea typeface="Times New Roman" panose="02020603050405020304" pitchFamily="18" charset="0"/>
                <a:cs typeface="Times New Roman" panose="02020603050405020304" pitchFamily="18" charset="0"/>
              </a:rPr>
              <a:t>Стратегия «3 шага» при подозрении на разрыв мениска:</a:t>
            </a:r>
            <a:endParaRPr lang="ru-RU" sz="1800" kern="100" dirty="0">
              <a:effectLst/>
              <a:ea typeface="Calibri" panose="020F0502020204030204" pitchFamily="34" charset="0"/>
              <a:cs typeface="Times New Roman" panose="02020603050405020304" pitchFamily="18" charset="0"/>
            </a:endParaRPr>
          </a:p>
          <a:p>
            <a:pPr marL="0" lvl="0" indent="0">
              <a:buNone/>
              <a:tabLst>
                <a:tab pos="457200" algn="l"/>
              </a:tabLst>
            </a:pPr>
            <a:r>
              <a:rPr lang="ru-RU" sz="1800" i="1" kern="0" dirty="0">
                <a:solidFill>
                  <a:srgbClr val="404040"/>
                </a:solidFill>
                <a:effectLst/>
                <a:ea typeface="Times New Roman" panose="02020603050405020304" pitchFamily="18" charset="0"/>
                <a:cs typeface="Times New Roman" panose="02020603050405020304" pitchFamily="18" charset="0"/>
              </a:rPr>
              <a:t>Анамнез</a:t>
            </a:r>
            <a:r>
              <a:rPr lang="ru-RU" sz="1800" kern="0" dirty="0">
                <a:solidFill>
                  <a:srgbClr val="404040"/>
                </a:solidFill>
                <a:effectLst/>
                <a:ea typeface="Times New Roman" panose="02020603050405020304" pitchFamily="18" charset="0"/>
                <a:cs typeface="Times New Roman" panose="02020603050405020304" pitchFamily="18" charset="0"/>
              </a:rPr>
              <a:t> (блокада сустава) → LR+ = 3.</a:t>
            </a:r>
            <a:endParaRPr lang="ru-RU" sz="1800" kern="100" dirty="0">
              <a:solidFill>
                <a:srgbClr val="404040"/>
              </a:solidFill>
              <a:effectLst/>
              <a:ea typeface="Calibri" panose="020F0502020204030204" pitchFamily="34" charset="0"/>
              <a:cs typeface="Times New Roman" panose="02020603050405020304" pitchFamily="18" charset="0"/>
            </a:endParaRPr>
          </a:p>
          <a:p>
            <a:pPr marL="0" lvl="0" indent="0">
              <a:buNone/>
              <a:tabLst>
                <a:tab pos="457200" algn="l"/>
              </a:tabLst>
            </a:pPr>
            <a:r>
              <a:rPr lang="ru-RU" sz="1800" i="1" kern="0" dirty="0">
                <a:solidFill>
                  <a:srgbClr val="404040"/>
                </a:solidFill>
                <a:effectLst/>
                <a:ea typeface="Times New Roman" panose="02020603050405020304" pitchFamily="18" charset="0"/>
                <a:cs typeface="Times New Roman" panose="02020603050405020304" pitchFamily="18" charset="0"/>
              </a:rPr>
              <a:t>Тест Мак-Мюррея</a:t>
            </a:r>
            <a:r>
              <a:rPr lang="ru-RU" sz="1800" kern="0" dirty="0">
                <a:solidFill>
                  <a:srgbClr val="404040"/>
                </a:solidFill>
                <a:effectLst/>
                <a:ea typeface="Times New Roman" panose="02020603050405020304" pitchFamily="18" charset="0"/>
                <a:cs typeface="Times New Roman" panose="02020603050405020304" pitchFamily="18" charset="0"/>
              </a:rPr>
              <a:t> → LR+ = 2.5.</a:t>
            </a:r>
            <a:endParaRPr lang="ru-RU" sz="1800" kern="100" dirty="0">
              <a:solidFill>
                <a:srgbClr val="404040"/>
              </a:solidFill>
              <a:effectLst/>
              <a:ea typeface="Calibri" panose="020F0502020204030204" pitchFamily="34" charset="0"/>
              <a:cs typeface="Times New Roman" panose="02020603050405020304" pitchFamily="18" charset="0"/>
            </a:endParaRPr>
          </a:p>
          <a:p>
            <a:pPr marL="0" lvl="0" indent="0">
              <a:buNone/>
              <a:tabLst>
                <a:tab pos="457200" algn="l"/>
              </a:tabLst>
            </a:pPr>
            <a:r>
              <a:rPr lang="ru-RU" sz="1800" i="1" kern="0" dirty="0">
                <a:solidFill>
                  <a:srgbClr val="404040"/>
                </a:solidFill>
                <a:effectLst/>
                <a:ea typeface="Times New Roman" panose="02020603050405020304" pitchFamily="18" charset="0"/>
                <a:cs typeface="Times New Roman" panose="02020603050405020304" pitchFamily="18" charset="0"/>
              </a:rPr>
              <a:t>Пальпация суставной щели</a:t>
            </a:r>
            <a:r>
              <a:rPr lang="ru-RU" sz="1800" kern="0" dirty="0">
                <a:solidFill>
                  <a:srgbClr val="404040"/>
                </a:solidFill>
                <a:effectLst/>
                <a:ea typeface="Times New Roman" panose="02020603050405020304" pitchFamily="18" charset="0"/>
                <a:cs typeface="Times New Roman" panose="02020603050405020304" pitchFamily="18" charset="0"/>
              </a:rPr>
              <a:t> → LR+ = 4.</a:t>
            </a:r>
            <a:endParaRPr lang="ru-RU" sz="1800" kern="100" dirty="0">
              <a:solidFill>
                <a:srgbClr val="404040"/>
              </a:solidFill>
              <a:effectLst/>
              <a:ea typeface="Calibri" panose="020F0502020204030204" pitchFamily="34" charset="0"/>
              <a:cs typeface="Times New Roman" panose="02020603050405020304" pitchFamily="18" charset="0"/>
            </a:endParaRPr>
          </a:p>
          <a:p>
            <a:pPr marL="0" indent="0">
              <a:buNone/>
            </a:pPr>
            <a:r>
              <a:rPr lang="ru-RU" sz="1800" kern="0" dirty="0">
                <a:solidFill>
                  <a:srgbClr val="404040"/>
                </a:solidFill>
                <a:effectLst/>
                <a:ea typeface="Times New Roman" panose="02020603050405020304" pitchFamily="18" charset="0"/>
              </a:rPr>
              <a:t>Если все 3 положительны → МРТ можно отложить и начать лечение.</a:t>
            </a:r>
            <a:r>
              <a:rPr lang="ru-RU" dirty="0">
                <a:effectLst/>
              </a:rPr>
              <a:t> </a:t>
            </a:r>
            <a:endParaRPr lang="ru-RU" dirty="0"/>
          </a:p>
        </p:txBody>
      </p:sp>
    </p:spTree>
    <p:extLst>
      <p:ext uri="{BB962C8B-B14F-4D97-AF65-F5344CB8AC3E}">
        <p14:creationId xmlns:p14="http://schemas.microsoft.com/office/powerpoint/2010/main" val="2418733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812330-0400-D0B5-A709-9B43678E845D}"/>
              </a:ext>
            </a:extLst>
          </p:cNvPr>
          <p:cNvSpPr>
            <a:spLocks noGrp="1"/>
          </p:cNvSpPr>
          <p:nvPr>
            <p:ph type="title"/>
          </p:nvPr>
        </p:nvSpPr>
        <p:spPr>
          <a:xfrm>
            <a:off x="2316455" y="132348"/>
            <a:ext cx="7185275" cy="1327484"/>
          </a:xfrm>
        </p:spPr>
        <p:txBody>
          <a:bodyPr/>
          <a:lstStyle/>
          <a:p>
            <a:pPr algn="ctr"/>
            <a:r>
              <a:rPr lang="ru-RU" dirty="0"/>
              <a:t>Травмы вращательной манжеты плеча</a:t>
            </a:r>
          </a:p>
        </p:txBody>
      </p:sp>
      <p:sp>
        <p:nvSpPr>
          <p:cNvPr id="3" name="Объект 2">
            <a:extLst>
              <a:ext uri="{FF2B5EF4-FFF2-40B4-BE49-F238E27FC236}">
                <a16:creationId xmlns:a16="http://schemas.microsoft.com/office/drawing/2014/main" id="{A86C34EF-7C00-43C3-1254-7E31D6E872C3}"/>
              </a:ext>
            </a:extLst>
          </p:cNvPr>
          <p:cNvSpPr>
            <a:spLocks noGrp="1"/>
          </p:cNvSpPr>
          <p:nvPr>
            <p:ph idx="1"/>
          </p:nvPr>
        </p:nvSpPr>
        <p:spPr>
          <a:xfrm>
            <a:off x="5909093" y="1748590"/>
            <a:ext cx="6282907" cy="4038600"/>
          </a:xfrm>
        </p:spPr>
        <p:txBody>
          <a:bodyPr/>
          <a:lstStyle/>
          <a:p>
            <a:pPr marL="0" indent="0" algn="l">
              <a:buNone/>
            </a:pPr>
            <a:r>
              <a:rPr lang="ru-RU" b="0" i="0" u="none" strike="noStrike" dirty="0">
                <a:solidFill>
                  <a:srgbClr val="0A0A0A"/>
                </a:solidFill>
                <a:effectLst/>
              </a:rPr>
              <a:t>Травма вращательной манжеты плеча – это повреждение мышц и сухожилий, стабилизирующих плечевой сустав, которое приводит к частичному или полному разрыву, боли, слабости и ограничению движений в руке. Это состояние может возникнуть как внезапно в результате сильного воздействия, так и постепенно, со временем. </a:t>
            </a:r>
          </a:p>
          <a:p>
            <a:pPr marL="0" indent="0">
              <a:buNone/>
            </a:pPr>
            <a:br>
              <a:rPr lang="ru-RU" dirty="0"/>
            </a:br>
            <a:endParaRPr lang="ru-RU" dirty="0"/>
          </a:p>
        </p:txBody>
      </p:sp>
      <p:pic>
        <p:nvPicPr>
          <p:cNvPr id="4" name="Рисунок 3">
            <a:extLst>
              <a:ext uri="{FF2B5EF4-FFF2-40B4-BE49-F238E27FC236}">
                <a16:creationId xmlns:a16="http://schemas.microsoft.com/office/drawing/2014/main" id="{C02493C5-F55C-F0A5-1AA4-C388C8A6FF17}"/>
              </a:ext>
            </a:extLst>
          </p:cNvPr>
          <p:cNvPicPr>
            <a:picLocks noChangeAspect="1"/>
          </p:cNvPicPr>
          <p:nvPr/>
        </p:nvPicPr>
        <p:blipFill>
          <a:blip r:embed="rId2"/>
          <a:stretch>
            <a:fillRect/>
          </a:stretch>
        </p:blipFill>
        <p:spPr>
          <a:xfrm>
            <a:off x="468043" y="1822776"/>
            <a:ext cx="4939971" cy="3890227"/>
          </a:xfrm>
          <a:prstGeom prst="rect">
            <a:avLst/>
          </a:prstGeom>
        </p:spPr>
      </p:pic>
    </p:spTree>
    <p:extLst>
      <p:ext uri="{BB962C8B-B14F-4D97-AF65-F5344CB8AC3E}">
        <p14:creationId xmlns:p14="http://schemas.microsoft.com/office/powerpoint/2010/main" val="3299555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FBB915C-3BA4-DD8B-51FF-DB3009717D72}"/>
              </a:ext>
            </a:extLst>
          </p:cNvPr>
          <p:cNvSpPr>
            <a:spLocks noGrp="1"/>
          </p:cNvSpPr>
          <p:nvPr>
            <p:ph idx="1"/>
          </p:nvPr>
        </p:nvSpPr>
        <p:spPr>
          <a:xfrm>
            <a:off x="6721927" y="736270"/>
            <a:ext cx="5241472" cy="6693230"/>
          </a:xfrm>
        </p:spPr>
        <p:txBody>
          <a:bodyPr>
            <a:normAutofit fontScale="77500" lnSpcReduction="20000"/>
          </a:bodyPr>
          <a:lstStyle/>
          <a:p>
            <a:pPr marL="0" indent="0">
              <a:lnSpc>
                <a:spcPct val="120000"/>
              </a:lnSpc>
              <a:buNone/>
            </a:pPr>
            <a:r>
              <a:rPr lang="ru-RU" b="1" i="0" u="none" strike="noStrike" dirty="0">
                <a:solidFill>
                  <a:srgbClr val="0A0A0A"/>
                </a:solidFill>
                <a:effectLst/>
              </a:rPr>
              <a:t>Тест </a:t>
            </a:r>
            <a:r>
              <a:rPr lang="ru-RU" b="1" i="0" u="none" strike="noStrike" dirty="0" err="1">
                <a:solidFill>
                  <a:srgbClr val="0A0A0A"/>
                </a:solidFill>
                <a:effectLst/>
              </a:rPr>
              <a:t>Джоба</a:t>
            </a:r>
            <a:r>
              <a:rPr lang="ru-RU" b="1" i="0" u="none" strike="noStrike" dirty="0">
                <a:solidFill>
                  <a:srgbClr val="0A0A0A"/>
                </a:solidFill>
                <a:effectLst/>
              </a:rPr>
              <a:t> </a:t>
            </a:r>
            <a:r>
              <a:rPr lang="ru-RU" i="0" u="none" strike="noStrike" dirty="0">
                <a:solidFill>
                  <a:srgbClr val="0A0A0A"/>
                </a:solidFill>
                <a:effectLst/>
              </a:rPr>
              <a:t>также известный как тест «пустой банки», используется для оценки состояния вращательной манжеты плеча, особенно надостной мышцы</a:t>
            </a:r>
          </a:p>
          <a:p>
            <a:pPr marL="0" indent="0" algn="l">
              <a:lnSpc>
                <a:spcPct val="120000"/>
              </a:lnSpc>
              <a:buNone/>
            </a:pPr>
            <a:r>
              <a:rPr lang="ru-RU" i="0" u="none" strike="noStrike" dirty="0">
                <a:solidFill>
                  <a:srgbClr val="0A0A0A"/>
                </a:solidFill>
                <a:effectLst/>
              </a:rPr>
              <a:t>Положение пациента: Пациент сидит. Положение руки: Врач устанавливает руку пациента в положение 90 градусов отведения, 30 градусов горизонтального сгибания и внутренней ротации (большим пальцем вниз, как если бы рука держала банку, которую нужно опустошить).Врач надавливает сверху на плечо, пока пациент пытается удерживать руку в этом положении. </a:t>
            </a:r>
          </a:p>
          <a:p>
            <a:pPr marL="0" indent="0" algn="l">
              <a:lnSpc>
                <a:spcPct val="120000"/>
              </a:lnSpc>
              <a:buNone/>
            </a:pPr>
            <a:r>
              <a:rPr lang="ru-RU" i="0" u="none" strike="noStrike" dirty="0">
                <a:solidFill>
                  <a:srgbClr val="0A0A0A"/>
                </a:solidFill>
                <a:effectLst/>
              </a:rPr>
              <a:t>Положительный результат: Значительная мышечная слабость в пораженном плече по сравнению со здоровым.</a:t>
            </a:r>
          </a:p>
          <a:p>
            <a:pPr marL="0" indent="0" algn="l">
              <a:lnSpc>
                <a:spcPct val="120000"/>
              </a:lnSpc>
              <a:buNone/>
            </a:pPr>
            <a:r>
              <a:rPr lang="en" b="1" i="0" u="none" strike="noStrike" dirty="0">
                <a:solidFill>
                  <a:srgbClr val="0A0A0A"/>
                </a:solidFill>
                <a:effectLst/>
              </a:rPr>
              <a:t>Drop Arm </a:t>
            </a:r>
            <a:r>
              <a:rPr lang="ru-RU" b="1" i="0" u="none" strike="noStrike" dirty="0">
                <a:solidFill>
                  <a:srgbClr val="0A0A0A"/>
                </a:solidFill>
                <a:effectLst/>
              </a:rPr>
              <a:t>тест </a:t>
            </a:r>
            <a:r>
              <a:rPr lang="ru-RU" i="0" u="none" strike="noStrike" dirty="0">
                <a:solidFill>
                  <a:srgbClr val="0A0A0A"/>
                </a:solidFill>
                <a:effectLst/>
              </a:rPr>
              <a:t>позволяет оценить способность пациента контролируемо опускать руку под углом 90 градусов после её подъёма, и если рука быстро падает, это указывает на травму.</a:t>
            </a:r>
          </a:p>
          <a:p>
            <a:pPr marL="0" indent="0" algn="l">
              <a:lnSpc>
                <a:spcPct val="120000"/>
              </a:lnSpc>
              <a:buNone/>
            </a:pPr>
            <a:r>
              <a:rPr lang="ru-RU" i="0" u="none" strike="noStrike" dirty="0">
                <a:solidFill>
                  <a:srgbClr val="0A0A0A"/>
                </a:solidFill>
                <a:effectLst/>
              </a:rPr>
              <a:t>Врач пассивно поднимает руку пациента в сторону до угла 90 градусов. Пациента просят медленно и подконтрольно опустить руку. Положительный результат — если пациент не может контролировать движение и рука резко падает вниз («падает»), это может указывать на полный разрыв сухожилия надостной мышцы</a:t>
            </a:r>
            <a:r>
              <a:rPr lang="ru-RU" b="0" i="0" u="none" strike="noStrike" dirty="0">
                <a:solidFill>
                  <a:srgbClr val="0A0A0A"/>
                </a:solidFill>
                <a:effectLst/>
              </a:rPr>
              <a:t>. </a:t>
            </a:r>
          </a:p>
          <a:p>
            <a:pPr marL="0" indent="0">
              <a:buNone/>
            </a:pPr>
            <a:br>
              <a:rPr lang="ru-RU" dirty="0"/>
            </a:br>
            <a:endParaRPr lang="ru-RU" b="0" i="0" u="none" strike="noStrike" dirty="0">
              <a:solidFill>
                <a:srgbClr val="0A0A0A"/>
              </a:solidFill>
              <a:effectLst/>
              <a:latin typeface="Google Sans"/>
            </a:endParaRPr>
          </a:p>
          <a:p>
            <a:pPr marL="0" indent="0" algn="l">
              <a:buNone/>
            </a:pPr>
            <a:endParaRPr lang="ru-RU" b="0" i="0" u="none" strike="noStrike" dirty="0">
              <a:solidFill>
                <a:srgbClr val="0A0A0A"/>
              </a:solidFill>
              <a:effectLst/>
              <a:latin typeface="Google Sans"/>
            </a:endParaRPr>
          </a:p>
          <a:p>
            <a:endParaRPr lang="ru-RU" dirty="0"/>
          </a:p>
        </p:txBody>
      </p:sp>
      <p:pic>
        <p:nvPicPr>
          <p:cNvPr id="4" name="Рисунок 3">
            <a:extLst>
              <a:ext uri="{FF2B5EF4-FFF2-40B4-BE49-F238E27FC236}">
                <a16:creationId xmlns:a16="http://schemas.microsoft.com/office/drawing/2014/main" id="{E979976B-E4E4-F533-EABF-D58705E03174}"/>
              </a:ext>
            </a:extLst>
          </p:cNvPr>
          <p:cNvPicPr>
            <a:picLocks noChangeAspect="1"/>
          </p:cNvPicPr>
          <p:nvPr/>
        </p:nvPicPr>
        <p:blipFill>
          <a:blip r:embed="rId2"/>
          <a:stretch>
            <a:fillRect/>
          </a:stretch>
        </p:blipFill>
        <p:spPr>
          <a:xfrm>
            <a:off x="2037976" y="736270"/>
            <a:ext cx="4058024" cy="2586990"/>
          </a:xfrm>
          <a:prstGeom prst="rect">
            <a:avLst/>
          </a:prstGeom>
        </p:spPr>
      </p:pic>
      <p:pic>
        <p:nvPicPr>
          <p:cNvPr id="6" name="Рисунок 5">
            <a:extLst>
              <a:ext uri="{FF2B5EF4-FFF2-40B4-BE49-F238E27FC236}">
                <a16:creationId xmlns:a16="http://schemas.microsoft.com/office/drawing/2014/main" id="{BD730D4B-2E73-7FEB-8D5E-0F671A5E0AB4}"/>
              </a:ext>
            </a:extLst>
          </p:cNvPr>
          <p:cNvPicPr>
            <a:picLocks noChangeAspect="1"/>
          </p:cNvPicPr>
          <p:nvPr/>
        </p:nvPicPr>
        <p:blipFill>
          <a:blip r:embed="rId3"/>
          <a:stretch>
            <a:fillRect/>
          </a:stretch>
        </p:blipFill>
        <p:spPr>
          <a:xfrm>
            <a:off x="2037976" y="3534741"/>
            <a:ext cx="4058024" cy="2930795"/>
          </a:xfrm>
          <a:prstGeom prst="rect">
            <a:avLst/>
          </a:prstGeom>
        </p:spPr>
      </p:pic>
    </p:spTree>
    <p:extLst>
      <p:ext uri="{BB962C8B-B14F-4D97-AF65-F5344CB8AC3E}">
        <p14:creationId xmlns:p14="http://schemas.microsoft.com/office/powerpoint/2010/main" val="1208016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238D652-3EA3-145A-0F30-2C205991F3E9}"/>
              </a:ext>
            </a:extLst>
          </p:cNvPr>
          <p:cNvSpPr>
            <a:spLocks noGrp="1"/>
          </p:cNvSpPr>
          <p:nvPr>
            <p:ph idx="1"/>
          </p:nvPr>
        </p:nvSpPr>
        <p:spPr>
          <a:xfrm>
            <a:off x="7037614" y="194457"/>
            <a:ext cx="5040086" cy="7022772"/>
          </a:xfrm>
        </p:spPr>
        <p:txBody>
          <a:bodyPr>
            <a:normAutofit fontScale="85000" lnSpcReduction="20000"/>
          </a:bodyPr>
          <a:lstStyle/>
          <a:p>
            <a:pPr marL="0" indent="0" algn="l">
              <a:lnSpc>
                <a:spcPct val="120000"/>
              </a:lnSpc>
              <a:buNone/>
            </a:pPr>
            <a:r>
              <a:rPr lang="ru-RU" b="1" i="0" u="none" strike="noStrike" dirty="0">
                <a:solidFill>
                  <a:srgbClr val="0F1115"/>
                </a:solidFill>
                <a:effectLst/>
              </a:rPr>
              <a:t>Тест отставания внешней ротации </a:t>
            </a:r>
            <a:r>
              <a:rPr lang="ru-RU" i="0" u="none" strike="noStrike" dirty="0">
                <a:solidFill>
                  <a:srgbClr val="0F1115"/>
                </a:solidFill>
                <a:effectLst/>
              </a:rPr>
              <a:t>(</a:t>
            </a:r>
            <a:r>
              <a:rPr lang="en" i="0" u="none" strike="noStrike" dirty="0">
                <a:solidFill>
                  <a:srgbClr val="0F1115"/>
                </a:solidFill>
                <a:effectLst/>
              </a:rPr>
              <a:t>Lag Sign)</a:t>
            </a:r>
            <a:br>
              <a:rPr lang="en" i="0" u="none" strike="noStrike" dirty="0">
                <a:solidFill>
                  <a:srgbClr val="0F1115"/>
                </a:solidFill>
                <a:effectLst/>
              </a:rPr>
            </a:br>
            <a:r>
              <a:rPr lang="ru-RU" i="0" u="none" strike="noStrike" dirty="0">
                <a:solidFill>
                  <a:srgbClr val="0F1115"/>
                </a:solidFill>
                <a:effectLst/>
              </a:rPr>
              <a:t>Цель: Оценка функции </a:t>
            </a:r>
            <a:r>
              <a:rPr lang="ru-RU" i="0" u="none" strike="noStrike" dirty="0" err="1">
                <a:solidFill>
                  <a:srgbClr val="0F1115"/>
                </a:solidFill>
                <a:effectLst/>
              </a:rPr>
              <a:t>подостной</a:t>
            </a:r>
            <a:r>
              <a:rPr lang="ru-RU" i="0" u="none" strike="noStrike" dirty="0">
                <a:solidFill>
                  <a:srgbClr val="0F1115"/>
                </a:solidFill>
                <a:effectLst/>
              </a:rPr>
              <a:t> и малой круглой мышц Исходное положение: Пациент сидит. Плечо отведено на 20° в плоскости лопатки. Пассивное движение: Врач пассивно сгибает локоть до 90° и максимально вращает плечо кнаружи, затем возвращает на 5° (для исключения эластичной отдачи). Активное удержание: Врач фиксирует локоть и просит пациента удерживать достигнутое положение, отпуская захват за кисть.</a:t>
            </a:r>
          </a:p>
          <a:p>
            <a:pPr marL="0" indent="0" algn="l">
              <a:lnSpc>
                <a:spcPct val="120000"/>
              </a:lnSpc>
              <a:buNone/>
            </a:pPr>
            <a:r>
              <a:rPr lang="ru-RU" i="0" u="none" strike="noStrike" dirty="0">
                <a:solidFill>
                  <a:srgbClr val="0F1115"/>
                </a:solidFill>
                <a:effectLst/>
              </a:rPr>
              <a:t>Положительный тест: Пациент не может удержать положение, рука «пружинит» вперед (внутрь).</a:t>
            </a:r>
          </a:p>
          <a:p>
            <a:pPr marL="0" indent="0" algn="l">
              <a:lnSpc>
                <a:spcPct val="120000"/>
              </a:lnSpc>
              <a:buNone/>
            </a:pPr>
            <a:endParaRPr lang="ru-RU" dirty="0">
              <a:solidFill>
                <a:srgbClr val="0F1115"/>
              </a:solidFill>
            </a:endParaRPr>
          </a:p>
          <a:p>
            <a:pPr marL="0" indent="0" algn="l">
              <a:lnSpc>
                <a:spcPct val="120000"/>
              </a:lnSpc>
              <a:buNone/>
            </a:pPr>
            <a:r>
              <a:rPr lang="ru-RU" sz="1800" b="1" kern="100" dirty="0">
                <a:effectLst/>
                <a:ea typeface="Calibri" panose="020F0502020204030204" pitchFamily="34" charset="0"/>
                <a:cs typeface="Times New Roman" panose="02020603050405020304" pitchFamily="18" charset="0"/>
              </a:rPr>
              <a:t>Тест </a:t>
            </a:r>
            <a:r>
              <a:rPr lang="ru-RU" sz="1800" b="1" kern="100" dirty="0" err="1">
                <a:effectLst/>
                <a:ea typeface="Calibri" panose="020F0502020204030204" pitchFamily="34" charset="0"/>
                <a:cs typeface="Times New Roman" panose="02020603050405020304" pitchFamily="18" charset="0"/>
              </a:rPr>
              <a:t>Patte</a:t>
            </a:r>
            <a:r>
              <a:rPr lang="ru-RU" sz="1800" b="1" kern="100" dirty="0">
                <a:effectLst/>
                <a:ea typeface="Calibri" panose="020F0502020204030204" pitchFamily="34" charset="0"/>
                <a:cs typeface="Times New Roman" panose="02020603050405020304" pitchFamily="18" charset="0"/>
              </a:rPr>
              <a:t>  </a:t>
            </a:r>
            <a:r>
              <a:rPr lang="ru-RU" i="0" u="none" strike="noStrike" dirty="0">
                <a:solidFill>
                  <a:srgbClr val="0F1115"/>
                </a:solidFill>
                <a:effectLst/>
              </a:rPr>
              <a:t>Выявление массивных повреждений задней порции вращательной манжеты плеча (</a:t>
            </a:r>
            <a:r>
              <a:rPr lang="ru-RU" i="0" u="none" strike="noStrike" dirty="0" err="1">
                <a:solidFill>
                  <a:srgbClr val="0F1115"/>
                </a:solidFill>
                <a:effectLst/>
              </a:rPr>
              <a:t>подостной</a:t>
            </a:r>
            <a:r>
              <a:rPr lang="ru-RU" i="0" u="none" strike="noStrike" dirty="0">
                <a:solidFill>
                  <a:srgbClr val="0F1115"/>
                </a:solidFill>
                <a:effectLst/>
              </a:rPr>
              <a:t> и малой круглой мышц).</a:t>
            </a:r>
          </a:p>
          <a:p>
            <a:pPr marL="0" indent="0" algn="l">
              <a:lnSpc>
                <a:spcPct val="120000"/>
              </a:lnSpc>
              <a:buNone/>
            </a:pPr>
            <a:r>
              <a:rPr lang="ru-RU" i="0" u="none" strike="noStrike" dirty="0">
                <a:solidFill>
                  <a:srgbClr val="0F1115"/>
                </a:solidFill>
                <a:effectLst/>
              </a:rPr>
              <a:t>Исходное положение: Пациент стоит. Рука пассивно поднята на 90° в плоскости лопатки. Локоть пассивно согнут под 90°. Действие: Пациенту предлагают выполнить активную наружную ротацию плеча, преодолевая сопротивление врача.</a:t>
            </a:r>
          </a:p>
          <a:p>
            <a:pPr marL="0" indent="0" algn="l">
              <a:lnSpc>
                <a:spcPct val="120000"/>
              </a:lnSpc>
              <a:buNone/>
            </a:pPr>
            <a:r>
              <a:rPr lang="ru-RU" i="0" u="none" strike="noStrike" dirty="0">
                <a:solidFill>
                  <a:srgbClr val="0F1115"/>
                </a:solidFill>
                <a:effectLst/>
              </a:rPr>
              <a:t>Оценка результата: Слабость или боль при сопротивлении указывают на повреждение </a:t>
            </a:r>
            <a:r>
              <a:rPr lang="ru-RU" i="0" u="none" strike="noStrike" dirty="0" err="1">
                <a:solidFill>
                  <a:srgbClr val="0F1115"/>
                </a:solidFill>
                <a:effectLst/>
              </a:rPr>
              <a:t>подостной</a:t>
            </a:r>
            <a:r>
              <a:rPr lang="ru-RU" i="0" u="none" strike="noStrike" dirty="0">
                <a:solidFill>
                  <a:srgbClr val="0F1115"/>
                </a:solidFill>
                <a:effectLst/>
              </a:rPr>
              <a:t> и/или малой круглой мышцы.</a:t>
            </a:r>
          </a:p>
          <a:p>
            <a:pPr marL="0" indent="0" algn="l">
              <a:buNone/>
            </a:pPr>
            <a:endParaRPr lang="ru-RU" b="0" i="0" u="none" strike="noStrike" dirty="0">
              <a:solidFill>
                <a:srgbClr val="0F1115"/>
              </a:solidFill>
              <a:effectLst/>
              <a:latin typeface="quote-cjk-patch"/>
            </a:endParaRPr>
          </a:p>
          <a:p>
            <a:pPr marL="0" indent="0" algn="l">
              <a:buNone/>
            </a:pPr>
            <a:endParaRPr lang="ru-RU" b="0" i="0" u="none" strike="noStrike" dirty="0">
              <a:solidFill>
                <a:srgbClr val="0F1115"/>
              </a:solidFill>
              <a:effectLst/>
              <a:latin typeface="quote-cjk-patch"/>
            </a:endParaRPr>
          </a:p>
          <a:p>
            <a:pPr marL="0" indent="0" algn="l">
              <a:buNone/>
            </a:pPr>
            <a:endParaRPr lang="ru-RU" b="0" i="0" u="none" strike="noStrike" dirty="0">
              <a:solidFill>
                <a:srgbClr val="0F1115"/>
              </a:solidFill>
              <a:effectLst/>
              <a:latin typeface="quote-cjk-patch"/>
            </a:endParaRPr>
          </a:p>
          <a:p>
            <a:endParaRPr lang="ru-RU" dirty="0"/>
          </a:p>
        </p:txBody>
      </p:sp>
      <p:pic>
        <p:nvPicPr>
          <p:cNvPr id="4" name="Рисунок 3">
            <a:extLst>
              <a:ext uri="{FF2B5EF4-FFF2-40B4-BE49-F238E27FC236}">
                <a16:creationId xmlns:a16="http://schemas.microsoft.com/office/drawing/2014/main" id="{5BCC3366-520E-E02E-E1DD-186809936706}"/>
              </a:ext>
            </a:extLst>
          </p:cNvPr>
          <p:cNvPicPr>
            <a:picLocks noChangeAspect="1"/>
          </p:cNvPicPr>
          <p:nvPr/>
        </p:nvPicPr>
        <p:blipFill>
          <a:blip r:embed="rId2"/>
          <a:stretch>
            <a:fillRect/>
          </a:stretch>
        </p:blipFill>
        <p:spPr>
          <a:xfrm>
            <a:off x="1108503" y="661182"/>
            <a:ext cx="5533206" cy="2027317"/>
          </a:xfrm>
          <a:prstGeom prst="rect">
            <a:avLst/>
          </a:prstGeom>
        </p:spPr>
      </p:pic>
      <p:pic>
        <p:nvPicPr>
          <p:cNvPr id="6" name="Рисунок 5">
            <a:extLst>
              <a:ext uri="{FF2B5EF4-FFF2-40B4-BE49-F238E27FC236}">
                <a16:creationId xmlns:a16="http://schemas.microsoft.com/office/drawing/2014/main" id="{C0E51694-403B-0AF4-78F3-A0BCA078CC7F}"/>
              </a:ext>
            </a:extLst>
          </p:cNvPr>
          <p:cNvPicPr>
            <a:picLocks noChangeAspect="1"/>
          </p:cNvPicPr>
          <p:nvPr/>
        </p:nvPicPr>
        <p:blipFill>
          <a:blip r:embed="rId3"/>
          <a:stretch>
            <a:fillRect/>
          </a:stretch>
        </p:blipFill>
        <p:spPr>
          <a:xfrm>
            <a:off x="1085191" y="3429000"/>
            <a:ext cx="5603410" cy="3160674"/>
          </a:xfrm>
          <a:prstGeom prst="rect">
            <a:avLst/>
          </a:prstGeom>
        </p:spPr>
      </p:pic>
    </p:spTree>
    <p:extLst>
      <p:ext uri="{BB962C8B-B14F-4D97-AF65-F5344CB8AC3E}">
        <p14:creationId xmlns:p14="http://schemas.microsoft.com/office/powerpoint/2010/main" val="3590296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5A438BC-566B-D9C5-C543-C502674793C5}"/>
              </a:ext>
            </a:extLst>
          </p:cNvPr>
          <p:cNvSpPr>
            <a:spLocks noGrp="1"/>
          </p:cNvSpPr>
          <p:nvPr>
            <p:ph idx="1"/>
          </p:nvPr>
        </p:nvSpPr>
        <p:spPr>
          <a:xfrm>
            <a:off x="1308603" y="1374533"/>
            <a:ext cx="10392941" cy="5052279"/>
          </a:xfrm>
        </p:spPr>
        <p:txBody>
          <a:bodyPr>
            <a:normAutofit lnSpcReduction="10000"/>
          </a:bodyPr>
          <a:lstStyle/>
          <a:p>
            <a:pPr marL="0" indent="0">
              <a:lnSpc>
                <a:spcPct val="170000"/>
              </a:lnSpc>
              <a:buNone/>
            </a:pPr>
            <a:r>
              <a:rPr lang="ru-RU" sz="1200" b="1" kern="100" dirty="0">
                <a:effectLst/>
                <a:ea typeface="Calibri" panose="020F0502020204030204" pitchFamily="34" charset="0"/>
                <a:cs typeface="Times New Roman" panose="02020603050405020304" pitchFamily="18" charset="0"/>
              </a:rPr>
              <a:t>Munro </a:t>
            </a:r>
            <a:r>
              <a:rPr lang="ru-RU" sz="1200" b="1" kern="100" dirty="0" err="1">
                <a:effectLst/>
                <a:ea typeface="Calibri" panose="020F0502020204030204" pitchFamily="34" charset="0"/>
                <a:cs typeface="Times New Roman" panose="02020603050405020304" pitchFamily="18" charset="0"/>
              </a:rPr>
              <a:t>et</a:t>
            </a:r>
            <a:r>
              <a:rPr lang="ru-RU" sz="1200" b="1" kern="100" dirty="0">
                <a:effectLst/>
                <a:ea typeface="Calibri" panose="020F0502020204030204" pitchFamily="34" charset="0"/>
                <a:cs typeface="Times New Roman" panose="02020603050405020304" pitchFamily="18" charset="0"/>
              </a:rPr>
              <a:t> </a:t>
            </a:r>
            <a:r>
              <a:rPr lang="ru-RU" sz="1200" b="1" kern="100" dirty="0" err="1">
                <a:effectLst/>
                <a:ea typeface="Calibri" panose="020F0502020204030204" pitchFamily="34" charset="0"/>
                <a:cs typeface="Times New Roman" panose="02020603050405020304" pitchFamily="18" charset="0"/>
              </a:rPr>
              <a:t>al</a:t>
            </a:r>
            <a:r>
              <a:rPr lang="ru-RU" sz="1200" b="1" kern="100" dirty="0">
                <a:effectLst/>
                <a:ea typeface="Calibri" panose="020F0502020204030204" pitchFamily="34" charset="0"/>
                <a:cs typeface="Times New Roman" panose="02020603050405020304" pitchFamily="18" charset="0"/>
              </a:rPr>
              <a:t>. 2019 </a:t>
            </a:r>
            <a:r>
              <a:rPr lang="ru-RU" sz="1200" kern="100" dirty="0" err="1">
                <a:effectLst/>
                <a:ea typeface="Calibri" panose="020F0502020204030204" pitchFamily="34" charset="0"/>
                <a:cs typeface="Times New Roman" panose="02020603050405020304" pitchFamily="18" charset="0"/>
              </a:rPr>
              <a:t>Оцен</a:t>
            </a:r>
            <a:r>
              <a:rPr lang="en-US" sz="1200" kern="100" dirty="0" err="1">
                <a:effectLst/>
                <a:ea typeface="Calibri" panose="020F0502020204030204" pitchFamily="34" charset="0"/>
                <a:cs typeface="Times New Roman" panose="02020603050405020304" pitchFamily="18" charset="0"/>
              </a:rPr>
              <a:t>к</a:t>
            </a:r>
            <a:r>
              <a:rPr lang="ru-RU" sz="1200" kern="100" dirty="0">
                <a:effectLst/>
                <a:ea typeface="Calibri" panose="020F0502020204030204" pitchFamily="34" charset="0"/>
                <a:cs typeface="Times New Roman" panose="02020603050405020304" pitchFamily="18" charset="0"/>
              </a:rPr>
              <a:t>а диагностической точности клинических тестов для выявления разрывов ротаторной манжеты плеча (РМП) по сравнению с МРТ или артроскопией (золотой стандарт).  </a:t>
            </a:r>
          </a:p>
          <a:p>
            <a:pPr marL="0" indent="0">
              <a:lnSpc>
                <a:spcPct val="170000"/>
              </a:lnSpc>
              <a:buNone/>
            </a:pPr>
            <a:r>
              <a:rPr lang="ru-RU" sz="1200" kern="100" dirty="0">
                <a:effectLst/>
                <a:ea typeface="Calibri" panose="020F0502020204030204" pitchFamily="34" charset="0"/>
                <a:cs typeface="Times New Roman" panose="02020603050405020304" pitchFamily="18" charset="0"/>
              </a:rPr>
              <a:t>1. </a:t>
            </a:r>
            <a:r>
              <a:rPr lang="ru-RU" sz="1200" b="1" kern="100" dirty="0">
                <a:effectLst/>
                <a:ea typeface="Calibri" panose="020F0502020204030204" pitchFamily="34" charset="0"/>
                <a:cs typeface="Times New Roman" panose="02020603050405020304" pitchFamily="18" charset="0"/>
              </a:rPr>
              <a:t>Тест </a:t>
            </a:r>
            <a:r>
              <a:rPr lang="ru-RU" sz="1200" b="1" kern="100" dirty="0" err="1">
                <a:effectLst/>
                <a:ea typeface="Calibri" panose="020F0502020204030204" pitchFamily="34" charset="0"/>
                <a:cs typeface="Times New Roman" panose="02020603050405020304" pitchFamily="18" charset="0"/>
              </a:rPr>
              <a:t>Jobe</a:t>
            </a:r>
            <a:r>
              <a:rPr lang="ru-RU" sz="1200" b="1" kern="100" dirty="0">
                <a:effectLst/>
                <a:ea typeface="Calibri" panose="020F0502020204030204" pitchFamily="34" charset="0"/>
                <a:cs typeface="Times New Roman" panose="02020603050405020304" pitchFamily="18" charset="0"/>
              </a:rPr>
              <a:t> (</a:t>
            </a:r>
            <a:r>
              <a:rPr lang="ru-RU" sz="1200" b="1" kern="100" dirty="0" err="1">
                <a:effectLst/>
                <a:ea typeface="Calibri" panose="020F0502020204030204" pitchFamily="34" charset="0"/>
                <a:cs typeface="Times New Roman" panose="02020603050405020304" pitchFamily="18" charset="0"/>
              </a:rPr>
              <a:t>Empty</a:t>
            </a:r>
            <a:r>
              <a:rPr lang="ru-RU" sz="1200" b="1" kern="100" dirty="0">
                <a:effectLst/>
                <a:ea typeface="Calibri" panose="020F0502020204030204" pitchFamily="34" charset="0"/>
                <a:cs typeface="Times New Roman" panose="02020603050405020304" pitchFamily="18" charset="0"/>
              </a:rPr>
              <a:t> </a:t>
            </a:r>
            <a:r>
              <a:rPr lang="ru-RU" sz="1200" b="1" kern="100" dirty="0" err="1">
                <a:effectLst/>
                <a:ea typeface="Calibri" panose="020F0502020204030204" pitchFamily="34" charset="0"/>
                <a:cs typeface="Times New Roman" panose="02020603050405020304" pitchFamily="18" charset="0"/>
              </a:rPr>
              <a:t>Can</a:t>
            </a:r>
            <a:r>
              <a:rPr lang="ru-RU" sz="1200" kern="100" dirty="0">
                <a:effectLst/>
                <a:ea typeface="Calibri" panose="020F0502020204030204" pitchFamily="34" charset="0"/>
                <a:cs typeface="Times New Roman" panose="02020603050405020304" pitchFamily="18" charset="0"/>
              </a:rPr>
              <a:t>) – для надостной мышцы:   </a:t>
            </a:r>
            <a:r>
              <a:rPr lang="ru-RU" sz="1200" kern="100" dirty="0" err="1">
                <a:effectLst/>
                <a:ea typeface="Calibri" panose="020F0502020204030204" pitchFamily="34" charset="0"/>
                <a:cs typeface="Times New Roman" panose="02020603050405020304" pitchFamily="18" charset="0"/>
              </a:rPr>
              <a:t>Sn</a:t>
            </a:r>
            <a:r>
              <a:rPr lang="ru-RU" sz="1200" kern="100" dirty="0">
                <a:effectLst/>
                <a:ea typeface="Calibri" panose="020F0502020204030204" pitchFamily="34" charset="0"/>
                <a:cs typeface="Times New Roman" panose="02020603050405020304" pitchFamily="18" charset="0"/>
              </a:rPr>
              <a:t>: ~63-89%, </a:t>
            </a:r>
            <a:r>
              <a:rPr lang="ru-RU" sz="1200" kern="100" dirty="0" err="1">
                <a:effectLst/>
                <a:ea typeface="Calibri" panose="020F0502020204030204" pitchFamily="34" charset="0"/>
                <a:cs typeface="Times New Roman" panose="02020603050405020304" pitchFamily="18" charset="0"/>
              </a:rPr>
              <a:t>Sp</a:t>
            </a:r>
            <a:r>
              <a:rPr lang="ru-RU" sz="1200" kern="100" dirty="0">
                <a:effectLst/>
                <a:ea typeface="Calibri" panose="020F0502020204030204" pitchFamily="34" charset="0"/>
                <a:cs typeface="Times New Roman" panose="02020603050405020304" pitchFamily="18" charset="0"/>
              </a:rPr>
              <a:t>: ~50-67%.  Лучше выявляет частичные разрывы, но часто дает ложноположительные результаты.  </a:t>
            </a:r>
          </a:p>
          <a:p>
            <a:pPr marL="0" indent="0">
              <a:lnSpc>
                <a:spcPct val="170000"/>
              </a:lnSpc>
              <a:buNone/>
            </a:pPr>
            <a:r>
              <a:rPr lang="en-US" sz="1200" kern="100" dirty="0">
                <a:effectLst/>
                <a:ea typeface="Calibri" panose="020F0502020204030204" pitchFamily="34" charset="0"/>
                <a:cs typeface="Times New Roman" panose="02020603050405020304" pitchFamily="18" charset="0"/>
              </a:rPr>
              <a:t>2. </a:t>
            </a:r>
            <a:r>
              <a:rPr lang="en-US" sz="1200" b="1" kern="100" dirty="0">
                <a:effectLst/>
                <a:ea typeface="Calibri" panose="020F0502020204030204" pitchFamily="34" charset="0"/>
                <a:cs typeface="Times New Roman" panose="02020603050405020304" pitchFamily="18" charset="0"/>
              </a:rPr>
              <a:t>Drop Arm Test</a:t>
            </a:r>
            <a:r>
              <a:rPr lang="en-US" sz="1200" kern="100" dirty="0">
                <a:effectLst/>
                <a:ea typeface="Calibri" panose="020F0502020204030204" pitchFamily="34" charset="0"/>
                <a:cs typeface="Times New Roman" panose="02020603050405020304" pitchFamily="18" charset="0"/>
              </a:rPr>
              <a:t>: Sn: ~10-20%, </a:t>
            </a:r>
            <a:r>
              <a:rPr lang="en-US" sz="1200" kern="100" dirty="0" err="1">
                <a:effectLst/>
                <a:ea typeface="Calibri" panose="020F0502020204030204" pitchFamily="34" charset="0"/>
                <a:cs typeface="Times New Roman" panose="02020603050405020304" pitchFamily="18" charset="0"/>
              </a:rPr>
              <a:t>Sp</a:t>
            </a:r>
            <a:r>
              <a:rPr lang="en-US" sz="1200" kern="100" dirty="0">
                <a:effectLst/>
                <a:ea typeface="Calibri" panose="020F0502020204030204" pitchFamily="34" charset="0"/>
                <a:cs typeface="Times New Roman" panose="02020603050405020304" pitchFamily="18" charset="0"/>
              </a:rPr>
              <a:t>: ~90%.  </a:t>
            </a:r>
            <a:r>
              <a:rPr lang="ru-RU" sz="1200" kern="100" dirty="0">
                <a:effectLst/>
                <a:ea typeface="Calibri" panose="020F0502020204030204" pitchFamily="34" charset="0"/>
                <a:cs typeface="Times New Roman" panose="02020603050405020304" pitchFamily="18" charset="0"/>
              </a:rPr>
              <a:t> Низкая чувствительность, но </a:t>
            </a:r>
            <a:r>
              <a:rPr lang="ru-RU" sz="1200" kern="100" dirty="0" err="1">
                <a:effectLst/>
                <a:ea typeface="Calibri" panose="020F0502020204030204" pitchFamily="34" charset="0"/>
                <a:cs typeface="Times New Roman" panose="02020603050405020304" pitchFamily="18" charset="0"/>
              </a:rPr>
              <a:t>высокоспецифичен</a:t>
            </a:r>
            <a:r>
              <a:rPr lang="ru-RU" sz="1200" kern="100" dirty="0">
                <a:effectLst/>
                <a:ea typeface="Calibri" panose="020F0502020204030204" pitchFamily="34" charset="0"/>
                <a:cs typeface="Times New Roman" panose="02020603050405020304" pitchFamily="18" charset="0"/>
              </a:rPr>
              <a:t> для массивных разрывов.  </a:t>
            </a:r>
          </a:p>
          <a:p>
            <a:pPr marL="0" indent="0">
              <a:lnSpc>
                <a:spcPct val="170000"/>
              </a:lnSpc>
              <a:buNone/>
            </a:pPr>
            <a:r>
              <a:rPr lang="en-US" sz="1200" kern="100" dirty="0">
                <a:effectLst/>
                <a:ea typeface="Calibri" panose="020F0502020204030204" pitchFamily="34" charset="0"/>
                <a:cs typeface="Times New Roman" panose="02020603050405020304" pitchFamily="18" charset="0"/>
              </a:rPr>
              <a:t>3. </a:t>
            </a:r>
            <a:r>
              <a:rPr lang="en-US" sz="1200" b="1" kern="100" dirty="0">
                <a:effectLst/>
                <a:ea typeface="Calibri" panose="020F0502020204030204" pitchFamily="34" charset="0"/>
                <a:cs typeface="Times New Roman" panose="02020603050405020304" pitchFamily="18" charset="0"/>
              </a:rPr>
              <a:t>External Rotation Lag Sign </a:t>
            </a:r>
            <a:r>
              <a:rPr lang="en-US" sz="1200" kern="100" dirty="0">
                <a:effectLst/>
                <a:ea typeface="Calibri" panose="020F0502020204030204" pitchFamily="34" charset="0"/>
                <a:cs typeface="Times New Roman" panose="02020603050405020304" pitchFamily="18" charset="0"/>
              </a:rPr>
              <a:t>(ERLS): </a:t>
            </a:r>
            <a:r>
              <a:rPr lang="ru-RU" sz="1200" kern="100" dirty="0">
                <a:effectLst/>
                <a:ea typeface="Calibri" panose="020F0502020204030204" pitchFamily="34" charset="0"/>
                <a:cs typeface="Times New Roman" panose="02020603050405020304" pitchFamily="18" charset="0"/>
              </a:rPr>
              <a:t> </a:t>
            </a:r>
            <a:r>
              <a:rPr lang="ru-RU" sz="1200" kern="100" dirty="0" err="1">
                <a:effectLst/>
                <a:ea typeface="Calibri" panose="020F0502020204030204" pitchFamily="34" charset="0"/>
                <a:cs typeface="Times New Roman" panose="02020603050405020304" pitchFamily="18" charset="0"/>
              </a:rPr>
              <a:t>Sn</a:t>
            </a:r>
            <a:r>
              <a:rPr lang="ru-RU" sz="1200" kern="100" dirty="0">
                <a:effectLst/>
                <a:ea typeface="Calibri" panose="020F0502020204030204" pitchFamily="34" charset="0"/>
                <a:cs typeface="Times New Roman" panose="02020603050405020304" pitchFamily="18" charset="0"/>
              </a:rPr>
              <a:t>: ~40%, </a:t>
            </a:r>
            <a:r>
              <a:rPr lang="ru-RU" sz="1200" kern="100" dirty="0" err="1">
                <a:effectLst/>
                <a:ea typeface="Calibri" panose="020F0502020204030204" pitchFamily="34" charset="0"/>
                <a:cs typeface="Times New Roman" panose="02020603050405020304" pitchFamily="18" charset="0"/>
              </a:rPr>
              <a:t>Sp</a:t>
            </a:r>
            <a:r>
              <a:rPr lang="ru-RU" sz="1200" kern="100" dirty="0">
                <a:effectLst/>
                <a:ea typeface="Calibri" panose="020F0502020204030204" pitchFamily="34" charset="0"/>
                <a:cs typeface="Times New Roman" panose="02020603050405020304" pitchFamily="18" charset="0"/>
              </a:rPr>
              <a:t>: ~95%.   Высокая специфичность для полных разрывов, но пропускает легкие случаи.  </a:t>
            </a:r>
          </a:p>
          <a:p>
            <a:pPr marL="0" indent="0">
              <a:lnSpc>
                <a:spcPct val="170000"/>
              </a:lnSpc>
              <a:buNone/>
            </a:pPr>
            <a:r>
              <a:rPr lang="ru-RU" sz="1200" kern="100" dirty="0">
                <a:effectLst/>
                <a:ea typeface="Calibri" panose="020F0502020204030204" pitchFamily="34" charset="0"/>
                <a:cs typeface="Times New Roman" panose="02020603050405020304" pitchFamily="18" charset="0"/>
              </a:rPr>
              <a:t>4. </a:t>
            </a:r>
            <a:r>
              <a:rPr lang="ru-RU" sz="1200" b="1" kern="100" dirty="0">
                <a:effectLst/>
                <a:ea typeface="Calibri" panose="020F0502020204030204" pitchFamily="34" charset="0"/>
                <a:cs typeface="Times New Roman" panose="02020603050405020304" pitchFamily="18" charset="0"/>
              </a:rPr>
              <a:t>Тест </a:t>
            </a:r>
            <a:r>
              <a:rPr lang="ru-RU" sz="1200" b="1" kern="100" dirty="0" err="1">
                <a:effectLst/>
                <a:ea typeface="Calibri" panose="020F0502020204030204" pitchFamily="34" charset="0"/>
                <a:cs typeface="Times New Roman" panose="02020603050405020304" pitchFamily="18" charset="0"/>
              </a:rPr>
              <a:t>Patte</a:t>
            </a:r>
            <a:r>
              <a:rPr lang="ru-RU" sz="1200" b="1" kern="100" dirty="0">
                <a:effectLst/>
                <a:ea typeface="Calibri" panose="020F0502020204030204" pitchFamily="34" charset="0"/>
                <a:cs typeface="Times New Roman" panose="02020603050405020304" pitchFamily="18" charset="0"/>
              </a:rPr>
              <a:t> </a:t>
            </a:r>
            <a:r>
              <a:rPr lang="ru-RU" sz="1200" kern="100" dirty="0">
                <a:effectLst/>
                <a:ea typeface="Calibri" panose="020F0502020204030204" pitchFamily="34" charset="0"/>
                <a:cs typeface="Times New Roman" panose="02020603050405020304" pitchFamily="18" charset="0"/>
              </a:rPr>
              <a:t>(затрудненная наружная ротация):</a:t>
            </a:r>
            <a:r>
              <a:rPr lang="ru-RU" sz="1200" kern="100" dirty="0">
                <a:ea typeface="Calibri" panose="020F0502020204030204" pitchFamily="34" charset="0"/>
                <a:cs typeface="Times New Roman" panose="02020603050405020304" pitchFamily="18" charset="0"/>
              </a:rPr>
              <a:t> </a:t>
            </a:r>
            <a:r>
              <a:rPr lang="ru-RU" sz="1200" kern="100" dirty="0" err="1">
                <a:effectLst/>
                <a:ea typeface="Calibri" panose="020F0502020204030204" pitchFamily="34" charset="0"/>
                <a:cs typeface="Times New Roman" panose="02020603050405020304" pitchFamily="18" charset="0"/>
              </a:rPr>
              <a:t>Sn</a:t>
            </a:r>
            <a:r>
              <a:rPr lang="ru-RU" sz="1200" kern="100" dirty="0">
                <a:effectLst/>
                <a:ea typeface="Calibri" panose="020F0502020204030204" pitchFamily="34" charset="0"/>
                <a:cs typeface="Times New Roman" panose="02020603050405020304" pitchFamily="18" charset="0"/>
              </a:rPr>
              <a:t>: ~70%, </a:t>
            </a:r>
            <a:r>
              <a:rPr lang="ru-RU" sz="1200" kern="100" dirty="0" err="1">
                <a:effectLst/>
                <a:ea typeface="Calibri" panose="020F0502020204030204" pitchFamily="34" charset="0"/>
                <a:cs typeface="Times New Roman" panose="02020603050405020304" pitchFamily="18" charset="0"/>
              </a:rPr>
              <a:t>Sp</a:t>
            </a:r>
            <a:r>
              <a:rPr lang="ru-RU" sz="1200" kern="100" dirty="0">
                <a:effectLst/>
                <a:ea typeface="Calibri" panose="020F0502020204030204" pitchFamily="34" charset="0"/>
                <a:cs typeface="Times New Roman" panose="02020603050405020304" pitchFamily="18" charset="0"/>
              </a:rPr>
              <a:t>: ~80%.  </a:t>
            </a:r>
            <a:r>
              <a:rPr lang="ru-RU" sz="1200" dirty="0">
                <a:effectLst/>
                <a:ea typeface="Calibri" panose="020F0502020204030204" pitchFamily="34" charset="0"/>
                <a:cs typeface="Times New Roman" panose="02020603050405020304" pitchFamily="18" charset="0"/>
              </a:rPr>
              <a:t>Хорош для комбинированных разрывов (надостной + </a:t>
            </a:r>
            <a:r>
              <a:rPr lang="ru-RU" sz="1200" dirty="0" err="1">
                <a:effectLst/>
                <a:ea typeface="Calibri" panose="020F0502020204030204" pitchFamily="34" charset="0"/>
                <a:cs typeface="Times New Roman" panose="02020603050405020304" pitchFamily="18" charset="0"/>
              </a:rPr>
              <a:t>подостной</a:t>
            </a:r>
            <a:r>
              <a:rPr lang="ru-RU" sz="1200" dirty="0">
                <a:effectLst/>
                <a:ea typeface="Calibri" panose="020F0502020204030204" pitchFamily="34" charset="0"/>
                <a:cs typeface="Times New Roman" panose="02020603050405020304" pitchFamily="18" charset="0"/>
              </a:rPr>
              <a:t> мышц). </a:t>
            </a:r>
            <a:br>
              <a:rPr lang="ru-RU" sz="1200" dirty="0">
                <a:effectLst/>
                <a:ea typeface="Calibri" panose="020F0502020204030204" pitchFamily="34" charset="0"/>
                <a:cs typeface="Times New Roman" panose="02020603050405020304" pitchFamily="18" charset="0"/>
              </a:rPr>
            </a:br>
            <a:r>
              <a:rPr lang="ru-RU" sz="1200" kern="100" dirty="0">
                <a:effectLst/>
                <a:ea typeface="Calibri" panose="020F0502020204030204" pitchFamily="34" charset="0"/>
                <a:cs typeface="Times New Roman" panose="02020603050405020304" pitchFamily="18" charset="0"/>
              </a:rPr>
              <a:t>Наиболее полезные тесты:</a:t>
            </a:r>
          </a:p>
          <a:p>
            <a:pPr marL="0" indent="0">
              <a:lnSpc>
                <a:spcPct val="170000"/>
              </a:lnSpc>
              <a:buNone/>
            </a:pPr>
            <a:r>
              <a:rPr lang="ru-RU" sz="1200" kern="100" dirty="0">
                <a:effectLst/>
                <a:ea typeface="Calibri" panose="020F0502020204030204" pitchFamily="34" charset="0"/>
                <a:cs typeface="Times New Roman" panose="02020603050405020304" pitchFamily="18" charset="0"/>
              </a:rPr>
              <a:t>- ERLS и </a:t>
            </a:r>
            <a:r>
              <a:rPr lang="ru-RU" sz="1200" kern="100" dirty="0" err="1">
                <a:effectLst/>
                <a:ea typeface="Calibri" panose="020F0502020204030204" pitchFamily="34" charset="0"/>
                <a:cs typeface="Times New Roman" panose="02020603050405020304" pitchFamily="18" charset="0"/>
              </a:rPr>
              <a:t>Drop</a:t>
            </a:r>
            <a:r>
              <a:rPr lang="ru-RU" sz="1200" kern="100" dirty="0">
                <a:effectLst/>
                <a:ea typeface="Calibri" panose="020F0502020204030204" pitchFamily="34" charset="0"/>
                <a:cs typeface="Times New Roman" panose="02020603050405020304" pitchFamily="18" charset="0"/>
              </a:rPr>
              <a:t> </a:t>
            </a:r>
            <a:r>
              <a:rPr lang="ru-RU" sz="1200" kern="100" dirty="0" err="1">
                <a:effectLst/>
                <a:ea typeface="Calibri" panose="020F0502020204030204" pitchFamily="34" charset="0"/>
                <a:cs typeface="Times New Roman" panose="02020603050405020304" pitchFamily="18" charset="0"/>
              </a:rPr>
              <a:t>Arm</a:t>
            </a:r>
            <a:r>
              <a:rPr lang="ru-RU" sz="1200" kern="100" dirty="0">
                <a:effectLst/>
                <a:ea typeface="Calibri" panose="020F0502020204030204" pitchFamily="34" charset="0"/>
                <a:cs typeface="Times New Roman" panose="02020603050405020304" pitchFamily="18" charset="0"/>
              </a:rPr>
              <a:t> – высокая специфичность (подтверждают разрыв при положительном результате).  </a:t>
            </a:r>
          </a:p>
          <a:p>
            <a:pPr marL="0" indent="0">
              <a:lnSpc>
                <a:spcPct val="170000"/>
              </a:lnSpc>
              <a:buNone/>
            </a:pPr>
            <a:r>
              <a:rPr lang="ru-RU" sz="1200" kern="100" dirty="0">
                <a:effectLst/>
                <a:ea typeface="Calibri" panose="020F0502020204030204" pitchFamily="34" charset="0"/>
                <a:cs typeface="Times New Roman" panose="02020603050405020304" pitchFamily="18" charset="0"/>
              </a:rPr>
              <a:t>- </a:t>
            </a:r>
            <a:r>
              <a:rPr lang="ru-RU" sz="1200" kern="100" dirty="0" err="1">
                <a:effectLst/>
                <a:ea typeface="Calibri" panose="020F0502020204030204" pitchFamily="34" charset="0"/>
                <a:cs typeface="Times New Roman" panose="02020603050405020304" pitchFamily="18" charset="0"/>
              </a:rPr>
              <a:t>Jobe</a:t>
            </a:r>
            <a:r>
              <a:rPr lang="ru-RU" sz="1200" kern="100" dirty="0">
                <a:effectLst/>
                <a:ea typeface="Calibri" panose="020F0502020204030204" pitchFamily="34" charset="0"/>
                <a:cs typeface="Times New Roman" panose="02020603050405020304" pitchFamily="18" charset="0"/>
              </a:rPr>
              <a:t> и </a:t>
            </a:r>
            <a:r>
              <a:rPr lang="ru-RU" sz="1200" kern="100" dirty="0" err="1">
                <a:effectLst/>
                <a:ea typeface="Calibri" panose="020F0502020204030204" pitchFamily="34" charset="0"/>
                <a:cs typeface="Times New Roman" panose="02020603050405020304" pitchFamily="18" charset="0"/>
              </a:rPr>
              <a:t>Patte</a:t>
            </a:r>
            <a:r>
              <a:rPr lang="ru-RU" sz="1200" kern="100" dirty="0">
                <a:effectLst/>
                <a:ea typeface="Calibri" panose="020F0502020204030204" pitchFamily="34" charset="0"/>
                <a:cs typeface="Times New Roman" panose="02020603050405020304" pitchFamily="18" charset="0"/>
              </a:rPr>
              <a:t> – умеренная чувствительность (лучше для скрининга).  </a:t>
            </a:r>
          </a:p>
          <a:p>
            <a:pPr marL="0" indent="0">
              <a:lnSpc>
                <a:spcPct val="170000"/>
              </a:lnSpc>
              <a:buNone/>
            </a:pPr>
            <a:r>
              <a:rPr lang="ru-RU" sz="1200" kern="100" dirty="0">
                <a:effectLst/>
                <a:ea typeface="Calibri" panose="020F0502020204030204" pitchFamily="34" charset="0"/>
                <a:cs typeface="Times New Roman" panose="02020603050405020304" pitchFamily="18" charset="0"/>
              </a:rPr>
              <a:t>МРТ/УЗИ остаются ключевыми для подтверждения, особенно при неясной клинической картине.  </a:t>
            </a:r>
          </a:p>
          <a:p>
            <a:pPr marL="0" indent="0">
              <a:lnSpc>
                <a:spcPct val="170000"/>
              </a:lnSpc>
              <a:buNone/>
            </a:pPr>
            <a:r>
              <a:rPr lang="ru-RU" sz="1200" dirty="0">
                <a:effectLst/>
                <a:ea typeface="Calibri" panose="020F0502020204030204" pitchFamily="34" charset="0"/>
                <a:cs typeface="Times New Roman" panose="02020603050405020304" pitchFamily="18" charset="0"/>
              </a:rPr>
              <a:t>Ложноположительные результаты часты при </a:t>
            </a:r>
            <a:r>
              <a:rPr lang="ru-RU" sz="1200" dirty="0" err="1">
                <a:effectLst/>
                <a:ea typeface="Calibri" panose="020F0502020204030204" pitchFamily="34" charset="0"/>
                <a:cs typeface="Times New Roman" panose="02020603050405020304" pitchFamily="18" charset="0"/>
              </a:rPr>
              <a:t>импинджмент</a:t>
            </a:r>
            <a:r>
              <a:rPr lang="ru-RU" sz="1200" dirty="0">
                <a:effectLst/>
                <a:ea typeface="Calibri" panose="020F0502020204030204" pitchFamily="34" charset="0"/>
                <a:cs typeface="Times New Roman" panose="02020603050405020304" pitchFamily="18" charset="0"/>
              </a:rPr>
              <a:t>-синдроме без разрыва</a:t>
            </a:r>
            <a:r>
              <a:rPr lang="ru-RU" sz="1200" dirty="0">
                <a:effectLst/>
              </a:rPr>
              <a:t> </a:t>
            </a:r>
            <a:endParaRPr lang="ru-RU" sz="1200" dirty="0"/>
          </a:p>
        </p:txBody>
      </p:sp>
    </p:spTree>
    <p:extLst>
      <p:ext uri="{BB962C8B-B14F-4D97-AF65-F5344CB8AC3E}">
        <p14:creationId xmlns:p14="http://schemas.microsoft.com/office/powerpoint/2010/main" val="2867545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222CF3-D96B-A55F-F470-9BAE8CA0E90B}"/>
              </a:ext>
            </a:extLst>
          </p:cNvPr>
          <p:cNvSpPr>
            <a:spLocks noGrp="1"/>
          </p:cNvSpPr>
          <p:nvPr>
            <p:ph type="title"/>
          </p:nvPr>
        </p:nvSpPr>
        <p:spPr>
          <a:xfrm>
            <a:off x="1425862" y="306333"/>
            <a:ext cx="8911687" cy="1280890"/>
          </a:xfrm>
        </p:spPr>
        <p:txBody>
          <a:bodyPr/>
          <a:lstStyle/>
          <a:p>
            <a:pPr algn="ctr"/>
            <a:r>
              <a:rPr lang="ru-RU" dirty="0" err="1"/>
              <a:t>Импинджмент</a:t>
            </a:r>
            <a:r>
              <a:rPr lang="ru-RU" dirty="0"/>
              <a:t> синдром плечевого сустава синдром</a:t>
            </a:r>
          </a:p>
        </p:txBody>
      </p:sp>
      <p:sp>
        <p:nvSpPr>
          <p:cNvPr id="3" name="Объект 2">
            <a:extLst>
              <a:ext uri="{FF2B5EF4-FFF2-40B4-BE49-F238E27FC236}">
                <a16:creationId xmlns:a16="http://schemas.microsoft.com/office/drawing/2014/main" id="{35C7EFC9-C335-5EAD-C78B-D5B2ABD6E60E}"/>
              </a:ext>
            </a:extLst>
          </p:cNvPr>
          <p:cNvSpPr>
            <a:spLocks noGrp="1"/>
          </p:cNvSpPr>
          <p:nvPr>
            <p:ph idx="1"/>
          </p:nvPr>
        </p:nvSpPr>
        <p:spPr>
          <a:xfrm>
            <a:off x="628065" y="2043800"/>
            <a:ext cx="4653798" cy="3839641"/>
          </a:xfrm>
        </p:spPr>
        <p:txBody>
          <a:bodyPr>
            <a:normAutofit fontScale="92500" lnSpcReduction="10000"/>
          </a:bodyPr>
          <a:lstStyle/>
          <a:p>
            <a:pPr marL="0" indent="0" algn="l">
              <a:buNone/>
            </a:pPr>
            <a:r>
              <a:rPr lang="ru-RU" b="0" i="0" u="none" strike="noStrike" dirty="0" err="1">
                <a:solidFill>
                  <a:srgbClr val="0A0A0A"/>
                </a:solidFill>
                <a:effectLst/>
              </a:rPr>
              <a:t>Импинджмент</a:t>
            </a:r>
            <a:r>
              <a:rPr lang="ru-RU" b="0" i="0" u="none" strike="noStrike" dirty="0">
                <a:solidFill>
                  <a:srgbClr val="0A0A0A"/>
                </a:solidFill>
                <a:effectLst/>
              </a:rPr>
              <a:t>-синдром плечевого сустава — это состояние, при котором сухожилия вращательной манжеты плеча сдавливаются (ущемляются) в </a:t>
            </a:r>
            <a:r>
              <a:rPr lang="ru-RU" b="0" i="0" u="none" strike="noStrike" dirty="0" err="1">
                <a:solidFill>
                  <a:srgbClr val="0A0A0A"/>
                </a:solidFill>
                <a:effectLst/>
              </a:rPr>
              <a:t>субакромиальном</a:t>
            </a:r>
            <a:r>
              <a:rPr lang="ru-RU" b="0" i="0" u="none" strike="noStrike" dirty="0">
                <a:solidFill>
                  <a:srgbClr val="0A0A0A"/>
                </a:solidFill>
                <a:effectLst/>
              </a:rPr>
              <a:t> пространстве между </a:t>
            </a:r>
            <a:r>
              <a:rPr lang="ru-RU" b="0" i="0" u="none" strike="noStrike" dirty="0" err="1">
                <a:solidFill>
                  <a:srgbClr val="0A0A0A"/>
                </a:solidFill>
                <a:effectLst/>
              </a:rPr>
              <a:t>акромионом</a:t>
            </a:r>
            <a:r>
              <a:rPr lang="ru-RU" b="0" i="0" u="none" strike="noStrike" dirty="0">
                <a:solidFill>
                  <a:srgbClr val="0A0A0A"/>
                </a:solidFill>
                <a:effectLst/>
              </a:rPr>
              <a:t> (часть лопатки) и головкой плечевой кости, что вызывает боль, воспаление и ограничение движений. Синдром часто возникает из-за повторяющихся движений, например, при занятиях спортом или выполнении физической работы. </a:t>
            </a:r>
          </a:p>
          <a:p>
            <a:pPr marL="0" indent="0">
              <a:buNone/>
            </a:pPr>
            <a:br>
              <a:rPr lang="ru-RU" dirty="0"/>
            </a:br>
            <a:endParaRPr lang="ru-RU" dirty="0"/>
          </a:p>
        </p:txBody>
      </p:sp>
      <p:pic>
        <p:nvPicPr>
          <p:cNvPr id="4" name="Рисунок 3">
            <a:extLst>
              <a:ext uri="{FF2B5EF4-FFF2-40B4-BE49-F238E27FC236}">
                <a16:creationId xmlns:a16="http://schemas.microsoft.com/office/drawing/2014/main" id="{9B898E91-C113-E863-1AB9-287008E5EDBE}"/>
              </a:ext>
            </a:extLst>
          </p:cNvPr>
          <p:cNvPicPr>
            <a:picLocks noChangeAspect="1"/>
          </p:cNvPicPr>
          <p:nvPr/>
        </p:nvPicPr>
        <p:blipFill>
          <a:blip r:embed="rId2"/>
          <a:stretch>
            <a:fillRect/>
          </a:stretch>
        </p:blipFill>
        <p:spPr>
          <a:xfrm>
            <a:off x="6187044" y="1767456"/>
            <a:ext cx="5894597" cy="4330313"/>
          </a:xfrm>
          <a:prstGeom prst="rect">
            <a:avLst/>
          </a:prstGeom>
        </p:spPr>
      </p:pic>
    </p:spTree>
    <p:extLst>
      <p:ext uri="{BB962C8B-B14F-4D97-AF65-F5344CB8AC3E}">
        <p14:creationId xmlns:p14="http://schemas.microsoft.com/office/powerpoint/2010/main" val="2408476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E1F0837-2889-4B22-4A8D-BE3C99D8B05B}"/>
              </a:ext>
            </a:extLst>
          </p:cNvPr>
          <p:cNvSpPr>
            <a:spLocks noGrp="1"/>
          </p:cNvSpPr>
          <p:nvPr>
            <p:ph idx="1"/>
          </p:nvPr>
        </p:nvSpPr>
        <p:spPr>
          <a:xfrm>
            <a:off x="6729045" y="257908"/>
            <a:ext cx="5216769" cy="6424246"/>
          </a:xfrm>
        </p:spPr>
        <p:txBody>
          <a:bodyPr>
            <a:normAutofit fontScale="85000" lnSpcReduction="10000"/>
          </a:bodyPr>
          <a:lstStyle/>
          <a:p>
            <a:pPr marL="0" indent="0">
              <a:buNone/>
            </a:pPr>
            <a:r>
              <a:rPr lang="ru-RU" sz="1800" b="1" dirty="0">
                <a:solidFill>
                  <a:srgbClr val="404040"/>
                </a:solidFill>
                <a:effectLst/>
                <a:ea typeface="Times New Roman" panose="02020603050405020304" pitchFamily="18" charset="0"/>
                <a:cs typeface="Times New Roman" panose="02020603050405020304" pitchFamily="18" charset="0"/>
              </a:rPr>
              <a:t>Тест </a:t>
            </a:r>
            <a:r>
              <a:rPr lang="ru-RU" sz="1800" b="1" dirty="0" err="1">
                <a:solidFill>
                  <a:srgbClr val="404040"/>
                </a:solidFill>
                <a:effectLst/>
                <a:ea typeface="Times New Roman" panose="02020603050405020304" pitchFamily="18" charset="0"/>
                <a:cs typeface="Times New Roman" panose="02020603050405020304" pitchFamily="18" charset="0"/>
              </a:rPr>
              <a:t>Hawkins-Kennedy</a:t>
            </a:r>
            <a:r>
              <a:rPr lang="ru-RU" sz="1800" b="1" dirty="0">
                <a:solidFill>
                  <a:srgbClr val="404040"/>
                </a:solidFill>
                <a:effectLst/>
                <a:ea typeface="Times New Roman" panose="02020603050405020304" pitchFamily="18" charset="0"/>
                <a:cs typeface="Times New Roman" panose="02020603050405020304" pitchFamily="18" charset="0"/>
              </a:rPr>
              <a:t>   </a:t>
            </a:r>
          </a:p>
          <a:p>
            <a:pPr marL="0" indent="0">
              <a:buNone/>
            </a:pPr>
            <a:r>
              <a:rPr lang="ru-RU" dirty="0">
                <a:solidFill>
                  <a:srgbClr val="404040"/>
                </a:solidFill>
                <a:cs typeface="Times New Roman" panose="02020603050405020304" pitchFamily="18" charset="0"/>
              </a:rPr>
              <a:t>Врач сгибает руку пациента в плечевом суставе до угла 90 градусов. Локоть сгибается под углом 90 градусов. Затем врач совершает вращательное движение руки вовнутрь. Если пациент испытывает боль, то тест положительный</a:t>
            </a:r>
            <a:endParaRPr lang="en-US" dirty="0">
              <a:solidFill>
                <a:srgbClr val="404040"/>
              </a:solidFill>
              <a:cs typeface="Times New Roman" panose="02020603050405020304" pitchFamily="18" charset="0"/>
            </a:endParaRPr>
          </a:p>
          <a:p>
            <a:pPr marL="0" indent="0">
              <a:buNone/>
            </a:pPr>
            <a:r>
              <a:rPr lang="ru-RU" b="1" dirty="0">
                <a:solidFill>
                  <a:srgbClr val="404040"/>
                </a:solidFill>
                <a:cs typeface="Times New Roman" panose="02020603050405020304" pitchFamily="18" charset="0"/>
              </a:rPr>
              <a:t>Тест </a:t>
            </a:r>
            <a:r>
              <a:rPr lang="ru-RU" b="1" dirty="0" err="1">
                <a:solidFill>
                  <a:srgbClr val="404040"/>
                </a:solidFill>
                <a:cs typeface="Times New Roman" panose="02020603050405020304" pitchFamily="18" charset="0"/>
              </a:rPr>
              <a:t>N</a:t>
            </a:r>
            <a:r>
              <a:rPr lang="en-US" b="1" dirty="0" err="1">
                <a:solidFill>
                  <a:srgbClr val="404040"/>
                </a:solidFill>
                <a:cs typeface="Times New Roman" panose="02020603050405020304" pitchFamily="18" charset="0"/>
              </a:rPr>
              <a:t>eer</a:t>
            </a:r>
            <a:endParaRPr lang="en-US" b="1" dirty="0">
              <a:solidFill>
                <a:srgbClr val="404040"/>
              </a:solidFill>
              <a:cs typeface="Times New Roman" panose="02020603050405020304" pitchFamily="18" charset="0"/>
            </a:endParaRPr>
          </a:p>
          <a:p>
            <a:pPr marL="0" indent="0">
              <a:buNone/>
            </a:pPr>
            <a:r>
              <a:rPr lang="ru-RU" dirty="0">
                <a:solidFill>
                  <a:srgbClr val="404040"/>
                </a:solidFill>
                <a:cs typeface="Times New Roman" panose="02020603050405020304" pitchFamily="18" charset="0"/>
              </a:rPr>
              <a:t>Врач одной рукой фиксирует лопатку пациента, чтобы предотвратить ее движение. Другой рукой пассивно поднимает опущенную руку пациента вперед, вверх и внутрь сгибая плечо. Перед выполнением теста рука должна быть во внутренней ротации, а локоть разогнут. Тест положителен, если выявляется боль.</a:t>
            </a:r>
          </a:p>
          <a:p>
            <a:pPr marL="0" indent="0">
              <a:buNone/>
            </a:pPr>
            <a:r>
              <a:rPr lang="ru-RU" b="1" dirty="0">
                <a:solidFill>
                  <a:srgbClr val="404040"/>
                </a:solidFill>
                <a:cs typeface="Times New Roman" panose="02020603050405020304" pitchFamily="18" charset="0"/>
              </a:rPr>
              <a:t>Тест </a:t>
            </a:r>
            <a:r>
              <a:rPr lang="en-US" b="1" dirty="0" err="1">
                <a:solidFill>
                  <a:srgbClr val="404040"/>
                </a:solidFill>
                <a:cs typeface="Times New Roman" panose="02020603050405020304" pitchFamily="18" charset="0"/>
              </a:rPr>
              <a:t>б</a:t>
            </a:r>
            <a:r>
              <a:rPr lang="ru-RU" b="1" dirty="0" err="1">
                <a:solidFill>
                  <a:srgbClr val="404040"/>
                </a:solidFill>
                <a:cs typeface="Times New Roman" panose="02020603050405020304" pitchFamily="18" charset="0"/>
              </a:rPr>
              <a:t>олезненной</a:t>
            </a:r>
            <a:r>
              <a:rPr lang="ru-RU" b="1" dirty="0">
                <a:solidFill>
                  <a:srgbClr val="404040"/>
                </a:solidFill>
                <a:cs typeface="Times New Roman" panose="02020603050405020304" pitchFamily="18" charset="0"/>
              </a:rPr>
              <a:t> дуги</a:t>
            </a:r>
          </a:p>
          <a:p>
            <a:pPr marL="0" indent="0">
              <a:buNone/>
            </a:pPr>
            <a:r>
              <a:rPr lang="ru-RU" dirty="0">
                <a:solidFill>
                  <a:srgbClr val="404040"/>
                </a:solidFill>
                <a:cs typeface="Times New Roman" panose="02020603050405020304" pitchFamily="18" charset="0"/>
              </a:rPr>
              <a:t>Пациента просим встать прямо, расслабить руки по бокам. Просим поднимать одну руку в сторону, совершая движение отведения. Рука при этом прямая и большой палец смотрит вверх. Уточняем у пациента в какой амплитуде он чувствует боль. </a:t>
            </a:r>
          </a:p>
          <a:p>
            <a:pPr marL="0" indent="0">
              <a:buNone/>
            </a:pPr>
            <a:r>
              <a:rPr lang="ru-RU" dirty="0">
                <a:solidFill>
                  <a:srgbClr val="404040"/>
                </a:solidFill>
                <a:cs typeface="Times New Roman" panose="02020603050405020304" pitchFamily="18" charset="0"/>
              </a:rPr>
              <a:t>60-120 – проблемы вращательной манжеты и </a:t>
            </a:r>
            <a:r>
              <a:rPr lang="ru-RU" dirty="0" err="1">
                <a:solidFill>
                  <a:srgbClr val="404040"/>
                </a:solidFill>
                <a:cs typeface="Times New Roman" panose="02020603050405020304" pitchFamily="18" charset="0"/>
              </a:rPr>
              <a:t>импиджмент</a:t>
            </a:r>
            <a:endParaRPr lang="ru-RU" dirty="0">
              <a:solidFill>
                <a:srgbClr val="404040"/>
              </a:solidFill>
              <a:cs typeface="Times New Roman" panose="02020603050405020304" pitchFamily="18" charset="0"/>
            </a:endParaRPr>
          </a:p>
          <a:p>
            <a:pPr marL="0" indent="0">
              <a:buNone/>
            </a:pPr>
            <a:r>
              <a:rPr lang="ru-RU" dirty="0">
                <a:solidFill>
                  <a:srgbClr val="404040"/>
                </a:solidFill>
                <a:cs typeface="Times New Roman" panose="02020603050405020304" pitchFamily="18" charset="0"/>
              </a:rPr>
              <a:t>170-180 – патология акромиально-ключичного сустава, так как в этом диапазоне капсула под максимальным давлением</a:t>
            </a:r>
          </a:p>
        </p:txBody>
      </p:sp>
      <p:pic>
        <p:nvPicPr>
          <p:cNvPr id="4" name="Рисунок 3">
            <a:extLst>
              <a:ext uri="{FF2B5EF4-FFF2-40B4-BE49-F238E27FC236}">
                <a16:creationId xmlns:a16="http://schemas.microsoft.com/office/drawing/2014/main" id="{58A2E16A-178B-44DD-E559-E94B12C0E7E8}"/>
              </a:ext>
            </a:extLst>
          </p:cNvPr>
          <p:cNvPicPr>
            <a:picLocks noChangeAspect="1"/>
          </p:cNvPicPr>
          <p:nvPr/>
        </p:nvPicPr>
        <p:blipFill rotWithShape="1">
          <a:blip r:embed="rId2"/>
          <a:srcRect t="9677"/>
          <a:stretch/>
        </p:blipFill>
        <p:spPr>
          <a:xfrm>
            <a:off x="3662289" y="3676271"/>
            <a:ext cx="2433711" cy="2564556"/>
          </a:xfrm>
          <a:prstGeom prst="rect">
            <a:avLst/>
          </a:prstGeom>
        </p:spPr>
      </p:pic>
      <p:pic>
        <p:nvPicPr>
          <p:cNvPr id="6" name="Рисунок 5">
            <a:extLst>
              <a:ext uri="{FF2B5EF4-FFF2-40B4-BE49-F238E27FC236}">
                <a16:creationId xmlns:a16="http://schemas.microsoft.com/office/drawing/2014/main" id="{8D34B224-8D06-D8D8-CB16-D150BF8BD531}"/>
              </a:ext>
            </a:extLst>
          </p:cNvPr>
          <p:cNvPicPr>
            <a:picLocks noChangeAspect="1"/>
          </p:cNvPicPr>
          <p:nvPr/>
        </p:nvPicPr>
        <p:blipFill>
          <a:blip r:embed="rId3"/>
          <a:stretch>
            <a:fillRect/>
          </a:stretch>
        </p:blipFill>
        <p:spPr>
          <a:xfrm>
            <a:off x="879231" y="494567"/>
            <a:ext cx="5216769" cy="2934433"/>
          </a:xfrm>
          <a:prstGeom prst="rect">
            <a:avLst/>
          </a:prstGeom>
        </p:spPr>
      </p:pic>
      <p:pic>
        <p:nvPicPr>
          <p:cNvPr id="8" name="Рисунок 7">
            <a:extLst>
              <a:ext uri="{FF2B5EF4-FFF2-40B4-BE49-F238E27FC236}">
                <a16:creationId xmlns:a16="http://schemas.microsoft.com/office/drawing/2014/main" id="{839E58F1-F03B-9AFD-CB97-391C482E02BF}"/>
              </a:ext>
            </a:extLst>
          </p:cNvPr>
          <p:cNvPicPr>
            <a:picLocks noChangeAspect="1"/>
          </p:cNvPicPr>
          <p:nvPr/>
        </p:nvPicPr>
        <p:blipFill rotWithShape="1">
          <a:blip r:embed="rId4"/>
          <a:srcRect l="27849" r="18595"/>
          <a:stretch/>
        </p:blipFill>
        <p:spPr>
          <a:xfrm>
            <a:off x="879231" y="3678076"/>
            <a:ext cx="2435723" cy="2562751"/>
          </a:xfrm>
          <a:prstGeom prst="rect">
            <a:avLst/>
          </a:prstGeom>
        </p:spPr>
      </p:pic>
    </p:spTree>
    <p:extLst>
      <p:ext uri="{BB962C8B-B14F-4D97-AF65-F5344CB8AC3E}">
        <p14:creationId xmlns:p14="http://schemas.microsoft.com/office/powerpoint/2010/main" val="3065280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92F1E9-D499-C72D-4F75-F6348030B17E}"/>
              </a:ext>
            </a:extLst>
          </p:cNvPr>
          <p:cNvSpPr>
            <a:spLocks noGrp="1"/>
          </p:cNvSpPr>
          <p:nvPr>
            <p:ph type="title"/>
          </p:nvPr>
        </p:nvSpPr>
        <p:spPr>
          <a:xfrm>
            <a:off x="4532936" y="475829"/>
            <a:ext cx="8911687" cy="1280890"/>
          </a:xfrm>
        </p:spPr>
        <p:txBody>
          <a:bodyPr/>
          <a:lstStyle/>
          <a:p>
            <a:r>
              <a:rPr lang="ru-RU" dirty="0"/>
              <a:t>Цели тестов</a:t>
            </a:r>
          </a:p>
        </p:txBody>
      </p:sp>
      <p:sp>
        <p:nvSpPr>
          <p:cNvPr id="3" name="Объект 2">
            <a:extLst>
              <a:ext uri="{FF2B5EF4-FFF2-40B4-BE49-F238E27FC236}">
                <a16:creationId xmlns:a16="http://schemas.microsoft.com/office/drawing/2014/main" id="{670BCA00-8274-07F2-6E8C-61A822D34E42}"/>
              </a:ext>
            </a:extLst>
          </p:cNvPr>
          <p:cNvSpPr>
            <a:spLocks noGrp="1"/>
          </p:cNvSpPr>
          <p:nvPr>
            <p:ph idx="1"/>
          </p:nvPr>
        </p:nvSpPr>
        <p:spPr/>
        <p:txBody>
          <a:bodyPr/>
          <a:lstStyle/>
          <a:p>
            <a:pPr marL="0" indent="0">
              <a:buNone/>
            </a:pPr>
            <a:r>
              <a:rPr lang="ru-RU" sz="1800" i="1" kern="100" dirty="0">
                <a:solidFill>
                  <a:srgbClr val="404040"/>
                </a:solidFill>
                <a:effectLst/>
                <a:ea typeface="Calibri" panose="020F0502020204030204" pitchFamily="34" charset="0"/>
                <a:cs typeface="Calibri" panose="020F0502020204030204" pitchFamily="34" charset="0"/>
              </a:rPr>
              <a:t>Диагностика</a:t>
            </a:r>
            <a:r>
              <a:rPr lang="ru-RU" sz="1800" kern="100" dirty="0">
                <a:solidFill>
                  <a:srgbClr val="404040"/>
                </a:solidFill>
                <a:effectLst/>
                <a:ea typeface="Calibri" panose="020F0502020204030204" pitchFamily="34" charset="0"/>
                <a:cs typeface="Calibri" panose="020F0502020204030204" pitchFamily="34" charset="0"/>
              </a:rPr>
              <a:t> – выявление заболеваний</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i="1" kern="100" dirty="0">
                <a:solidFill>
                  <a:srgbClr val="404040"/>
                </a:solidFill>
                <a:effectLst/>
                <a:ea typeface="Calibri" panose="020F0502020204030204" pitchFamily="34" charset="0"/>
                <a:cs typeface="Calibri" panose="020F0502020204030204" pitchFamily="34" charset="0"/>
              </a:rPr>
              <a:t>Оценка функции </a:t>
            </a:r>
            <a:r>
              <a:rPr lang="ru-RU" sz="1800" kern="100" dirty="0">
                <a:solidFill>
                  <a:srgbClr val="404040"/>
                </a:solidFill>
                <a:effectLst/>
                <a:ea typeface="Calibri" panose="020F0502020204030204" pitchFamily="34" charset="0"/>
                <a:cs typeface="Calibri" panose="020F0502020204030204" pitchFamily="34" charset="0"/>
              </a:rPr>
              <a:t>– подвижность, сила, стабильность</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i="1" kern="100" dirty="0">
                <a:solidFill>
                  <a:srgbClr val="404040"/>
                </a:solidFill>
                <a:effectLst/>
                <a:ea typeface="Calibri" panose="020F0502020204030204" pitchFamily="34" charset="0"/>
                <a:cs typeface="Calibri" panose="020F0502020204030204" pitchFamily="34" charset="0"/>
              </a:rPr>
              <a:t>Дифференциация</a:t>
            </a:r>
            <a:r>
              <a:rPr lang="ru-RU" sz="1800" kern="100" dirty="0">
                <a:solidFill>
                  <a:srgbClr val="404040"/>
                </a:solidFill>
                <a:effectLst/>
                <a:ea typeface="Calibri" panose="020F0502020204030204" pitchFamily="34" charset="0"/>
                <a:cs typeface="Calibri" panose="020F0502020204030204" pitchFamily="34" charset="0"/>
              </a:rPr>
              <a:t> – различение схожих патологий</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i="1" kern="100" dirty="0">
                <a:solidFill>
                  <a:srgbClr val="404040"/>
                </a:solidFill>
                <a:effectLst/>
                <a:ea typeface="Calibri" panose="020F0502020204030204" pitchFamily="34" charset="0"/>
                <a:cs typeface="Calibri" panose="020F0502020204030204" pitchFamily="34" charset="0"/>
              </a:rPr>
              <a:t>Контроль лечения </a:t>
            </a:r>
            <a:r>
              <a:rPr lang="ru-RU" sz="1800" kern="100" dirty="0">
                <a:solidFill>
                  <a:srgbClr val="404040"/>
                </a:solidFill>
                <a:effectLst/>
                <a:ea typeface="Calibri" panose="020F0502020204030204" pitchFamily="34" charset="0"/>
                <a:cs typeface="Calibri" panose="020F0502020204030204" pitchFamily="34" charset="0"/>
              </a:rPr>
              <a:t>– отслеживание динамики</a:t>
            </a:r>
            <a:endParaRPr lang="ru-RU" sz="1800" kern="100" dirty="0">
              <a:effectLst/>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4268009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3B08034-FBD0-BF68-3B7F-D4166B4DB17D}"/>
              </a:ext>
            </a:extLst>
          </p:cNvPr>
          <p:cNvSpPr>
            <a:spLocks noGrp="1"/>
          </p:cNvSpPr>
          <p:nvPr>
            <p:ph idx="1"/>
          </p:nvPr>
        </p:nvSpPr>
        <p:spPr>
          <a:xfrm>
            <a:off x="1674699" y="1270294"/>
            <a:ext cx="9659049" cy="4924632"/>
          </a:xfrm>
        </p:spPr>
        <p:txBody>
          <a:bodyPr>
            <a:normAutofit/>
          </a:bodyPr>
          <a:lstStyle/>
          <a:p>
            <a:pPr marL="0" indent="0">
              <a:buNone/>
            </a:pPr>
            <a:r>
              <a:rPr lang="ru-RU" sz="1600" b="1" dirty="0">
                <a:solidFill>
                  <a:srgbClr val="404040"/>
                </a:solidFill>
                <a:effectLst/>
                <a:ea typeface="Times New Roman" panose="02020603050405020304" pitchFamily="18" charset="0"/>
              </a:rPr>
              <a:t>Seitz </a:t>
            </a:r>
            <a:r>
              <a:rPr lang="ru-RU" sz="1600" b="1" dirty="0" err="1">
                <a:solidFill>
                  <a:srgbClr val="404040"/>
                </a:solidFill>
                <a:effectLst/>
                <a:ea typeface="Times New Roman" panose="02020603050405020304" pitchFamily="18" charset="0"/>
              </a:rPr>
              <a:t>et</a:t>
            </a:r>
            <a:r>
              <a:rPr lang="ru-RU" sz="1600" b="1" dirty="0">
                <a:solidFill>
                  <a:srgbClr val="404040"/>
                </a:solidFill>
                <a:effectLst/>
                <a:ea typeface="Times New Roman" panose="02020603050405020304" pitchFamily="18" charset="0"/>
              </a:rPr>
              <a:t> </a:t>
            </a:r>
            <a:r>
              <a:rPr lang="ru-RU" sz="1600" b="1" dirty="0" err="1">
                <a:solidFill>
                  <a:srgbClr val="404040"/>
                </a:solidFill>
                <a:effectLst/>
                <a:ea typeface="Times New Roman" panose="02020603050405020304" pitchFamily="18" charset="0"/>
              </a:rPr>
              <a:t>al</a:t>
            </a:r>
            <a:r>
              <a:rPr lang="ru-RU" sz="1600" b="1" dirty="0">
                <a:solidFill>
                  <a:srgbClr val="404040"/>
                </a:solidFill>
                <a:effectLst/>
                <a:ea typeface="Times New Roman" panose="02020603050405020304" pitchFamily="18" charset="0"/>
              </a:rPr>
              <a:t>.</a:t>
            </a:r>
            <a:r>
              <a:rPr lang="en-US" sz="1400" dirty="0">
                <a:solidFill>
                  <a:srgbClr val="404040"/>
                </a:solidFill>
                <a:effectLst/>
                <a:ea typeface="Times New Roman" panose="02020603050405020304" pitchFamily="18" charset="0"/>
              </a:rPr>
              <a:t> 2022. </a:t>
            </a:r>
            <a:r>
              <a:rPr lang="ru-RU" sz="1400" dirty="0">
                <a:solidFill>
                  <a:srgbClr val="404040"/>
                </a:solidFill>
                <a:effectLst/>
                <a:ea typeface="Times New Roman" panose="02020603050405020304" pitchFamily="18" charset="0"/>
                <a:cs typeface="Times New Roman" panose="02020603050405020304" pitchFamily="18" charset="0"/>
              </a:rPr>
              <a:t>Сравнение клинических тестов с </a:t>
            </a:r>
            <a:r>
              <a:rPr lang="ru-RU" sz="1400" b="1" dirty="0">
                <a:solidFill>
                  <a:srgbClr val="404040"/>
                </a:solidFill>
                <a:effectLst/>
                <a:ea typeface="Times New Roman" panose="02020603050405020304" pitchFamily="18" charset="0"/>
                <a:cs typeface="Times New Roman" panose="02020603050405020304" pitchFamily="18" charset="0"/>
              </a:rPr>
              <a:t>динамическим УЗИ</a:t>
            </a:r>
            <a:r>
              <a:rPr lang="ru-RU" sz="1400" dirty="0">
                <a:solidFill>
                  <a:srgbClr val="404040"/>
                </a:solidFill>
                <a:effectLst/>
                <a:ea typeface="Times New Roman" panose="02020603050405020304" pitchFamily="18" charset="0"/>
                <a:cs typeface="Times New Roman" panose="02020603050405020304" pitchFamily="18" charset="0"/>
              </a:rPr>
              <a:t> (оценка конфликта в движении).</a:t>
            </a:r>
            <a:endParaRPr lang="ru-RU" sz="14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400" dirty="0">
                <a:solidFill>
                  <a:srgbClr val="404040"/>
                </a:solidFill>
                <a:effectLst/>
                <a:ea typeface="Times New Roman" panose="02020603050405020304" pitchFamily="18" charset="0"/>
              </a:rPr>
              <a:t>Результаты:</a:t>
            </a:r>
            <a:endParaRPr lang="ru-RU" sz="1400" dirty="0">
              <a:effectLst/>
              <a:ea typeface="Times New Roman" panose="02020603050405020304" pitchFamily="18" charset="0"/>
            </a:endParaRPr>
          </a:p>
          <a:p>
            <a:pPr marL="457200" lvl="1" indent="0">
              <a:buSzPts val="1000"/>
              <a:buNone/>
              <a:tabLst>
                <a:tab pos="914400" algn="l"/>
              </a:tabLst>
            </a:pPr>
            <a:r>
              <a:rPr lang="ru-RU" sz="1400" b="1" dirty="0">
                <a:solidFill>
                  <a:srgbClr val="404040"/>
                </a:solidFill>
                <a:effectLst/>
                <a:ea typeface="Times New Roman" panose="02020603050405020304" pitchFamily="18" charset="0"/>
                <a:cs typeface="Times New Roman" panose="02020603050405020304" pitchFamily="18" charset="0"/>
              </a:rPr>
              <a:t>Тест </a:t>
            </a:r>
            <a:r>
              <a:rPr lang="ru-RU" sz="1400" b="1" dirty="0" err="1">
                <a:solidFill>
                  <a:srgbClr val="404040"/>
                </a:solidFill>
                <a:effectLst/>
                <a:ea typeface="Times New Roman" panose="02020603050405020304" pitchFamily="18" charset="0"/>
                <a:cs typeface="Times New Roman" panose="02020603050405020304" pitchFamily="18" charset="0"/>
              </a:rPr>
              <a:t>Hawkins-Kennedy</a:t>
            </a:r>
            <a:r>
              <a:rPr lang="ru-RU" sz="1400" dirty="0">
                <a:solidFill>
                  <a:srgbClr val="404040"/>
                </a:solidFill>
                <a:effectLst/>
                <a:ea typeface="Times New Roman" panose="02020603050405020304" pitchFamily="18" charset="0"/>
                <a:cs typeface="Times New Roman" panose="02020603050405020304" pitchFamily="18" charset="0"/>
              </a:rPr>
              <a:t> лучше всего коррелировал с УЗИ-признаками </a:t>
            </a:r>
            <a:r>
              <a:rPr lang="ru-RU" sz="1400" dirty="0" err="1">
                <a:solidFill>
                  <a:srgbClr val="404040"/>
                </a:solidFill>
                <a:effectLst/>
                <a:ea typeface="Times New Roman" panose="02020603050405020304" pitchFamily="18" charset="0"/>
                <a:cs typeface="Times New Roman" panose="02020603050405020304" pitchFamily="18" charset="0"/>
              </a:rPr>
              <a:t>импинджмента</a:t>
            </a:r>
            <a:r>
              <a:rPr lang="ru-RU" sz="1400" dirty="0">
                <a:solidFill>
                  <a:srgbClr val="404040"/>
                </a:solidFill>
                <a:effectLst/>
                <a:ea typeface="Times New Roman" panose="02020603050405020304" pitchFamily="18" charset="0"/>
                <a:cs typeface="Times New Roman" panose="02020603050405020304" pitchFamily="18" charset="0"/>
              </a:rPr>
              <a:t> (</a:t>
            </a:r>
            <a:r>
              <a:rPr lang="ru-RU" sz="1400" dirty="0" err="1">
                <a:solidFill>
                  <a:srgbClr val="404040"/>
                </a:solidFill>
                <a:effectLst/>
                <a:ea typeface="Times New Roman" panose="02020603050405020304" pitchFamily="18" charset="0"/>
                <a:cs typeface="Times New Roman" panose="02020603050405020304" pitchFamily="18" charset="0"/>
              </a:rPr>
              <a:t>Sn</a:t>
            </a:r>
            <a:r>
              <a:rPr lang="ru-RU" sz="1400" dirty="0">
                <a:solidFill>
                  <a:srgbClr val="404040"/>
                </a:solidFill>
                <a:effectLst/>
                <a:ea typeface="Times New Roman" panose="02020603050405020304" pitchFamily="18" charset="0"/>
                <a:cs typeface="Times New Roman" panose="02020603050405020304" pitchFamily="18" charset="0"/>
              </a:rPr>
              <a:t> 78%, </a:t>
            </a:r>
            <a:r>
              <a:rPr lang="ru-RU" sz="1400" dirty="0" err="1">
                <a:solidFill>
                  <a:srgbClr val="404040"/>
                </a:solidFill>
                <a:effectLst/>
                <a:ea typeface="Times New Roman" panose="02020603050405020304" pitchFamily="18" charset="0"/>
                <a:cs typeface="Times New Roman" panose="02020603050405020304" pitchFamily="18" charset="0"/>
              </a:rPr>
              <a:t>Sp</a:t>
            </a:r>
            <a:r>
              <a:rPr lang="ru-RU" sz="1400" dirty="0">
                <a:solidFill>
                  <a:srgbClr val="404040"/>
                </a:solidFill>
                <a:effectLst/>
                <a:ea typeface="Times New Roman" panose="02020603050405020304" pitchFamily="18" charset="0"/>
                <a:cs typeface="Times New Roman" panose="02020603050405020304" pitchFamily="18" charset="0"/>
              </a:rPr>
              <a:t> 62%).</a:t>
            </a:r>
            <a:endParaRPr lang="ru-RU" sz="14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400" b="1" dirty="0" err="1">
                <a:solidFill>
                  <a:srgbClr val="404040"/>
                </a:solidFill>
                <a:effectLst/>
                <a:ea typeface="Times New Roman" panose="02020603050405020304" pitchFamily="18" charset="0"/>
                <a:cs typeface="Times New Roman" panose="02020603050405020304" pitchFamily="18" charset="0"/>
              </a:rPr>
              <a:t>Painful</a:t>
            </a:r>
            <a:r>
              <a:rPr lang="ru-RU" sz="1400" b="1" dirty="0">
                <a:solidFill>
                  <a:srgbClr val="404040"/>
                </a:solidFill>
                <a:effectLst/>
                <a:ea typeface="Times New Roman" panose="02020603050405020304" pitchFamily="18" charset="0"/>
                <a:cs typeface="Times New Roman" panose="02020603050405020304" pitchFamily="18" charset="0"/>
              </a:rPr>
              <a:t> </a:t>
            </a:r>
            <a:r>
              <a:rPr lang="ru-RU" sz="1400" b="1" dirty="0" err="1">
                <a:solidFill>
                  <a:srgbClr val="404040"/>
                </a:solidFill>
                <a:effectLst/>
                <a:ea typeface="Times New Roman" panose="02020603050405020304" pitchFamily="18" charset="0"/>
                <a:cs typeface="Times New Roman" panose="02020603050405020304" pitchFamily="18" charset="0"/>
              </a:rPr>
              <a:t>Arc</a:t>
            </a:r>
            <a:r>
              <a:rPr lang="ru-RU" sz="1400" dirty="0">
                <a:solidFill>
                  <a:srgbClr val="404040"/>
                </a:solidFill>
                <a:effectLst/>
                <a:ea typeface="Times New Roman" panose="02020603050405020304" pitchFamily="18" charset="0"/>
                <a:cs typeface="Times New Roman" panose="02020603050405020304" pitchFamily="18" charset="0"/>
              </a:rPr>
              <a:t> чаще ассоциировался с </a:t>
            </a:r>
            <a:r>
              <a:rPr lang="ru-RU" sz="1400" dirty="0" err="1">
                <a:solidFill>
                  <a:srgbClr val="404040"/>
                </a:solidFill>
                <a:effectLst/>
                <a:ea typeface="Times New Roman" panose="02020603050405020304" pitchFamily="18" charset="0"/>
                <a:cs typeface="Times New Roman" panose="02020603050405020304" pitchFamily="18" charset="0"/>
              </a:rPr>
              <a:t>тендинопатией</a:t>
            </a:r>
            <a:r>
              <a:rPr lang="ru-RU" sz="1400" dirty="0">
                <a:solidFill>
                  <a:srgbClr val="404040"/>
                </a:solidFill>
                <a:effectLst/>
                <a:ea typeface="Times New Roman" panose="02020603050405020304" pitchFamily="18" charset="0"/>
                <a:cs typeface="Times New Roman" panose="02020603050405020304" pitchFamily="18" charset="0"/>
              </a:rPr>
              <a:t>, чем с бурситом.</a:t>
            </a:r>
            <a:endParaRPr lang="ru-RU" sz="1400" dirty="0">
              <a:effectLst/>
              <a:ea typeface="Times New Roman" panose="02020603050405020304" pitchFamily="18" charset="0"/>
              <a:cs typeface="Times New Roman" panose="02020603050405020304" pitchFamily="18" charset="0"/>
            </a:endParaRPr>
          </a:p>
          <a:p>
            <a:pPr marL="0" indent="0">
              <a:buNone/>
            </a:pPr>
            <a:r>
              <a:rPr lang="ru-RU" sz="1600" b="1" dirty="0">
                <a:solidFill>
                  <a:srgbClr val="404040"/>
                </a:solidFill>
                <a:effectLst/>
                <a:ea typeface="Times New Roman" panose="02020603050405020304" pitchFamily="18" charset="0"/>
              </a:rPr>
              <a:t>Barreto </a:t>
            </a:r>
            <a:r>
              <a:rPr lang="ru-RU" sz="1600" b="1" dirty="0" err="1">
                <a:solidFill>
                  <a:srgbClr val="404040"/>
                </a:solidFill>
                <a:effectLst/>
                <a:ea typeface="Times New Roman" panose="02020603050405020304" pitchFamily="18" charset="0"/>
              </a:rPr>
              <a:t>et</a:t>
            </a:r>
            <a:r>
              <a:rPr lang="ru-RU" sz="1600" b="1" dirty="0">
                <a:solidFill>
                  <a:srgbClr val="404040"/>
                </a:solidFill>
                <a:effectLst/>
                <a:ea typeface="Times New Roman" panose="02020603050405020304" pitchFamily="18" charset="0"/>
              </a:rPr>
              <a:t> </a:t>
            </a:r>
            <a:r>
              <a:rPr lang="ru-RU" sz="1600" b="1" dirty="0" err="1">
                <a:solidFill>
                  <a:srgbClr val="404040"/>
                </a:solidFill>
                <a:effectLst/>
                <a:ea typeface="Times New Roman" panose="02020603050405020304" pitchFamily="18" charset="0"/>
              </a:rPr>
              <a:t>al</a:t>
            </a:r>
            <a:r>
              <a:rPr lang="ru-RU" sz="1600" b="1" dirty="0">
                <a:solidFill>
                  <a:srgbClr val="404040"/>
                </a:solidFill>
                <a:effectLst/>
                <a:ea typeface="Times New Roman" panose="02020603050405020304" pitchFamily="18" charset="0"/>
              </a:rPr>
              <a:t>. </a:t>
            </a:r>
            <a:r>
              <a:rPr lang="en-US" sz="1400" dirty="0">
                <a:solidFill>
                  <a:srgbClr val="404040"/>
                </a:solidFill>
                <a:effectLst/>
                <a:ea typeface="Times New Roman" panose="02020603050405020304" pitchFamily="18" charset="0"/>
              </a:rPr>
              <a:t> 2020</a:t>
            </a:r>
            <a:endParaRPr lang="ru-RU" sz="1400" dirty="0">
              <a:effectLst/>
              <a:ea typeface="Times New Roman" panose="02020603050405020304" pitchFamily="18" charset="0"/>
            </a:endParaRPr>
          </a:p>
          <a:p>
            <a:pPr marL="0" lvl="0" indent="0">
              <a:spcAft>
                <a:spcPts val="300"/>
              </a:spcAft>
              <a:buSzPts val="1000"/>
              <a:buNone/>
              <a:tabLst>
                <a:tab pos="457200" algn="l"/>
              </a:tabLst>
            </a:pPr>
            <a:r>
              <a:rPr lang="ru-RU" sz="1400" dirty="0">
                <a:solidFill>
                  <a:srgbClr val="404040"/>
                </a:solidFill>
                <a:effectLst/>
                <a:ea typeface="Times New Roman" panose="02020603050405020304" pitchFamily="18" charset="0"/>
              </a:rPr>
              <a:t>Результаты:</a:t>
            </a:r>
            <a:endParaRPr lang="ru-RU" sz="1400" dirty="0">
              <a:effectLst/>
              <a:ea typeface="Times New Roman" panose="02020603050405020304" pitchFamily="18" charset="0"/>
            </a:endParaRPr>
          </a:p>
          <a:p>
            <a:pPr marL="457200" lvl="1" indent="0">
              <a:spcAft>
                <a:spcPts val="300"/>
              </a:spcAft>
              <a:buSzPts val="1000"/>
              <a:buNone/>
              <a:tabLst>
                <a:tab pos="914400" algn="l"/>
              </a:tabLst>
            </a:pPr>
            <a:r>
              <a:rPr lang="ru-RU" sz="1400" dirty="0">
                <a:solidFill>
                  <a:srgbClr val="404040"/>
                </a:solidFill>
                <a:effectLst/>
                <a:ea typeface="Times New Roman" panose="02020603050405020304" pitchFamily="18" charset="0"/>
                <a:cs typeface="Times New Roman" panose="02020603050405020304" pitchFamily="18" charset="0"/>
              </a:rPr>
              <a:t>У 214 пациентов с болью в плече:</a:t>
            </a:r>
            <a:br>
              <a:rPr lang="ru-RU" sz="1400" dirty="0">
                <a:solidFill>
                  <a:srgbClr val="404040"/>
                </a:solidFill>
                <a:effectLst/>
                <a:ea typeface="Times New Roman" panose="02020603050405020304" pitchFamily="18" charset="0"/>
                <a:cs typeface="Times New Roman" panose="02020603050405020304" pitchFamily="18" charset="0"/>
              </a:rPr>
            </a:br>
            <a:br>
              <a:rPr lang="ru-RU" sz="1400" dirty="0">
                <a:solidFill>
                  <a:srgbClr val="404040"/>
                </a:solidFill>
                <a:effectLst/>
                <a:ea typeface="Times New Roman" panose="02020603050405020304" pitchFamily="18" charset="0"/>
                <a:cs typeface="Times New Roman" panose="02020603050405020304" pitchFamily="18" charset="0"/>
              </a:rPr>
            </a:br>
            <a:r>
              <a:rPr lang="ru-RU" sz="1400" b="1" dirty="0">
                <a:solidFill>
                  <a:srgbClr val="404040"/>
                </a:solidFill>
                <a:effectLst/>
                <a:ea typeface="Times New Roman" panose="02020603050405020304" pitchFamily="18" charset="0"/>
              </a:rPr>
              <a:t>Тест </a:t>
            </a:r>
            <a:r>
              <a:rPr lang="ru-RU" sz="1400" b="1" dirty="0" err="1">
                <a:solidFill>
                  <a:srgbClr val="404040"/>
                </a:solidFill>
                <a:effectLst/>
                <a:ea typeface="Times New Roman" panose="02020603050405020304" pitchFamily="18" charset="0"/>
              </a:rPr>
              <a:t>Neer</a:t>
            </a:r>
            <a:r>
              <a:rPr lang="ru-RU" sz="1400" dirty="0">
                <a:solidFill>
                  <a:srgbClr val="404040"/>
                </a:solidFill>
                <a:effectLst/>
                <a:ea typeface="Times New Roman" panose="02020603050405020304" pitchFamily="18" charset="0"/>
              </a:rPr>
              <a:t> показал </a:t>
            </a:r>
            <a:r>
              <a:rPr lang="ru-RU" sz="1400" dirty="0" err="1">
                <a:solidFill>
                  <a:srgbClr val="404040"/>
                </a:solidFill>
                <a:effectLst/>
                <a:ea typeface="Times New Roman" panose="02020603050405020304" pitchFamily="18" charset="0"/>
              </a:rPr>
              <a:t>Sn</a:t>
            </a:r>
            <a:r>
              <a:rPr lang="ru-RU" sz="1400" dirty="0">
                <a:solidFill>
                  <a:srgbClr val="404040"/>
                </a:solidFill>
                <a:effectLst/>
                <a:ea typeface="Times New Roman" panose="02020603050405020304" pitchFamily="18" charset="0"/>
              </a:rPr>
              <a:t> 68%, </a:t>
            </a:r>
            <a:r>
              <a:rPr lang="ru-RU" sz="1400" dirty="0" err="1">
                <a:solidFill>
                  <a:srgbClr val="404040"/>
                </a:solidFill>
                <a:effectLst/>
                <a:ea typeface="Times New Roman" panose="02020603050405020304" pitchFamily="18" charset="0"/>
              </a:rPr>
              <a:t>Sp</a:t>
            </a:r>
            <a:r>
              <a:rPr lang="ru-RU" sz="1400" dirty="0">
                <a:solidFill>
                  <a:srgbClr val="404040"/>
                </a:solidFill>
                <a:effectLst/>
                <a:ea typeface="Times New Roman" panose="02020603050405020304" pitchFamily="18" charset="0"/>
              </a:rPr>
              <a:t> 52%.</a:t>
            </a:r>
            <a:br>
              <a:rPr lang="ru-RU" sz="1400" dirty="0">
                <a:solidFill>
                  <a:srgbClr val="404040"/>
                </a:solidFill>
                <a:effectLst/>
                <a:ea typeface="Times New Roman" panose="02020603050405020304" pitchFamily="18" charset="0"/>
              </a:rPr>
            </a:br>
            <a:r>
              <a:rPr lang="ru-RU" sz="1400" b="1" dirty="0">
                <a:solidFill>
                  <a:srgbClr val="404040"/>
                </a:solidFill>
                <a:effectLst/>
                <a:ea typeface="Times New Roman" panose="02020603050405020304" pitchFamily="18" charset="0"/>
              </a:rPr>
              <a:t>Тест</a:t>
            </a:r>
            <a:r>
              <a:rPr lang="en-US" sz="1400" b="1" dirty="0">
                <a:solidFill>
                  <a:srgbClr val="404040"/>
                </a:solidFill>
                <a:effectLst/>
                <a:ea typeface="Times New Roman" panose="02020603050405020304" pitchFamily="18" charset="0"/>
              </a:rPr>
              <a:t> Hawkins-Kennedy</a:t>
            </a:r>
            <a:r>
              <a:rPr lang="en-US" sz="1400" dirty="0">
                <a:solidFill>
                  <a:srgbClr val="404040"/>
                </a:solidFill>
                <a:effectLst/>
                <a:ea typeface="Times New Roman" panose="02020603050405020304" pitchFamily="18" charset="0"/>
              </a:rPr>
              <a:t> – Sn 75%, </a:t>
            </a:r>
            <a:r>
              <a:rPr lang="en-US" sz="1400" dirty="0" err="1">
                <a:solidFill>
                  <a:srgbClr val="404040"/>
                </a:solidFill>
                <a:effectLst/>
                <a:ea typeface="Times New Roman" panose="02020603050405020304" pitchFamily="18" charset="0"/>
              </a:rPr>
              <a:t>Sp</a:t>
            </a:r>
            <a:r>
              <a:rPr lang="en-US" sz="1400" dirty="0">
                <a:solidFill>
                  <a:srgbClr val="404040"/>
                </a:solidFill>
                <a:effectLst/>
                <a:ea typeface="Times New Roman" panose="02020603050405020304" pitchFamily="18" charset="0"/>
              </a:rPr>
              <a:t> 49%.</a:t>
            </a:r>
            <a:endParaRPr lang="ru-RU" sz="1400" dirty="0">
              <a:effectLst/>
              <a:ea typeface="Times New Roman" panose="02020603050405020304" pitchFamily="18" charset="0"/>
            </a:endParaRPr>
          </a:p>
          <a:p>
            <a:pPr marL="457200" lvl="1" indent="0">
              <a:buSzPts val="1000"/>
              <a:buNone/>
              <a:tabLst>
                <a:tab pos="914400" algn="l"/>
              </a:tabLst>
            </a:pPr>
            <a:r>
              <a:rPr lang="ru-RU" sz="1400" b="1" dirty="0">
                <a:solidFill>
                  <a:srgbClr val="404040"/>
                </a:solidFill>
                <a:effectLst/>
                <a:ea typeface="Times New Roman" panose="02020603050405020304" pitchFamily="18" charset="0"/>
                <a:cs typeface="Times New Roman" panose="02020603050405020304" pitchFamily="18" charset="0"/>
              </a:rPr>
              <a:t>Важно:</a:t>
            </a:r>
            <a:br>
              <a:rPr lang="ru-RU" sz="1400" dirty="0">
                <a:solidFill>
                  <a:srgbClr val="404040"/>
                </a:solidFill>
                <a:effectLst/>
                <a:ea typeface="Times New Roman" panose="02020603050405020304" pitchFamily="18" charset="0"/>
                <a:cs typeface="Times New Roman" panose="02020603050405020304" pitchFamily="18" charset="0"/>
              </a:rPr>
            </a:br>
            <a:r>
              <a:rPr lang="ru-RU" sz="1400" dirty="0">
                <a:solidFill>
                  <a:srgbClr val="404040"/>
                </a:solidFill>
                <a:effectLst/>
                <a:ea typeface="Times New Roman" panose="02020603050405020304" pitchFamily="18" charset="0"/>
                <a:cs typeface="Times New Roman" panose="02020603050405020304" pitchFamily="18" charset="0"/>
              </a:rPr>
              <a:t>У пациентов с положительными тестами только у 58% подтвердился </a:t>
            </a:r>
            <a:r>
              <a:rPr lang="ru-RU" sz="1400" dirty="0" err="1">
                <a:solidFill>
                  <a:srgbClr val="404040"/>
                </a:solidFill>
                <a:effectLst/>
                <a:ea typeface="Times New Roman" panose="02020603050405020304" pitchFamily="18" charset="0"/>
                <a:cs typeface="Times New Roman" panose="02020603050405020304" pitchFamily="18" charset="0"/>
              </a:rPr>
              <a:t>импинджмент</a:t>
            </a:r>
            <a:r>
              <a:rPr lang="ru-RU" sz="1400" dirty="0">
                <a:solidFill>
                  <a:srgbClr val="404040"/>
                </a:solidFill>
                <a:effectLst/>
                <a:ea typeface="Times New Roman" panose="02020603050405020304" pitchFamily="18" charset="0"/>
                <a:cs typeface="Times New Roman" panose="02020603050405020304" pitchFamily="18" charset="0"/>
              </a:rPr>
              <a:t> на УЗИ.</a:t>
            </a:r>
            <a:endParaRPr lang="ru-RU" sz="1400" dirty="0">
              <a:effectLst/>
              <a:ea typeface="Times New Roman" panose="02020603050405020304" pitchFamily="18" charset="0"/>
              <a:cs typeface="Times New Roman" panose="02020603050405020304" pitchFamily="18" charset="0"/>
            </a:endParaRPr>
          </a:p>
          <a:p>
            <a:pPr marL="0" indent="0">
              <a:buNone/>
            </a:pPr>
            <a:r>
              <a:rPr lang="ru-RU" sz="1400" b="1" dirty="0">
                <a:solidFill>
                  <a:srgbClr val="404040"/>
                </a:solidFill>
                <a:effectLst/>
                <a:ea typeface="Calibri" panose="020F0502020204030204" pitchFamily="34" charset="0"/>
                <a:cs typeface="Times New Roman" panose="02020603050405020304" pitchFamily="18" charset="0"/>
              </a:rPr>
              <a:t>Вывод:</a:t>
            </a:r>
            <a:br>
              <a:rPr lang="ru-RU" sz="1400" dirty="0">
                <a:solidFill>
                  <a:srgbClr val="404040"/>
                </a:solidFill>
                <a:effectLst/>
                <a:ea typeface="Calibri" panose="020F0502020204030204" pitchFamily="34" charset="0"/>
                <a:cs typeface="Times New Roman" panose="02020603050405020304" pitchFamily="18" charset="0"/>
              </a:rPr>
            </a:br>
            <a:r>
              <a:rPr lang="ru-RU" sz="1400" dirty="0">
                <a:solidFill>
                  <a:srgbClr val="404040"/>
                </a:solidFill>
                <a:effectLst/>
                <a:ea typeface="Calibri" panose="020F0502020204030204" pitchFamily="34" charset="0"/>
                <a:cs typeface="Times New Roman" panose="02020603050405020304" pitchFamily="18" charset="0"/>
              </a:rPr>
              <a:t>Тесты полезны для первичного отбора, но требуют подтверждения УЗИ/МРТ.</a:t>
            </a:r>
            <a:r>
              <a:rPr lang="ru-RU" sz="2000" dirty="0">
                <a:effectLst/>
              </a:rPr>
              <a:t> </a:t>
            </a:r>
            <a:endParaRPr lang="ru-RU" sz="1400"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1451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9DD08C-6A2C-D874-E84B-9F749E5ABD89}"/>
              </a:ext>
            </a:extLst>
          </p:cNvPr>
          <p:cNvSpPr>
            <a:spLocks noGrp="1"/>
          </p:cNvSpPr>
          <p:nvPr>
            <p:ph type="title"/>
          </p:nvPr>
        </p:nvSpPr>
        <p:spPr>
          <a:xfrm>
            <a:off x="3392905" y="361241"/>
            <a:ext cx="5988927" cy="1154738"/>
          </a:xfrm>
        </p:spPr>
        <p:txBody>
          <a:bodyPr>
            <a:normAutofit fontScale="90000"/>
          </a:bodyPr>
          <a:lstStyle/>
          <a:p>
            <a:pPr algn="ctr"/>
            <a:r>
              <a:rPr lang="ru-RU" dirty="0"/>
              <a:t>Тендинопатия длинной головки бицепса</a:t>
            </a:r>
          </a:p>
        </p:txBody>
      </p:sp>
      <p:sp>
        <p:nvSpPr>
          <p:cNvPr id="3" name="Объект 2">
            <a:extLst>
              <a:ext uri="{FF2B5EF4-FFF2-40B4-BE49-F238E27FC236}">
                <a16:creationId xmlns:a16="http://schemas.microsoft.com/office/drawing/2014/main" id="{BCF47535-8E9C-5426-1BA9-F364C632E719}"/>
              </a:ext>
            </a:extLst>
          </p:cNvPr>
          <p:cNvSpPr>
            <a:spLocks noGrp="1"/>
          </p:cNvSpPr>
          <p:nvPr>
            <p:ph idx="1"/>
          </p:nvPr>
        </p:nvSpPr>
        <p:spPr>
          <a:xfrm>
            <a:off x="6436895" y="1828800"/>
            <a:ext cx="5488823" cy="4226801"/>
          </a:xfrm>
        </p:spPr>
        <p:txBody>
          <a:bodyPr/>
          <a:lstStyle/>
          <a:p>
            <a:pPr marL="0" indent="0" algn="l">
              <a:buNone/>
            </a:pPr>
            <a:r>
              <a:rPr lang="ru-RU" b="0" i="0" u="none" strike="noStrike" dirty="0">
                <a:solidFill>
                  <a:srgbClr val="0A0A0A"/>
                </a:solidFill>
                <a:effectLst/>
              </a:rPr>
              <a:t>Тендинопатия длинной головки бицепса — это воспалительное или дегенеративное заболевание, поражающее сухожилие длинной головки бицепса плеча. Это может привести к боли, снижению подвижности и, в тяжелых случаях, к частичному или полному разрыву сухожилия. Состояние часто возникает из-за чрезмерных нагрузок, травм или как следствие других патологий плечевого сустава, таких как повреждения ротаторной манжеты или </a:t>
            </a:r>
            <a:r>
              <a:rPr lang="ru-RU" b="0" i="0" u="none" strike="noStrike" dirty="0" err="1">
                <a:solidFill>
                  <a:srgbClr val="0A0A0A"/>
                </a:solidFill>
                <a:effectLst/>
              </a:rPr>
              <a:t>импинджмент</a:t>
            </a:r>
            <a:r>
              <a:rPr lang="ru-RU" b="0" i="0" u="none" strike="noStrike" dirty="0">
                <a:solidFill>
                  <a:srgbClr val="0A0A0A"/>
                </a:solidFill>
                <a:effectLst/>
              </a:rPr>
              <a:t>-синдром. </a:t>
            </a:r>
          </a:p>
          <a:p>
            <a:pPr marL="0" indent="0">
              <a:buNone/>
            </a:pPr>
            <a:endParaRPr lang="ru-RU" dirty="0"/>
          </a:p>
        </p:txBody>
      </p:sp>
      <p:pic>
        <p:nvPicPr>
          <p:cNvPr id="4" name="Рисунок 3">
            <a:extLst>
              <a:ext uri="{FF2B5EF4-FFF2-40B4-BE49-F238E27FC236}">
                <a16:creationId xmlns:a16="http://schemas.microsoft.com/office/drawing/2014/main" id="{EEED275F-4D11-E05D-201E-F93983C0D227}"/>
              </a:ext>
            </a:extLst>
          </p:cNvPr>
          <p:cNvPicPr>
            <a:picLocks noChangeAspect="1"/>
          </p:cNvPicPr>
          <p:nvPr/>
        </p:nvPicPr>
        <p:blipFill>
          <a:blip r:embed="rId2"/>
          <a:stretch>
            <a:fillRect/>
          </a:stretch>
        </p:blipFill>
        <p:spPr>
          <a:xfrm>
            <a:off x="1761544" y="1515979"/>
            <a:ext cx="3511714" cy="4914899"/>
          </a:xfrm>
          <a:prstGeom prst="rect">
            <a:avLst/>
          </a:prstGeom>
        </p:spPr>
      </p:pic>
    </p:spTree>
    <p:extLst>
      <p:ext uri="{BB962C8B-B14F-4D97-AF65-F5344CB8AC3E}">
        <p14:creationId xmlns:p14="http://schemas.microsoft.com/office/powerpoint/2010/main" val="3825482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A38D12C-C64F-084C-1DDF-2C32FCA1BB6F}"/>
              </a:ext>
            </a:extLst>
          </p:cNvPr>
          <p:cNvSpPr>
            <a:spLocks noGrp="1"/>
          </p:cNvSpPr>
          <p:nvPr>
            <p:ph idx="1"/>
          </p:nvPr>
        </p:nvSpPr>
        <p:spPr>
          <a:xfrm>
            <a:off x="7045568" y="410308"/>
            <a:ext cx="4700955" cy="6447692"/>
          </a:xfrm>
        </p:spPr>
        <p:txBody>
          <a:bodyPr>
            <a:normAutofit fontScale="85000" lnSpcReduction="20000"/>
          </a:bodyPr>
          <a:lstStyle/>
          <a:p>
            <a:pPr marL="0" indent="0">
              <a:buNone/>
            </a:pPr>
            <a:r>
              <a:rPr lang="en-US" b="1" dirty="0"/>
              <a:t>Speed </a:t>
            </a:r>
            <a:r>
              <a:rPr lang="en-US" b="1" dirty="0" err="1"/>
              <a:t>т</a:t>
            </a:r>
            <a:r>
              <a:rPr lang="ru-RU" b="1" dirty="0"/>
              <a:t>ест </a:t>
            </a:r>
          </a:p>
          <a:p>
            <a:pPr marL="0" indent="0">
              <a:buNone/>
            </a:pPr>
            <a:r>
              <a:rPr lang="ru-RU" dirty="0"/>
              <a:t>Пациент сидит или стоит, рука вытянута вперед ладонью, предплечье </a:t>
            </a:r>
            <a:r>
              <a:rPr lang="ru-RU" dirty="0" err="1"/>
              <a:t>супинировано</a:t>
            </a:r>
            <a:r>
              <a:rPr lang="ru-RU" dirty="0"/>
              <a:t>. Врач оказывает сопротивление, прося </a:t>
            </a:r>
            <a:r>
              <a:rPr lang="ru-RU" dirty="0" err="1"/>
              <a:t>пацинета</a:t>
            </a:r>
            <a:r>
              <a:rPr lang="ru-RU" dirty="0"/>
              <a:t> поднять руку вперед. Пациент сопротивляется и пытается удержать руку в этом положении.  Если пациент испытывает боль или слабость во время движения, это указывает на патологию сухожилия длинной головки бицепса или повреждение верхней части суставной губы</a:t>
            </a:r>
          </a:p>
          <a:p>
            <a:pPr marL="0" indent="0">
              <a:buNone/>
            </a:pPr>
            <a:r>
              <a:rPr lang="ru-RU" b="1" dirty="0"/>
              <a:t>Тест </a:t>
            </a:r>
            <a:r>
              <a:rPr lang="ru-RU" b="1" dirty="0" err="1"/>
              <a:t>Йергасона</a:t>
            </a:r>
            <a:endParaRPr lang="ru-RU" b="1" dirty="0"/>
          </a:p>
          <a:p>
            <a:pPr marL="0" indent="0">
              <a:buNone/>
            </a:pPr>
            <a:r>
              <a:rPr lang="ru-RU" dirty="0"/>
              <a:t>Пациент сидит или стоит, локоть согнут на 90 </a:t>
            </a:r>
            <a:r>
              <a:rPr lang="ru-RU" dirty="0" err="1"/>
              <a:t>гр</a:t>
            </a:r>
            <a:r>
              <a:rPr lang="ru-RU" dirty="0"/>
              <a:t>, предплечье находится в положении пронации (ладонью вниз). Врач оказывает сопротивление вращению предплечья и наружной ротации, одновременно обхватив предплечье пациента рукой. Специалист пальпирует </a:t>
            </a:r>
            <a:r>
              <a:rPr lang="ru-RU" dirty="0" err="1"/>
              <a:t>межбугорковую</a:t>
            </a:r>
            <a:r>
              <a:rPr lang="ru-RU" dirty="0"/>
              <a:t> борозду на наличие щелчка или подвывиха.</a:t>
            </a:r>
          </a:p>
          <a:p>
            <a:pPr marL="0" indent="0">
              <a:buNone/>
            </a:pPr>
            <a:r>
              <a:rPr lang="ru-RU" dirty="0"/>
              <a:t>Тест положителен если возникает боль в области </a:t>
            </a:r>
            <a:r>
              <a:rPr lang="ru-RU" dirty="0" err="1"/>
              <a:t>межбугорковой</a:t>
            </a:r>
            <a:r>
              <a:rPr lang="ru-RU" dirty="0"/>
              <a:t> борозды.</a:t>
            </a:r>
          </a:p>
          <a:p>
            <a:pPr marL="0" indent="0">
              <a:buNone/>
            </a:pPr>
            <a:r>
              <a:rPr lang="ru-RU" b="1" dirty="0"/>
              <a:t>Тест </a:t>
            </a:r>
            <a:r>
              <a:rPr lang="ru-RU" b="1" dirty="0" err="1"/>
              <a:t>Обрайена</a:t>
            </a:r>
            <a:r>
              <a:rPr lang="ru-RU" b="1" dirty="0"/>
              <a:t> </a:t>
            </a:r>
          </a:p>
          <a:p>
            <a:pPr marL="0" indent="0">
              <a:buNone/>
            </a:pPr>
            <a:r>
              <a:rPr lang="ru-RU" dirty="0"/>
              <a:t>Пациент в положении стоя. Рука разогнута в локте на 90 гр. Пациент приводит руку на 10 </a:t>
            </a:r>
            <a:r>
              <a:rPr lang="ru-RU" dirty="0" err="1"/>
              <a:t>гр</a:t>
            </a:r>
            <a:r>
              <a:rPr lang="ru-RU" dirty="0"/>
              <a:t> от средней линии. Специалист встает за пациентом и оказывает воздействие на предплечье направленное книзу. Тест положительный в случае возникновения боли.</a:t>
            </a:r>
          </a:p>
        </p:txBody>
      </p:sp>
      <p:pic>
        <p:nvPicPr>
          <p:cNvPr id="4" name="Рисунок 3">
            <a:extLst>
              <a:ext uri="{FF2B5EF4-FFF2-40B4-BE49-F238E27FC236}">
                <a16:creationId xmlns:a16="http://schemas.microsoft.com/office/drawing/2014/main" id="{2801A45A-4A60-CFA6-EF2F-02861CEBFF76}"/>
              </a:ext>
            </a:extLst>
          </p:cNvPr>
          <p:cNvPicPr>
            <a:picLocks noChangeAspect="1"/>
          </p:cNvPicPr>
          <p:nvPr/>
        </p:nvPicPr>
        <p:blipFill>
          <a:blip r:embed="rId2"/>
          <a:stretch>
            <a:fillRect/>
          </a:stretch>
        </p:blipFill>
        <p:spPr>
          <a:xfrm>
            <a:off x="80588" y="441131"/>
            <a:ext cx="2958462" cy="3018692"/>
          </a:xfrm>
          <a:prstGeom prst="rect">
            <a:avLst/>
          </a:prstGeom>
        </p:spPr>
      </p:pic>
      <p:pic>
        <p:nvPicPr>
          <p:cNvPr id="5" name="Рисунок 4">
            <a:extLst>
              <a:ext uri="{FF2B5EF4-FFF2-40B4-BE49-F238E27FC236}">
                <a16:creationId xmlns:a16="http://schemas.microsoft.com/office/drawing/2014/main" id="{909DD66E-7337-AD8B-040D-2DE76CF398A0}"/>
              </a:ext>
            </a:extLst>
          </p:cNvPr>
          <p:cNvPicPr>
            <a:picLocks noChangeAspect="1"/>
          </p:cNvPicPr>
          <p:nvPr/>
        </p:nvPicPr>
        <p:blipFill rotWithShape="1">
          <a:blip r:embed="rId3"/>
          <a:srcRect l="4365"/>
          <a:stretch/>
        </p:blipFill>
        <p:spPr>
          <a:xfrm>
            <a:off x="3039050" y="576775"/>
            <a:ext cx="3806291" cy="2747405"/>
          </a:xfrm>
          <a:prstGeom prst="rect">
            <a:avLst/>
          </a:prstGeom>
        </p:spPr>
      </p:pic>
      <p:pic>
        <p:nvPicPr>
          <p:cNvPr id="7" name="Рисунок 6">
            <a:extLst>
              <a:ext uri="{FF2B5EF4-FFF2-40B4-BE49-F238E27FC236}">
                <a16:creationId xmlns:a16="http://schemas.microsoft.com/office/drawing/2014/main" id="{0190A6BB-364E-4493-2BAC-4BED14D33F5E}"/>
              </a:ext>
            </a:extLst>
          </p:cNvPr>
          <p:cNvPicPr>
            <a:picLocks noChangeAspect="1"/>
          </p:cNvPicPr>
          <p:nvPr/>
        </p:nvPicPr>
        <p:blipFill>
          <a:blip r:embed="rId4"/>
          <a:stretch>
            <a:fillRect/>
          </a:stretch>
        </p:blipFill>
        <p:spPr>
          <a:xfrm>
            <a:off x="858129" y="3948687"/>
            <a:ext cx="5461098" cy="2909313"/>
          </a:xfrm>
          <a:prstGeom prst="rect">
            <a:avLst/>
          </a:prstGeom>
        </p:spPr>
      </p:pic>
    </p:spTree>
    <p:extLst>
      <p:ext uri="{BB962C8B-B14F-4D97-AF65-F5344CB8AC3E}">
        <p14:creationId xmlns:p14="http://schemas.microsoft.com/office/powerpoint/2010/main" val="3641105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F54E26A-0DE5-ACEB-2B90-2C879613964C}"/>
              </a:ext>
            </a:extLst>
          </p:cNvPr>
          <p:cNvSpPr>
            <a:spLocks noGrp="1"/>
          </p:cNvSpPr>
          <p:nvPr>
            <p:ph idx="1"/>
          </p:nvPr>
        </p:nvSpPr>
        <p:spPr>
          <a:xfrm>
            <a:off x="6224954" y="363415"/>
            <a:ext cx="5279658" cy="5547807"/>
          </a:xfrm>
        </p:spPr>
        <p:txBody>
          <a:bodyPr>
            <a:normAutofit fontScale="77500" lnSpcReduction="20000"/>
          </a:bodyPr>
          <a:lstStyle/>
          <a:p>
            <a:pPr marL="0" indent="0">
              <a:buNone/>
            </a:pPr>
            <a:r>
              <a:rPr lang="ru-RU" b="1" dirty="0"/>
              <a:t>Тест </a:t>
            </a:r>
            <a:r>
              <a:rPr lang="ru-RU" b="1" dirty="0" err="1"/>
              <a:t>Лундингтона</a:t>
            </a:r>
            <a:endParaRPr lang="ru-RU" b="1" dirty="0"/>
          </a:p>
          <a:p>
            <a:pPr marL="0" indent="0">
              <a:buNone/>
            </a:pPr>
            <a:r>
              <a:rPr lang="ru-RU" i="0" u="none" strike="noStrike" dirty="0">
                <a:solidFill>
                  <a:srgbClr val="0F1115"/>
                </a:solidFill>
                <a:effectLst/>
              </a:rPr>
              <a:t>Исходное положение: Пациент сидит на стуле, спина прямая, кладет сцепленные в замок кисти на макушку, позволяя рукам расслабиться. Врач встает спиной к пациенту (лицом к его спине) и пальпирует сухожилие длинной головки бицепса на обеих руках.</a:t>
            </a:r>
          </a:p>
          <a:p>
            <a:pPr marL="0" indent="0" algn="l">
              <a:buNone/>
            </a:pPr>
            <a:r>
              <a:rPr lang="ru-RU" i="0" u="none" strike="noStrike" dirty="0">
                <a:solidFill>
                  <a:srgbClr val="0F1115"/>
                </a:solidFill>
                <a:effectLst/>
              </a:rPr>
              <a:t>Выполнение теста: пациента просят поочередно сокращать и расслаблять бицепсы. Врач сравнивает ощущения от сокращения мышцы на больной и здоровой руке.</a:t>
            </a:r>
          </a:p>
          <a:p>
            <a:pPr marL="0" indent="0" algn="l">
              <a:buNone/>
            </a:pPr>
            <a:r>
              <a:rPr lang="ru-RU" i="0" u="none" strike="noStrike" dirty="0">
                <a:solidFill>
                  <a:srgbClr val="0F1115"/>
                </a:solidFill>
                <a:effectLst/>
              </a:rPr>
              <a:t>Интерпретация результатов: Отрицательный тест: Сокращение сухожилия четко пальпируется с обеих сторон. Положительный тест: На больной стороне не ощущается сокращение  сухожилия под пальцами, в то время как на здоровой стороне оно четко определяется. Заключение: Признак полного разрыва сухожилия длинной головки бицепса</a:t>
            </a:r>
          </a:p>
          <a:p>
            <a:pPr marL="0" indent="0">
              <a:buNone/>
            </a:pPr>
            <a:r>
              <a:rPr lang="ru-RU" b="1" dirty="0"/>
              <a:t>Тест удара снизу</a:t>
            </a:r>
          </a:p>
          <a:p>
            <a:pPr marL="0" indent="0">
              <a:buNone/>
            </a:pPr>
            <a:r>
              <a:rPr lang="ru-RU" dirty="0"/>
              <a:t>Пациент находится в положении сидя. Плечо в нейтральной позиции, а локоть согнут под 90 гр. Кисть сжата в кулак. Специалист просит пациента совершить движение по направлению к подбородку, одновременно оказывая сопротивление его руке. Тест положительный в случае возникновения боли в передней части плеча или ощущения щелчка.</a:t>
            </a:r>
          </a:p>
        </p:txBody>
      </p:sp>
      <p:pic>
        <p:nvPicPr>
          <p:cNvPr id="4" name="Рисунок 3">
            <a:extLst>
              <a:ext uri="{FF2B5EF4-FFF2-40B4-BE49-F238E27FC236}">
                <a16:creationId xmlns:a16="http://schemas.microsoft.com/office/drawing/2014/main" id="{1A5787DA-5B82-6568-5802-2E0E57A54811}"/>
              </a:ext>
            </a:extLst>
          </p:cNvPr>
          <p:cNvPicPr>
            <a:picLocks noChangeAspect="1"/>
          </p:cNvPicPr>
          <p:nvPr/>
        </p:nvPicPr>
        <p:blipFill rotWithShape="1">
          <a:blip r:embed="rId2"/>
          <a:srcRect l="515" r="1893"/>
          <a:stretch/>
        </p:blipFill>
        <p:spPr>
          <a:xfrm>
            <a:off x="1420837" y="338606"/>
            <a:ext cx="3183653" cy="3288541"/>
          </a:xfrm>
          <a:prstGeom prst="rect">
            <a:avLst/>
          </a:prstGeom>
        </p:spPr>
      </p:pic>
      <p:pic>
        <p:nvPicPr>
          <p:cNvPr id="5" name="Рисунок 4">
            <a:extLst>
              <a:ext uri="{FF2B5EF4-FFF2-40B4-BE49-F238E27FC236}">
                <a16:creationId xmlns:a16="http://schemas.microsoft.com/office/drawing/2014/main" id="{C158A19A-954D-9199-60A7-3327775B3A4D}"/>
              </a:ext>
            </a:extLst>
          </p:cNvPr>
          <p:cNvPicPr>
            <a:picLocks noChangeAspect="1"/>
          </p:cNvPicPr>
          <p:nvPr/>
        </p:nvPicPr>
        <p:blipFill rotWithShape="1">
          <a:blip r:embed="rId3"/>
          <a:srcRect l="23096" r="6649"/>
          <a:stretch/>
        </p:blipFill>
        <p:spPr>
          <a:xfrm>
            <a:off x="1420837" y="3581015"/>
            <a:ext cx="3183652" cy="3157568"/>
          </a:xfrm>
          <a:prstGeom prst="rect">
            <a:avLst/>
          </a:prstGeom>
        </p:spPr>
      </p:pic>
    </p:spTree>
    <p:extLst>
      <p:ext uri="{BB962C8B-B14F-4D97-AF65-F5344CB8AC3E}">
        <p14:creationId xmlns:p14="http://schemas.microsoft.com/office/powerpoint/2010/main" val="3852795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C9F2E27-13C0-243A-4928-ED0A1D30F999}"/>
              </a:ext>
            </a:extLst>
          </p:cNvPr>
          <p:cNvSpPr>
            <a:spLocks noGrp="1"/>
          </p:cNvSpPr>
          <p:nvPr>
            <p:ph idx="1"/>
          </p:nvPr>
        </p:nvSpPr>
        <p:spPr>
          <a:xfrm>
            <a:off x="1335505" y="1275347"/>
            <a:ext cx="10411327" cy="5027481"/>
          </a:xfrm>
        </p:spPr>
        <p:txBody>
          <a:bodyPr>
            <a:normAutofit/>
          </a:bodyPr>
          <a:lstStyle/>
          <a:p>
            <a:pPr marL="0" indent="0">
              <a:buNone/>
            </a:pPr>
            <a:r>
              <a:rPr lang="ru-RU" sz="1700" b="1" dirty="0" err="1">
                <a:solidFill>
                  <a:srgbClr val="404040"/>
                </a:solidFill>
                <a:effectLst/>
                <a:ea typeface="Times New Roman" panose="02020603050405020304" pitchFamily="18" charset="0"/>
              </a:rPr>
              <a:t>Churgay</a:t>
            </a:r>
            <a:r>
              <a:rPr lang="ru-RU" sz="1700" b="1" dirty="0">
                <a:solidFill>
                  <a:srgbClr val="404040"/>
                </a:solidFill>
                <a:effectLst/>
                <a:ea typeface="Times New Roman" panose="02020603050405020304" pitchFamily="18" charset="0"/>
              </a:rPr>
              <a:t> </a:t>
            </a:r>
            <a:r>
              <a:rPr lang="en-US" sz="1700" dirty="0">
                <a:solidFill>
                  <a:srgbClr val="404040"/>
                </a:solidFill>
                <a:effectLst/>
                <a:ea typeface="Times New Roman" panose="02020603050405020304" pitchFamily="18" charset="0"/>
              </a:rPr>
              <a:t>2021</a:t>
            </a:r>
            <a:r>
              <a:rPr lang="ru-RU" sz="1700" dirty="0">
                <a:ea typeface="Times New Roman" panose="02020603050405020304" pitchFamily="18" charset="0"/>
              </a:rPr>
              <a:t> </a:t>
            </a:r>
            <a:r>
              <a:rPr lang="ru-RU" sz="1700" dirty="0">
                <a:solidFill>
                  <a:srgbClr val="404040"/>
                </a:solidFill>
                <a:effectLst/>
                <a:ea typeface="Times New Roman" panose="02020603050405020304" pitchFamily="18" charset="0"/>
              </a:rPr>
              <a:t>Сравнение тестов </a:t>
            </a:r>
            <a:r>
              <a:rPr lang="ru-RU" sz="1700" dirty="0" err="1">
                <a:solidFill>
                  <a:srgbClr val="404040"/>
                </a:solidFill>
                <a:effectLst/>
                <a:ea typeface="Times New Roman" panose="02020603050405020304" pitchFamily="18" charset="0"/>
              </a:rPr>
              <a:t>Speed’s</a:t>
            </a:r>
            <a:r>
              <a:rPr lang="ru-RU" sz="1700" dirty="0">
                <a:solidFill>
                  <a:srgbClr val="404040"/>
                </a:solidFill>
                <a:effectLst/>
                <a:ea typeface="Times New Roman" panose="02020603050405020304" pitchFamily="18" charset="0"/>
              </a:rPr>
              <a:t> и Yergason’s с УЗИ у 120 пациентов.</a:t>
            </a:r>
            <a:endParaRPr lang="ru-RU" sz="1700" dirty="0">
              <a:effectLst/>
              <a:ea typeface="Times New Roman" panose="02020603050405020304" pitchFamily="18" charset="0"/>
            </a:endParaRPr>
          </a:p>
          <a:p>
            <a:pPr marL="0" lvl="0" indent="0">
              <a:spcAft>
                <a:spcPts val="300"/>
              </a:spcAft>
              <a:buSzPts val="1000"/>
              <a:buNone/>
              <a:tabLst>
                <a:tab pos="457200" algn="l"/>
              </a:tabLst>
            </a:pPr>
            <a:r>
              <a:rPr lang="ru-RU" sz="1700" b="1" dirty="0">
                <a:solidFill>
                  <a:srgbClr val="404040"/>
                </a:solidFill>
                <a:effectLst/>
                <a:ea typeface="Times New Roman" panose="02020603050405020304" pitchFamily="18" charset="0"/>
              </a:rPr>
              <a:t>Результаты:</a:t>
            </a:r>
            <a:endParaRPr lang="ru-RU" sz="1700" dirty="0">
              <a:effectLst/>
              <a:ea typeface="Times New Roman" panose="02020603050405020304" pitchFamily="18" charset="0"/>
            </a:endParaRPr>
          </a:p>
          <a:p>
            <a:pPr marL="457200" lvl="1" indent="0">
              <a:spcAft>
                <a:spcPts val="300"/>
              </a:spcAft>
              <a:buSzPts val="1000"/>
              <a:buNone/>
              <a:tabLst>
                <a:tab pos="914400" algn="l"/>
              </a:tabLst>
            </a:pPr>
            <a:r>
              <a:rPr lang="ru-RU" sz="1700" b="1" dirty="0" err="1">
                <a:solidFill>
                  <a:srgbClr val="404040"/>
                </a:solidFill>
                <a:effectLst/>
                <a:ea typeface="Times New Roman" panose="02020603050405020304" pitchFamily="18" charset="0"/>
                <a:cs typeface="Times New Roman" panose="02020603050405020304" pitchFamily="18" charset="0"/>
              </a:rPr>
              <a:t>Speed’s</a:t>
            </a:r>
            <a:r>
              <a:rPr lang="ru-RU" sz="1700" b="1" dirty="0">
                <a:solidFill>
                  <a:srgbClr val="404040"/>
                </a:solidFill>
                <a:effectLst/>
                <a:ea typeface="Times New Roman" panose="02020603050405020304" pitchFamily="18" charset="0"/>
                <a:cs typeface="Times New Roman" panose="02020603050405020304" pitchFamily="18" charset="0"/>
              </a:rPr>
              <a:t>: </a:t>
            </a:r>
            <a:r>
              <a:rPr lang="ru-RU" sz="1700" dirty="0" err="1">
                <a:solidFill>
                  <a:srgbClr val="404040"/>
                </a:solidFill>
                <a:effectLst/>
                <a:ea typeface="Times New Roman" panose="02020603050405020304" pitchFamily="18" charset="0"/>
              </a:rPr>
              <a:t>Sn</a:t>
            </a:r>
            <a:r>
              <a:rPr lang="ru-RU" sz="1700" dirty="0">
                <a:solidFill>
                  <a:srgbClr val="404040"/>
                </a:solidFill>
                <a:effectLst/>
                <a:ea typeface="Times New Roman" panose="02020603050405020304" pitchFamily="18" charset="0"/>
              </a:rPr>
              <a:t> 65%, </a:t>
            </a:r>
            <a:r>
              <a:rPr lang="ru-RU" sz="1700" dirty="0" err="1">
                <a:solidFill>
                  <a:srgbClr val="404040"/>
                </a:solidFill>
                <a:effectLst/>
                <a:ea typeface="Times New Roman" panose="02020603050405020304" pitchFamily="18" charset="0"/>
              </a:rPr>
              <a:t>Sp</a:t>
            </a:r>
            <a:r>
              <a:rPr lang="ru-RU" sz="1700" dirty="0">
                <a:solidFill>
                  <a:srgbClr val="404040"/>
                </a:solidFill>
                <a:effectLst/>
                <a:ea typeface="Times New Roman" panose="02020603050405020304" pitchFamily="18" charset="0"/>
              </a:rPr>
              <a:t> 82% (лучше выявляет </a:t>
            </a:r>
            <a:r>
              <a:rPr lang="ru-RU" sz="1700" dirty="0" err="1">
                <a:solidFill>
                  <a:srgbClr val="404040"/>
                </a:solidFill>
                <a:effectLst/>
                <a:ea typeface="Times New Roman" panose="02020603050405020304" pitchFamily="18" charset="0"/>
              </a:rPr>
              <a:t>тендинит</a:t>
            </a:r>
            <a:r>
              <a:rPr lang="ru-RU" sz="1700" dirty="0">
                <a:solidFill>
                  <a:srgbClr val="404040"/>
                </a:solidFill>
                <a:effectLst/>
                <a:ea typeface="Times New Roman" panose="02020603050405020304" pitchFamily="18" charset="0"/>
              </a:rPr>
              <a:t>).</a:t>
            </a:r>
            <a:endParaRPr lang="ru-RU" sz="1700" dirty="0">
              <a:effectLst/>
              <a:ea typeface="Times New Roman" panose="02020603050405020304" pitchFamily="18" charset="0"/>
            </a:endParaRPr>
          </a:p>
          <a:p>
            <a:pPr marL="457200" lvl="1" indent="0">
              <a:spcAft>
                <a:spcPts val="300"/>
              </a:spcAft>
              <a:buSzPts val="1000"/>
              <a:buNone/>
              <a:tabLst>
                <a:tab pos="914400" algn="l"/>
              </a:tabLst>
            </a:pPr>
            <a:r>
              <a:rPr lang="ru-RU" sz="1700" b="1" dirty="0">
                <a:solidFill>
                  <a:srgbClr val="404040"/>
                </a:solidFill>
                <a:effectLst/>
                <a:ea typeface="Times New Roman" panose="02020603050405020304" pitchFamily="18" charset="0"/>
                <a:cs typeface="Times New Roman" panose="02020603050405020304" pitchFamily="18" charset="0"/>
              </a:rPr>
              <a:t>Yergason’s:</a:t>
            </a:r>
            <a:r>
              <a:rPr lang="ru-RU" sz="1700" b="1" dirty="0">
                <a:ea typeface="Times New Roman" panose="02020603050405020304" pitchFamily="18" charset="0"/>
                <a:cs typeface="Times New Roman" panose="02020603050405020304" pitchFamily="18" charset="0"/>
              </a:rPr>
              <a:t> </a:t>
            </a:r>
            <a:r>
              <a:rPr lang="ru-RU" sz="1700" dirty="0" err="1">
                <a:solidFill>
                  <a:srgbClr val="404040"/>
                </a:solidFill>
                <a:effectLst/>
                <a:ea typeface="Times New Roman" panose="02020603050405020304" pitchFamily="18" charset="0"/>
              </a:rPr>
              <a:t>Sn</a:t>
            </a:r>
            <a:r>
              <a:rPr lang="ru-RU" sz="1700" dirty="0">
                <a:solidFill>
                  <a:srgbClr val="404040"/>
                </a:solidFill>
                <a:effectLst/>
                <a:ea typeface="Times New Roman" panose="02020603050405020304" pitchFamily="18" charset="0"/>
              </a:rPr>
              <a:t> 58%, </a:t>
            </a:r>
            <a:r>
              <a:rPr lang="ru-RU" sz="1700" dirty="0" err="1">
                <a:solidFill>
                  <a:srgbClr val="404040"/>
                </a:solidFill>
                <a:effectLst/>
                <a:ea typeface="Times New Roman" panose="02020603050405020304" pitchFamily="18" charset="0"/>
              </a:rPr>
              <a:t>Sp</a:t>
            </a:r>
            <a:r>
              <a:rPr lang="ru-RU" sz="1700" dirty="0">
                <a:solidFill>
                  <a:srgbClr val="404040"/>
                </a:solidFill>
                <a:effectLst/>
                <a:ea typeface="Times New Roman" panose="02020603050405020304" pitchFamily="18" charset="0"/>
              </a:rPr>
              <a:t> 88% (лучше для подвывихов/разрывов).</a:t>
            </a:r>
            <a:endParaRPr lang="ru-RU" sz="1700" dirty="0">
              <a:effectLst/>
              <a:ea typeface="Times New Roman" panose="02020603050405020304" pitchFamily="18" charset="0"/>
            </a:endParaRPr>
          </a:p>
          <a:p>
            <a:pPr marL="457200" lvl="1" indent="0">
              <a:spcAft>
                <a:spcPts val="300"/>
              </a:spcAft>
              <a:buSzPts val="1000"/>
              <a:buNone/>
              <a:tabLst>
                <a:tab pos="914400" algn="l"/>
              </a:tabLst>
            </a:pPr>
            <a:r>
              <a:rPr lang="ru-RU" sz="1700" b="1" dirty="0">
                <a:solidFill>
                  <a:srgbClr val="404040"/>
                </a:solidFill>
                <a:effectLst/>
                <a:ea typeface="Times New Roman" panose="02020603050405020304" pitchFamily="18" charset="0"/>
                <a:cs typeface="Times New Roman" panose="02020603050405020304" pitchFamily="18" charset="0"/>
              </a:rPr>
              <a:t>Тест </a:t>
            </a:r>
            <a:r>
              <a:rPr lang="ru-RU" sz="1700" b="1" dirty="0" err="1">
                <a:solidFill>
                  <a:srgbClr val="404040"/>
                </a:solidFill>
                <a:effectLst/>
                <a:ea typeface="Times New Roman" panose="02020603050405020304" pitchFamily="18" charset="0"/>
                <a:cs typeface="Times New Roman" panose="02020603050405020304" pitchFamily="18" charset="0"/>
              </a:rPr>
              <a:t>O’Brien</a:t>
            </a:r>
            <a:r>
              <a:rPr lang="ru-RU" sz="1700" b="1" dirty="0">
                <a:solidFill>
                  <a:srgbClr val="404040"/>
                </a:solidFill>
                <a:effectLst/>
                <a:ea typeface="Times New Roman" panose="02020603050405020304" pitchFamily="18" charset="0"/>
                <a:cs typeface="Times New Roman" panose="02020603050405020304" pitchFamily="18" charset="0"/>
              </a:rPr>
              <a:t> (модифицированный для бицепса): </a:t>
            </a:r>
            <a:r>
              <a:rPr lang="ru-RU" sz="1700" dirty="0" err="1">
                <a:solidFill>
                  <a:srgbClr val="404040"/>
                </a:solidFill>
                <a:effectLst/>
                <a:ea typeface="Times New Roman" panose="02020603050405020304" pitchFamily="18" charset="0"/>
              </a:rPr>
              <a:t>Sn</a:t>
            </a:r>
            <a:r>
              <a:rPr lang="ru-RU" sz="1700" dirty="0">
                <a:solidFill>
                  <a:srgbClr val="404040"/>
                </a:solidFill>
                <a:effectLst/>
                <a:ea typeface="Times New Roman" panose="02020603050405020304" pitchFamily="18" charset="0"/>
              </a:rPr>
              <a:t> 70%, </a:t>
            </a:r>
            <a:r>
              <a:rPr lang="ru-RU" sz="1700" dirty="0" err="1">
                <a:solidFill>
                  <a:srgbClr val="404040"/>
                </a:solidFill>
                <a:effectLst/>
                <a:ea typeface="Times New Roman" panose="02020603050405020304" pitchFamily="18" charset="0"/>
              </a:rPr>
              <a:t>Sp</a:t>
            </a:r>
            <a:r>
              <a:rPr lang="ru-RU" sz="1700" dirty="0">
                <a:solidFill>
                  <a:srgbClr val="404040"/>
                </a:solidFill>
                <a:effectLst/>
                <a:ea typeface="Times New Roman" panose="02020603050405020304" pitchFamily="18" charset="0"/>
              </a:rPr>
              <a:t> 75%.</a:t>
            </a:r>
            <a:endParaRPr lang="ru-RU" sz="1700" dirty="0">
              <a:effectLst/>
              <a:ea typeface="Times New Roman" panose="02020603050405020304" pitchFamily="18" charset="0"/>
            </a:endParaRPr>
          </a:p>
          <a:p>
            <a:pPr marL="0" lvl="0" indent="0">
              <a:buSzPts val="1000"/>
              <a:buNone/>
              <a:tabLst>
                <a:tab pos="457200" algn="l"/>
              </a:tabLst>
            </a:pPr>
            <a:r>
              <a:rPr lang="ru-RU" sz="1700" b="1" dirty="0">
                <a:solidFill>
                  <a:srgbClr val="404040"/>
                </a:solidFill>
                <a:effectLst/>
                <a:ea typeface="Times New Roman" panose="02020603050405020304" pitchFamily="18" charset="0"/>
              </a:rPr>
              <a:t>Рекомендации:</a:t>
            </a:r>
            <a:br>
              <a:rPr lang="ru-RU" sz="1700" dirty="0">
                <a:solidFill>
                  <a:srgbClr val="404040"/>
                </a:solidFill>
                <a:effectLst/>
                <a:ea typeface="Times New Roman" panose="02020603050405020304" pitchFamily="18" charset="0"/>
              </a:rPr>
            </a:br>
            <a:r>
              <a:rPr lang="ru-RU" sz="1700" dirty="0">
                <a:solidFill>
                  <a:srgbClr val="404040"/>
                </a:solidFill>
                <a:effectLst/>
                <a:ea typeface="Times New Roman" panose="02020603050405020304" pitchFamily="18" charset="0"/>
              </a:rPr>
              <a:t>УЗИ – золотой стандарт для подтверждения, особенно при неясной клинике.</a:t>
            </a:r>
            <a:endParaRPr lang="ru-RU" sz="1700" dirty="0">
              <a:effectLst/>
              <a:ea typeface="Times New Roman" panose="02020603050405020304" pitchFamily="18" charset="0"/>
            </a:endParaRPr>
          </a:p>
          <a:p>
            <a:pPr marL="0" indent="0">
              <a:buNone/>
            </a:pPr>
            <a:r>
              <a:rPr lang="ru-RU" sz="1700" b="1" dirty="0">
                <a:solidFill>
                  <a:srgbClr val="404040"/>
                </a:solidFill>
                <a:effectLst/>
                <a:ea typeface="Times New Roman" panose="02020603050405020304" pitchFamily="18" charset="0"/>
              </a:rPr>
              <a:t>Hsu </a:t>
            </a:r>
            <a:r>
              <a:rPr lang="ru-RU" sz="1700" b="1" dirty="0" err="1">
                <a:solidFill>
                  <a:srgbClr val="404040"/>
                </a:solidFill>
                <a:effectLst/>
                <a:ea typeface="Times New Roman" panose="02020603050405020304" pitchFamily="18" charset="0"/>
              </a:rPr>
              <a:t>et</a:t>
            </a:r>
            <a:r>
              <a:rPr lang="ru-RU" sz="1700" b="1" dirty="0">
                <a:solidFill>
                  <a:srgbClr val="404040"/>
                </a:solidFill>
                <a:effectLst/>
                <a:ea typeface="Times New Roman" panose="02020603050405020304" pitchFamily="18" charset="0"/>
              </a:rPr>
              <a:t> </a:t>
            </a:r>
            <a:r>
              <a:rPr lang="ru-RU" sz="1700" b="1" dirty="0" err="1">
                <a:solidFill>
                  <a:srgbClr val="404040"/>
                </a:solidFill>
                <a:effectLst/>
                <a:ea typeface="Times New Roman" panose="02020603050405020304" pitchFamily="18" charset="0"/>
              </a:rPr>
              <a:t>al</a:t>
            </a:r>
            <a:r>
              <a:rPr lang="ru-RU" sz="1700" b="1" dirty="0">
                <a:solidFill>
                  <a:srgbClr val="404040"/>
                </a:solidFill>
                <a:effectLst/>
                <a:ea typeface="Times New Roman" panose="02020603050405020304" pitchFamily="18" charset="0"/>
              </a:rPr>
              <a:t>.</a:t>
            </a:r>
            <a:r>
              <a:rPr lang="en-US" sz="1700" dirty="0">
                <a:solidFill>
                  <a:srgbClr val="404040"/>
                </a:solidFill>
                <a:effectLst/>
                <a:ea typeface="Times New Roman" panose="02020603050405020304" pitchFamily="18" charset="0"/>
              </a:rPr>
              <a:t> 2019</a:t>
            </a:r>
            <a:r>
              <a:rPr lang="ru-RU" sz="1700" dirty="0">
                <a:solidFill>
                  <a:srgbClr val="404040"/>
                </a:solidFill>
                <a:effectLst/>
                <a:ea typeface="Times New Roman" panose="02020603050405020304" pitchFamily="18" charset="0"/>
              </a:rPr>
              <a:t> Сравнение тестов с артроскопией у 98 пациентов.</a:t>
            </a:r>
            <a:endParaRPr lang="ru-RU" sz="1700" dirty="0">
              <a:effectLst/>
              <a:ea typeface="Times New Roman" panose="02020603050405020304" pitchFamily="18" charset="0"/>
            </a:endParaRPr>
          </a:p>
          <a:p>
            <a:pPr marL="0" lvl="0" indent="0">
              <a:spcAft>
                <a:spcPts val="300"/>
              </a:spcAft>
              <a:buSzPts val="1000"/>
              <a:buNone/>
              <a:tabLst>
                <a:tab pos="457200" algn="l"/>
              </a:tabLst>
            </a:pPr>
            <a:r>
              <a:rPr lang="ru-RU" sz="1700" b="1" dirty="0">
                <a:solidFill>
                  <a:srgbClr val="404040"/>
                </a:solidFill>
                <a:effectLst/>
                <a:ea typeface="Times New Roman" panose="02020603050405020304" pitchFamily="18" charset="0"/>
              </a:rPr>
              <a:t>Ключевые данные:</a:t>
            </a:r>
            <a:endParaRPr lang="ru-RU" sz="1700" dirty="0">
              <a:effectLst/>
              <a:ea typeface="Times New Roman" panose="02020603050405020304" pitchFamily="18" charset="0"/>
            </a:endParaRPr>
          </a:p>
          <a:p>
            <a:pPr marL="457200" lvl="1" indent="0">
              <a:spcAft>
                <a:spcPts val="300"/>
              </a:spcAft>
              <a:buSzPts val="1000"/>
              <a:buNone/>
              <a:tabLst>
                <a:tab pos="914400" algn="l"/>
              </a:tabLst>
            </a:pPr>
            <a:r>
              <a:rPr lang="ru-RU" sz="1700" b="1" dirty="0">
                <a:solidFill>
                  <a:srgbClr val="404040"/>
                </a:solidFill>
                <a:effectLst/>
                <a:ea typeface="Times New Roman" panose="02020603050405020304" pitchFamily="18" charset="0"/>
                <a:cs typeface="Times New Roman" panose="02020603050405020304" pitchFamily="18" charset="0"/>
              </a:rPr>
              <a:t>Тест </a:t>
            </a:r>
            <a:r>
              <a:rPr lang="ru-RU" sz="1700" b="1" dirty="0" err="1">
                <a:solidFill>
                  <a:srgbClr val="404040"/>
                </a:solidFill>
                <a:effectLst/>
                <a:ea typeface="Times New Roman" panose="02020603050405020304" pitchFamily="18" charset="0"/>
                <a:cs typeface="Times New Roman" panose="02020603050405020304" pitchFamily="18" charset="0"/>
              </a:rPr>
              <a:t>Ludington’s</a:t>
            </a:r>
            <a:r>
              <a:rPr lang="ru-RU" sz="1700" b="1" dirty="0">
                <a:solidFill>
                  <a:srgbClr val="404040"/>
                </a:solidFill>
                <a:effectLst/>
                <a:ea typeface="Times New Roman" panose="02020603050405020304" pitchFamily="18" charset="0"/>
                <a:cs typeface="Times New Roman" panose="02020603050405020304" pitchFamily="18" charset="0"/>
              </a:rPr>
              <a:t> (рука на голове): </a:t>
            </a:r>
            <a:r>
              <a:rPr lang="ru-RU" sz="1700" dirty="0" err="1">
                <a:solidFill>
                  <a:srgbClr val="404040"/>
                </a:solidFill>
                <a:effectLst/>
                <a:ea typeface="Times New Roman" panose="02020603050405020304" pitchFamily="18" charset="0"/>
              </a:rPr>
              <a:t>Sn</a:t>
            </a:r>
            <a:r>
              <a:rPr lang="ru-RU" sz="1700" dirty="0">
                <a:solidFill>
                  <a:srgbClr val="404040"/>
                </a:solidFill>
                <a:effectLst/>
                <a:ea typeface="Times New Roman" panose="02020603050405020304" pitchFamily="18" charset="0"/>
              </a:rPr>
              <a:t> 45%, </a:t>
            </a:r>
            <a:r>
              <a:rPr lang="ru-RU" sz="1700" dirty="0" err="1">
                <a:solidFill>
                  <a:srgbClr val="404040"/>
                </a:solidFill>
                <a:effectLst/>
                <a:ea typeface="Times New Roman" panose="02020603050405020304" pitchFamily="18" charset="0"/>
              </a:rPr>
              <a:t>Sp</a:t>
            </a:r>
            <a:r>
              <a:rPr lang="ru-RU" sz="1700" dirty="0">
                <a:solidFill>
                  <a:srgbClr val="404040"/>
                </a:solidFill>
                <a:effectLst/>
                <a:ea typeface="Times New Roman" panose="02020603050405020304" pitchFamily="18" charset="0"/>
              </a:rPr>
              <a:t> 92% (высокая специфичность для разрывов).</a:t>
            </a:r>
            <a:endParaRPr lang="ru-RU" sz="1700" dirty="0">
              <a:effectLst/>
              <a:ea typeface="Times New Roman" panose="02020603050405020304" pitchFamily="18" charset="0"/>
            </a:endParaRPr>
          </a:p>
          <a:p>
            <a:pPr marL="457200" lvl="1" indent="0">
              <a:spcAft>
                <a:spcPts val="300"/>
              </a:spcAft>
              <a:buSzPts val="1000"/>
              <a:buNone/>
              <a:tabLst>
                <a:tab pos="914400" algn="l"/>
              </a:tabLst>
            </a:pPr>
            <a:r>
              <a:rPr lang="ru-RU" sz="1700" b="1" dirty="0">
                <a:solidFill>
                  <a:srgbClr val="404040"/>
                </a:solidFill>
                <a:effectLst/>
                <a:ea typeface="Times New Roman" panose="02020603050405020304" pitchFamily="18" charset="0"/>
                <a:cs typeface="Times New Roman" panose="02020603050405020304" pitchFamily="18" charset="0"/>
              </a:rPr>
              <a:t>Тест </a:t>
            </a:r>
            <a:r>
              <a:rPr lang="ru-RU" sz="1700" b="1" dirty="0" err="1">
                <a:solidFill>
                  <a:srgbClr val="404040"/>
                </a:solidFill>
                <a:effectLst/>
                <a:ea typeface="Times New Roman" panose="02020603050405020304" pitchFamily="18" charset="0"/>
                <a:cs typeface="Times New Roman" panose="02020603050405020304" pitchFamily="18" charset="0"/>
              </a:rPr>
              <a:t>Uppercut</a:t>
            </a:r>
            <a:r>
              <a:rPr lang="ru-RU" sz="1700" b="1" dirty="0">
                <a:solidFill>
                  <a:srgbClr val="404040"/>
                </a:solidFill>
                <a:effectLst/>
                <a:ea typeface="Times New Roman" panose="02020603050405020304" pitchFamily="18" charset="0"/>
                <a:cs typeface="Times New Roman" panose="02020603050405020304" pitchFamily="18" charset="0"/>
              </a:rPr>
              <a:t> (удар снизу):</a:t>
            </a:r>
            <a:r>
              <a:rPr lang="ru-RU" sz="1700" b="1" dirty="0">
                <a:ea typeface="Times New Roman" panose="02020603050405020304" pitchFamily="18" charset="0"/>
                <a:cs typeface="Times New Roman" panose="02020603050405020304" pitchFamily="18" charset="0"/>
              </a:rPr>
              <a:t> </a:t>
            </a:r>
            <a:r>
              <a:rPr lang="ru-RU" sz="1700" dirty="0" err="1">
                <a:solidFill>
                  <a:srgbClr val="404040"/>
                </a:solidFill>
                <a:effectLst/>
                <a:ea typeface="Times New Roman" panose="02020603050405020304" pitchFamily="18" charset="0"/>
              </a:rPr>
              <a:t>Sn</a:t>
            </a:r>
            <a:r>
              <a:rPr lang="ru-RU" sz="1700" dirty="0">
                <a:solidFill>
                  <a:srgbClr val="404040"/>
                </a:solidFill>
                <a:effectLst/>
                <a:ea typeface="Times New Roman" panose="02020603050405020304" pitchFamily="18" charset="0"/>
              </a:rPr>
              <a:t> 75%, </a:t>
            </a:r>
            <a:r>
              <a:rPr lang="ru-RU" sz="1700" dirty="0" err="1">
                <a:solidFill>
                  <a:srgbClr val="404040"/>
                </a:solidFill>
                <a:effectLst/>
                <a:ea typeface="Times New Roman" panose="02020603050405020304" pitchFamily="18" charset="0"/>
              </a:rPr>
              <a:t>Sp</a:t>
            </a:r>
            <a:r>
              <a:rPr lang="ru-RU" sz="1700" dirty="0">
                <a:solidFill>
                  <a:srgbClr val="404040"/>
                </a:solidFill>
                <a:effectLst/>
                <a:ea typeface="Times New Roman" panose="02020603050405020304" pitchFamily="18" charset="0"/>
              </a:rPr>
              <a:t> 80% (лучше для частичных разрывов).</a:t>
            </a:r>
            <a:endParaRPr lang="ru-RU" sz="1700" dirty="0">
              <a:effectLst/>
              <a:ea typeface="Times New Roman" panose="02020603050405020304" pitchFamily="18" charset="0"/>
            </a:endParaRPr>
          </a:p>
          <a:p>
            <a:pPr marL="0" lvl="0" indent="0">
              <a:buSzPts val="1000"/>
              <a:buNone/>
              <a:tabLst>
                <a:tab pos="457200" algn="l"/>
              </a:tabLst>
            </a:pPr>
            <a:r>
              <a:rPr lang="ru-RU" sz="1700" b="1" dirty="0">
                <a:solidFill>
                  <a:srgbClr val="404040"/>
                </a:solidFill>
                <a:effectLst/>
                <a:ea typeface="Times New Roman" panose="02020603050405020304" pitchFamily="18" charset="0"/>
              </a:rPr>
              <a:t>Вывод:</a:t>
            </a:r>
            <a:br>
              <a:rPr lang="ru-RU" sz="1700" dirty="0">
                <a:solidFill>
                  <a:srgbClr val="404040"/>
                </a:solidFill>
                <a:effectLst/>
                <a:ea typeface="Times New Roman" panose="02020603050405020304" pitchFamily="18" charset="0"/>
              </a:rPr>
            </a:br>
            <a:r>
              <a:rPr lang="ru-RU" sz="1700" dirty="0">
                <a:solidFill>
                  <a:srgbClr val="404040"/>
                </a:solidFill>
                <a:effectLst/>
                <a:ea typeface="Times New Roman" panose="02020603050405020304" pitchFamily="18" charset="0"/>
              </a:rPr>
              <a:t>Для полных разрывов комбинация </a:t>
            </a:r>
            <a:r>
              <a:rPr lang="ru-RU" sz="1700" b="1" dirty="0" err="1">
                <a:solidFill>
                  <a:srgbClr val="404040"/>
                </a:solidFill>
                <a:effectLst/>
                <a:ea typeface="Times New Roman" panose="02020603050405020304" pitchFamily="18" charset="0"/>
              </a:rPr>
              <a:t>Ludington’s</a:t>
            </a:r>
            <a:r>
              <a:rPr lang="ru-RU" sz="1700" b="1" dirty="0">
                <a:solidFill>
                  <a:srgbClr val="404040"/>
                </a:solidFill>
                <a:effectLst/>
                <a:ea typeface="Times New Roman" panose="02020603050405020304" pitchFamily="18" charset="0"/>
              </a:rPr>
              <a:t> + пальпация</a:t>
            </a:r>
            <a:r>
              <a:rPr lang="ru-RU" sz="1700" dirty="0">
                <a:solidFill>
                  <a:srgbClr val="404040"/>
                </a:solidFill>
                <a:effectLst/>
                <a:ea typeface="Times New Roman" panose="02020603050405020304" pitchFamily="18" charset="0"/>
              </a:rPr>
              <a:t> наиболее надежна.</a:t>
            </a:r>
            <a:endParaRPr lang="ru-RU" sz="1700" dirty="0">
              <a:effectLst/>
              <a:ea typeface="Times New Roman" panose="02020603050405020304" pitchFamily="18" charset="0"/>
            </a:endParaRPr>
          </a:p>
          <a:p>
            <a:endParaRPr lang="ru-RU" dirty="0"/>
          </a:p>
        </p:txBody>
      </p:sp>
    </p:spTree>
    <p:extLst>
      <p:ext uri="{BB962C8B-B14F-4D97-AF65-F5344CB8AC3E}">
        <p14:creationId xmlns:p14="http://schemas.microsoft.com/office/powerpoint/2010/main" val="2773858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DEED24-788D-505D-5ADA-E4E67449F358}"/>
              </a:ext>
            </a:extLst>
          </p:cNvPr>
          <p:cNvSpPr>
            <a:spLocks noGrp="1"/>
          </p:cNvSpPr>
          <p:nvPr>
            <p:ph type="title"/>
          </p:nvPr>
        </p:nvSpPr>
        <p:spPr>
          <a:xfrm>
            <a:off x="2929809" y="407541"/>
            <a:ext cx="8911687" cy="1280890"/>
          </a:xfrm>
        </p:spPr>
        <p:txBody>
          <a:bodyPr/>
          <a:lstStyle/>
          <a:p>
            <a:r>
              <a:rPr lang="ru-RU" dirty="0"/>
              <a:t>Латеральный </a:t>
            </a:r>
            <a:r>
              <a:rPr lang="ru-RU" dirty="0" err="1"/>
              <a:t>эпикондилит</a:t>
            </a:r>
            <a:endParaRPr lang="ru-RU" dirty="0"/>
          </a:p>
        </p:txBody>
      </p:sp>
      <p:sp>
        <p:nvSpPr>
          <p:cNvPr id="3" name="Объект 2">
            <a:extLst>
              <a:ext uri="{FF2B5EF4-FFF2-40B4-BE49-F238E27FC236}">
                <a16:creationId xmlns:a16="http://schemas.microsoft.com/office/drawing/2014/main" id="{B2B810A0-F50B-27AC-EDD8-73BCC83BBF5F}"/>
              </a:ext>
            </a:extLst>
          </p:cNvPr>
          <p:cNvSpPr>
            <a:spLocks noGrp="1"/>
          </p:cNvSpPr>
          <p:nvPr>
            <p:ph idx="1"/>
          </p:nvPr>
        </p:nvSpPr>
        <p:spPr>
          <a:xfrm>
            <a:off x="6472988" y="1816768"/>
            <a:ext cx="5031623" cy="4094454"/>
          </a:xfrm>
        </p:spPr>
        <p:txBody>
          <a:bodyPr>
            <a:normAutofit fontScale="92500" lnSpcReduction="10000"/>
          </a:bodyPr>
          <a:lstStyle/>
          <a:p>
            <a:pPr marL="0" indent="0">
              <a:buNone/>
            </a:pPr>
            <a:r>
              <a:rPr lang="ru-RU" b="0" dirty="0">
                <a:effectLst/>
              </a:rPr>
              <a:t>Латеральный </a:t>
            </a:r>
            <a:r>
              <a:rPr lang="ru-RU" b="0" dirty="0" err="1">
                <a:effectLst/>
              </a:rPr>
              <a:t>эпикондилит</a:t>
            </a:r>
            <a:r>
              <a:rPr lang="ru-RU" b="0" dirty="0">
                <a:effectLst/>
              </a:rPr>
              <a:t> — это воспаление сухожилий, прикрепляющихся к наружному </a:t>
            </a:r>
            <a:r>
              <a:rPr lang="ru-RU" b="0" dirty="0" err="1">
                <a:effectLst/>
              </a:rPr>
              <a:t>надмыщелку</a:t>
            </a:r>
            <a:r>
              <a:rPr lang="ru-RU" b="0" dirty="0">
                <a:effectLst/>
              </a:rPr>
              <a:t> плечевой кости, которое приводит к боли в области локтя. Также известен как «локоть теннисиста», поскольку возникает из-за повторяющихся движений запястья и руки, характерных для игры в теннис, но может развиваться и у других людей, чья профессиональная деятельность связана с подобными нагрузками (например, у монтажников, швей, музыкантов). </a:t>
            </a:r>
          </a:p>
          <a:p>
            <a:pPr marL="0" indent="0">
              <a:buNone/>
            </a:pPr>
            <a:br>
              <a:rPr lang="ru-RU" dirty="0">
                <a:effectLst/>
                <a:latin typeface="Google Sans"/>
              </a:rPr>
            </a:br>
            <a:endParaRPr lang="ru-RU" dirty="0">
              <a:effectLst/>
              <a:latin typeface="Google Sans"/>
            </a:endParaRPr>
          </a:p>
          <a:p>
            <a:endParaRPr lang="ru-RU" dirty="0"/>
          </a:p>
        </p:txBody>
      </p:sp>
      <p:pic>
        <p:nvPicPr>
          <p:cNvPr id="4" name="Рисунок 3">
            <a:extLst>
              <a:ext uri="{FF2B5EF4-FFF2-40B4-BE49-F238E27FC236}">
                <a16:creationId xmlns:a16="http://schemas.microsoft.com/office/drawing/2014/main" id="{31209E3E-66C1-7872-9C85-6DA0B5E1A5DA}"/>
              </a:ext>
            </a:extLst>
          </p:cNvPr>
          <p:cNvPicPr>
            <a:picLocks noChangeAspect="1"/>
          </p:cNvPicPr>
          <p:nvPr/>
        </p:nvPicPr>
        <p:blipFill>
          <a:blip r:embed="rId2"/>
          <a:stretch>
            <a:fillRect/>
          </a:stretch>
        </p:blipFill>
        <p:spPr>
          <a:xfrm>
            <a:off x="601230" y="1478647"/>
            <a:ext cx="5212647" cy="5239609"/>
          </a:xfrm>
          <a:prstGeom prst="rect">
            <a:avLst/>
          </a:prstGeom>
        </p:spPr>
      </p:pic>
    </p:spTree>
    <p:extLst>
      <p:ext uri="{BB962C8B-B14F-4D97-AF65-F5344CB8AC3E}">
        <p14:creationId xmlns:p14="http://schemas.microsoft.com/office/powerpoint/2010/main" val="630353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D6EC572-0600-17C4-5035-72BFCD742DEC}"/>
              </a:ext>
            </a:extLst>
          </p:cNvPr>
          <p:cNvSpPr>
            <a:spLocks noGrp="1"/>
          </p:cNvSpPr>
          <p:nvPr>
            <p:ph idx="1"/>
          </p:nvPr>
        </p:nvSpPr>
        <p:spPr>
          <a:xfrm>
            <a:off x="7256584" y="351692"/>
            <a:ext cx="4248027" cy="5814646"/>
          </a:xfrm>
        </p:spPr>
        <p:txBody>
          <a:bodyPr>
            <a:normAutofit fontScale="77500" lnSpcReduction="20000"/>
          </a:bodyPr>
          <a:lstStyle/>
          <a:p>
            <a:pPr marL="0" indent="0">
              <a:buNone/>
            </a:pPr>
            <a:r>
              <a:rPr lang="ru-RU" sz="1800" b="1" dirty="0">
                <a:solidFill>
                  <a:srgbClr val="404040"/>
                </a:solidFill>
                <a:effectLst/>
                <a:ea typeface="Times New Roman" panose="02020603050405020304" pitchFamily="18" charset="0"/>
                <a:cs typeface="Times New Roman" panose="02020603050405020304" pitchFamily="18" charset="0"/>
              </a:rPr>
              <a:t>Тест </a:t>
            </a:r>
            <a:r>
              <a:rPr lang="ru-RU" sz="1800" b="1" dirty="0" err="1">
                <a:solidFill>
                  <a:srgbClr val="404040"/>
                </a:solidFill>
                <a:effectLst/>
                <a:ea typeface="Times New Roman" panose="02020603050405020304" pitchFamily="18" charset="0"/>
                <a:cs typeface="Times New Roman" panose="02020603050405020304" pitchFamily="18" charset="0"/>
              </a:rPr>
              <a:t>Maudsley</a:t>
            </a:r>
            <a:r>
              <a:rPr lang="ru-RU" sz="1800" b="1" dirty="0">
                <a:solidFill>
                  <a:srgbClr val="404040"/>
                </a:solidFill>
                <a:effectLst/>
                <a:ea typeface="Times New Roman" panose="02020603050405020304" pitchFamily="18" charset="0"/>
                <a:cs typeface="Times New Roman" panose="02020603050405020304" pitchFamily="18" charset="0"/>
              </a:rPr>
              <a:t> </a:t>
            </a:r>
          </a:p>
          <a:p>
            <a:pPr marL="0" indent="0">
              <a:buNone/>
            </a:pPr>
            <a:r>
              <a:rPr lang="ru-RU" dirty="0">
                <a:solidFill>
                  <a:srgbClr val="404040"/>
                </a:solidFill>
                <a:cs typeface="Times New Roman" panose="02020603050405020304" pitchFamily="18" charset="0"/>
              </a:rPr>
              <a:t>Рука пациента полностью выпрямлена а ладонь обращена книзу. Пациента просят активно разогнуть средний палец в запястье. Специалист оказывает воздействие на палец, тем самым создавая сопротивление. Положительный результат: в случае выявления боли в латеральном </a:t>
            </a:r>
            <a:r>
              <a:rPr lang="ru-RU" dirty="0" err="1">
                <a:solidFill>
                  <a:srgbClr val="404040"/>
                </a:solidFill>
                <a:cs typeface="Times New Roman" panose="02020603050405020304" pitchFamily="18" charset="0"/>
              </a:rPr>
              <a:t>надмыщелке</a:t>
            </a:r>
            <a:r>
              <a:rPr lang="ru-RU" dirty="0">
                <a:solidFill>
                  <a:srgbClr val="404040"/>
                </a:solidFill>
                <a:cs typeface="Times New Roman" panose="02020603050405020304" pitchFamily="18" charset="0"/>
              </a:rPr>
              <a:t> плечевой кости</a:t>
            </a:r>
          </a:p>
          <a:p>
            <a:pPr marL="0" indent="0">
              <a:buNone/>
            </a:pPr>
            <a:r>
              <a:rPr lang="ru-RU" b="1" dirty="0">
                <a:solidFill>
                  <a:srgbClr val="404040"/>
                </a:solidFill>
                <a:cs typeface="Times New Roman" panose="02020603050405020304" pitchFamily="18" charset="0"/>
              </a:rPr>
              <a:t>Тест подъема стула</a:t>
            </a:r>
          </a:p>
          <a:p>
            <a:pPr marL="0" indent="0">
              <a:buNone/>
            </a:pPr>
            <a:r>
              <a:rPr lang="ru-RU" dirty="0">
                <a:solidFill>
                  <a:srgbClr val="404040"/>
                </a:solidFill>
                <a:cs typeface="Times New Roman" panose="02020603050405020304" pitchFamily="18" charset="0"/>
              </a:rPr>
              <a:t>Специалист просит пациента одной рукой поднять стул за спинку. Запястье при этом согнуто, а локоть выпрямлен.</a:t>
            </a:r>
            <a:endParaRPr lang="en-US" dirty="0">
              <a:solidFill>
                <a:srgbClr val="404040"/>
              </a:solidFill>
              <a:cs typeface="Times New Roman" panose="02020603050405020304" pitchFamily="18" charset="0"/>
            </a:endParaRPr>
          </a:p>
          <a:p>
            <a:pPr marL="0" indent="0">
              <a:buNone/>
            </a:pPr>
            <a:r>
              <a:rPr lang="en-US" b="1" dirty="0" err="1">
                <a:solidFill>
                  <a:srgbClr val="404040"/>
                </a:solidFill>
                <a:cs typeface="Times New Roman" panose="02020603050405020304" pitchFamily="18" charset="0"/>
              </a:rPr>
              <a:t>Т</a:t>
            </a:r>
            <a:r>
              <a:rPr lang="ru-RU" b="1" dirty="0">
                <a:solidFill>
                  <a:srgbClr val="404040"/>
                </a:solidFill>
                <a:cs typeface="Times New Roman" panose="02020603050405020304" pitchFamily="18" charset="0"/>
              </a:rPr>
              <a:t>ест </a:t>
            </a:r>
            <a:r>
              <a:rPr lang="en-US" b="1" dirty="0">
                <a:solidFill>
                  <a:srgbClr val="404040"/>
                </a:solidFill>
                <a:cs typeface="Times New Roman" panose="02020603050405020304" pitchFamily="18" charset="0"/>
              </a:rPr>
              <a:t>Cozen</a:t>
            </a:r>
          </a:p>
          <a:p>
            <a:pPr marL="0" indent="0">
              <a:buNone/>
            </a:pPr>
            <a:r>
              <a:rPr lang="ru-RU" dirty="0">
                <a:solidFill>
                  <a:srgbClr val="404040"/>
                </a:solidFill>
                <a:cs typeface="Times New Roman" panose="02020603050405020304" pitchFamily="18" charset="0"/>
              </a:rPr>
              <a:t>Положение пациента с выпрямленным локтем и </a:t>
            </a:r>
            <a:r>
              <a:rPr lang="ru-RU" dirty="0" err="1">
                <a:solidFill>
                  <a:srgbClr val="404040"/>
                </a:solidFill>
                <a:cs typeface="Times New Roman" panose="02020603050405020304" pitchFamily="18" charset="0"/>
              </a:rPr>
              <a:t>пронированным</a:t>
            </a:r>
            <a:r>
              <a:rPr lang="ru-RU" dirty="0">
                <a:solidFill>
                  <a:srgbClr val="404040"/>
                </a:solidFill>
                <a:cs typeface="Times New Roman" panose="02020603050405020304" pitchFamily="18" charset="0"/>
              </a:rPr>
              <a:t> предплечьем. Рука сжата в кулак. Специалист фиксирует локоть и прикладывает силы к </a:t>
            </a:r>
            <a:r>
              <a:rPr lang="ru-RU" dirty="0" err="1">
                <a:solidFill>
                  <a:srgbClr val="404040"/>
                </a:solidFill>
                <a:cs typeface="Times New Roman" panose="02020603050405020304" pitchFamily="18" charset="0"/>
              </a:rPr>
              <a:t>тыльно</a:t>
            </a:r>
            <a:r>
              <a:rPr lang="ru-RU" dirty="0">
                <a:solidFill>
                  <a:srgbClr val="404040"/>
                </a:solidFill>
                <a:cs typeface="Times New Roman" panose="02020603050405020304" pitchFamily="18" charset="0"/>
              </a:rPr>
              <a:t> стороне кисти пациента. Пациента просим разогнуть запястье.</a:t>
            </a:r>
            <a:endParaRPr lang="en-US" dirty="0">
              <a:solidFill>
                <a:srgbClr val="404040"/>
              </a:solidFill>
              <a:cs typeface="Times New Roman" panose="02020603050405020304" pitchFamily="18" charset="0"/>
            </a:endParaRPr>
          </a:p>
          <a:p>
            <a:pPr marL="0" indent="0">
              <a:buNone/>
            </a:pPr>
            <a:r>
              <a:rPr lang="ru-RU" b="1" dirty="0"/>
              <a:t>Тест </a:t>
            </a:r>
            <a:r>
              <a:rPr lang="ru-RU" b="1" dirty="0" err="1"/>
              <a:t>M</a:t>
            </a:r>
            <a:r>
              <a:rPr lang="en-US" b="1" dirty="0"/>
              <a:t>ill </a:t>
            </a:r>
          </a:p>
          <a:p>
            <a:pPr marL="0" indent="0">
              <a:buNone/>
            </a:pPr>
            <a:r>
              <a:rPr lang="ru-RU" dirty="0"/>
              <a:t>Предплечье </a:t>
            </a:r>
            <a:r>
              <a:rPr lang="ru-RU" dirty="0" err="1"/>
              <a:t>пронируется</a:t>
            </a:r>
            <a:r>
              <a:rPr lang="ru-RU" dirty="0"/>
              <a:t>, запястье полностью сгибается. Локоть выпрямляется. Воспроизведение боли в области латерального мыщелка указывает на положительный результат.</a:t>
            </a:r>
          </a:p>
        </p:txBody>
      </p:sp>
      <p:pic>
        <p:nvPicPr>
          <p:cNvPr id="4" name="Рисунок 3">
            <a:extLst>
              <a:ext uri="{FF2B5EF4-FFF2-40B4-BE49-F238E27FC236}">
                <a16:creationId xmlns:a16="http://schemas.microsoft.com/office/drawing/2014/main" id="{6CC199ED-410A-A953-2A9C-49FD5106CFBB}"/>
              </a:ext>
            </a:extLst>
          </p:cNvPr>
          <p:cNvPicPr>
            <a:picLocks noChangeAspect="1"/>
          </p:cNvPicPr>
          <p:nvPr/>
        </p:nvPicPr>
        <p:blipFill rotWithShape="1">
          <a:blip r:embed="rId2"/>
          <a:srcRect b="4615"/>
          <a:stretch/>
        </p:blipFill>
        <p:spPr>
          <a:xfrm>
            <a:off x="216487" y="750338"/>
            <a:ext cx="2865974" cy="5664530"/>
          </a:xfrm>
          <a:prstGeom prst="rect">
            <a:avLst/>
          </a:prstGeom>
        </p:spPr>
      </p:pic>
      <p:pic>
        <p:nvPicPr>
          <p:cNvPr id="6" name="Рисунок 5">
            <a:extLst>
              <a:ext uri="{FF2B5EF4-FFF2-40B4-BE49-F238E27FC236}">
                <a16:creationId xmlns:a16="http://schemas.microsoft.com/office/drawing/2014/main" id="{A691FDEB-AF88-189E-403F-70B6AC2A01E9}"/>
              </a:ext>
            </a:extLst>
          </p:cNvPr>
          <p:cNvPicPr>
            <a:picLocks noChangeAspect="1"/>
          </p:cNvPicPr>
          <p:nvPr/>
        </p:nvPicPr>
        <p:blipFill>
          <a:blip r:embed="rId3"/>
          <a:stretch>
            <a:fillRect/>
          </a:stretch>
        </p:blipFill>
        <p:spPr>
          <a:xfrm>
            <a:off x="3183401" y="1901287"/>
            <a:ext cx="4073183" cy="2715455"/>
          </a:xfrm>
          <a:prstGeom prst="rect">
            <a:avLst/>
          </a:prstGeom>
        </p:spPr>
      </p:pic>
    </p:spTree>
    <p:extLst>
      <p:ext uri="{BB962C8B-B14F-4D97-AF65-F5344CB8AC3E}">
        <p14:creationId xmlns:p14="http://schemas.microsoft.com/office/powerpoint/2010/main" val="2246902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71D565E-BCB1-BF8A-0A8D-9EA1513C5629}"/>
              </a:ext>
            </a:extLst>
          </p:cNvPr>
          <p:cNvSpPr>
            <a:spLocks noGrp="1"/>
          </p:cNvSpPr>
          <p:nvPr>
            <p:ph idx="1"/>
          </p:nvPr>
        </p:nvSpPr>
        <p:spPr>
          <a:xfrm>
            <a:off x="1527662" y="962527"/>
            <a:ext cx="10664338" cy="5717213"/>
          </a:xfrm>
        </p:spPr>
        <p:txBody>
          <a:bodyPr>
            <a:normAutofit/>
          </a:bodyPr>
          <a:lstStyle/>
          <a:p>
            <a:pPr marL="0" indent="0">
              <a:buNone/>
            </a:pPr>
            <a:r>
              <a:rPr lang="ru-RU" sz="1400" b="1" dirty="0">
                <a:solidFill>
                  <a:srgbClr val="404040"/>
                </a:solidFill>
                <a:effectLst/>
                <a:ea typeface="Times New Roman" panose="02020603050405020304" pitchFamily="18" charset="0"/>
              </a:rPr>
              <a:t>Waugh </a:t>
            </a:r>
            <a:r>
              <a:rPr lang="ru-RU" sz="1400" b="1" dirty="0" err="1">
                <a:solidFill>
                  <a:srgbClr val="404040"/>
                </a:solidFill>
                <a:effectLst/>
                <a:ea typeface="Times New Roman" panose="02020603050405020304" pitchFamily="18" charset="0"/>
              </a:rPr>
              <a:t>et</a:t>
            </a:r>
            <a:r>
              <a:rPr lang="ru-RU" sz="1400" b="1" dirty="0">
                <a:solidFill>
                  <a:srgbClr val="404040"/>
                </a:solidFill>
                <a:effectLst/>
                <a:ea typeface="Times New Roman" panose="02020603050405020304" pitchFamily="18" charset="0"/>
              </a:rPr>
              <a:t> </a:t>
            </a:r>
            <a:r>
              <a:rPr lang="ru-RU" sz="1400" b="1" dirty="0" err="1">
                <a:solidFill>
                  <a:srgbClr val="404040"/>
                </a:solidFill>
                <a:effectLst/>
                <a:ea typeface="Times New Roman" panose="02020603050405020304" pitchFamily="18" charset="0"/>
              </a:rPr>
              <a:t>al</a:t>
            </a:r>
            <a:r>
              <a:rPr lang="ru-RU" sz="1400" b="1" dirty="0">
                <a:solidFill>
                  <a:srgbClr val="404040"/>
                </a:solidFill>
                <a:effectLst/>
                <a:ea typeface="Times New Roman" panose="02020603050405020304" pitchFamily="18" charset="0"/>
              </a:rPr>
              <a:t>.</a:t>
            </a:r>
            <a:r>
              <a:rPr lang="en-US" sz="1400" dirty="0">
                <a:solidFill>
                  <a:srgbClr val="404040"/>
                </a:solidFill>
                <a:effectLst/>
                <a:ea typeface="Times New Roman" panose="02020603050405020304" pitchFamily="18" charset="0"/>
              </a:rPr>
              <a:t> 2021.</a:t>
            </a:r>
            <a:endParaRPr lang="ru-RU" sz="1400" dirty="0">
              <a:effectLst/>
              <a:ea typeface="Times New Roman" panose="02020603050405020304" pitchFamily="18" charset="0"/>
            </a:endParaRPr>
          </a:p>
          <a:p>
            <a:pPr marL="0" lvl="0" indent="0">
              <a:buSzPts val="1000"/>
              <a:buNone/>
              <a:tabLst>
                <a:tab pos="457200" algn="l"/>
              </a:tabLst>
            </a:pPr>
            <a:r>
              <a:rPr lang="ru-RU" sz="1400" dirty="0">
                <a:solidFill>
                  <a:srgbClr val="404040"/>
                </a:solidFill>
                <a:effectLst/>
                <a:ea typeface="Times New Roman" panose="02020603050405020304" pitchFamily="18" charset="0"/>
              </a:rPr>
              <a:t> Сравнение тестов с УЗИ у 150 пациентов.</a:t>
            </a:r>
            <a:endParaRPr lang="ru-RU" sz="1400" dirty="0">
              <a:effectLst/>
              <a:ea typeface="Times New Roman" panose="02020603050405020304" pitchFamily="18" charset="0"/>
            </a:endParaRPr>
          </a:p>
          <a:p>
            <a:pPr marL="0" lvl="0" indent="0">
              <a:spcAft>
                <a:spcPts val="300"/>
              </a:spcAft>
              <a:buSzPts val="1000"/>
              <a:buNone/>
              <a:tabLst>
                <a:tab pos="457200" algn="l"/>
              </a:tabLst>
            </a:pPr>
            <a:r>
              <a:rPr lang="ru-RU" sz="1400" b="1" dirty="0">
                <a:solidFill>
                  <a:srgbClr val="404040"/>
                </a:solidFill>
                <a:effectLst/>
                <a:ea typeface="Times New Roman" panose="02020603050405020304" pitchFamily="18" charset="0"/>
              </a:rPr>
              <a:t>Ключевые данные:</a:t>
            </a:r>
            <a:endParaRPr lang="ru-RU" sz="1400" dirty="0">
              <a:effectLst/>
              <a:ea typeface="Times New Roman" panose="02020603050405020304" pitchFamily="18" charset="0"/>
            </a:endParaRPr>
          </a:p>
          <a:p>
            <a:pPr marL="457200" lvl="1" indent="0">
              <a:spcAft>
                <a:spcPts val="300"/>
              </a:spcAft>
              <a:buSzPts val="1000"/>
              <a:buNone/>
              <a:tabLst>
                <a:tab pos="914400" algn="l"/>
              </a:tabLst>
            </a:pPr>
            <a:r>
              <a:rPr lang="ru-RU" sz="1400" b="1" dirty="0">
                <a:solidFill>
                  <a:srgbClr val="404040"/>
                </a:solidFill>
                <a:effectLst/>
                <a:ea typeface="Times New Roman" panose="02020603050405020304" pitchFamily="18" charset="0"/>
                <a:cs typeface="Times New Roman" panose="02020603050405020304" pitchFamily="18" charset="0"/>
              </a:rPr>
              <a:t>Тест </a:t>
            </a:r>
            <a:r>
              <a:rPr lang="ru-RU" sz="1400" b="1" dirty="0" err="1">
                <a:solidFill>
                  <a:srgbClr val="404040"/>
                </a:solidFill>
                <a:effectLst/>
                <a:ea typeface="Times New Roman" panose="02020603050405020304" pitchFamily="18" charset="0"/>
                <a:cs typeface="Times New Roman" panose="02020603050405020304" pitchFamily="18" charset="0"/>
              </a:rPr>
              <a:t>Maudsley’s</a:t>
            </a:r>
            <a:r>
              <a:rPr lang="ru-RU" sz="1400" b="1" dirty="0">
                <a:solidFill>
                  <a:srgbClr val="404040"/>
                </a:solidFill>
                <a:effectLst/>
                <a:ea typeface="Times New Roman" panose="02020603050405020304" pitchFamily="18" charset="0"/>
                <a:cs typeface="Times New Roman" panose="02020603050405020304" pitchFamily="18" charset="0"/>
              </a:rPr>
              <a:t> (сопротивление разгибанию III пальца):</a:t>
            </a:r>
            <a:endParaRPr lang="ru-RU" sz="1400" dirty="0">
              <a:effectLst/>
              <a:ea typeface="Times New Roman" panose="02020603050405020304" pitchFamily="18" charset="0"/>
              <a:cs typeface="Times New Roman" panose="02020603050405020304" pitchFamily="18" charset="0"/>
            </a:endParaRPr>
          </a:p>
          <a:p>
            <a:pPr marL="914400" lvl="2" indent="0">
              <a:buSzPts val="1000"/>
              <a:buNone/>
              <a:tabLst>
                <a:tab pos="1371600" algn="l"/>
              </a:tabLst>
            </a:pPr>
            <a:r>
              <a:rPr lang="ru-RU" dirty="0" err="1">
                <a:solidFill>
                  <a:srgbClr val="404040"/>
                </a:solidFill>
                <a:effectLst/>
                <a:ea typeface="Times New Roman" panose="02020603050405020304" pitchFamily="18" charset="0"/>
              </a:rPr>
              <a:t>Sn</a:t>
            </a:r>
            <a:r>
              <a:rPr lang="ru-RU" dirty="0">
                <a:solidFill>
                  <a:srgbClr val="404040"/>
                </a:solidFill>
                <a:effectLst/>
                <a:ea typeface="Times New Roman" panose="02020603050405020304" pitchFamily="18" charset="0"/>
              </a:rPr>
              <a:t> 78%, </a:t>
            </a:r>
            <a:r>
              <a:rPr lang="ru-RU" dirty="0" err="1">
                <a:solidFill>
                  <a:srgbClr val="404040"/>
                </a:solidFill>
                <a:effectLst/>
                <a:ea typeface="Times New Roman" panose="02020603050405020304" pitchFamily="18" charset="0"/>
              </a:rPr>
              <a:t>Sp</a:t>
            </a:r>
            <a:r>
              <a:rPr lang="ru-RU" dirty="0">
                <a:solidFill>
                  <a:srgbClr val="404040"/>
                </a:solidFill>
                <a:effectLst/>
                <a:ea typeface="Times New Roman" panose="02020603050405020304" pitchFamily="18" charset="0"/>
              </a:rPr>
              <a:t> 88% (лучше выявляет ранние стадии).</a:t>
            </a:r>
            <a:endParaRPr lang="ru-RU" dirty="0">
              <a:effectLst/>
              <a:ea typeface="Times New Roman" panose="02020603050405020304" pitchFamily="18" charset="0"/>
            </a:endParaRPr>
          </a:p>
          <a:p>
            <a:pPr marL="457200" lvl="1" indent="0">
              <a:spcAft>
                <a:spcPts val="300"/>
              </a:spcAft>
              <a:buSzPts val="1000"/>
              <a:buNone/>
              <a:tabLst>
                <a:tab pos="914400" algn="l"/>
              </a:tabLst>
            </a:pPr>
            <a:r>
              <a:rPr lang="ru-RU" sz="1400" b="1" dirty="0">
                <a:solidFill>
                  <a:srgbClr val="404040"/>
                </a:solidFill>
                <a:effectLst/>
                <a:ea typeface="Times New Roman" panose="02020603050405020304" pitchFamily="18" charset="0"/>
                <a:cs typeface="Times New Roman" panose="02020603050405020304" pitchFamily="18" charset="0"/>
              </a:rPr>
              <a:t>Тест </a:t>
            </a:r>
            <a:r>
              <a:rPr lang="ru-RU" sz="1400" b="1" dirty="0" err="1">
                <a:solidFill>
                  <a:srgbClr val="404040"/>
                </a:solidFill>
                <a:effectLst/>
                <a:ea typeface="Times New Roman" panose="02020603050405020304" pitchFamily="18" charset="0"/>
                <a:cs typeface="Times New Roman" panose="02020603050405020304" pitchFamily="18" charset="0"/>
              </a:rPr>
              <a:t>Chair</a:t>
            </a:r>
            <a:r>
              <a:rPr lang="ru-RU" sz="1400" b="1" dirty="0">
                <a:solidFill>
                  <a:srgbClr val="404040"/>
                </a:solidFill>
                <a:effectLst/>
                <a:ea typeface="Times New Roman" panose="02020603050405020304" pitchFamily="18" charset="0"/>
                <a:cs typeface="Times New Roman" panose="02020603050405020304" pitchFamily="18" charset="0"/>
              </a:rPr>
              <a:t> </a:t>
            </a:r>
            <a:r>
              <a:rPr lang="ru-RU" sz="1400" b="1" dirty="0" err="1">
                <a:solidFill>
                  <a:srgbClr val="404040"/>
                </a:solidFill>
                <a:effectLst/>
                <a:ea typeface="Times New Roman" panose="02020603050405020304" pitchFamily="18" charset="0"/>
                <a:cs typeface="Times New Roman" panose="02020603050405020304" pitchFamily="18" charset="0"/>
              </a:rPr>
              <a:t>Lift</a:t>
            </a:r>
            <a:r>
              <a:rPr lang="ru-RU" sz="1400" b="1" dirty="0">
                <a:solidFill>
                  <a:srgbClr val="404040"/>
                </a:solidFill>
                <a:effectLst/>
                <a:ea typeface="Times New Roman" panose="02020603050405020304" pitchFamily="18" charset="0"/>
                <a:cs typeface="Times New Roman" panose="02020603050405020304" pitchFamily="18" charset="0"/>
              </a:rPr>
              <a:t> (подъем стула с пронацией):</a:t>
            </a:r>
            <a:endParaRPr lang="ru-RU" sz="1400" dirty="0">
              <a:effectLst/>
              <a:ea typeface="Times New Roman" panose="02020603050405020304" pitchFamily="18" charset="0"/>
              <a:cs typeface="Times New Roman" panose="02020603050405020304" pitchFamily="18" charset="0"/>
            </a:endParaRPr>
          </a:p>
          <a:p>
            <a:pPr marL="1143000" lvl="2" indent="-228600">
              <a:buSzPts val="1000"/>
              <a:buFont typeface="Wingdings" pitchFamily="2" charset="2"/>
              <a:buChar char=""/>
              <a:tabLst>
                <a:tab pos="1371600" algn="l"/>
              </a:tabLst>
            </a:pPr>
            <a:r>
              <a:rPr lang="ru-RU" dirty="0" err="1">
                <a:solidFill>
                  <a:srgbClr val="404040"/>
                </a:solidFill>
                <a:effectLst/>
                <a:ea typeface="Times New Roman" panose="02020603050405020304" pitchFamily="18" charset="0"/>
              </a:rPr>
              <a:t>Sn</a:t>
            </a:r>
            <a:r>
              <a:rPr lang="ru-RU" dirty="0">
                <a:solidFill>
                  <a:srgbClr val="404040"/>
                </a:solidFill>
                <a:effectLst/>
                <a:ea typeface="Times New Roman" panose="02020603050405020304" pitchFamily="18" charset="0"/>
              </a:rPr>
              <a:t> 82%, </a:t>
            </a:r>
            <a:r>
              <a:rPr lang="ru-RU" dirty="0" err="1">
                <a:solidFill>
                  <a:srgbClr val="404040"/>
                </a:solidFill>
                <a:effectLst/>
                <a:ea typeface="Times New Roman" panose="02020603050405020304" pitchFamily="18" charset="0"/>
              </a:rPr>
              <a:t>Sp</a:t>
            </a:r>
            <a:r>
              <a:rPr lang="ru-RU" dirty="0">
                <a:solidFill>
                  <a:srgbClr val="404040"/>
                </a:solidFill>
                <a:effectLst/>
                <a:ea typeface="Times New Roman" panose="02020603050405020304" pitchFamily="18" charset="0"/>
              </a:rPr>
              <a:t> 75% для частичных разрывов сухожилия.</a:t>
            </a:r>
            <a:endParaRPr lang="ru-RU" dirty="0">
              <a:effectLst/>
              <a:ea typeface="Times New Roman" panose="02020603050405020304" pitchFamily="18" charset="0"/>
            </a:endParaRPr>
          </a:p>
          <a:p>
            <a:pPr marL="0" lvl="0" indent="0">
              <a:buSzPts val="1000"/>
              <a:buNone/>
              <a:tabLst>
                <a:tab pos="457200" algn="l"/>
              </a:tabLst>
            </a:pPr>
            <a:br>
              <a:rPr lang="ru-RU" sz="1400" dirty="0">
                <a:solidFill>
                  <a:srgbClr val="404040"/>
                </a:solidFill>
                <a:effectLst/>
                <a:ea typeface="Times New Roman" panose="02020603050405020304" pitchFamily="18" charset="0"/>
              </a:rPr>
            </a:br>
            <a:r>
              <a:rPr lang="ru-RU" sz="1400" dirty="0">
                <a:solidFill>
                  <a:srgbClr val="404040"/>
                </a:solidFill>
                <a:effectLst/>
                <a:ea typeface="Times New Roman" panose="02020603050405020304" pitchFamily="18" charset="0"/>
              </a:rPr>
              <a:t>УЗИ подтвердило, что </a:t>
            </a:r>
            <a:r>
              <a:rPr lang="ru-RU" sz="1400" b="1" dirty="0">
                <a:solidFill>
                  <a:srgbClr val="404040"/>
                </a:solidFill>
                <a:effectLst/>
                <a:ea typeface="Times New Roman" panose="02020603050405020304" pitchFamily="18" charset="0"/>
              </a:rPr>
              <a:t>боль при </a:t>
            </a:r>
            <a:r>
              <a:rPr lang="ru-RU" sz="1400" b="1" dirty="0" err="1">
                <a:solidFill>
                  <a:srgbClr val="404040"/>
                </a:solidFill>
                <a:effectLst/>
                <a:ea typeface="Times New Roman" panose="02020603050405020304" pitchFamily="18" charset="0"/>
              </a:rPr>
              <a:t>Cozen’s</a:t>
            </a:r>
            <a:r>
              <a:rPr lang="ru-RU" sz="1400" b="1" dirty="0">
                <a:solidFill>
                  <a:srgbClr val="404040"/>
                </a:solidFill>
                <a:effectLst/>
                <a:ea typeface="Times New Roman" panose="02020603050405020304" pitchFamily="18" charset="0"/>
              </a:rPr>
              <a:t> тесте</a:t>
            </a:r>
            <a:r>
              <a:rPr lang="ru-RU" sz="1400" dirty="0">
                <a:solidFill>
                  <a:srgbClr val="404040"/>
                </a:solidFill>
                <a:effectLst/>
                <a:ea typeface="Times New Roman" panose="02020603050405020304" pitchFamily="18" charset="0"/>
              </a:rPr>
              <a:t> коррелирует с </a:t>
            </a:r>
            <a:r>
              <a:rPr lang="ru-RU" sz="1400" dirty="0" err="1">
                <a:solidFill>
                  <a:srgbClr val="404040"/>
                </a:solidFill>
                <a:effectLst/>
                <a:ea typeface="Times New Roman" panose="02020603050405020304" pitchFamily="18" charset="0"/>
              </a:rPr>
              <a:t>неоваскуляризацией</a:t>
            </a:r>
            <a:r>
              <a:rPr lang="ru-RU" sz="1400" dirty="0">
                <a:solidFill>
                  <a:srgbClr val="404040"/>
                </a:solidFill>
                <a:effectLst/>
                <a:ea typeface="Times New Roman" panose="02020603050405020304" pitchFamily="18" charset="0"/>
              </a:rPr>
              <a:t> сухожилия (Power </a:t>
            </a:r>
            <a:r>
              <a:rPr lang="ru-RU" sz="1400" dirty="0" err="1">
                <a:solidFill>
                  <a:srgbClr val="404040"/>
                </a:solidFill>
                <a:effectLst/>
                <a:ea typeface="Times New Roman" panose="02020603050405020304" pitchFamily="18" charset="0"/>
              </a:rPr>
              <a:t>Doppler</a:t>
            </a:r>
            <a:r>
              <a:rPr lang="ru-RU" sz="1400" dirty="0">
                <a:solidFill>
                  <a:srgbClr val="404040"/>
                </a:solidFill>
                <a:effectLst/>
                <a:ea typeface="Times New Roman" panose="02020603050405020304" pitchFamily="18" charset="0"/>
              </a:rPr>
              <a:t>).</a:t>
            </a:r>
            <a:r>
              <a:rPr lang="ru-RU" sz="1400" kern="100" dirty="0">
                <a:effectLst/>
                <a:ea typeface="Calibri" panose="020F0502020204030204" pitchFamily="34" charset="0"/>
                <a:cs typeface="Times New Roman" panose="02020603050405020304" pitchFamily="18" charset="0"/>
              </a:rPr>
              <a:t> </a:t>
            </a:r>
          </a:p>
          <a:p>
            <a:endParaRPr lang="ru-RU" sz="1400" kern="100" dirty="0">
              <a:effectLst/>
              <a:ea typeface="Calibri" panose="020F0502020204030204" pitchFamily="34" charset="0"/>
              <a:cs typeface="Times New Roman" panose="02020603050405020304" pitchFamily="18" charset="0"/>
            </a:endParaRPr>
          </a:p>
          <a:p>
            <a:pPr marL="0" indent="0">
              <a:buNone/>
            </a:pPr>
            <a:r>
              <a:rPr lang="ru-RU" sz="1400" b="1" dirty="0" err="1">
                <a:solidFill>
                  <a:srgbClr val="404040"/>
                </a:solidFill>
                <a:effectLst/>
                <a:ea typeface="Times New Roman" panose="02020603050405020304" pitchFamily="18" charset="0"/>
              </a:rPr>
              <a:t>Hoogvliet</a:t>
            </a:r>
            <a:r>
              <a:rPr lang="ru-RU" sz="1400" b="1" dirty="0">
                <a:solidFill>
                  <a:srgbClr val="404040"/>
                </a:solidFill>
                <a:effectLst/>
                <a:ea typeface="Times New Roman" panose="02020603050405020304" pitchFamily="18" charset="0"/>
              </a:rPr>
              <a:t> </a:t>
            </a:r>
            <a:r>
              <a:rPr lang="ru-RU" sz="1400" b="1" dirty="0" err="1">
                <a:solidFill>
                  <a:srgbClr val="404040"/>
                </a:solidFill>
                <a:effectLst/>
                <a:ea typeface="Times New Roman" panose="02020603050405020304" pitchFamily="18" charset="0"/>
              </a:rPr>
              <a:t>et</a:t>
            </a:r>
            <a:r>
              <a:rPr lang="ru-RU" sz="1400" b="1" dirty="0">
                <a:solidFill>
                  <a:srgbClr val="404040"/>
                </a:solidFill>
                <a:effectLst/>
                <a:ea typeface="Times New Roman" panose="02020603050405020304" pitchFamily="18" charset="0"/>
              </a:rPr>
              <a:t> </a:t>
            </a:r>
            <a:r>
              <a:rPr lang="ru-RU" sz="1400" b="1" dirty="0" err="1">
                <a:solidFill>
                  <a:srgbClr val="404040"/>
                </a:solidFill>
                <a:effectLst/>
                <a:ea typeface="Times New Roman" panose="02020603050405020304" pitchFamily="18" charset="0"/>
              </a:rPr>
              <a:t>al</a:t>
            </a:r>
            <a:r>
              <a:rPr lang="ru-RU" sz="1400" b="1" dirty="0">
                <a:solidFill>
                  <a:srgbClr val="404040"/>
                </a:solidFill>
                <a:effectLst/>
                <a:ea typeface="Times New Roman" panose="02020603050405020304" pitchFamily="18" charset="0"/>
              </a:rPr>
              <a:t>. </a:t>
            </a:r>
            <a:r>
              <a:rPr lang="en-US" sz="1400" dirty="0">
                <a:solidFill>
                  <a:srgbClr val="404040"/>
                </a:solidFill>
                <a:effectLst/>
                <a:ea typeface="Times New Roman" panose="02020603050405020304" pitchFamily="18" charset="0"/>
              </a:rPr>
              <a:t>2024</a:t>
            </a:r>
            <a:endParaRPr lang="ru-RU" sz="1400" dirty="0">
              <a:effectLst/>
              <a:ea typeface="Times New Roman" panose="02020603050405020304" pitchFamily="18" charset="0"/>
            </a:endParaRPr>
          </a:p>
          <a:p>
            <a:pPr marL="457200" lvl="1" indent="0">
              <a:buSzPts val="1000"/>
              <a:buNone/>
              <a:tabLst>
                <a:tab pos="914400" algn="l"/>
              </a:tabLst>
            </a:pPr>
            <a:r>
              <a:rPr lang="ru-RU" sz="1400" b="1" dirty="0">
                <a:solidFill>
                  <a:srgbClr val="404040"/>
                </a:solidFill>
                <a:effectLst/>
                <a:ea typeface="Times New Roman" panose="02020603050405020304" pitchFamily="18" charset="0"/>
                <a:cs typeface="Times New Roman" panose="02020603050405020304" pitchFamily="18" charset="0"/>
              </a:rPr>
              <a:t>Золотой стандарт:</a:t>
            </a:r>
            <a:r>
              <a:rPr lang="ru-RU" sz="1400" dirty="0">
                <a:solidFill>
                  <a:srgbClr val="404040"/>
                </a:solidFill>
                <a:effectLst/>
                <a:ea typeface="Times New Roman" panose="02020603050405020304" pitchFamily="18" charset="0"/>
                <a:cs typeface="Times New Roman" panose="02020603050405020304" pitchFamily="18" charset="0"/>
              </a:rPr>
              <a:t> Комбинация </a:t>
            </a:r>
            <a:r>
              <a:rPr lang="ru-RU" sz="1400" b="1" dirty="0" err="1">
                <a:solidFill>
                  <a:srgbClr val="404040"/>
                </a:solidFill>
                <a:effectLst/>
                <a:ea typeface="Times New Roman" panose="02020603050405020304" pitchFamily="18" charset="0"/>
                <a:cs typeface="Times New Roman" panose="02020603050405020304" pitchFamily="18" charset="0"/>
              </a:rPr>
              <a:t>Cozen’s</a:t>
            </a:r>
            <a:r>
              <a:rPr lang="ru-RU" sz="1400" b="1" dirty="0">
                <a:solidFill>
                  <a:srgbClr val="404040"/>
                </a:solidFill>
                <a:effectLst/>
                <a:ea typeface="Times New Roman" panose="02020603050405020304" pitchFamily="18" charset="0"/>
                <a:cs typeface="Times New Roman" panose="02020603050405020304" pitchFamily="18" charset="0"/>
              </a:rPr>
              <a:t> + </a:t>
            </a:r>
            <a:r>
              <a:rPr lang="ru-RU" sz="1400" b="1" dirty="0" err="1">
                <a:solidFill>
                  <a:srgbClr val="404040"/>
                </a:solidFill>
                <a:effectLst/>
                <a:ea typeface="Times New Roman" panose="02020603050405020304" pitchFamily="18" charset="0"/>
                <a:cs typeface="Times New Roman" panose="02020603050405020304" pitchFamily="18" charset="0"/>
              </a:rPr>
              <a:t>Mill’s</a:t>
            </a:r>
            <a:r>
              <a:rPr lang="ru-RU" sz="1400" b="1" dirty="0">
                <a:solidFill>
                  <a:srgbClr val="404040"/>
                </a:solidFill>
                <a:effectLst/>
                <a:ea typeface="Times New Roman" panose="02020603050405020304" pitchFamily="18" charset="0"/>
                <a:cs typeface="Times New Roman" panose="02020603050405020304" pitchFamily="18" charset="0"/>
              </a:rPr>
              <a:t> + </a:t>
            </a:r>
            <a:r>
              <a:rPr lang="ru-RU" sz="1400" b="1" dirty="0" err="1">
                <a:solidFill>
                  <a:srgbClr val="404040"/>
                </a:solidFill>
                <a:effectLst/>
                <a:ea typeface="Times New Roman" panose="02020603050405020304" pitchFamily="18" charset="0"/>
                <a:cs typeface="Times New Roman" panose="02020603050405020304" pitchFamily="18" charset="0"/>
              </a:rPr>
              <a:t>Maudsley’s</a:t>
            </a:r>
            <a:r>
              <a:rPr lang="ru-RU" sz="1400" dirty="0">
                <a:solidFill>
                  <a:srgbClr val="404040"/>
                </a:solidFill>
                <a:effectLst/>
                <a:ea typeface="Times New Roman" panose="02020603050405020304" pitchFamily="18" charset="0"/>
                <a:cs typeface="Times New Roman" panose="02020603050405020304" pitchFamily="18" charset="0"/>
              </a:rPr>
              <a:t> (</a:t>
            </a:r>
            <a:r>
              <a:rPr lang="ru-RU" sz="1400" dirty="0" err="1">
                <a:solidFill>
                  <a:srgbClr val="404040"/>
                </a:solidFill>
                <a:effectLst/>
                <a:ea typeface="Times New Roman" panose="02020603050405020304" pitchFamily="18" charset="0"/>
                <a:cs typeface="Times New Roman" panose="02020603050405020304" pitchFamily="18" charset="0"/>
              </a:rPr>
              <a:t>Sn</a:t>
            </a:r>
            <a:r>
              <a:rPr lang="ru-RU" sz="1400" dirty="0">
                <a:solidFill>
                  <a:srgbClr val="404040"/>
                </a:solidFill>
                <a:effectLst/>
                <a:ea typeface="Times New Roman" panose="02020603050405020304" pitchFamily="18" charset="0"/>
                <a:cs typeface="Times New Roman" panose="02020603050405020304" pitchFamily="18" charset="0"/>
              </a:rPr>
              <a:t> 95%, </a:t>
            </a:r>
            <a:r>
              <a:rPr lang="ru-RU" sz="1400" dirty="0" err="1">
                <a:solidFill>
                  <a:srgbClr val="404040"/>
                </a:solidFill>
                <a:effectLst/>
                <a:ea typeface="Times New Roman" panose="02020603050405020304" pitchFamily="18" charset="0"/>
                <a:cs typeface="Times New Roman" panose="02020603050405020304" pitchFamily="18" charset="0"/>
              </a:rPr>
              <a:t>Sp</a:t>
            </a:r>
            <a:r>
              <a:rPr lang="ru-RU" sz="1400" dirty="0">
                <a:solidFill>
                  <a:srgbClr val="404040"/>
                </a:solidFill>
                <a:effectLst/>
                <a:ea typeface="Times New Roman" panose="02020603050405020304" pitchFamily="18" charset="0"/>
                <a:cs typeface="Times New Roman" panose="02020603050405020304" pitchFamily="18" charset="0"/>
              </a:rPr>
              <a:t> 80%).</a:t>
            </a:r>
            <a:endParaRPr lang="ru-RU" sz="14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400" b="1" dirty="0">
                <a:solidFill>
                  <a:srgbClr val="404040"/>
                </a:solidFill>
                <a:effectLst/>
                <a:ea typeface="Times New Roman" panose="02020603050405020304" pitchFamily="18" charset="0"/>
                <a:cs typeface="Times New Roman" panose="02020603050405020304" pitchFamily="18" charset="0"/>
              </a:rPr>
              <a:t>УЗИ/МРТ</a:t>
            </a:r>
            <a:r>
              <a:rPr lang="ru-RU" sz="1400" dirty="0">
                <a:solidFill>
                  <a:srgbClr val="404040"/>
                </a:solidFill>
                <a:effectLst/>
                <a:ea typeface="Times New Roman" panose="02020603050405020304" pitchFamily="18" charset="0"/>
                <a:cs typeface="Times New Roman" panose="02020603050405020304" pitchFamily="18" charset="0"/>
              </a:rPr>
              <a:t> нужны только при атипичных симптомах или планировании операции.</a:t>
            </a:r>
            <a:endParaRPr lang="ru-RU" sz="1400" dirty="0">
              <a:effectLst/>
              <a:ea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563668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0FEA57-3885-9B3C-1046-B046AA4EF218}"/>
              </a:ext>
            </a:extLst>
          </p:cNvPr>
          <p:cNvSpPr>
            <a:spLocks noGrp="1"/>
          </p:cNvSpPr>
          <p:nvPr>
            <p:ph type="title"/>
          </p:nvPr>
        </p:nvSpPr>
        <p:spPr>
          <a:xfrm>
            <a:off x="3447167" y="309383"/>
            <a:ext cx="8911687" cy="1280890"/>
          </a:xfrm>
        </p:spPr>
        <p:txBody>
          <a:bodyPr/>
          <a:lstStyle/>
          <a:p>
            <a:r>
              <a:rPr lang="ru-RU" dirty="0"/>
              <a:t>Фасеточный синдром</a:t>
            </a:r>
          </a:p>
        </p:txBody>
      </p:sp>
      <p:sp>
        <p:nvSpPr>
          <p:cNvPr id="3" name="Объект 2">
            <a:extLst>
              <a:ext uri="{FF2B5EF4-FFF2-40B4-BE49-F238E27FC236}">
                <a16:creationId xmlns:a16="http://schemas.microsoft.com/office/drawing/2014/main" id="{67150E74-AFAF-A5ED-9536-0E479A9BAD28}"/>
              </a:ext>
            </a:extLst>
          </p:cNvPr>
          <p:cNvSpPr>
            <a:spLocks noGrp="1"/>
          </p:cNvSpPr>
          <p:nvPr>
            <p:ph idx="1"/>
          </p:nvPr>
        </p:nvSpPr>
        <p:spPr>
          <a:xfrm>
            <a:off x="1205579" y="1933072"/>
            <a:ext cx="5038809" cy="3975100"/>
          </a:xfrm>
        </p:spPr>
        <p:txBody>
          <a:bodyPr>
            <a:normAutofit lnSpcReduction="10000"/>
          </a:bodyPr>
          <a:lstStyle/>
          <a:p>
            <a:pPr marL="0" indent="0" algn="l">
              <a:buNone/>
            </a:pPr>
            <a:r>
              <a:rPr lang="ru-RU" b="0" i="0" u="none" strike="noStrike" dirty="0">
                <a:solidFill>
                  <a:srgbClr val="0A0A0A"/>
                </a:solidFill>
                <a:effectLst/>
              </a:rPr>
              <a:t>Фасеточный синдром — это болевой синдром, вызванный дегенеративными изменениями в фасеточных (</a:t>
            </a:r>
            <a:r>
              <a:rPr lang="ru-RU" b="0" i="0" u="none" strike="noStrike" dirty="0" err="1">
                <a:solidFill>
                  <a:srgbClr val="0A0A0A"/>
                </a:solidFill>
                <a:effectLst/>
              </a:rPr>
              <a:t>дугоотростчатых</a:t>
            </a:r>
            <a:r>
              <a:rPr lang="ru-RU" b="0" i="0" u="none" strike="noStrike" dirty="0">
                <a:solidFill>
                  <a:srgbClr val="0A0A0A"/>
                </a:solidFill>
                <a:effectLst/>
              </a:rPr>
              <a:t>) суставах позвоночника. Он характеризуется болью в спине или шее, которая может усиливаться при разгибании, а также скованностью и ограничением подвижности. Чаще всего возникает у пожилых людей и связан с износом хрящевой ткани, но также может быть следствием травм, чрезмерных нагрузок, нарушений осанки и других факторов. </a:t>
            </a:r>
          </a:p>
          <a:p>
            <a:pPr marL="0" indent="0">
              <a:buNone/>
            </a:pPr>
            <a:br>
              <a:rPr lang="ru-RU" dirty="0"/>
            </a:br>
            <a:endParaRPr lang="ru-RU" dirty="0"/>
          </a:p>
        </p:txBody>
      </p:sp>
      <p:pic>
        <p:nvPicPr>
          <p:cNvPr id="4" name="Рисунок 3">
            <a:extLst>
              <a:ext uri="{FF2B5EF4-FFF2-40B4-BE49-F238E27FC236}">
                <a16:creationId xmlns:a16="http://schemas.microsoft.com/office/drawing/2014/main" id="{239F4AFC-5424-50F3-63C7-F0335E1EE060}"/>
              </a:ext>
            </a:extLst>
          </p:cNvPr>
          <p:cNvPicPr>
            <a:picLocks noChangeAspect="1"/>
          </p:cNvPicPr>
          <p:nvPr/>
        </p:nvPicPr>
        <p:blipFill>
          <a:blip r:embed="rId2"/>
          <a:stretch>
            <a:fillRect/>
          </a:stretch>
        </p:blipFill>
        <p:spPr>
          <a:xfrm>
            <a:off x="6747182" y="1665675"/>
            <a:ext cx="5038809" cy="4638668"/>
          </a:xfrm>
          <a:prstGeom prst="rect">
            <a:avLst/>
          </a:prstGeom>
        </p:spPr>
      </p:pic>
    </p:spTree>
    <p:extLst>
      <p:ext uri="{BB962C8B-B14F-4D97-AF65-F5344CB8AC3E}">
        <p14:creationId xmlns:p14="http://schemas.microsoft.com/office/powerpoint/2010/main" val="4267316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C0FAAD7-C89D-0289-1FF8-A9F19332D45C}"/>
              </a:ext>
            </a:extLst>
          </p:cNvPr>
          <p:cNvSpPr>
            <a:spLocks noGrp="1"/>
          </p:cNvSpPr>
          <p:nvPr>
            <p:ph idx="1"/>
          </p:nvPr>
        </p:nvSpPr>
        <p:spPr>
          <a:xfrm>
            <a:off x="7584830" y="351692"/>
            <a:ext cx="3919781" cy="5559530"/>
          </a:xfrm>
        </p:spPr>
        <p:txBody>
          <a:bodyPr>
            <a:normAutofit fontScale="92500"/>
          </a:bodyPr>
          <a:lstStyle/>
          <a:p>
            <a:pPr marL="0" indent="0" algn="l">
              <a:buNone/>
            </a:pPr>
            <a:r>
              <a:rPr lang="ru-RU" sz="1400" b="1" dirty="0"/>
              <a:t>Тест </a:t>
            </a:r>
            <a:r>
              <a:rPr lang="en-US" sz="1400" b="1" dirty="0"/>
              <a:t>Kemp </a:t>
            </a:r>
            <a:endParaRPr lang="ru-RU" sz="1400" b="1" dirty="0"/>
          </a:p>
          <a:p>
            <a:pPr marL="0" indent="0" algn="l">
              <a:buNone/>
            </a:pPr>
            <a:r>
              <a:rPr lang="en-US" sz="1400" dirty="0"/>
              <a:t> </a:t>
            </a:r>
            <a:r>
              <a:rPr lang="ru-RU" sz="1400" b="0" i="0" u="none" strike="noStrike" dirty="0">
                <a:solidFill>
                  <a:srgbClr val="585858"/>
                </a:solidFill>
                <a:effectLst/>
              </a:rPr>
              <a:t>Пациент стоит перед терапевтом.</a:t>
            </a:r>
            <a:r>
              <a:rPr lang="en-US" sz="1400" b="0" i="0" u="none" strike="noStrike" dirty="0">
                <a:solidFill>
                  <a:srgbClr val="585858"/>
                </a:solidFill>
                <a:effectLst/>
              </a:rPr>
              <a:t> </a:t>
            </a:r>
            <a:r>
              <a:rPr lang="ru-RU" sz="1400" b="0" i="0" u="none" strike="noStrike" dirty="0">
                <a:solidFill>
                  <a:srgbClr val="585858"/>
                </a:solidFill>
                <a:effectLst/>
              </a:rPr>
              <a:t>Одной рукой терапевт фиксирует подвздошную кость с той стороны, с которой проводится тестирование.</a:t>
            </a:r>
            <a:r>
              <a:rPr lang="en-US" sz="1400" b="0" i="0" u="none" strike="noStrike" dirty="0">
                <a:solidFill>
                  <a:srgbClr val="585858"/>
                </a:solidFill>
                <a:effectLst/>
              </a:rPr>
              <a:t> </a:t>
            </a:r>
            <a:r>
              <a:rPr lang="ru-RU" sz="1400" b="0" i="0" u="none" strike="noStrike" dirty="0">
                <a:solidFill>
                  <a:srgbClr val="585858"/>
                </a:solidFill>
                <a:effectLst/>
              </a:rPr>
              <a:t>Другая рука захватывает противоположное плечо пациента и уводит его в экстензию, </a:t>
            </a:r>
            <a:r>
              <a:rPr lang="ru-RU" sz="1400" b="0" i="0" u="none" strike="noStrike" dirty="0" err="1">
                <a:solidFill>
                  <a:srgbClr val="585858"/>
                </a:solidFill>
                <a:effectLst/>
              </a:rPr>
              <a:t>ипсилатеральную</a:t>
            </a:r>
            <a:r>
              <a:rPr lang="ru-RU" sz="1400" b="0" i="0" u="none" strike="noStrike" dirty="0">
                <a:solidFill>
                  <a:srgbClr val="585858"/>
                </a:solidFill>
                <a:effectLst/>
              </a:rPr>
              <a:t> </a:t>
            </a:r>
            <a:r>
              <a:rPr lang="ru-RU" sz="1400" b="0" i="0" u="none" strike="noStrike" dirty="0" err="1">
                <a:solidFill>
                  <a:srgbClr val="585858"/>
                </a:solidFill>
                <a:effectLst/>
              </a:rPr>
              <a:t>латерофлексию</a:t>
            </a:r>
            <a:r>
              <a:rPr lang="ru-RU" sz="1400" b="0" i="0" u="none" strike="noStrike" dirty="0">
                <a:solidFill>
                  <a:srgbClr val="585858"/>
                </a:solidFill>
                <a:effectLst/>
              </a:rPr>
              <a:t> и </a:t>
            </a:r>
            <a:r>
              <a:rPr lang="ru-RU" sz="1400" b="0" i="0" u="none" strike="noStrike" dirty="0" err="1">
                <a:solidFill>
                  <a:srgbClr val="585858"/>
                </a:solidFill>
                <a:effectLst/>
              </a:rPr>
              <a:t>ипсилатеральную</a:t>
            </a:r>
            <a:r>
              <a:rPr lang="ru-RU" sz="1400" b="0" i="0" u="none" strike="noStrike" dirty="0">
                <a:solidFill>
                  <a:srgbClr val="585858"/>
                </a:solidFill>
                <a:effectLst/>
              </a:rPr>
              <a:t> ротацию (3</a:t>
            </a:r>
            <a:r>
              <a:rPr lang="en" sz="1400" b="0" i="0" u="none" strike="noStrike" dirty="0">
                <a:solidFill>
                  <a:srgbClr val="585858"/>
                </a:solidFill>
                <a:effectLst/>
              </a:rPr>
              <a:t>D-</a:t>
            </a:r>
            <a:r>
              <a:rPr lang="ru-RU" sz="1400" b="0" i="0" u="none" strike="noStrike" dirty="0">
                <a:solidFill>
                  <a:srgbClr val="585858"/>
                </a:solidFill>
                <a:effectLst/>
              </a:rPr>
              <a:t>движение).</a:t>
            </a:r>
            <a:r>
              <a:rPr lang="en-US" sz="1400" b="0" i="0" u="none" strike="noStrike" dirty="0">
                <a:solidFill>
                  <a:srgbClr val="585858"/>
                </a:solidFill>
                <a:effectLst/>
              </a:rPr>
              <a:t> </a:t>
            </a:r>
            <a:r>
              <a:rPr lang="ru-RU" sz="1400" b="0" i="0" u="none" strike="noStrike" dirty="0">
                <a:solidFill>
                  <a:srgbClr val="585858"/>
                </a:solidFill>
                <a:effectLst/>
              </a:rPr>
              <a:t>Данное положение удерживайся в течение трех секунд.</a:t>
            </a:r>
            <a:r>
              <a:rPr lang="en-US" sz="1400" dirty="0">
                <a:solidFill>
                  <a:srgbClr val="585858"/>
                </a:solidFill>
              </a:rPr>
              <a:t> </a:t>
            </a:r>
            <a:r>
              <a:rPr lang="ru-RU" sz="1400" b="0" i="0" u="none" strike="noStrike" dirty="0">
                <a:solidFill>
                  <a:srgbClr val="585858"/>
                </a:solidFill>
                <a:effectLst/>
              </a:rPr>
              <a:t>Тест считается положительным, если у пациента возникает боль в пояснице или нижней конечности (боль должна возникать на исследуемой стороне).</a:t>
            </a:r>
            <a:endParaRPr lang="en-US" sz="1400" b="0" i="0" u="none" strike="noStrike" dirty="0">
              <a:solidFill>
                <a:srgbClr val="585858"/>
              </a:solidFill>
              <a:effectLst/>
            </a:endParaRPr>
          </a:p>
          <a:p>
            <a:pPr marL="0" indent="0">
              <a:buNone/>
            </a:pPr>
            <a:r>
              <a:rPr lang="ru-RU" sz="1400" b="1" dirty="0">
                <a:solidFill>
                  <a:srgbClr val="404040"/>
                </a:solidFill>
                <a:effectLst/>
                <a:ea typeface="Times New Roman" panose="02020603050405020304" pitchFamily="18" charset="0"/>
              </a:rPr>
              <a:t>Тест </a:t>
            </a:r>
            <a:r>
              <a:rPr lang="ru-RU" sz="1400" b="1" dirty="0" err="1">
                <a:solidFill>
                  <a:srgbClr val="404040"/>
                </a:solidFill>
                <a:effectLst/>
                <a:ea typeface="Times New Roman" panose="02020603050405020304" pitchFamily="18" charset="0"/>
              </a:rPr>
              <a:t>Spurling’s</a:t>
            </a:r>
            <a:endParaRPr lang="en-US" sz="1400" dirty="0">
              <a:solidFill>
                <a:srgbClr val="585858"/>
              </a:solidFill>
              <a:ea typeface="Times New Roman" panose="02020603050405020304" pitchFamily="18" charset="0"/>
            </a:endParaRPr>
          </a:p>
          <a:p>
            <a:pPr marL="0" indent="0">
              <a:buNone/>
            </a:pPr>
            <a:r>
              <a:rPr lang="ru-RU" sz="1400" dirty="0">
                <a:solidFill>
                  <a:srgbClr val="585858"/>
                </a:solidFill>
              </a:rPr>
              <a:t>В</a:t>
            </a:r>
            <a:r>
              <a:rPr lang="ru-RU" sz="1400" b="0" i="0" u="none" strike="noStrike" dirty="0">
                <a:solidFill>
                  <a:srgbClr val="585858"/>
                </a:solidFill>
                <a:effectLst/>
              </a:rPr>
              <a:t>ключает экстензию шейного отдела, </a:t>
            </a:r>
            <a:r>
              <a:rPr lang="ru-RU" sz="1400" b="0" i="0" u="none" strike="noStrike" dirty="0" err="1">
                <a:solidFill>
                  <a:srgbClr val="585858"/>
                </a:solidFill>
                <a:effectLst/>
              </a:rPr>
              <a:t>латерофлексию</a:t>
            </a:r>
            <a:r>
              <a:rPr lang="ru-RU" sz="1400" b="0" i="0" u="none" strike="noStrike" dirty="0">
                <a:solidFill>
                  <a:srgbClr val="585858"/>
                </a:solidFill>
                <a:effectLst/>
              </a:rPr>
              <a:t> и аксиальную компрессию</a:t>
            </a:r>
            <a:r>
              <a:rPr lang="en-US" sz="1400" b="0" i="0" u="none" strike="noStrike" dirty="0">
                <a:solidFill>
                  <a:srgbClr val="585858"/>
                </a:solidFill>
                <a:effectLst/>
              </a:rPr>
              <a:t>.</a:t>
            </a:r>
            <a:r>
              <a:rPr lang="ru-RU" sz="1400" b="0" i="0" u="none" strike="noStrike" dirty="0">
                <a:solidFill>
                  <a:srgbClr val="585858"/>
                </a:solidFill>
                <a:effectLst/>
              </a:rPr>
              <a:t> </a:t>
            </a:r>
            <a:r>
              <a:rPr lang="ru-RU" sz="1400" dirty="0">
                <a:solidFill>
                  <a:srgbClr val="585858"/>
                </a:solidFill>
              </a:rPr>
              <a:t>П</a:t>
            </a:r>
            <a:r>
              <a:rPr lang="ru-RU" sz="1400" b="0" i="0" u="none" strike="noStrike" dirty="0">
                <a:solidFill>
                  <a:srgbClr val="585858"/>
                </a:solidFill>
                <a:effectLst/>
              </a:rPr>
              <a:t>ри наличии </a:t>
            </a:r>
            <a:r>
              <a:rPr lang="ru-RU" sz="1400" b="0" i="0" u="none" strike="noStrike" dirty="0" err="1">
                <a:solidFill>
                  <a:srgbClr val="585858"/>
                </a:solidFill>
                <a:effectLst/>
              </a:rPr>
              <a:t>радикулопатии</a:t>
            </a:r>
            <a:r>
              <a:rPr lang="ru-RU" sz="1400" b="0" i="0" u="none" strike="noStrike" dirty="0">
                <a:solidFill>
                  <a:srgbClr val="585858"/>
                </a:solidFill>
                <a:effectLst/>
              </a:rPr>
              <a:t> провоцирует появление/усиление симптоматики в руке.</a:t>
            </a:r>
          </a:p>
          <a:p>
            <a:pPr marL="0" indent="0">
              <a:buNone/>
            </a:pPr>
            <a:r>
              <a:rPr lang="en-US" sz="1400" dirty="0" err="1">
                <a:solidFill>
                  <a:srgbClr val="585858"/>
                </a:solidFill>
              </a:rPr>
              <a:t>Wainer</a:t>
            </a:r>
            <a:r>
              <a:rPr lang="en-US" sz="1400" dirty="0">
                <a:solidFill>
                  <a:srgbClr val="585858"/>
                </a:solidFill>
              </a:rPr>
              <a:t> et al:  </a:t>
            </a:r>
            <a:r>
              <a:rPr lang="en-US" sz="1400" dirty="0" err="1">
                <a:solidFill>
                  <a:srgbClr val="585858"/>
                </a:solidFill>
              </a:rPr>
              <a:t>т</a:t>
            </a:r>
            <a:r>
              <a:rPr lang="ru-RU" sz="1400" dirty="0">
                <a:solidFill>
                  <a:srgbClr val="585858"/>
                </a:solidFill>
              </a:rPr>
              <a:t>ест </a:t>
            </a:r>
            <a:r>
              <a:rPr lang="ru-RU" sz="1400" dirty="0" err="1">
                <a:solidFill>
                  <a:srgbClr val="585858"/>
                </a:solidFill>
              </a:rPr>
              <a:t>Спурлинга</a:t>
            </a:r>
            <a:r>
              <a:rPr lang="ru-RU" sz="1400" dirty="0">
                <a:solidFill>
                  <a:srgbClr val="585858"/>
                </a:solidFill>
              </a:rPr>
              <a:t>, </a:t>
            </a:r>
            <a:r>
              <a:rPr lang="en-US" sz="1400" dirty="0">
                <a:solidFill>
                  <a:srgbClr val="585858"/>
                </a:solidFill>
              </a:rPr>
              <a:t>ULTT1, </a:t>
            </a:r>
            <a:r>
              <a:rPr lang="en-US" sz="1400" dirty="0" err="1">
                <a:solidFill>
                  <a:srgbClr val="585858"/>
                </a:solidFill>
              </a:rPr>
              <a:t>т</a:t>
            </a:r>
            <a:r>
              <a:rPr lang="ru-RU" sz="1400" dirty="0">
                <a:solidFill>
                  <a:srgbClr val="585858"/>
                </a:solidFill>
              </a:rPr>
              <a:t>ест </a:t>
            </a:r>
            <a:r>
              <a:rPr lang="ru-RU" sz="1400" dirty="0" err="1">
                <a:solidFill>
                  <a:srgbClr val="585858"/>
                </a:solidFill>
              </a:rPr>
              <a:t>дистракции</a:t>
            </a:r>
            <a:r>
              <a:rPr lang="ru-RU" sz="1400" dirty="0">
                <a:solidFill>
                  <a:srgbClr val="585858"/>
                </a:solidFill>
              </a:rPr>
              <a:t>, тест ротации = 90% </a:t>
            </a:r>
            <a:r>
              <a:rPr lang="ru-RU" sz="1400" dirty="0" err="1">
                <a:solidFill>
                  <a:srgbClr val="585858"/>
                </a:solidFill>
              </a:rPr>
              <a:t>радикулопатия</a:t>
            </a:r>
            <a:endParaRPr lang="ru-RU" sz="1400" dirty="0"/>
          </a:p>
        </p:txBody>
      </p:sp>
      <p:pic>
        <p:nvPicPr>
          <p:cNvPr id="4" name="Рисунок 3">
            <a:extLst>
              <a:ext uri="{FF2B5EF4-FFF2-40B4-BE49-F238E27FC236}">
                <a16:creationId xmlns:a16="http://schemas.microsoft.com/office/drawing/2014/main" id="{56A7CA88-3E99-5333-E254-8E5E8ADAEBA1}"/>
              </a:ext>
            </a:extLst>
          </p:cNvPr>
          <p:cNvPicPr>
            <a:picLocks noChangeAspect="1"/>
          </p:cNvPicPr>
          <p:nvPr/>
        </p:nvPicPr>
        <p:blipFill>
          <a:blip r:embed="rId2"/>
          <a:stretch>
            <a:fillRect/>
          </a:stretch>
        </p:blipFill>
        <p:spPr>
          <a:xfrm>
            <a:off x="1871003" y="643846"/>
            <a:ext cx="5150459" cy="2592398"/>
          </a:xfrm>
          <a:prstGeom prst="rect">
            <a:avLst/>
          </a:prstGeom>
        </p:spPr>
      </p:pic>
      <p:pic>
        <p:nvPicPr>
          <p:cNvPr id="5" name="Рисунок 4">
            <a:extLst>
              <a:ext uri="{FF2B5EF4-FFF2-40B4-BE49-F238E27FC236}">
                <a16:creationId xmlns:a16="http://schemas.microsoft.com/office/drawing/2014/main" id="{8CB5ED90-2E3D-EBAB-764E-EC91C3A7C199}"/>
              </a:ext>
            </a:extLst>
          </p:cNvPr>
          <p:cNvPicPr>
            <a:picLocks noChangeAspect="1"/>
          </p:cNvPicPr>
          <p:nvPr/>
        </p:nvPicPr>
        <p:blipFill rotWithShape="1">
          <a:blip r:embed="rId3"/>
          <a:srcRect b="13727"/>
          <a:stretch/>
        </p:blipFill>
        <p:spPr>
          <a:xfrm>
            <a:off x="1871002" y="3429000"/>
            <a:ext cx="5150459" cy="3300189"/>
          </a:xfrm>
          <a:prstGeom prst="rect">
            <a:avLst/>
          </a:prstGeom>
        </p:spPr>
      </p:pic>
    </p:spTree>
    <p:extLst>
      <p:ext uri="{BB962C8B-B14F-4D97-AF65-F5344CB8AC3E}">
        <p14:creationId xmlns:p14="http://schemas.microsoft.com/office/powerpoint/2010/main" val="3806775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A24CC1-E78A-07BC-BA70-4F12DB039BF4}"/>
              </a:ext>
            </a:extLst>
          </p:cNvPr>
          <p:cNvSpPr>
            <a:spLocks noGrp="1"/>
          </p:cNvSpPr>
          <p:nvPr>
            <p:ph type="title"/>
          </p:nvPr>
        </p:nvSpPr>
        <p:spPr>
          <a:xfrm>
            <a:off x="4929725" y="306333"/>
            <a:ext cx="8911687" cy="1280890"/>
          </a:xfrm>
        </p:spPr>
        <p:txBody>
          <a:bodyPr/>
          <a:lstStyle/>
          <a:p>
            <a:r>
              <a:rPr lang="ru-RU" dirty="0"/>
              <a:t>Виды </a:t>
            </a:r>
          </a:p>
        </p:txBody>
      </p:sp>
      <p:sp>
        <p:nvSpPr>
          <p:cNvPr id="3" name="Объект 2">
            <a:extLst>
              <a:ext uri="{FF2B5EF4-FFF2-40B4-BE49-F238E27FC236}">
                <a16:creationId xmlns:a16="http://schemas.microsoft.com/office/drawing/2014/main" id="{9D491013-651F-A9EC-D772-B14B9EB75A04}"/>
              </a:ext>
            </a:extLst>
          </p:cNvPr>
          <p:cNvSpPr>
            <a:spLocks noGrp="1"/>
          </p:cNvSpPr>
          <p:nvPr>
            <p:ph idx="1"/>
          </p:nvPr>
        </p:nvSpPr>
        <p:spPr>
          <a:xfrm>
            <a:off x="5893866" y="1828800"/>
            <a:ext cx="7126395" cy="4485814"/>
          </a:xfrm>
        </p:spPr>
        <p:txBody>
          <a:bodyPr/>
          <a:lstStyle/>
          <a:p>
            <a:pPr marL="0" indent="0">
              <a:buNone/>
            </a:pPr>
            <a:r>
              <a:rPr lang="ru-RU" sz="1800" kern="100" dirty="0">
                <a:solidFill>
                  <a:srgbClr val="404040"/>
                </a:solidFill>
                <a:effectLst/>
                <a:ea typeface="Calibri" panose="020F0502020204030204" pitchFamily="34" charset="0"/>
                <a:cs typeface="Calibri" panose="020F0502020204030204" pitchFamily="34" charset="0"/>
              </a:rPr>
              <a:t>Пальпация </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solidFill>
                  <a:srgbClr val="404040"/>
                </a:solidFill>
                <a:effectLst/>
                <a:ea typeface="Calibri" panose="020F0502020204030204" pitchFamily="34" charset="0"/>
                <a:cs typeface="Calibri" panose="020F0502020204030204" pitchFamily="34" charset="0"/>
              </a:rPr>
              <a:t>Тесты на подвижность (</a:t>
            </a:r>
            <a:r>
              <a:rPr lang="ru-RU" sz="1800" kern="100" dirty="0" err="1">
                <a:solidFill>
                  <a:srgbClr val="404040"/>
                </a:solidFill>
                <a:effectLst/>
                <a:ea typeface="Calibri" panose="020F0502020204030204" pitchFamily="34" charset="0"/>
                <a:cs typeface="Calibri" panose="020F0502020204030204" pitchFamily="34" charset="0"/>
              </a:rPr>
              <a:t>R</a:t>
            </a:r>
            <a:r>
              <a:rPr lang="en-US" sz="1800" kern="100" dirty="0">
                <a:solidFill>
                  <a:srgbClr val="404040"/>
                </a:solidFill>
                <a:effectLst/>
                <a:ea typeface="Calibri" panose="020F0502020204030204" pitchFamily="34" charset="0"/>
                <a:cs typeface="Calibri" panose="020F0502020204030204" pitchFamily="34" charset="0"/>
              </a:rPr>
              <a:t>OM</a:t>
            </a:r>
            <a:r>
              <a:rPr lang="ru-RU" sz="1800" kern="100" dirty="0">
                <a:solidFill>
                  <a:srgbClr val="404040"/>
                </a:solidFill>
                <a:effectLst/>
                <a:ea typeface="Calibri" panose="020F0502020204030204" pitchFamily="34" charset="0"/>
                <a:cs typeface="Calibri" panose="020F0502020204030204" pitchFamily="34" charset="0"/>
              </a:rPr>
              <a:t>) – оценка амплитуды</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solidFill>
                  <a:srgbClr val="404040"/>
                </a:solidFill>
                <a:effectLst/>
                <a:ea typeface="Calibri" panose="020F0502020204030204" pitchFamily="34" charset="0"/>
                <a:cs typeface="Calibri" panose="020F0502020204030204" pitchFamily="34" charset="0"/>
              </a:rPr>
              <a:t>Тесты на стабильность – например тест </a:t>
            </a:r>
            <a:r>
              <a:rPr lang="ru-RU" sz="1800" kern="100" dirty="0" err="1">
                <a:solidFill>
                  <a:srgbClr val="404040"/>
                </a:solidFill>
                <a:effectLst/>
                <a:ea typeface="Calibri" panose="020F0502020204030204" pitchFamily="34" charset="0"/>
                <a:cs typeface="Calibri" panose="020F0502020204030204" pitchFamily="34" charset="0"/>
              </a:rPr>
              <a:t>Лахмана</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solidFill>
                  <a:srgbClr val="404040"/>
                </a:solidFill>
                <a:effectLst/>
                <a:ea typeface="Calibri" panose="020F0502020204030204" pitchFamily="34" charset="0"/>
                <a:cs typeface="Calibri" panose="020F0502020204030204" pitchFamily="34" charset="0"/>
              </a:rPr>
              <a:t>Тесты на компрессию – тест </a:t>
            </a:r>
            <a:r>
              <a:rPr lang="ru-RU" sz="1800" kern="100" dirty="0" err="1">
                <a:solidFill>
                  <a:srgbClr val="404040"/>
                </a:solidFill>
                <a:effectLst/>
                <a:ea typeface="Calibri" panose="020F0502020204030204" pitchFamily="34" charset="0"/>
                <a:cs typeface="Calibri" panose="020F0502020204030204" pitchFamily="34" charset="0"/>
              </a:rPr>
              <a:t>Шпурлинга</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solidFill>
                  <a:srgbClr val="404040"/>
                </a:solidFill>
                <a:effectLst/>
                <a:ea typeface="Calibri" panose="020F0502020204030204" pitchFamily="34" charset="0"/>
                <a:cs typeface="Calibri" panose="020F0502020204030204" pitchFamily="34" charset="0"/>
              </a:rPr>
              <a:t>Функциональные пробы</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solidFill>
                  <a:srgbClr val="404040"/>
                </a:solidFill>
                <a:effectLst/>
                <a:ea typeface="Calibri" panose="020F0502020204030204" pitchFamily="34" charset="0"/>
                <a:cs typeface="Calibri" panose="020F0502020204030204" pitchFamily="34" charset="0"/>
              </a:rPr>
              <a:t>Тесты на специфические синдромы</a:t>
            </a:r>
            <a:endParaRPr lang="ru-RU" sz="1800" kern="100" dirty="0">
              <a:effectLst/>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3ED79A08-DDB7-A15D-C073-FF883D8EEA3E}"/>
              </a:ext>
            </a:extLst>
          </p:cNvPr>
          <p:cNvPicPr>
            <a:picLocks noChangeAspect="1"/>
          </p:cNvPicPr>
          <p:nvPr/>
        </p:nvPicPr>
        <p:blipFill>
          <a:blip r:embed="rId2"/>
          <a:stretch>
            <a:fillRect/>
          </a:stretch>
        </p:blipFill>
        <p:spPr>
          <a:xfrm>
            <a:off x="346385" y="1587223"/>
            <a:ext cx="5088663" cy="4267477"/>
          </a:xfrm>
          <a:prstGeom prst="rect">
            <a:avLst/>
          </a:prstGeom>
        </p:spPr>
      </p:pic>
    </p:spTree>
    <p:extLst>
      <p:ext uri="{BB962C8B-B14F-4D97-AF65-F5344CB8AC3E}">
        <p14:creationId xmlns:p14="http://schemas.microsoft.com/office/powerpoint/2010/main" val="3011806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9E39EA6-1BD7-FE25-05F8-6287384042C7}"/>
              </a:ext>
            </a:extLst>
          </p:cNvPr>
          <p:cNvSpPr>
            <a:spLocks noGrp="1"/>
          </p:cNvSpPr>
          <p:nvPr>
            <p:ph idx="1"/>
          </p:nvPr>
        </p:nvSpPr>
        <p:spPr>
          <a:xfrm>
            <a:off x="1562768" y="866273"/>
            <a:ext cx="9975516" cy="5404983"/>
          </a:xfrm>
        </p:spPr>
        <p:txBody>
          <a:bodyPr>
            <a:normAutofit lnSpcReduction="10000"/>
          </a:bodyPr>
          <a:lstStyle/>
          <a:p>
            <a:pPr marL="0" indent="0">
              <a:buNone/>
            </a:pPr>
            <a:r>
              <a:rPr lang="en-US" sz="1400" b="1" dirty="0">
                <a:solidFill>
                  <a:srgbClr val="404040"/>
                </a:solidFill>
                <a:effectLst/>
                <a:ea typeface="Times New Roman" panose="02020603050405020304" pitchFamily="18" charset="0"/>
              </a:rPr>
              <a:t>Schneider et al. 2020</a:t>
            </a:r>
            <a:br>
              <a:rPr lang="en-US" sz="1400" dirty="0">
                <a:solidFill>
                  <a:srgbClr val="404040"/>
                </a:solidFill>
                <a:effectLst/>
                <a:ea typeface="Times New Roman" panose="02020603050405020304" pitchFamily="18" charset="0"/>
              </a:rPr>
            </a:br>
            <a:endParaRPr lang="ru-RU" sz="1400" dirty="0">
              <a:effectLst/>
              <a:ea typeface="Times New Roman" panose="02020603050405020304" pitchFamily="18" charset="0"/>
            </a:endParaRPr>
          </a:p>
          <a:p>
            <a:pPr marL="0" lvl="0" indent="0">
              <a:spcAft>
                <a:spcPts val="300"/>
              </a:spcAft>
              <a:buSzPts val="1000"/>
              <a:buNone/>
              <a:tabLst>
                <a:tab pos="457200" algn="l"/>
              </a:tabLst>
            </a:pPr>
            <a:r>
              <a:rPr lang="ru-RU" sz="1400" b="1" dirty="0">
                <a:solidFill>
                  <a:srgbClr val="404040"/>
                </a:solidFill>
                <a:effectLst/>
                <a:ea typeface="Times New Roman" panose="02020603050405020304" pitchFamily="18" charset="0"/>
              </a:rPr>
              <a:t>Тест </a:t>
            </a:r>
            <a:r>
              <a:rPr lang="ru-RU" sz="1400" b="1" dirty="0" err="1">
                <a:solidFill>
                  <a:srgbClr val="404040"/>
                </a:solidFill>
                <a:effectLst/>
                <a:ea typeface="Times New Roman" panose="02020603050405020304" pitchFamily="18" charset="0"/>
              </a:rPr>
              <a:t>Kemp’s</a:t>
            </a:r>
            <a:r>
              <a:rPr lang="ru-RU" sz="1400" b="1" dirty="0">
                <a:solidFill>
                  <a:srgbClr val="404040"/>
                </a:solidFill>
                <a:effectLst/>
                <a:ea typeface="Times New Roman" panose="02020603050405020304" pitchFamily="18" charset="0"/>
              </a:rPr>
              <a:t> (ротационно-разгибательная провокация):</a:t>
            </a:r>
            <a:endParaRPr lang="ru-RU" sz="1400" dirty="0">
              <a:effectLst/>
              <a:ea typeface="Times New Roman" panose="02020603050405020304" pitchFamily="18" charset="0"/>
            </a:endParaRPr>
          </a:p>
          <a:p>
            <a:pPr marL="457200" lvl="1" indent="0">
              <a:buSzPts val="1000"/>
              <a:buNone/>
              <a:tabLst>
                <a:tab pos="914400" algn="l"/>
              </a:tabLst>
            </a:pPr>
            <a:r>
              <a:rPr lang="ru-RU" sz="1400" dirty="0" err="1">
                <a:solidFill>
                  <a:srgbClr val="404040"/>
                </a:solidFill>
                <a:effectLst/>
                <a:ea typeface="Times New Roman" panose="02020603050405020304" pitchFamily="18" charset="0"/>
                <a:cs typeface="Times New Roman" panose="02020603050405020304" pitchFamily="18" charset="0"/>
              </a:rPr>
              <a:t>Sn</a:t>
            </a:r>
            <a:r>
              <a:rPr lang="ru-RU" sz="1400" dirty="0">
                <a:solidFill>
                  <a:srgbClr val="404040"/>
                </a:solidFill>
                <a:effectLst/>
                <a:ea typeface="Times New Roman" panose="02020603050405020304" pitchFamily="18" charset="0"/>
                <a:cs typeface="Times New Roman" panose="02020603050405020304" pitchFamily="18" charset="0"/>
              </a:rPr>
              <a:t> 60–70%, </a:t>
            </a:r>
            <a:r>
              <a:rPr lang="ru-RU" sz="1400" dirty="0" err="1">
                <a:solidFill>
                  <a:srgbClr val="404040"/>
                </a:solidFill>
                <a:effectLst/>
                <a:ea typeface="Times New Roman" panose="02020603050405020304" pitchFamily="18" charset="0"/>
                <a:cs typeface="Times New Roman" panose="02020603050405020304" pitchFamily="18" charset="0"/>
              </a:rPr>
              <a:t>Sp</a:t>
            </a:r>
            <a:r>
              <a:rPr lang="ru-RU" sz="1400" dirty="0">
                <a:solidFill>
                  <a:srgbClr val="404040"/>
                </a:solidFill>
                <a:effectLst/>
                <a:ea typeface="Times New Roman" panose="02020603050405020304" pitchFamily="18" charset="0"/>
                <a:cs typeface="Times New Roman" panose="02020603050405020304" pitchFamily="18" charset="0"/>
              </a:rPr>
              <a:t> 50–60% (низкая специфичность).</a:t>
            </a:r>
            <a:endParaRPr lang="ru-RU" sz="14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400" b="1" dirty="0">
                <a:solidFill>
                  <a:srgbClr val="404040"/>
                </a:solidFill>
                <a:effectLst/>
                <a:ea typeface="Times New Roman" panose="02020603050405020304" pitchFamily="18" charset="0"/>
              </a:rPr>
              <a:t>Пальпация фасеточных суставов:</a:t>
            </a:r>
            <a:endParaRPr lang="ru-RU" sz="1400" dirty="0">
              <a:effectLst/>
              <a:ea typeface="Times New Roman" panose="02020603050405020304" pitchFamily="18" charset="0"/>
            </a:endParaRPr>
          </a:p>
          <a:p>
            <a:pPr marL="457200" lvl="1" indent="0">
              <a:buSzPts val="1000"/>
              <a:buNone/>
              <a:tabLst>
                <a:tab pos="914400" algn="l"/>
              </a:tabLst>
            </a:pPr>
            <a:r>
              <a:rPr lang="ru-RU" sz="1400" dirty="0" err="1">
                <a:solidFill>
                  <a:srgbClr val="404040"/>
                </a:solidFill>
                <a:effectLst/>
                <a:ea typeface="Times New Roman" panose="02020603050405020304" pitchFamily="18" charset="0"/>
                <a:cs typeface="Times New Roman" panose="02020603050405020304" pitchFamily="18" charset="0"/>
              </a:rPr>
              <a:t>Sn</a:t>
            </a:r>
            <a:r>
              <a:rPr lang="ru-RU" sz="1400" dirty="0">
                <a:solidFill>
                  <a:srgbClr val="404040"/>
                </a:solidFill>
                <a:effectLst/>
                <a:ea typeface="Times New Roman" panose="02020603050405020304" pitchFamily="18" charset="0"/>
                <a:cs typeface="Times New Roman" panose="02020603050405020304" pitchFamily="18" charset="0"/>
              </a:rPr>
              <a:t> 45%, </a:t>
            </a:r>
            <a:r>
              <a:rPr lang="ru-RU" sz="1400" dirty="0" err="1">
                <a:solidFill>
                  <a:srgbClr val="404040"/>
                </a:solidFill>
                <a:effectLst/>
                <a:ea typeface="Times New Roman" panose="02020603050405020304" pitchFamily="18" charset="0"/>
                <a:cs typeface="Times New Roman" panose="02020603050405020304" pitchFamily="18" charset="0"/>
              </a:rPr>
              <a:t>Sp</a:t>
            </a:r>
            <a:r>
              <a:rPr lang="ru-RU" sz="1400" dirty="0">
                <a:solidFill>
                  <a:srgbClr val="404040"/>
                </a:solidFill>
                <a:effectLst/>
                <a:ea typeface="Times New Roman" panose="02020603050405020304" pitchFamily="18" charset="0"/>
                <a:cs typeface="Times New Roman" panose="02020603050405020304" pitchFamily="18" charset="0"/>
              </a:rPr>
              <a:t> 75% (лучше для шейного отдела).</a:t>
            </a:r>
            <a:endParaRPr lang="ru-RU" sz="14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400" b="1" dirty="0">
                <a:solidFill>
                  <a:srgbClr val="404040"/>
                </a:solidFill>
                <a:effectLst/>
                <a:ea typeface="Times New Roman" panose="02020603050405020304" pitchFamily="18" charset="0"/>
              </a:rPr>
              <a:t>Тест </a:t>
            </a:r>
            <a:r>
              <a:rPr lang="ru-RU" sz="1400" b="1" dirty="0" err="1">
                <a:solidFill>
                  <a:srgbClr val="404040"/>
                </a:solidFill>
                <a:effectLst/>
                <a:ea typeface="Times New Roman" panose="02020603050405020304" pitchFamily="18" charset="0"/>
              </a:rPr>
              <a:t>Spurling’s</a:t>
            </a:r>
            <a:r>
              <a:rPr lang="ru-RU" sz="1400" b="1" dirty="0">
                <a:solidFill>
                  <a:srgbClr val="404040"/>
                </a:solidFill>
                <a:effectLst/>
                <a:ea typeface="Times New Roman" panose="02020603050405020304" pitchFamily="18" charset="0"/>
              </a:rPr>
              <a:t> (шейный отдел):</a:t>
            </a:r>
            <a:endParaRPr lang="ru-RU" sz="1400" dirty="0">
              <a:effectLst/>
              <a:ea typeface="Times New Roman" panose="02020603050405020304" pitchFamily="18" charset="0"/>
            </a:endParaRPr>
          </a:p>
          <a:p>
            <a:pPr marL="457200" lvl="1" indent="0">
              <a:buSzPts val="1000"/>
              <a:buNone/>
              <a:tabLst>
                <a:tab pos="914400" algn="l"/>
              </a:tabLst>
            </a:pPr>
            <a:r>
              <a:rPr lang="ru-RU" sz="1400" dirty="0">
                <a:solidFill>
                  <a:srgbClr val="404040"/>
                </a:solidFill>
                <a:effectLst/>
                <a:ea typeface="Times New Roman" panose="02020603050405020304" pitchFamily="18" charset="0"/>
                <a:cs typeface="Times New Roman" panose="02020603050405020304" pitchFamily="18" charset="0"/>
              </a:rPr>
              <a:t>Если отрицательный → корешковый синдром маловероятен (</a:t>
            </a:r>
            <a:r>
              <a:rPr lang="ru-RU" sz="1400" dirty="0" err="1">
                <a:solidFill>
                  <a:srgbClr val="404040"/>
                </a:solidFill>
                <a:effectLst/>
                <a:ea typeface="Times New Roman" panose="02020603050405020304" pitchFamily="18" charset="0"/>
                <a:cs typeface="Times New Roman" panose="02020603050405020304" pitchFamily="18" charset="0"/>
              </a:rPr>
              <a:t>Sp</a:t>
            </a:r>
            <a:r>
              <a:rPr lang="ru-RU" sz="1400" dirty="0">
                <a:solidFill>
                  <a:srgbClr val="404040"/>
                </a:solidFill>
                <a:effectLst/>
                <a:ea typeface="Times New Roman" panose="02020603050405020304" pitchFamily="18" charset="0"/>
                <a:cs typeface="Times New Roman" panose="02020603050405020304" pitchFamily="18" charset="0"/>
              </a:rPr>
              <a:t> 85%).</a:t>
            </a:r>
            <a:br>
              <a:rPr lang="ru-RU" sz="1400" dirty="0">
                <a:solidFill>
                  <a:srgbClr val="404040"/>
                </a:solidFill>
                <a:effectLst/>
                <a:ea typeface="Times New Roman" panose="02020603050405020304" pitchFamily="18" charset="0"/>
                <a:cs typeface="Times New Roman" panose="02020603050405020304" pitchFamily="18" charset="0"/>
              </a:rPr>
            </a:br>
            <a:r>
              <a:rPr lang="ru-RU" sz="1400" b="1" dirty="0">
                <a:solidFill>
                  <a:srgbClr val="404040"/>
                </a:solidFill>
                <a:effectLst/>
                <a:ea typeface="Times New Roman" panose="02020603050405020304" pitchFamily="18" charset="0"/>
                <a:cs typeface="Times New Roman" panose="02020603050405020304" pitchFamily="18" charset="0"/>
              </a:rPr>
              <a:t>Вывод:</a:t>
            </a:r>
            <a:br>
              <a:rPr lang="ru-RU" sz="1400" dirty="0">
                <a:solidFill>
                  <a:srgbClr val="404040"/>
                </a:solidFill>
                <a:effectLst/>
                <a:ea typeface="Times New Roman" panose="02020603050405020304" pitchFamily="18" charset="0"/>
                <a:cs typeface="Times New Roman" panose="02020603050405020304" pitchFamily="18" charset="0"/>
              </a:rPr>
            </a:br>
            <a:r>
              <a:rPr lang="ru-RU" sz="1400" dirty="0">
                <a:solidFill>
                  <a:srgbClr val="404040"/>
                </a:solidFill>
                <a:effectLst/>
                <a:ea typeface="Times New Roman" panose="02020603050405020304" pitchFamily="18" charset="0"/>
                <a:cs typeface="Times New Roman" panose="02020603050405020304" pitchFamily="18" charset="0"/>
              </a:rPr>
              <a:t>Изолированные тесты ненадежны, нужна комбинация с блокадами</a:t>
            </a:r>
            <a:endParaRPr lang="ru-RU" sz="1400" dirty="0">
              <a:effectLst/>
              <a:ea typeface="Times New Roman" panose="02020603050405020304" pitchFamily="18" charset="0"/>
              <a:cs typeface="Times New Roman" panose="02020603050405020304" pitchFamily="18" charset="0"/>
            </a:endParaRPr>
          </a:p>
          <a:p>
            <a:pPr marL="0" indent="0" algn="l">
              <a:buNone/>
            </a:pPr>
            <a:r>
              <a:rPr lang="en-US" sz="1400" b="1" dirty="0" err="1">
                <a:solidFill>
                  <a:srgbClr val="404040"/>
                </a:solidFill>
                <a:effectLst/>
                <a:ea typeface="Times New Roman" panose="02020603050405020304" pitchFamily="18" charset="0"/>
              </a:rPr>
              <a:t>Perolat</a:t>
            </a:r>
            <a:r>
              <a:rPr lang="en-US" sz="1400" b="1" dirty="0">
                <a:solidFill>
                  <a:srgbClr val="404040"/>
                </a:solidFill>
                <a:effectLst/>
                <a:ea typeface="Times New Roman" panose="02020603050405020304" pitchFamily="18" charset="0"/>
              </a:rPr>
              <a:t> et al. 2021</a:t>
            </a:r>
            <a:r>
              <a:rPr lang="ru-RU" sz="1400" dirty="0">
                <a:solidFill>
                  <a:srgbClr val="404040"/>
                </a:solidFill>
                <a:effectLst/>
                <a:ea typeface="Times New Roman" panose="02020603050405020304" pitchFamily="18" charset="0"/>
              </a:rPr>
              <a:t>200 пациентов с хронической болью → МРТ + провокационные тесты.</a:t>
            </a:r>
            <a:br>
              <a:rPr lang="ru-RU" sz="1400" dirty="0">
                <a:solidFill>
                  <a:srgbClr val="404040"/>
                </a:solidFill>
                <a:effectLst/>
                <a:ea typeface="Times New Roman" panose="02020603050405020304" pitchFamily="18" charset="0"/>
              </a:rPr>
            </a:br>
            <a:endParaRPr lang="en-US" sz="1400" dirty="0">
              <a:solidFill>
                <a:srgbClr val="404040"/>
              </a:solidFill>
              <a:effectLst/>
              <a:ea typeface="Times New Roman" panose="02020603050405020304" pitchFamily="18" charset="0"/>
            </a:endParaRPr>
          </a:p>
          <a:p>
            <a:pPr marL="0" indent="0" algn="l">
              <a:buNone/>
            </a:pPr>
            <a:r>
              <a:rPr lang="ru-RU" sz="1400" b="1" dirty="0">
                <a:solidFill>
                  <a:srgbClr val="404040"/>
                </a:solidFill>
                <a:effectLst/>
                <a:ea typeface="Times New Roman" panose="02020603050405020304" pitchFamily="18" charset="0"/>
              </a:rPr>
              <a:t>Результаты:</a:t>
            </a:r>
            <a:endParaRPr lang="ru-RU" sz="1400" dirty="0">
              <a:effectLst/>
              <a:ea typeface="Times New Roman" panose="02020603050405020304" pitchFamily="18" charset="0"/>
            </a:endParaRPr>
          </a:p>
          <a:p>
            <a:pPr marL="0" lvl="0" indent="0">
              <a:buSzPts val="1000"/>
              <a:buNone/>
              <a:tabLst>
                <a:tab pos="457200" algn="l"/>
              </a:tabLst>
            </a:pPr>
            <a:r>
              <a:rPr lang="ru-RU" sz="1400" b="1" dirty="0">
                <a:solidFill>
                  <a:srgbClr val="404040"/>
                </a:solidFill>
                <a:effectLst/>
                <a:ea typeface="Times New Roman" panose="02020603050405020304" pitchFamily="18" charset="0"/>
              </a:rPr>
              <a:t>КТ-признаки артроза ≠ клиническая боль</a:t>
            </a:r>
            <a:r>
              <a:rPr lang="ru-RU" sz="1400" dirty="0">
                <a:solidFill>
                  <a:srgbClr val="404040"/>
                </a:solidFill>
                <a:effectLst/>
                <a:ea typeface="Times New Roman" panose="02020603050405020304" pitchFamily="18" charset="0"/>
              </a:rPr>
              <a:t> (у 60% пациентов с артрозом нет симптомов).</a:t>
            </a:r>
            <a:endParaRPr lang="ru-RU" sz="1400" dirty="0">
              <a:effectLst/>
              <a:ea typeface="Times New Roman" panose="02020603050405020304" pitchFamily="18" charset="0"/>
            </a:endParaRPr>
          </a:p>
          <a:p>
            <a:pPr marL="0" lvl="0" indent="0">
              <a:spcAft>
                <a:spcPts val="300"/>
              </a:spcAft>
              <a:buSzPts val="1000"/>
              <a:buNone/>
              <a:tabLst>
                <a:tab pos="457200" algn="l"/>
              </a:tabLst>
            </a:pPr>
            <a:r>
              <a:rPr lang="ru-RU" sz="1400" b="1" dirty="0">
                <a:solidFill>
                  <a:srgbClr val="404040"/>
                </a:solidFill>
                <a:effectLst/>
                <a:ea typeface="Times New Roman" panose="02020603050405020304" pitchFamily="18" charset="0"/>
              </a:rPr>
              <a:t>Тест</a:t>
            </a:r>
            <a:r>
              <a:rPr lang="en-US" sz="1400" b="1" dirty="0">
                <a:solidFill>
                  <a:srgbClr val="404040"/>
                </a:solidFill>
                <a:effectLst/>
                <a:ea typeface="Times New Roman" panose="02020603050405020304" pitchFamily="18" charset="0"/>
              </a:rPr>
              <a:t> Extension-Rotation (</a:t>
            </a:r>
            <a:r>
              <a:rPr lang="ru-RU" sz="1400" b="1" dirty="0">
                <a:solidFill>
                  <a:srgbClr val="404040"/>
                </a:solidFill>
                <a:effectLst/>
                <a:ea typeface="Times New Roman" panose="02020603050405020304" pitchFamily="18" charset="0"/>
              </a:rPr>
              <a:t>поясничный отдел</a:t>
            </a:r>
            <a:r>
              <a:rPr lang="en-US" sz="1400" b="1" dirty="0">
                <a:solidFill>
                  <a:srgbClr val="404040"/>
                </a:solidFill>
                <a:effectLst/>
                <a:ea typeface="Times New Roman" panose="02020603050405020304" pitchFamily="18" charset="0"/>
              </a:rPr>
              <a:t>):</a:t>
            </a:r>
            <a:endParaRPr lang="ru-RU" sz="1400" dirty="0">
              <a:effectLst/>
              <a:ea typeface="Times New Roman" panose="02020603050405020304" pitchFamily="18" charset="0"/>
            </a:endParaRPr>
          </a:p>
          <a:p>
            <a:pPr marL="0" indent="0">
              <a:buNone/>
            </a:pPr>
            <a:r>
              <a:rPr lang="ru-RU" sz="1400" dirty="0">
                <a:solidFill>
                  <a:srgbClr val="404040"/>
                </a:solidFill>
                <a:effectLst/>
                <a:ea typeface="Calibri" panose="020F0502020204030204" pitchFamily="34" charset="0"/>
                <a:cs typeface="Times New Roman" panose="02020603050405020304" pitchFamily="18" charset="0"/>
              </a:rPr>
              <a:t>Лучше коррелирует с болью (</a:t>
            </a:r>
            <a:r>
              <a:rPr lang="ru-RU" sz="1400" dirty="0" err="1">
                <a:solidFill>
                  <a:srgbClr val="404040"/>
                </a:solidFill>
                <a:effectLst/>
                <a:ea typeface="Calibri" panose="020F0502020204030204" pitchFamily="34" charset="0"/>
                <a:cs typeface="Times New Roman" panose="02020603050405020304" pitchFamily="18" charset="0"/>
              </a:rPr>
              <a:t>Sn</a:t>
            </a:r>
            <a:r>
              <a:rPr lang="ru-RU" sz="1400" dirty="0">
                <a:solidFill>
                  <a:srgbClr val="404040"/>
                </a:solidFill>
                <a:effectLst/>
                <a:ea typeface="Calibri" panose="020F0502020204030204" pitchFamily="34" charset="0"/>
                <a:cs typeface="Times New Roman" panose="02020603050405020304" pitchFamily="18" charset="0"/>
              </a:rPr>
              <a:t> 65%, </a:t>
            </a:r>
            <a:r>
              <a:rPr lang="ru-RU" sz="1400" dirty="0" err="1">
                <a:solidFill>
                  <a:srgbClr val="404040"/>
                </a:solidFill>
                <a:effectLst/>
                <a:ea typeface="Calibri" panose="020F0502020204030204" pitchFamily="34" charset="0"/>
                <a:cs typeface="Times New Roman" panose="02020603050405020304" pitchFamily="18" charset="0"/>
              </a:rPr>
              <a:t>Sp</a:t>
            </a:r>
            <a:r>
              <a:rPr lang="ru-RU" sz="1400" dirty="0">
                <a:solidFill>
                  <a:srgbClr val="404040"/>
                </a:solidFill>
                <a:effectLst/>
                <a:ea typeface="Calibri" panose="020F0502020204030204" pitchFamily="34" charset="0"/>
                <a:cs typeface="Times New Roman" panose="02020603050405020304" pitchFamily="18" charset="0"/>
              </a:rPr>
              <a:t> 70%).</a:t>
            </a:r>
            <a:br>
              <a:rPr lang="ru-RU" sz="1400" dirty="0">
                <a:solidFill>
                  <a:srgbClr val="404040"/>
                </a:solidFill>
                <a:effectLst/>
                <a:ea typeface="Calibri" panose="020F0502020204030204" pitchFamily="34" charset="0"/>
                <a:cs typeface="Times New Roman" panose="02020603050405020304" pitchFamily="18" charset="0"/>
              </a:rPr>
            </a:br>
            <a:br>
              <a:rPr lang="ru-RU" sz="1400" dirty="0">
                <a:solidFill>
                  <a:srgbClr val="404040"/>
                </a:solidFill>
                <a:effectLst/>
                <a:ea typeface="Calibri" panose="020F0502020204030204" pitchFamily="34" charset="0"/>
                <a:cs typeface="Times New Roman" panose="02020603050405020304" pitchFamily="18" charset="0"/>
              </a:rPr>
            </a:br>
            <a:r>
              <a:rPr lang="ru-RU" sz="1400" b="1" dirty="0">
                <a:solidFill>
                  <a:srgbClr val="404040"/>
                </a:solidFill>
                <a:effectLst/>
                <a:ea typeface="Calibri" panose="020F0502020204030204" pitchFamily="34" charset="0"/>
                <a:cs typeface="Times New Roman" panose="02020603050405020304" pitchFamily="18" charset="0"/>
              </a:rPr>
              <a:t>Вывод:</a:t>
            </a:r>
            <a:br>
              <a:rPr lang="ru-RU" sz="1400" dirty="0">
                <a:solidFill>
                  <a:srgbClr val="404040"/>
                </a:solidFill>
                <a:effectLst/>
                <a:ea typeface="Calibri" panose="020F0502020204030204" pitchFamily="34" charset="0"/>
                <a:cs typeface="Times New Roman" panose="02020603050405020304" pitchFamily="18" charset="0"/>
              </a:rPr>
            </a:br>
            <a:r>
              <a:rPr lang="ru-RU" sz="1400" dirty="0">
                <a:solidFill>
                  <a:srgbClr val="404040"/>
                </a:solidFill>
                <a:effectLst/>
                <a:ea typeface="Calibri" panose="020F0502020204030204" pitchFamily="34" charset="0"/>
                <a:cs typeface="Times New Roman" panose="02020603050405020304" pitchFamily="18" charset="0"/>
              </a:rPr>
              <a:t>Визуализация полезна, но </a:t>
            </a:r>
            <a:r>
              <a:rPr lang="ru-RU" sz="1400" b="1" dirty="0">
                <a:solidFill>
                  <a:srgbClr val="404040"/>
                </a:solidFill>
                <a:effectLst/>
                <a:ea typeface="Calibri" panose="020F0502020204030204" pitchFamily="34" charset="0"/>
                <a:cs typeface="Times New Roman" panose="02020603050405020304" pitchFamily="18" charset="0"/>
              </a:rPr>
              <a:t>не заменяет диагностические блокады</a:t>
            </a:r>
            <a:r>
              <a:rPr lang="ru-RU" sz="2000" dirty="0">
                <a:effectLst/>
              </a:rPr>
              <a:t> </a:t>
            </a:r>
            <a:endParaRPr lang="ru-RU" sz="2000" dirty="0"/>
          </a:p>
        </p:txBody>
      </p:sp>
    </p:spTree>
    <p:extLst>
      <p:ext uri="{BB962C8B-B14F-4D97-AF65-F5344CB8AC3E}">
        <p14:creationId xmlns:p14="http://schemas.microsoft.com/office/powerpoint/2010/main" val="3345907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BA9549-346C-9764-7178-A2074300865A}"/>
              </a:ext>
            </a:extLst>
          </p:cNvPr>
          <p:cNvSpPr>
            <a:spLocks noGrp="1"/>
          </p:cNvSpPr>
          <p:nvPr>
            <p:ph type="title"/>
          </p:nvPr>
        </p:nvSpPr>
        <p:spPr>
          <a:xfrm>
            <a:off x="2195883" y="443636"/>
            <a:ext cx="8911687" cy="1280890"/>
          </a:xfrm>
        </p:spPr>
        <p:txBody>
          <a:bodyPr/>
          <a:lstStyle/>
          <a:p>
            <a:r>
              <a:rPr lang="ru-RU" dirty="0"/>
              <a:t>Радикулопатия поясничного отдела</a:t>
            </a:r>
          </a:p>
        </p:txBody>
      </p:sp>
      <p:sp>
        <p:nvSpPr>
          <p:cNvPr id="3" name="Объект 2">
            <a:extLst>
              <a:ext uri="{FF2B5EF4-FFF2-40B4-BE49-F238E27FC236}">
                <a16:creationId xmlns:a16="http://schemas.microsoft.com/office/drawing/2014/main" id="{D0FE4B9A-7B16-5809-DE22-F81E6C901BF9}"/>
              </a:ext>
            </a:extLst>
          </p:cNvPr>
          <p:cNvSpPr>
            <a:spLocks noGrp="1"/>
          </p:cNvSpPr>
          <p:nvPr>
            <p:ph idx="1"/>
          </p:nvPr>
        </p:nvSpPr>
        <p:spPr>
          <a:xfrm>
            <a:off x="1109327" y="1724526"/>
            <a:ext cx="5592261" cy="4459706"/>
          </a:xfrm>
        </p:spPr>
        <p:txBody>
          <a:bodyPr>
            <a:normAutofit/>
          </a:bodyPr>
          <a:lstStyle/>
          <a:p>
            <a:pPr marL="0" indent="0" algn="l">
              <a:buNone/>
            </a:pPr>
            <a:r>
              <a:rPr lang="ru-RU" b="0" i="0" u="none" strike="noStrike" dirty="0">
                <a:solidFill>
                  <a:srgbClr val="0A0A0A"/>
                </a:solidFill>
                <a:effectLst/>
              </a:rPr>
              <a:t>Поясничная </a:t>
            </a:r>
            <a:r>
              <a:rPr lang="ru-RU" b="0" i="0" u="none" strike="noStrike" dirty="0" err="1">
                <a:solidFill>
                  <a:srgbClr val="0A0A0A"/>
                </a:solidFill>
                <a:effectLst/>
              </a:rPr>
              <a:t>радикулопатия</a:t>
            </a:r>
            <a:r>
              <a:rPr lang="ru-RU" b="0" i="0" u="none" strike="noStrike" dirty="0">
                <a:solidFill>
                  <a:srgbClr val="0A0A0A"/>
                </a:solidFill>
                <a:effectLst/>
              </a:rPr>
              <a:t> — это состояние, при котором раздражаются или сдавливаются нервные корешки в поясничном отделе позвоночника. Оно проявляется болью (часто простреливающей, </a:t>
            </a:r>
            <a:r>
              <a:rPr lang="ru-RU" b="0" i="0" u="none" strike="noStrike" dirty="0" err="1">
                <a:solidFill>
                  <a:srgbClr val="0A0A0A"/>
                </a:solidFill>
                <a:effectLst/>
              </a:rPr>
              <a:t>иррадиирующей</a:t>
            </a:r>
            <a:r>
              <a:rPr lang="ru-RU" b="0" i="0" u="none" strike="noStrike" dirty="0">
                <a:solidFill>
                  <a:srgbClr val="0A0A0A"/>
                </a:solidFill>
                <a:effectLst/>
              </a:rPr>
              <a:t> в ногу) и может сопровождаться онемением, покалыванием, слабостью мышц и нарушением чувствительности в ноге или спине. Это происходит из-за таких причин, как грыжа межпозвонкового диска, остеохондроз или спинальный стеноз. </a:t>
            </a:r>
          </a:p>
          <a:p>
            <a:pPr marL="0" indent="0">
              <a:buNone/>
            </a:pPr>
            <a:br>
              <a:rPr lang="ru-RU" dirty="0"/>
            </a:br>
            <a:endParaRPr lang="ru-RU" dirty="0"/>
          </a:p>
        </p:txBody>
      </p:sp>
      <p:pic>
        <p:nvPicPr>
          <p:cNvPr id="4" name="Рисунок 3">
            <a:extLst>
              <a:ext uri="{FF2B5EF4-FFF2-40B4-BE49-F238E27FC236}">
                <a16:creationId xmlns:a16="http://schemas.microsoft.com/office/drawing/2014/main" id="{9C249227-2CE8-39B9-6EC8-9B09B0ABBE6F}"/>
              </a:ext>
            </a:extLst>
          </p:cNvPr>
          <p:cNvPicPr>
            <a:picLocks noChangeAspect="1"/>
          </p:cNvPicPr>
          <p:nvPr/>
        </p:nvPicPr>
        <p:blipFill>
          <a:blip r:embed="rId2"/>
          <a:stretch>
            <a:fillRect/>
          </a:stretch>
        </p:blipFill>
        <p:spPr>
          <a:xfrm>
            <a:off x="7271048" y="1373943"/>
            <a:ext cx="4173415" cy="4903763"/>
          </a:xfrm>
          <a:prstGeom prst="rect">
            <a:avLst/>
          </a:prstGeom>
        </p:spPr>
      </p:pic>
    </p:spTree>
    <p:extLst>
      <p:ext uri="{BB962C8B-B14F-4D97-AF65-F5344CB8AC3E}">
        <p14:creationId xmlns:p14="http://schemas.microsoft.com/office/powerpoint/2010/main" val="49000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BAA3D67-C4BD-001B-A788-70CCF8CDF581}"/>
              </a:ext>
            </a:extLst>
          </p:cNvPr>
          <p:cNvSpPr>
            <a:spLocks noGrp="1"/>
          </p:cNvSpPr>
          <p:nvPr>
            <p:ph idx="1"/>
          </p:nvPr>
        </p:nvSpPr>
        <p:spPr>
          <a:xfrm>
            <a:off x="1650608" y="817747"/>
            <a:ext cx="4201135" cy="5465745"/>
          </a:xfrm>
        </p:spPr>
        <p:txBody>
          <a:bodyPr>
            <a:normAutofit fontScale="92500" lnSpcReduction="10000"/>
          </a:bodyPr>
          <a:lstStyle/>
          <a:p>
            <a:pPr marL="0" indent="0">
              <a:buNone/>
            </a:pPr>
            <a:r>
              <a:rPr lang="ru-RU" sz="1500" b="1" dirty="0"/>
              <a:t>Тест </a:t>
            </a:r>
            <a:r>
              <a:rPr lang="ru-RU" sz="1500" b="1" dirty="0" err="1"/>
              <a:t>Ласега</a:t>
            </a:r>
            <a:r>
              <a:rPr lang="ru-RU" sz="1500" b="1" dirty="0"/>
              <a:t> </a:t>
            </a:r>
          </a:p>
          <a:p>
            <a:pPr marL="0" indent="0">
              <a:buNone/>
            </a:pPr>
            <a:r>
              <a:rPr lang="ru-RU" sz="1500" dirty="0"/>
              <a:t>Пациент лежит на спине с выпрямленными ногами. Специалист плавно поднимает выпрямленную ногу пациента, </a:t>
            </a:r>
            <a:r>
              <a:rPr lang="ru-RU" sz="1500" dirty="0" err="1"/>
              <a:t>удеживая</a:t>
            </a:r>
            <a:r>
              <a:rPr lang="ru-RU" sz="1500" dirty="0"/>
              <a:t> ее в колене. Фиксируется угол при котором возникает боль. Если она исчезает при сгибании колена, то симптомы вызваны раздражением нервного корешка.</a:t>
            </a:r>
            <a:endParaRPr lang="en-US" sz="1500" dirty="0"/>
          </a:p>
          <a:p>
            <a:pPr marL="0" indent="0">
              <a:buNone/>
            </a:pPr>
            <a:endParaRPr lang="en-US" sz="1500" dirty="0"/>
          </a:p>
          <a:p>
            <a:pPr marL="0" indent="0">
              <a:buNone/>
            </a:pPr>
            <a:endParaRPr lang="ru-RU" sz="1500" dirty="0"/>
          </a:p>
          <a:p>
            <a:pPr marL="0" indent="0" algn="l">
              <a:buNone/>
            </a:pPr>
            <a:r>
              <a:rPr lang="ru-RU" sz="1500" b="1" i="0" u="none" strike="noStrike" dirty="0">
                <a:solidFill>
                  <a:srgbClr val="585858"/>
                </a:solidFill>
                <a:effectLst/>
              </a:rPr>
              <a:t>Тест </a:t>
            </a:r>
            <a:r>
              <a:rPr lang="en-US" sz="1500" b="1" dirty="0">
                <a:solidFill>
                  <a:srgbClr val="585858"/>
                </a:solidFill>
              </a:rPr>
              <a:t>Sl</a:t>
            </a:r>
            <a:r>
              <a:rPr lang="en-US" sz="1500" b="1" i="0" u="none" strike="noStrike" dirty="0">
                <a:solidFill>
                  <a:srgbClr val="585858"/>
                </a:solidFill>
                <a:effectLst/>
              </a:rPr>
              <a:t>ump </a:t>
            </a:r>
            <a:endParaRPr lang="ru-RU" sz="1500" b="1" dirty="0">
              <a:solidFill>
                <a:srgbClr val="585858"/>
              </a:solidFill>
            </a:endParaRPr>
          </a:p>
          <a:p>
            <a:pPr marL="0" indent="0" algn="l">
              <a:buNone/>
            </a:pPr>
            <a:r>
              <a:rPr lang="ru-RU" sz="1500" dirty="0">
                <a:solidFill>
                  <a:srgbClr val="585858"/>
                </a:solidFill>
              </a:rPr>
              <a:t>П</a:t>
            </a:r>
            <a:r>
              <a:rPr lang="ru-RU" sz="1500" b="0" i="0" u="none" strike="noStrike" dirty="0">
                <a:solidFill>
                  <a:srgbClr val="585858"/>
                </a:solidFill>
                <a:effectLst/>
              </a:rPr>
              <a:t>ациент сидит, свесив ноги с кушетки и заложив руки за спину. Пациент сгибается в грудном отделе и пояснице. Если не возникло боли, то пациент сгибает шею, пытаясь дотянуться подбородком до грудной клетки. Затем пациент разгибает одну ногу в коленном суставе насколько это возможно.</a:t>
            </a:r>
            <a:r>
              <a:rPr lang="en-US" sz="1500" b="0" i="0" u="none" strike="noStrike" dirty="0">
                <a:solidFill>
                  <a:srgbClr val="585858"/>
                </a:solidFill>
                <a:effectLst/>
              </a:rPr>
              <a:t> </a:t>
            </a:r>
            <a:r>
              <a:rPr lang="ru-RU" sz="1500" b="0" i="0" u="none" strike="noStrike" dirty="0">
                <a:solidFill>
                  <a:srgbClr val="585858"/>
                </a:solidFill>
                <a:effectLst/>
              </a:rPr>
              <a:t>Если разгибание колена вызывает симптомы, то попросите пациента разогнуть шею до нейтрального положения, сохраняя колено в разогнутом состоянии. Если боль исчезает, то тест считается положительным</a:t>
            </a:r>
          </a:p>
          <a:p>
            <a:endParaRPr lang="ru-RU" dirty="0"/>
          </a:p>
          <a:p>
            <a:endParaRPr lang="ru-RU" dirty="0"/>
          </a:p>
        </p:txBody>
      </p:sp>
      <p:pic>
        <p:nvPicPr>
          <p:cNvPr id="4" name="Рисунок 3">
            <a:extLst>
              <a:ext uri="{FF2B5EF4-FFF2-40B4-BE49-F238E27FC236}">
                <a16:creationId xmlns:a16="http://schemas.microsoft.com/office/drawing/2014/main" id="{640B168D-055F-D476-E210-F9493D3E5D94}"/>
              </a:ext>
            </a:extLst>
          </p:cNvPr>
          <p:cNvPicPr>
            <a:picLocks noChangeAspect="1"/>
          </p:cNvPicPr>
          <p:nvPr/>
        </p:nvPicPr>
        <p:blipFill rotWithShape="1">
          <a:blip r:embed="rId2"/>
          <a:srcRect b="16561"/>
          <a:stretch/>
        </p:blipFill>
        <p:spPr>
          <a:xfrm>
            <a:off x="7258929" y="243047"/>
            <a:ext cx="4306095" cy="3185953"/>
          </a:xfrm>
          <a:prstGeom prst="rect">
            <a:avLst/>
          </a:prstGeom>
        </p:spPr>
      </p:pic>
      <p:pic>
        <p:nvPicPr>
          <p:cNvPr id="5" name="Рисунок 4">
            <a:extLst>
              <a:ext uri="{FF2B5EF4-FFF2-40B4-BE49-F238E27FC236}">
                <a16:creationId xmlns:a16="http://schemas.microsoft.com/office/drawing/2014/main" id="{9CDBF305-8B7F-E7E2-177A-00A177C26B81}"/>
              </a:ext>
            </a:extLst>
          </p:cNvPr>
          <p:cNvPicPr>
            <a:picLocks noChangeAspect="1"/>
          </p:cNvPicPr>
          <p:nvPr/>
        </p:nvPicPr>
        <p:blipFill>
          <a:blip r:embed="rId3"/>
          <a:stretch>
            <a:fillRect/>
          </a:stretch>
        </p:blipFill>
        <p:spPr>
          <a:xfrm>
            <a:off x="7258929" y="3550620"/>
            <a:ext cx="4391787" cy="2850180"/>
          </a:xfrm>
          <a:prstGeom prst="rect">
            <a:avLst/>
          </a:prstGeom>
        </p:spPr>
      </p:pic>
    </p:spTree>
    <p:extLst>
      <p:ext uri="{BB962C8B-B14F-4D97-AF65-F5344CB8AC3E}">
        <p14:creationId xmlns:p14="http://schemas.microsoft.com/office/powerpoint/2010/main" val="1833274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7203843-0126-B57A-C842-49D7454CA4B5}"/>
              </a:ext>
            </a:extLst>
          </p:cNvPr>
          <p:cNvSpPr>
            <a:spLocks noGrp="1"/>
          </p:cNvSpPr>
          <p:nvPr>
            <p:ph idx="1"/>
          </p:nvPr>
        </p:nvSpPr>
        <p:spPr>
          <a:xfrm>
            <a:off x="1787358" y="421106"/>
            <a:ext cx="10404642" cy="6196263"/>
          </a:xfrm>
        </p:spPr>
        <p:txBody>
          <a:bodyPr>
            <a:normAutofit fontScale="85000" lnSpcReduction="20000"/>
          </a:bodyPr>
          <a:lstStyle/>
          <a:p>
            <a:pPr marL="0" indent="0">
              <a:buNone/>
            </a:pPr>
            <a:r>
              <a:rPr lang="ru-RU" b="1" dirty="0">
                <a:solidFill>
                  <a:srgbClr val="404040"/>
                </a:solidFill>
                <a:effectLst/>
                <a:ea typeface="Times New Roman" panose="02020603050405020304" pitchFamily="18" charset="0"/>
              </a:rPr>
              <a:t>Cook </a:t>
            </a:r>
            <a:r>
              <a:rPr lang="ru-RU" b="1" dirty="0" err="1">
                <a:solidFill>
                  <a:srgbClr val="404040"/>
                </a:solidFill>
                <a:effectLst/>
                <a:ea typeface="Times New Roman" panose="02020603050405020304" pitchFamily="18" charset="0"/>
              </a:rPr>
              <a:t>et</a:t>
            </a:r>
            <a:r>
              <a:rPr lang="ru-RU" b="1" dirty="0">
                <a:solidFill>
                  <a:srgbClr val="404040"/>
                </a:solidFill>
                <a:effectLst/>
                <a:ea typeface="Times New Roman" panose="02020603050405020304" pitchFamily="18" charset="0"/>
              </a:rPr>
              <a:t> </a:t>
            </a:r>
            <a:r>
              <a:rPr lang="ru-RU" b="1" dirty="0" err="1">
                <a:solidFill>
                  <a:srgbClr val="404040"/>
                </a:solidFill>
                <a:effectLst/>
                <a:ea typeface="Times New Roman" panose="02020603050405020304" pitchFamily="18" charset="0"/>
              </a:rPr>
              <a:t>al</a:t>
            </a:r>
            <a:r>
              <a:rPr lang="ru-RU" b="1" dirty="0">
                <a:solidFill>
                  <a:srgbClr val="404040"/>
                </a:solidFill>
                <a:effectLst/>
                <a:ea typeface="Times New Roman" panose="02020603050405020304" pitchFamily="18" charset="0"/>
              </a:rPr>
              <a:t>. (2020)</a:t>
            </a:r>
            <a:r>
              <a:rPr lang="ru-RU" dirty="0">
                <a:solidFill>
                  <a:srgbClr val="404040"/>
                </a:solidFill>
                <a:effectLst/>
                <a:ea typeface="Times New Roman" panose="02020603050405020304" pitchFamily="18" charset="0"/>
              </a:rPr>
              <a:t> </a:t>
            </a:r>
            <a:br>
              <a:rPr lang="ru-RU" dirty="0">
                <a:solidFill>
                  <a:srgbClr val="404040"/>
                </a:solidFill>
                <a:effectLst/>
                <a:ea typeface="Times New Roman" panose="02020603050405020304" pitchFamily="18" charset="0"/>
              </a:rPr>
            </a:br>
            <a:br>
              <a:rPr lang="ru-RU" dirty="0">
                <a:solidFill>
                  <a:srgbClr val="404040"/>
                </a:solidFill>
                <a:effectLst/>
                <a:ea typeface="Times New Roman" panose="02020603050405020304" pitchFamily="18" charset="0"/>
              </a:rPr>
            </a:br>
            <a:r>
              <a:rPr lang="ru-RU" b="1" dirty="0">
                <a:solidFill>
                  <a:srgbClr val="404040"/>
                </a:solidFill>
                <a:effectLst/>
                <a:ea typeface="Times New Roman" panose="02020603050405020304" pitchFamily="18" charset="0"/>
              </a:rPr>
              <a:t>Результаты:</a:t>
            </a:r>
            <a:endParaRPr lang="ru-RU" dirty="0">
              <a:effectLst/>
              <a:ea typeface="Times New Roman" panose="02020603050405020304" pitchFamily="18" charset="0"/>
            </a:endParaRPr>
          </a:p>
          <a:p>
            <a:pPr marL="0" lvl="0" indent="0">
              <a:spcAft>
                <a:spcPts val="300"/>
              </a:spcAft>
              <a:buSzPts val="1000"/>
              <a:buNone/>
              <a:tabLst>
                <a:tab pos="457200" algn="l"/>
              </a:tabLst>
            </a:pPr>
            <a:r>
              <a:rPr lang="ru-RU" b="1" dirty="0">
                <a:solidFill>
                  <a:srgbClr val="404040"/>
                </a:solidFill>
                <a:effectLst/>
                <a:ea typeface="Times New Roman" panose="02020603050405020304" pitchFamily="18" charset="0"/>
              </a:rPr>
              <a:t>Тест </a:t>
            </a:r>
            <a:r>
              <a:rPr lang="ru-RU" b="1" dirty="0" err="1">
                <a:solidFill>
                  <a:srgbClr val="404040"/>
                </a:solidFill>
                <a:effectLst/>
                <a:ea typeface="Times New Roman" panose="02020603050405020304" pitchFamily="18" charset="0"/>
              </a:rPr>
              <a:t>Ласега</a:t>
            </a:r>
            <a:r>
              <a:rPr lang="en-US" b="1" dirty="0">
                <a:solidFill>
                  <a:srgbClr val="404040"/>
                </a:solidFill>
                <a:effectLst/>
                <a:ea typeface="Times New Roman" panose="02020603050405020304" pitchFamily="18" charset="0"/>
              </a:rPr>
              <a:t> (SLR - Straight Leg Raise):</a:t>
            </a:r>
            <a:endParaRPr lang="ru-RU" dirty="0">
              <a:effectLst/>
              <a:ea typeface="Times New Roman" panose="02020603050405020304" pitchFamily="18" charset="0"/>
            </a:endParaRPr>
          </a:p>
          <a:p>
            <a:pPr marL="457200" lvl="1" indent="0">
              <a:buSzPts val="1000"/>
              <a:buNone/>
              <a:tabLst>
                <a:tab pos="914400" algn="l"/>
              </a:tabLst>
            </a:pPr>
            <a:r>
              <a:rPr lang="ru-RU" sz="1800" dirty="0">
                <a:solidFill>
                  <a:srgbClr val="404040"/>
                </a:solidFill>
                <a:effectLst/>
                <a:ea typeface="Times New Roman" panose="02020603050405020304" pitchFamily="18" charset="0"/>
                <a:cs typeface="Times New Roman" panose="02020603050405020304" pitchFamily="18" charset="0"/>
              </a:rPr>
              <a:t>Для L5/S1 корешков: </a:t>
            </a:r>
            <a:r>
              <a:rPr lang="ru-RU" sz="1800" dirty="0" err="1">
                <a:solidFill>
                  <a:srgbClr val="404040"/>
                </a:solidFill>
                <a:effectLst/>
                <a:ea typeface="Times New Roman" panose="02020603050405020304" pitchFamily="18" charset="0"/>
                <a:cs typeface="Times New Roman" panose="02020603050405020304" pitchFamily="18" charset="0"/>
              </a:rPr>
              <a:t>Sn</a:t>
            </a:r>
            <a:r>
              <a:rPr lang="ru-RU" sz="1800" dirty="0">
                <a:solidFill>
                  <a:srgbClr val="404040"/>
                </a:solidFill>
                <a:effectLst/>
                <a:ea typeface="Times New Roman" panose="02020603050405020304" pitchFamily="18" charset="0"/>
                <a:cs typeface="Times New Roman" panose="02020603050405020304" pitchFamily="18" charset="0"/>
              </a:rPr>
              <a:t> 91%, </a:t>
            </a:r>
            <a:r>
              <a:rPr lang="ru-RU" sz="1800" dirty="0" err="1">
                <a:solidFill>
                  <a:srgbClr val="404040"/>
                </a:solidFill>
                <a:effectLst/>
                <a:ea typeface="Times New Roman" panose="02020603050405020304" pitchFamily="18" charset="0"/>
                <a:cs typeface="Times New Roman" panose="02020603050405020304" pitchFamily="18" charset="0"/>
              </a:rPr>
              <a:t>Sp</a:t>
            </a:r>
            <a:r>
              <a:rPr lang="ru-RU" sz="1800" dirty="0">
                <a:solidFill>
                  <a:srgbClr val="404040"/>
                </a:solidFill>
                <a:effectLst/>
                <a:ea typeface="Times New Roman" panose="02020603050405020304" pitchFamily="18" charset="0"/>
                <a:cs typeface="Times New Roman" panose="02020603050405020304" pitchFamily="18" charset="0"/>
              </a:rPr>
              <a:t> 26%</a:t>
            </a:r>
            <a:endParaRPr lang="ru-RU" sz="18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800" dirty="0">
                <a:solidFill>
                  <a:srgbClr val="404040"/>
                </a:solidFill>
                <a:effectLst/>
                <a:ea typeface="Times New Roman" panose="02020603050405020304" pitchFamily="18" charset="0"/>
                <a:cs typeface="Times New Roman" panose="02020603050405020304" pitchFamily="18" charset="0"/>
              </a:rPr>
              <a:t>Ложноположительные результаты при мышечных спазмах</a:t>
            </a:r>
            <a:endParaRPr lang="ru-RU" sz="18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b="1" dirty="0">
                <a:solidFill>
                  <a:srgbClr val="404040"/>
                </a:solidFill>
                <a:effectLst/>
                <a:ea typeface="Times New Roman" panose="02020603050405020304" pitchFamily="18" charset="0"/>
              </a:rPr>
              <a:t>Перекрестный тест </a:t>
            </a:r>
            <a:r>
              <a:rPr lang="ru-RU" b="1" dirty="0" err="1">
                <a:solidFill>
                  <a:srgbClr val="404040"/>
                </a:solidFill>
                <a:effectLst/>
                <a:ea typeface="Times New Roman" panose="02020603050405020304" pitchFamily="18" charset="0"/>
              </a:rPr>
              <a:t>Ласега</a:t>
            </a:r>
            <a:r>
              <a:rPr lang="ru-RU" b="1" dirty="0">
                <a:solidFill>
                  <a:srgbClr val="404040"/>
                </a:solidFill>
                <a:effectLst/>
                <a:ea typeface="Times New Roman" panose="02020603050405020304" pitchFamily="18" charset="0"/>
              </a:rPr>
              <a:t> (XSLR):</a:t>
            </a:r>
            <a:endParaRPr lang="ru-RU" dirty="0">
              <a:effectLst/>
              <a:ea typeface="Times New Roman" panose="02020603050405020304" pitchFamily="18" charset="0"/>
            </a:endParaRPr>
          </a:p>
          <a:p>
            <a:pPr marL="457200" lvl="1" indent="0">
              <a:buSzPts val="1000"/>
              <a:buNone/>
              <a:tabLst>
                <a:tab pos="914400" algn="l"/>
              </a:tabLst>
            </a:pPr>
            <a:r>
              <a:rPr lang="ru-RU" sz="1800" dirty="0" err="1">
                <a:solidFill>
                  <a:srgbClr val="404040"/>
                </a:solidFill>
                <a:effectLst/>
                <a:ea typeface="Times New Roman" panose="02020603050405020304" pitchFamily="18" charset="0"/>
                <a:cs typeface="Times New Roman" panose="02020603050405020304" pitchFamily="18" charset="0"/>
              </a:rPr>
              <a:t>Sp</a:t>
            </a:r>
            <a:r>
              <a:rPr lang="ru-RU" sz="1800" dirty="0">
                <a:solidFill>
                  <a:srgbClr val="404040"/>
                </a:solidFill>
                <a:effectLst/>
                <a:ea typeface="Times New Roman" panose="02020603050405020304" pitchFamily="18" charset="0"/>
                <a:cs typeface="Times New Roman" panose="02020603050405020304" pitchFamily="18" charset="0"/>
              </a:rPr>
              <a:t> 88% (высокая специфичность для грыжи диска)</a:t>
            </a:r>
            <a:endParaRPr lang="ru-RU" sz="18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b="1" dirty="0">
                <a:solidFill>
                  <a:srgbClr val="404040"/>
                </a:solidFill>
                <a:effectLst/>
                <a:ea typeface="Times New Roman" panose="02020603050405020304" pitchFamily="18" charset="0"/>
              </a:rPr>
              <a:t>Тест на силу мышц:</a:t>
            </a:r>
            <a:endParaRPr lang="ru-RU" dirty="0">
              <a:effectLst/>
              <a:ea typeface="Times New Roman" panose="02020603050405020304" pitchFamily="18" charset="0"/>
            </a:endParaRPr>
          </a:p>
          <a:p>
            <a:pPr marL="457200" lvl="1" indent="0">
              <a:buSzPts val="1000"/>
              <a:buNone/>
              <a:tabLst>
                <a:tab pos="914400" algn="l"/>
              </a:tabLst>
            </a:pPr>
            <a:r>
              <a:rPr lang="ru-RU" sz="1800" dirty="0">
                <a:solidFill>
                  <a:srgbClr val="404040"/>
                </a:solidFill>
                <a:effectLst/>
                <a:ea typeface="Times New Roman" panose="02020603050405020304" pitchFamily="18" charset="0"/>
                <a:cs typeface="Times New Roman" panose="02020603050405020304" pitchFamily="18" charset="0"/>
              </a:rPr>
              <a:t>Снижение силы разгибателя большого пальца (L5) → </a:t>
            </a:r>
            <a:r>
              <a:rPr lang="ru-RU" sz="1800" dirty="0" err="1">
                <a:solidFill>
                  <a:srgbClr val="404040"/>
                </a:solidFill>
                <a:effectLst/>
                <a:ea typeface="Times New Roman" panose="02020603050405020304" pitchFamily="18" charset="0"/>
                <a:cs typeface="Times New Roman" panose="02020603050405020304" pitchFamily="18" charset="0"/>
              </a:rPr>
              <a:t>Sn</a:t>
            </a:r>
            <a:r>
              <a:rPr lang="ru-RU" sz="1800" dirty="0">
                <a:solidFill>
                  <a:srgbClr val="404040"/>
                </a:solidFill>
                <a:effectLst/>
                <a:ea typeface="Times New Roman" panose="02020603050405020304" pitchFamily="18" charset="0"/>
                <a:cs typeface="Times New Roman" panose="02020603050405020304" pitchFamily="18" charset="0"/>
              </a:rPr>
              <a:t> 65%, </a:t>
            </a:r>
            <a:r>
              <a:rPr lang="ru-RU" sz="1800" dirty="0" err="1">
                <a:solidFill>
                  <a:srgbClr val="404040"/>
                </a:solidFill>
                <a:effectLst/>
                <a:ea typeface="Times New Roman" panose="02020603050405020304" pitchFamily="18" charset="0"/>
                <a:cs typeface="Times New Roman" panose="02020603050405020304" pitchFamily="18" charset="0"/>
              </a:rPr>
              <a:t>Sp</a:t>
            </a:r>
            <a:r>
              <a:rPr lang="ru-RU" sz="1800" dirty="0">
                <a:solidFill>
                  <a:srgbClr val="404040"/>
                </a:solidFill>
                <a:effectLst/>
                <a:ea typeface="Times New Roman" panose="02020603050405020304" pitchFamily="18" charset="0"/>
                <a:cs typeface="Times New Roman" panose="02020603050405020304" pitchFamily="18" charset="0"/>
              </a:rPr>
              <a:t> 90%</a:t>
            </a:r>
            <a:endParaRPr lang="ru-RU" sz="1800" dirty="0">
              <a:effectLst/>
              <a:ea typeface="Times New Roman" panose="02020603050405020304" pitchFamily="18" charset="0"/>
              <a:cs typeface="Times New Roman" panose="02020603050405020304" pitchFamily="18" charset="0"/>
            </a:endParaRPr>
          </a:p>
          <a:p>
            <a:pPr marL="0" indent="0" algn="l">
              <a:buNone/>
            </a:pPr>
            <a:r>
              <a:rPr lang="ru-RU" b="1" dirty="0">
                <a:solidFill>
                  <a:srgbClr val="404040"/>
                </a:solidFill>
                <a:effectLst/>
                <a:ea typeface="Times New Roman" panose="02020603050405020304" pitchFamily="18" charset="0"/>
              </a:rPr>
              <a:t>Вывод:</a:t>
            </a:r>
            <a:br>
              <a:rPr lang="ru-RU" dirty="0">
                <a:solidFill>
                  <a:srgbClr val="404040"/>
                </a:solidFill>
                <a:effectLst/>
                <a:ea typeface="Times New Roman" panose="02020603050405020304" pitchFamily="18" charset="0"/>
              </a:rPr>
            </a:br>
            <a:r>
              <a:rPr lang="ru-RU" dirty="0">
                <a:solidFill>
                  <a:srgbClr val="404040"/>
                </a:solidFill>
                <a:effectLst/>
                <a:ea typeface="Times New Roman" panose="02020603050405020304" pitchFamily="18" charset="0"/>
              </a:rPr>
              <a:t>SLR - лучший скрининговый тест, но требует подтверждения визуализацией.</a:t>
            </a:r>
          </a:p>
          <a:p>
            <a:pPr marL="0" indent="0">
              <a:buNone/>
            </a:pPr>
            <a:r>
              <a:rPr lang="ru-RU" b="1" dirty="0">
                <a:solidFill>
                  <a:srgbClr val="404040"/>
                </a:solidFill>
                <a:effectLst/>
                <a:ea typeface="Times New Roman" panose="02020603050405020304" pitchFamily="18" charset="0"/>
              </a:rPr>
              <a:t>Lin </a:t>
            </a:r>
            <a:r>
              <a:rPr lang="ru-RU" b="1" dirty="0" err="1">
                <a:solidFill>
                  <a:srgbClr val="404040"/>
                </a:solidFill>
                <a:effectLst/>
                <a:ea typeface="Times New Roman" panose="02020603050405020304" pitchFamily="18" charset="0"/>
              </a:rPr>
              <a:t>et</a:t>
            </a:r>
            <a:r>
              <a:rPr lang="ru-RU" b="1" dirty="0">
                <a:solidFill>
                  <a:srgbClr val="404040"/>
                </a:solidFill>
                <a:effectLst/>
                <a:ea typeface="Times New Roman" panose="02020603050405020304" pitchFamily="18" charset="0"/>
              </a:rPr>
              <a:t> </a:t>
            </a:r>
            <a:r>
              <a:rPr lang="ru-RU" b="1" dirty="0" err="1">
                <a:solidFill>
                  <a:srgbClr val="404040"/>
                </a:solidFill>
                <a:effectLst/>
                <a:ea typeface="Times New Roman" panose="02020603050405020304" pitchFamily="18" charset="0"/>
              </a:rPr>
              <a:t>al</a:t>
            </a:r>
            <a:r>
              <a:rPr lang="ru-RU" b="1" dirty="0">
                <a:solidFill>
                  <a:srgbClr val="404040"/>
                </a:solidFill>
                <a:effectLst/>
                <a:ea typeface="Times New Roman" panose="02020603050405020304" pitchFamily="18" charset="0"/>
              </a:rPr>
              <a:t>. (2022)</a:t>
            </a:r>
            <a:r>
              <a:rPr lang="ru-RU" dirty="0">
                <a:solidFill>
                  <a:srgbClr val="404040"/>
                </a:solidFill>
                <a:effectLst/>
                <a:ea typeface="Times New Roman" panose="02020603050405020304" pitchFamily="18" charset="0"/>
              </a:rPr>
              <a:t> </a:t>
            </a:r>
            <a:r>
              <a:rPr lang="ru-RU" i="1" dirty="0">
                <a:solidFill>
                  <a:srgbClr val="404040"/>
                </a:solidFill>
                <a:effectLst/>
                <a:ea typeface="Times New Roman" panose="02020603050405020304" pitchFamily="18" charset="0"/>
              </a:rPr>
              <a:t>"</a:t>
            </a:r>
            <a:r>
              <a:rPr lang="ru-RU" i="1" dirty="0" err="1">
                <a:solidFill>
                  <a:srgbClr val="404040"/>
                </a:solidFill>
                <a:effectLst/>
                <a:ea typeface="Times New Roman" panose="02020603050405020304" pitchFamily="18" charset="0"/>
              </a:rPr>
              <a:t>Slump</a:t>
            </a:r>
            <a:r>
              <a:rPr lang="ru-RU" i="1" dirty="0">
                <a:solidFill>
                  <a:srgbClr val="404040"/>
                </a:solidFill>
                <a:effectLst/>
                <a:ea typeface="Times New Roman" panose="02020603050405020304" pitchFamily="18" charset="0"/>
              </a:rPr>
              <a:t> </a:t>
            </a:r>
            <a:r>
              <a:rPr lang="ru-RU" i="1" dirty="0" err="1">
                <a:solidFill>
                  <a:srgbClr val="404040"/>
                </a:solidFill>
                <a:effectLst/>
                <a:ea typeface="Times New Roman" panose="02020603050405020304" pitchFamily="18" charset="0"/>
              </a:rPr>
              <a:t>test</a:t>
            </a:r>
            <a:r>
              <a:rPr lang="ru-RU" i="1" dirty="0">
                <a:solidFill>
                  <a:srgbClr val="404040"/>
                </a:solidFill>
                <a:effectLst/>
                <a:ea typeface="Times New Roman" panose="02020603050405020304" pitchFamily="18" charset="0"/>
              </a:rPr>
              <a:t> </a:t>
            </a:r>
            <a:r>
              <a:rPr lang="ru-RU" i="1" dirty="0" err="1">
                <a:solidFill>
                  <a:srgbClr val="404040"/>
                </a:solidFill>
                <a:effectLst/>
                <a:ea typeface="Times New Roman" panose="02020603050405020304" pitchFamily="18" charset="0"/>
              </a:rPr>
              <a:t>vs</a:t>
            </a:r>
            <a:r>
              <a:rPr lang="ru-RU" i="1" dirty="0">
                <a:solidFill>
                  <a:srgbClr val="404040"/>
                </a:solidFill>
                <a:effectLst/>
                <a:ea typeface="Times New Roman" panose="02020603050405020304" pitchFamily="18" charset="0"/>
              </a:rPr>
              <a:t> SLR </a:t>
            </a:r>
            <a:r>
              <a:rPr lang="ru-RU" i="1" dirty="0" err="1">
                <a:solidFill>
                  <a:srgbClr val="404040"/>
                </a:solidFill>
                <a:effectLst/>
                <a:ea typeface="Times New Roman" panose="02020603050405020304" pitchFamily="18" charset="0"/>
              </a:rPr>
              <a:t>in</a:t>
            </a:r>
            <a:r>
              <a:rPr lang="ru-RU" i="1" dirty="0">
                <a:solidFill>
                  <a:srgbClr val="404040"/>
                </a:solidFill>
                <a:effectLst/>
                <a:ea typeface="Times New Roman" panose="02020603050405020304" pitchFamily="18" charset="0"/>
              </a:rPr>
              <a:t> </a:t>
            </a:r>
            <a:r>
              <a:rPr lang="ru-RU" i="1" dirty="0" err="1">
                <a:solidFill>
                  <a:srgbClr val="404040"/>
                </a:solidFill>
                <a:effectLst/>
                <a:ea typeface="Times New Roman" panose="02020603050405020304" pitchFamily="18" charset="0"/>
              </a:rPr>
              <a:t>lumbar</a:t>
            </a:r>
            <a:r>
              <a:rPr lang="ru-RU" i="1" dirty="0">
                <a:solidFill>
                  <a:srgbClr val="404040"/>
                </a:solidFill>
                <a:effectLst/>
                <a:ea typeface="Times New Roman" panose="02020603050405020304" pitchFamily="18" charset="0"/>
              </a:rPr>
              <a:t> </a:t>
            </a:r>
            <a:r>
              <a:rPr lang="ru-RU" i="1" dirty="0" err="1">
                <a:solidFill>
                  <a:srgbClr val="404040"/>
                </a:solidFill>
                <a:effectLst/>
                <a:ea typeface="Times New Roman" panose="02020603050405020304" pitchFamily="18" charset="0"/>
              </a:rPr>
              <a:t>radiculopathy</a:t>
            </a:r>
            <a:r>
              <a:rPr lang="ru-RU" i="1" dirty="0">
                <a:solidFill>
                  <a:srgbClr val="404040"/>
                </a:solidFill>
                <a:effectLst/>
                <a:ea typeface="Times New Roman" panose="02020603050405020304" pitchFamily="18" charset="0"/>
              </a:rPr>
              <a:t>"</a:t>
            </a:r>
            <a:r>
              <a:rPr lang="ru-RU" dirty="0">
                <a:solidFill>
                  <a:srgbClr val="404040"/>
                </a:solidFill>
                <a:effectLst/>
                <a:ea typeface="Times New Roman" panose="02020603050405020304" pitchFamily="18" charset="0"/>
              </a:rPr>
              <a:t> </a:t>
            </a:r>
          </a:p>
          <a:p>
            <a:pPr marL="0" indent="0">
              <a:buNone/>
            </a:pPr>
            <a:r>
              <a:rPr lang="ru-RU" dirty="0">
                <a:solidFill>
                  <a:srgbClr val="404040"/>
                </a:solidFill>
                <a:effectLst/>
                <a:ea typeface="Times New Roman" panose="02020603050405020304" pitchFamily="18" charset="0"/>
              </a:rPr>
              <a:t>Сравнение двух тестов у 300 пациентов с МРТ-подтвержденной компрессией</a:t>
            </a:r>
            <a:br>
              <a:rPr lang="ru-RU" dirty="0">
                <a:solidFill>
                  <a:srgbClr val="404040"/>
                </a:solidFill>
                <a:effectLst/>
                <a:ea typeface="Times New Roman" panose="02020603050405020304" pitchFamily="18" charset="0"/>
              </a:rPr>
            </a:br>
            <a:endParaRPr lang="ru-RU" dirty="0">
              <a:solidFill>
                <a:srgbClr val="404040"/>
              </a:solidFill>
              <a:effectLst/>
              <a:ea typeface="Times New Roman" panose="02020603050405020304" pitchFamily="18" charset="0"/>
            </a:endParaRPr>
          </a:p>
          <a:p>
            <a:pPr marL="0" indent="0">
              <a:buNone/>
            </a:pPr>
            <a:r>
              <a:rPr lang="ru-RU" b="1" dirty="0">
                <a:solidFill>
                  <a:srgbClr val="404040"/>
                </a:solidFill>
                <a:effectLst/>
                <a:ea typeface="Times New Roman" panose="02020603050405020304" pitchFamily="18" charset="0"/>
              </a:rPr>
              <a:t>Результаты:</a:t>
            </a:r>
            <a:endParaRPr lang="ru-RU" dirty="0">
              <a:effectLst/>
              <a:ea typeface="Times New Roman" panose="02020603050405020304" pitchFamily="18" charset="0"/>
            </a:endParaRPr>
          </a:p>
          <a:p>
            <a:pPr marL="0" lvl="0" indent="0">
              <a:spcAft>
                <a:spcPts val="300"/>
              </a:spcAft>
              <a:buSzPts val="1000"/>
              <a:buNone/>
              <a:tabLst>
                <a:tab pos="457200" algn="l"/>
              </a:tabLst>
            </a:pPr>
            <a:r>
              <a:rPr lang="ru-RU" b="1" dirty="0">
                <a:solidFill>
                  <a:srgbClr val="404040"/>
                </a:solidFill>
                <a:effectLst/>
                <a:ea typeface="Times New Roman" panose="02020603050405020304" pitchFamily="18" charset="0"/>
              </a:rPr>
              <a:t>Тест </a:t>
            </a:r>
            <a:r>
              <a:rPr lang="ru-RU" b="1" dirty="0" err="1">
                <a:solidFill>
                  <a:srgbClr val="404040"/>
                </a:solidFill>
                <a:effectLst/>
                <a:ea typeface="Times New Roman" panose="02020603050405020304" pitchFamily="18" charset="0"/>
              </a:rPr>
              <a:t>Slump</a:t>
            </a:r>
            <a:r>
              <a:rPr lang="ru-RU" b="1" dirty="0">
                <a:solidFill>
                  <a:srgbClr val="404040"/>
                </a:solidFill>
                <a:effectLst/>
                <a:ea typeface="Times New Roman" panose="02020603050405020304" pitchFamily="18" charset="0"/>
              </a:rPr>
              <a:t> (в положении сидя):</a:t>
            </a:r>
            <a:endParaRPr lang="ru-RU" dirty="0">
              <a:effectLst/>
              <a:ea typeface="Times New Roman" panose="02020603050405020304" pitchFamily="18" charset="0"/>
            </a:endParaRPr>
          </a:p>
          <a:p>
            <a:pPr marL="457200" lvl="1" indent="0">
              <a:buSzPts val="1000"/>
              <a:buNone/>
              <a:tabLst>
                <a:tab pos="914400" algn="l"/>
              </a:tabLst>
            </a:pPr>
            <a:r>
              <a:rPr lang="ru-RU" sz="1800" dirty="0">
                <a:solidFill>
                  <a:srgbClr val="404040"/>
                </a:solidFill>
                <a:effectLst/>
                <a:ea typeface="Times New Roman" panose="02020603050405020304" pitchFamily="18" charset="0"/>
                <a:cs typeface="Times New Roman" panose="02020603050405020304" pitchFamily="18" charset="0"/>
              </a:rPr>
              <a:t>Общая точность 82% </a:t>
            </a:r>
            <a:r>
              <a:rPr lang="ru-RU" sz="1800" dirty="0" err="1">
                <a:solidFill>
                  <a:srgbClr val="404040"/>
                </a:solidFill>
                <a:effectLst/>
                <a:ea typeface="Times New Roman" panose="02020603050405020304" pitchFamily="18" charset="0"/>
                <a:cs typeface="Times New Roman" panose="02020603050405020304" pitchFamily="18" charset="0"/>
              </a:rPr>
              <a:t>vs</a:t>
            </a:r>
            <a:r>
              <a:rPr lang="ru-RU" sz="1800" dirty="0">
                <a:solidFill>
                  <a:srgbClr val="404040"/>
                </a:solidFill>
                <a:effectLst/>
                <a:ea typeface="Times New Roman" panose="02020603050405020304" pitchFamily="18" charset="0"/>
                <a:cs typeface="Times New Roman" panose="02020603050405020304" pitchFamily="18" charset="0"/>
              </a:rPr>
              <a:t> 76% у SLR</a:t>
            </a:r>
            <a:endParaRPr lang="ru-RU" sz="18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800" dirty="0">
                <a:solidFill>
                  <a:srgbClr val="404040"/>
                </a:solidFill>
                <a:effectLst/>
                <a:ea typeface="Times New Roman" panose="02020603050405020304" pitchFamily="18" charset="0"/>
                <a:cs typeface="Times New Roman" panose="02020603050405020304" pitchFamily="18" charset="0"/>
              </a:rPr>
              <a:t>Лучше выявляет </a:t>
            </a:r>
            <a:r>
              <a:rPr lang="ru-RU" sz="1800" dirty="0" err="1">
                <a:solidFill>
                  <a:srgbClr val="404040"/>
                </a:solidFill>
                <a:effectLst/>
                <a:ea typeface="Times New Roman" panose="02020603050405020304" pitchFamily="18" charset="0"/>
                <a:cs typeface="Times New Roman" panose="02020603050405020304" pitchFamily="18" charset="0"/>
              </a:rPr>
              <a:t>верхнепоясничные</a:t>
            </a:r>
            <a:r>
              <a:rPr lang="ru-RU" sz="1800" dirty="0">
                <a:solidFill>
                  <a:srgbClr val="404040"/>
                </a:solidFill>
                <a:effectLst/>
                <a:ea typeface="Times New Roman" panose="02020603050405020304" pitchFamily="18" charset="0"/>
                <a:cs typeface="Times New Roman" panose="02020603050405020304" pitchFamily="18" charset="0"/>
              </a:rPr>
              <a:t> </a:t>
            </a:r>
            <a:r>
              <a:rPr lang="ru-RU" sz="1800" dirty="0" err="1">
                <a:solidFill>
                  <a:srgbClr val="404040"/>
                </a:solidFill>
                <a:effectLst/>
                <a:ea typeface="Times New Roman" panose="02020603050405020304" pitchFamily="18" charset="0"/>
                <a:cs typeface="Times New Roman" panose="02020603050405020304" pitchFamily="18" charset="0"/>
              </a:rPr>
              <a:t>радикулопатии</a:t>
            </a:r>
            <a:r>
              <a:rPr lang="ru-RU" sz="1800" dirty="0">
                <a:solidFill>
                  <a:srgbClr val="404040"/>
                </a:solidFill>
                <a:effectLst/>
                <a:ea typeface="Times New Roman" panose="02020603050405020304" pitchFamily="18" charset="0"/>
                <a:cs typeface="Times New Roman" panose="02020603050405020304" pitchFamily="18" charset="0"/>
              </a:rPr>
              <a:t> (L2-L4)</a:t>
            </a:r>
            <a:endParaRPr lang="ru-RU" sz="18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b="1" dirty="0">
                <a:solidFill>
                  <a:srgbClr val="404040"/>
                </a:solidFill>
                <a:effectLst/>
                <a:ea typeface="Times New Roman" panose="02020603050405020304" pitchFamily="18" charset="0"/>
              </a:rPr>
              <a:t>Комбинация SLR + </a:t>
            </a:r>
            <a:r>
              <a:rPr lang="ru-RU" b="1" dirty="0" err="1">
                <a:solidFill>
                  <a:srgbClr val="404040"/>
                </a:solidFill>
                <a:effectLst/>
                <a:ea typeface="Times New Roman" panose="02020603050405020304" pitchFamily="18" charset="0"/>
              </a:rPr>
              <a:t>Slump</a:t>
            </a:r>
            <a:r>
              <a:rPr lang="ru-RU" b="1" dirty="0">
                <a:solidFill>
                  <a:srgbClr val="404040"/>
                </a:solidFill>
                <a:effectLst/>
                <a:ea typeface="Times New Roman" panose="02020603050405020304" pitchFamily="18" charset="0"/>
              </a:rPr>
              <a:t>:</a:t>
            </a:r>
            <a:endParaRPr lang="ru-RU" dirty="0">
              <a:effectLst/>
              <a:ea typeface="Times New Roman" panose="02020603050405020304" pitchFamily="18" charset="0"/>
            </a:endParaRPr>
          </a:p>
          <a:p>
            <a:pPr marL="457200" lvl="1" indent="0">
              <a:buSzPts val="1000"/>
              <a:buNone/>
              <a:tabLst>
                <a:tab pos="914400" algn="l"/>
              </a:tabLst>
            </a:pPr>
            <a:r>
              <a:rPr lang="ru-RU" sz="1800" dirty="0" err="1">
                <a:solidFill>
                  <a:srgbClr val="404040"/>
                </a:solidFill>
                <a:effectLst/>
                <a:ea typeface="Times New Roman" panose="02020603050405020304" pitchFamily="18" charset="0"/>
                <a:cs typeface="Times New Roman" panose="02020603050405020304" pitchFamily="18" charset="0"/>
              </a:rPr>
              <a:t>Sn</a:t>
            </a:r>
            <a:r>
              <a:rPr lang="ru-RU" sz="1800" dirty="0">
                <a:solidFill>
                  <a:srgbClr val="404040"/>
                </a:solidFill>
                <a:effectLst/>
                <a:ea typeface="Times New Roman" panose="02020603050405020304" pitchFamily="18" charset="0"/>
                <a:cs typeface="Times New Roman" panose="02020603050405020304" pitchFamily="18" charset="0"/>
              </a:rPr>
              <a:t> 94%, </a:t>
            </a:r>
            <a:r>
              <a:rPr lang="ru-RU" sz="1800" dirty="0" err="1">
                <a:solidFill>
                  <a:srgbClr val="404040"/>
                </a:solidFill>
                <a:effectLst/>
                <a:ea typeface="Times New Roman" panose="02020603050405020304" pitchFamily="18" charset="0"/>
                <a:cs typeface="Times New Roman" panose="02020603050405020304" pitchFamily="18" charset="0"/>
              </a:rPr>
              <a:t>Sp</a:t>
            </a:r>
            <a:r>
              <a:rPr lang="ru-RU" sz="1800" dirty="0">
                <a:solidFill>
                  <a:srgbClr val="404040"/>
                </a:solidFill>
                <a:effectLst/>
                <a:ea typeface="Times New Roman" panose="02020603050405020304" pitchFamily="18" charset="0"/>
                <a:cs typeface="Times New Roman" panose="02020603050405020304" pitchFamily="18" charset="0"/>
              </a:rPr>
              <a:t> 68%</a:t>
            </a:r>
            <a:endParaRPr lang="ru-RU" sz="1800" dirty="0">
              <a:effectLst/>
              <a:ea typeface="Times New Roman" panose="02020603050405020304" pitchFamily="18" charset="0"/>
              <a:cs typeface="Times New Roman" panose="02020603050405020304" pitchFamily="18" charset="0"/>
            </a:endParaRPr>
          </a:p>
          <a:p>
            <a:pPr algn="l"/>
            <a:endParaRPr lang="ru-RU" sz="1200" dirty="0">
              <a:effectLst/>
              <a:latin typeface="Times New Roman" panose="02020603050405020304" pitchFamily="18" charset="0"/>
              <a:ea typeface="Times New Roman" panose="02020603050405020304" pitchFamily="18" charset="0"/>
            </a:endParaRPr>
          </a:p>
          <a:p>
            <a:endParaRPr lang="ru-RU" dirty="0"/>
          </a:p>
        </p:txBody>
      </p:sp>
    </p:spTree>
    <p:extLst>
      <p:ext uri="{BB962C8B-B14F-4D97-AF65-F5344CB8AC3E}">
        <p14:creationId xmlns:p14="http://schemas.microsoft.com/office/powerpoint/2010/main" val="4211369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0654AE-D0A5-C61D-ED1B-46AF8D617BA6}"/>
              </a:ext>
            </a:extLst>
          </p:cNvPr>
          <p:cNvSpPr>
            <a:spLocks noGrp="1"/>
          </p:cNvSpPr>
          <p:nvPr>
            <p:ph type="title"/>
          </p:nvPr>
        </p:nvSpPr>
        <p:spPr>
          <a:xfrm>
            <a:off x="1341641" y="306333"/>
            <a:ext cx="8911687" cy="1280890"/>
          </a:xfrm>
        </p:spPr>
        <p:txBody>
          <a:bodyPr/>
          <a:lstStyle/>
          <a:p>
            <a:pPr algn="ctr"/>
            <a:r>
              <a:rPr lang="ru-RU" dirty="0"/>
              <a:t>Феморо-ацетабулярный </a:t>
            </a:r>
            <a:r>
              <a:rPr lang="ru-RU" dirty="0" err="1"/>
              <a:t>импиджмент</a:t>
            </a:r>
            <a:endParaRPr lang="ru-RU" dirty="0"/>
          </a:p>
        </p:txBody>
      </p:sp>
      <p:sp>
        <p:nvSpPr>
          <p:cNvPr id="3" name="Объект 2">
            <a:extLst>
              <a:ext uri="{FF2B5EF4-FFF2-40B4-BE49-F238E27FC236}">
                <a16:creationId xmlns:a16="http://schemas.microsoft.com/office/drawing/2014/main" id="{E494E730-E4FB-98A5-C2FD-1CAB8271F7D4}"/>
              </a:ext>
            </a:extLst>
          </p:cNvPr>
          <p:cNvSpPr>
            <a:spLocks noGrp="1"/>
          </p:cNvSpPr>
          <p:nvPr>
            <p:ph idx="1"/>
          </p:nvPr>
        </p:nvSpPr>
        <p:spPr>
          <a:xfrm>
            <a:off x="1494338" y="2205790"/>
            <a:ext cx="5279441" cy="4026568"/>
          </a:xfrm>
        </p:spPr>
        <p:txBody>
          <a:bodyPr/>
          <a:lstStyle/>
          <a:p>
            <a:pPr marL="0" indent="0" algn="l">
              <a:buNone/>
            </a:pPr>
            <a:r>
              <a:rPr lang="ru-RU" b="0" i="0" u="none" strike="noStrike" dirty="0" err="1">
                <a:solidFill>
                  <a:srgbClr val="0A0A0A"/>
                </a:solidFill>
                <a:effectLst/>
              </a:rPr>
              <a:t>Фемороацетабулярный</a:t>
            </a:r>
            <a:r>
              <a:rPr lang="ru-RU" b="0" i="0" u="none" strike="noStrike" dirty="0">
                <a:solidFill>
                  <a:srgbClr val="0A0A0A"/>
                </a:solidFill>
                <a:effectLst/>
              </a:rPr>
              <a:t> синдром — это патология тазобедренного сустава, при которой происходит аномальный контакт между головкой/шейкой бедренной кости и краем вертлужной впадины. Это приводит к травме суставного хряща и суставной губы, вызывая боль, скованность, ограничение движений и, со временем, развитие артроза. </a:t>
            </a:r>
          </a:p>
          <a:p>
            <a:pPr marL="0" indent="0">
              <a:buNone/>
            </a:pPr>
            <a:br>
              <a:rPr lang="ru-RU" dirty="0"/>
            </a:br>
            <a:endParaRPr lang="ru-RU" dirty="0"/>
          </a:p>
        </p:txBody>
      </p:sp>
      <p:pic>
        <p:nvPicPr>
          <p:cNvPr id="4" name="Рисунок 3">
            <a:extLst>
              <a:ext uri="{FF2B5EF4-FFF2-40B4-BE49-F238E27FC236}">
                <a16:creationId xmlns:a16="http://schemas.microsoft.com/office/drawing/2014/main" id="{88941856-BB35-2B06-4142-F30B31D7E962}"/>
              </a:ext>
            </a:extLst>
          </p:cNvPr>
          <p:cNvPicPr>
            <a:picLocks noChangeAspect="1"/>
          </p:cNvPicPr>
          <p:nvPr/>
        </p:nvPicPr>
        <p:blipFill>
          <a:blip r:embed="rId2"/>
          <a:stretch>
            <a:fillRect/>
          </a:stretch>
        </p:blipFill>
        <p:spPr>
          <a:xfrm>
            <a:off x="8173330" y="1314572"/>
            <a:ext cx="3615808" cy="5351395"/>
          </a:xfrm>
          <a:prstGeom prst="rect">
            <a:avLst/>
          </a:prstGeom>
        </p:spPr>
      </p:pic>
    </p:spTree>
    <p:extLst>
      <p:ext uri="{BB962C8B-B14F-4D97-AF65-F5344CB8AC3E}">
        <p14:creationId xmlns:p14="http://schemas.microsoft.com/office/powerpoint/2010/main" val="4033887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8AF16AF-8D3C-52E5-328F-A2C788712CD2}"/>
              </a:ext>
            </a:extLst>
          </p:cNvPr>
          <p:cNvSpPr>
            <a:spLocks noGrp="1"/>
          </p:cNvSpPr>
          <p:nvPr>
            <p:ph idx="1"/>
          </p:nvPr>
        </p:nvSpPr>
        <p:spPr>
          <a:xfrm>
            <a:off x="7643445" y="649235"/>
            <a:ext cx="4248027" cy="5559530"/>
          </a:xfrm>
        </p:spPr>
        <p:txBody>
          <a:bodyPr>
            <a:normAutofit lnSpcReduction="10000"/>
          </a:bodyPr>
          <a:lstStyle/>
          <a:p>
            <a:pPr marL="0" indent="0">
              <a:buNone/>
            </a:pPr>
            <a:r>
              <a:rPr lang="en-US" sz="1400" b="1" dirty="0"/>
              <a:t>FADDIR </a:t>
            </a:r>
            <a:r>
              <a:rPr lang="en-US" sz="1400" b="1" dirty="0" err="1"/>
              <a:t>т</a:t>
            </a:r>
            <a:r>
              <a:rPr lang="ru-RU" sz="1400" b="1" dirty="0"/>
              <a:t>ест </a:t>
            </a:r>
          </a:p>
          <a:p>
            <a:pPr marL="0" indent="0">
              <a:buNone/>
            </a:pPr>
            <a:r>
              <a:rPr lang="ru-RU" sz="1400" dirty="0"/>
              <a:t>Пациент лежит на спине, нога пассивно сгибается до 90 г в тазобедренном суставе. Затем совершается движение приведения к средней линии примерно на 10 гр. После этого совершается внутреннее вращение. Положительный в случает усиления или возникновения испытываемых пациентом симптомов. </a:t>
            </a:r>
          </a:p>
          <a:p>
            <a:pPr marL="0" indent="0">
              <a:buNone/>
            </a:pPr>
            <a:r>
              <a:rPr lang="ru-RU" sz="1400" b="1" dirty="0" err="1">
                <a:solidFill>
                  <a:srgbClr val="585858"/>
                </a:solidFill>
              </a:rPr>
              <a:t>F</a:t>
            </a:r>
            <a:r>
              <a:rPr lang="en-US" sz="1400" b="1" dirty="0">
                <a:solidFill>
                  <a:srgbClr val="585858"/>
                </a:solidFill>
              </a:rPr>
              <a:t>ABER </a:t>
            </a:r>
            <a:r>
              <a:rPr lang="en-US" sz="1400" b="1" dirty="0" err="1">
                <a:solidFill>
                  <a:srgbClr val="585858"/>
                </a:solidFill>
              </a:rPr>
              <a:t>т</a:t>
            </a:r>
            <a:r>
              <a:rPr lang="ru-RU" sz="1400" b="1" dirty="0">
                <a:solidFill>
                  <a:srgbClr val="585858"/>
                </a:solidFill>
              </a:rPr>
              <a:t>ест </a:t>
            </a:r>
          </a:p>
          <a:p>
            <a:pPr marL="0" indent="0">
              <a:buNone/>
            </a:pPr>
            <a:r>
              <a:rPr lang="ru-RU" sz="1400" dirty="0">
                <a:solidFill>
                  <a:srgbClr val="585858"/>
                </a:solidFill>
              </a:rPr>
              <a:t>П</a:t>
            </a:r>
            <a:r>
              <a:rPr lang="ru-RU" sz="1400" b="0" i="0" u="none" strike="noStrike" dirty="0">
                <a:solidFill>
                  <a:srgbClr val="585858"/>
                </a:solidFill>
                <a:effectLst/>
              </a:rPr>
              <a:t>ациент находится в положении лежа на спине. Ногу сгибают в бедре и отводят так, чтобы она опиралась латеральной стороной лодыжки на </a:t>
            </a:r>
            <a:r>
              <a:rPr lang="ru-RU" sz="1400" b="0" i="0" u="none" strike="noStrike" dirty="0" err="1">
                <a:solidFill>
                  <a:srgbClr val="585858"/>
                </a:solidFill>
                <a:effectLst/>
              </a:rPr>
              <a:t>контрлатеральное</a:t>
            </a:r>
            <a:r>
              <a:rPr lang="ru-RU" sz="1400" b="0" i="0" u="none" strike="noStrike" dirty="0">
                <a:solidFill>
                  <a:srgbClr val="585858"/>
                </a:solidFill>
                <a:effectLst/>
              </a:rPr>
              <a:t> бедро чуть выше или близко к колену. </a:t>
            </a:r>
            <a:r>
              <a:rPr lang="ru-RU" sz="1400" dirty="0">
                <a:solidFill>
                  <a:srgbClr val="585858"/>
                </a:solidFill>
              </a:rPr>
              <a:t>Производят </a:t>
            </a:r>
            <a:r>
              <a:rPr lang="ru-RU" sz="1400" b="0" i="0" u="none" strike="noStrike" dirty="0">
                <a:solidFill>
                  <a:srgbClr val="585858"/>
                </a:solidFill>
                <a:effectLst/>
              </a:rPr>
              <a:t>стабилизацию рукой противоположной стороны таза у передней верхней подвздошной ости. Другой рукой специалист аккуратно нажимает на </a:t>
            </a:r>
            <a:r>
              <a:rPr lang="ru-RU" sz="1400" b="0" i="0" u="none" strike="noStrike" dirty="0" err="1">
                <a:solidFill>
                  <a:srgbClr val="585858"/>
                </a:solidFill>
                <a:effectLst/>
              </a:rPr>
              <a:t>ипсилатеральное</a:t>
            </a:r>
            <a:r>
              <a:rPr lang="ru-RU" sz="1400" b="0" i="0" u="none" strike="noStrike" dirty="0">
                <a:solidFill>
                  <a:srgbClr val="585858"/>
                </a:solidFill>
                <a:effectLst/>
              </a:rPr>
              <a:t> колено, одновременно выполняя внешнее вращение и отведение, пока не достигнет конечной точки движения. В конце двигательного диапазона можно использовать несколько небольших амплитудных колебаний, чтобы спровоцировать боль.</a:t>
            </a:r>
            <a:endParaRPr lang="ru-RU" sz="1400" dirty="0"/>
          </a:p>
        </p:txBody>
      </p:sp>
      <p:pic>
        <p:nvPicPr>
          <p:cNvPr id="4" name="Рисунок 3">
            <a:extLst>
              <a:ext uri="{FF2B5EF4-FFF2-40B4-BE49-F238E27FC236}">
                <a16:creationId xmlns:a16="http://schemas.microsoft.com/office/drawing/2014/main" id="{37A0812C-C7BA-23C8-89E6-7FAEF815EB4F}"/>
              </a:ext>
            </a:extLst>
          </p:cNvPr>
          <p:cNvPicPr>
            <a:picLocks noChangeAspect="1"/>
          </p:cNvPicPr>
          <p:nvPr/>
        </p:nvPicPr>
        <p:blipFill rotWithShape="1">
          <a:blip r:embed="rId2"/>
          <a:srcRect r="46362"/>
          <a:stretch/>
        </p:blipFill>
        <p:spPr>
          <a:xfrm>
            <a:off x="2360859" y="3598847"/>
            <a:ext cx="3853542" cy="2609918"/>
          </a:xfrm>
          <a:prstGeom prst="rect">
            <a:avLst/>
          </a:prstGeom>
        </p:spPr>
      </p:pic>
      <p:pic>
        <p:nvPicPr>
          <p:cNvPr id="5" name="Рисунок 4">
            <a:extLst>
              <a:ext uri="{FF2B5EF4-FFF2-40B4-BE49-F238E27FC236}">
                <a16:creationId xmlns:a16="http://schemas.microsoft.com/office/drawing/2014/main" id="{8092D824-EF4E-4195-4F30-1964D8F0D03B}"/>
              </a:ext>
            </a:extLst>
          </p:cNvPr>
          <p:cNvPicPr>
            <a:picLocks noChangeAspect="1"/>
          </p:cNvPicPr>
          <p:nvPr/>
        </p:nvPicPr>
        <p:blipFill rotWithShape="1">
          <a:blip r:embed="rId2"/>
          <a:srcRect l="53934"/>
          <a:stretch/>
        </p:blipFill>
        <p:spPr>
          <a:xfrm>
            <a:off x="2360860" y="390048"/>
            <a:ext cx="3853541" cy="3038952"/>
          </a:xfrm>
          <a:prstGeom prst="rect">
            <a:avLst/>
          </a:prstGeom>
        </p:spPr>
      </p:pic>
    </p:spTree>
    <p:extLst>
      <p:ext uri="{BB962C8B-B14F-4D97-AF65-F5344CB8AC3E}">
        <p14:creationId xmlns:p14="http://schemas.microsoft.com/office/powerpoint/2010/main" val="1240019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BE95BAE-D23B-9B2D-F5A5-4B8DCA603864}"/>
              </a:ext>
            </a:extLst>
          </p:cNvPr>
          <p:cNvSpPr>
            <a:spLocks noGrp="1"/>
          </p:cNvSpPr>
          <p:nvPr>
            <p:ph idx="1"/>
          </p:nvPr>
        </p:nvSpPr>
        <p:spPr>
          <a:xfrm>
            <a:off x="2026227" y="618681"/>
            <a:ext cx="9090951" cy="5649772"/>
          </a:xfrm>
        </p:spPr>
        <p:txBody>
          <a:bodyPr>
            <a:normAutofit/>
          </a:bodyPr>
          <a:lstStyle/>
          <a:p>
            <a:pPr marL="0" indent="0">
              <a:buNone/>
            </a:pPr>
            <a:r>
              <a:rPr lang="ru-RU" sz="1350" b="1" dirty="0">
                <a:solidFill>
                  <a:srgbClr val="404040"/>
                </a:solidFill>
                <a:effectLst/>
                <a:ea typeface="Times New Roman" panose="02020603050405020304" pitchFamily="18" charset="0"/>
              </a:rPr>
              <a:t>Reiman </a:t>
            </a:r>
            <a:r>
              <a:rPr lang="ru-RU" sz="1350" b="1" dirty="0" err="1">
                <a:solidFill>
                  <a:srgbClr val="404040"/>
                </a:solidFill>
                <a:effectLst/>
                <a:ea typeface="Times New Roman" panose="02020603050405020304" pitchFamily="18" charset="0"/>
              </a:rPr>
              <a:t>et</a:t>
            </a:r>
            <a:r>
              <a:rPr lang="ru-RU" sz="1350" b="1" dirty="0">
                <a:solidFill>
                  <a:srgbClr val="404040"/>
                </a:solidFill>
                <a:effectLst/>
                <a:ea typeface="Times New Roman" panose="02020603050405020304" pitchFamily="18" charset="0"/>
              </a:rPr>
              <a:t> </a:t>
            </a:r>
            <a:r>
              <a:rPr lang="ru-RU" sz="1350" b="1" dirty="0" err="1">
                <a:solidFill>
                  <a:srgbClr val="404040"/>
                </a:solidFill>
                <a:effectLst/>
                <a:ea typeface="Times New Roman" panose="02020603050405020304" pitchFamily="18" charset="0"/>
              </a:rPr>
              <a:t>al</a:t>
            </a:r>
            <a:r>
              <a:rPr lang="ru-RU" sz="1350" b="1" dirty="0">
                <a:solidFill>
                  <a:srgbClr val="404040"/>
                </a:solidFill>
                <a:effectLst/>
                <a:ea typeface="Times New Roman" panose="02020603050405020304" pitchFamily="18" charset="0"/>
              </a:rPr>
              <a:t>. </a:t>
            </a:r>
            <a:r>
              <a:rPr lang="ru-RU" sz="1200" dirty="0">
                <a:solidFill>
                  <a:srgbClr val="404040"/>
                </a:solidFill>
                <a:effectLst/>
                <a:ea typeface="Times New Roman" panose="02020603050405020304" pitchFamily="18" charset="0"/>
              </a:rPr>
              <a:t> </a:t>
            </a:r>
            <a:r>
              <a:rPr lang="ru-RU" sz="1200" i="1" dirty="0">
                <a:solidFill>
                  <a:srgbClr val="404040"/>
                </a:solidFill>
                <a:effectLst/>
                <a:ea typeface="Times New Roman" panose="02020603050405020304" pitchFamily="18" charset="0"/>
              </a:rPr>
              <a:t>"</a:t>
            </a:r>
            <a:r>
              <a:rPr lang="ru-RU" sz="1200" i="1" dirty="0" err="1">
                <a:solidFill>
                  <a:srgbClr val="404040"/>
                </a:solidFill>
                <a:effectLst/>
                <a:ea typeface="Times New Roman" panose="02020603050405020304" pitchFamily="18" charset="0"/>
              </a:rPr>
              <a:t>Diagnostic</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accuracy</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of</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clinical</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tests</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for</a:t>
            </a:r>
            <a:r>
              <a:rPr lang="ru-RU" sz="1200" i="1" dirty="0">
                <a:solidFill>
                  <a:srgbClr val="404040"/>
                </a:solidFill>
                <a:effectLst/>
                <a:ea typeface="Times New Roman" panose="02020603050405020304" pitchFamily="18" charset="0"/>
              </a:rPr>
              <a:t> FAI"</a:t>
            </a:r>
            <a:r>
              <a:rPr lang="ru-RU" sz="1200" dirty="0">
                <a:solidFill>
                  <a:srgbClr val="404040"/>
                </a:solidFill>
                <a:effectLst/>
                <a:ea typeface="Times New Roman" panose="02020603050405020304" pitchFamily="18" charset="0"/>
              </a:rPr>
              <a:t> (</a:t>
            </a:r>
            <a:r>
              <a:rPr lang="ru-RU" sz="1200" dirty="0" err="1">
                <a:solidFill>
                  <a:srgbClr val="404040"/>
                </a:solidFill>
                <a:effectLst/>
                <a:ea typeface="Times New Roman" panose="02020603050405020304" pitchFamily="18" charset="0"/>
              </a:rPr>
              <a:t>Br</a:t>
            </a:r>
            <a:r>
              <a:rPr lang="ru-RU" sz="1200" dirty="0">
                <a:solidFill>
                  <a:srgbClr val="404040"/>
                </a:solidFill>
                <a:effectLst/>
                <a:ea typeface="Times New Roman" panose="02020603050405020304" pitchFamily="18" charset="0"/>
              </a:rPr>
              <a:t> </a:t>
            </a:r>
            <a:r>
              <a:rPr lang="ru-RU" sz="1200" dirty="0" err="1">
                <a:solidFill>
                  <a:srgbClr val="404040"/>
                </a:solidFill>
                <a:effectLst/>
                <a:ea typeface="Times New Roman" panose="02020603050405020304" pitchFamily="18" charset="0"/>
              </a:rPr>
              <a:t>J</a:t>
            </a:r>
            <a:r>
              <a:rPr lang="ru-RU" sz="1200" dirty="0">
                <a:solidFill>
                  <a:srgbClr val="404040"/>
                </a:solidFill>
                <a:effectLst/>
                <a:ea typeface="Times New Roman" panose="02020603050405020304" pitchFamily="18" charset="0"/>
              </a:rPr>
              <a:t> Sports </a:t>
            </a:r>
            <a:r>
              <a:rPr lang="ru-RU" sz="1200" dirty="0" err="1">
                <a:solidFill>
                  <a:srgbClr val="404040"/>
                </a:solidFill>
                <a:effectLst/>
                <a:ea typeface="Times New Roman" panose="02020603050405020304" pitchFamily="18" charset="0"/>
              </a:rPr>
              <a:t>Med</a:t>
            </a:r>
            <a:r>
              <a:rPr lang="ru-RU" sz="1200" dirty="0">
                <a:solidFill>
                  <a:srgbClr val="404040"/>
                </a:solidFill>
                <a:effectLst/>
                <a:ea typeface="Times New Roman" panose="02020603050405020304" pitchFamily="18" charset="0"/>
              </a:rPr>
              <a:t>, 2015)</a:t>
            </a:r>
            <a:br>
              <a:rPr lang="ru-RU" sz="1200" dirty="0">
                <a:solidFill>
                  <a:srgbClr val="404040"/>
                </a:solidFill>
                <a:effectLst/>
                <a:ea typeface="Times New Roman" panose="02020603050405020304" pitchFamily="18" charset="0"/>
              </a:rPr>
            </a:br>
            <a:br>
              <a:rPr lang="ru-RU" sz="1200" b="1" dirty="0">
                <a:solidFill>
                  <a:srgbClr val="404040"/>
                </a:solidFill>
                <a:ea typeface="Times New Roman" panose="02020603050405020304" pitchFamily="18" charset="0"/>
              </a:rPr>
            </a:br>
            <a:r>
              <a:rPr lang="ru-RU" sz="1200" dirty="0">
                <a:solidFill>
                  <a:srgbClr val="404040"/>
                </a:solidFill>
                <a:effectLst/>
                <a:ea typeface="Times New Roman" panose="02020603050405020304" pitchFamily="18" charset="0"/>
              </a:rPr>
              <a:t>Метаанализ 11 исследований </a:t>
            </a:r>
            <a:br>
              <a:rPr lang="ru-RU" sz="1200" dirty="0">
                <a:solidFill>
                  <a:srgbClr val="404040"/>
                </a:solidFill>
                <a:effectLst/>
                <a:ea typeface="Times New Roman" panose="02020603050405020304" pitchFamily="18" charset="0"/>
              </a:rPr>
            </a:br>
            <a:endParaRPr lang="ru-RU" sz="1200" dirty="0">
              <a:solidFill>
                <a:srgbClr val="404040"/>
              </a:solidFill>
              <a:effectLst/>
              <a:ea typeface="Times New Roman" panose="02020603050405020304" pitchFamily="18" charset="0"/>
            </a:endParaRPr>
          </a:p>
          <a:p>
            <a:pPr marL="0" indent="0">
              <a:buNone/>
            </a:pPr>
            <a:r>
              <a:rPr lang="ru-RU" sz="1200" b="1" dirty="0">
                <a:solidFill>
                  <a:srgbClr val="404040"/>
                </a:solidFill>
                <a:effectLst/>
                <a:ea typeface="Times New Roman" panose="02020603050405020304" pitchFamily="18" charset="0"/>
              </a:rPr>
              <a:t>Результаты:</a:t>
            </a:r>
            <a:endParaRPr lang="ru-RU" sz="1200" dirty="0">
              <a:effectLst/>
              <a:ea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Тест</a:t>
            </a:r>
            <a:r>
              <a:rPr lang="en-US" sz="1200" b="1" dirty="0">
                <a:solidFill>
                  <a:srgbClr val="404040"/>
                </a:solidFill>
                <a:effectLst/>
                <a:ea typeface="Times New Roman" panose="02020603050405020304" pitchFamily="18" charset="0"/>
              </a:rPr>
              <a:t> FADIR (Flexion-Adduction-Internal Rotation):</a:t>
            </a:r>
            <a:endParaRPr lang="ru-RU" sz="1200" dirty="0">
              <a:effectLst/>
              <a:ea typeface="Times New Roman" panose="02020603050405020304" pitchFamily="18" charset="0"/>
            </a:endParaRPr>
          </a:p>
          <a:p>
            <a:pPr marL="457200" lvl="1" indent="0">
              <a:buSzPts val="1000"/>
              <a:buNone/>
              <a:tabLst>
                <a:tab pos="914400" algn="l"/>
              </a:tabLst>
            </a:pPr>
            <a:r>
              <a:rPr lang="ru-RU" sz="1200" b="1" dirty="0" err="1">
                <a:solidFill>
                  <a:srgbClr val="404040"/>
                </a:solidFill>
                <a:effectLst/>
                <a:ea typeface="Times New Roman" panose="02020603050405020304" pitchFamily="18" charset="0"/>
                <a:cs typeface="Times New Roman" panose="02020603050405020304" pitchFamily="18" charset="0"/>
              </a:rPr>
              <a:t>Sn</a:t>
            </a:r>
            <a:r>
              <a:rPr lang="ru-RU" sz="1200" b="1" dirty="0">
                <a:solidFill>
                  <a:srgbClr val="404040"/>
                </a:solidFill>
                <a:effectLst/>
                <a:ea typeface="Times New Roman" panose="02020603050405020304" pitchFamily="18" charset="0"/>
                <a:cs typeface="Times New Roman" panose="02020603050405020304" pitchFamily="18" charset="0"/>
              </a:rPr>
              <a:t> 96-98%</a:t>
            </a:r>
            <a:r>
              <a:rPr lang="ru-RU" sz="1200" dirty="0">
                <a:solidFill>
                  <a:srgbClr val="404040"/>
                </a:solidFill>
                <a:effectLst/>
                <a:ea typeface="Times New Roman" panose="02020603050405020304" pitchFamily="18" charset="0"/>
                <a:cs typeface="Times New Roman" panose="02020603050405020304" pitchFamily="18" charset="0"/>
              </a:rPr>
              <a:t>, </a:t>
            </a:r>
            <a:r>
              <a:rPr lang="ru-RU" sz="1200" dirty="0" err="1">
                <a:solidFill>
                  <a:srgbClr val="404040"/>
                </a:solidFill>
                <a:effectLst/>
                <a:ea typeface="Times New Roman" panose="02020603050405020304" pitchFamily="18" charset="0"/>
                <a:cs typeface="Times New Roman" panose="02020603050405020304" pitchFamily="18" charset="0"/>
              </a:rPr>
              <a:t>Sp</a:t>
            </a:r>
            <a:r>
              <a:rPr lang="ru-RU" sz="1200" dirty="0">
                <a:solidFill>
                  <a:srgbClr val="404040"/>
                </a:solidFill>
                <a:effectLst/>
                <a:ea typeface="Times New Roman" panose="02020603050405020304" pitchFamily="18" charset="0"/>
                <a:cs typeface="Times New Roman" panose="02020603050405020304" pitchFamily="18" charset="0"/>
              </a:rPr>
              <a:t> 10-25% (отличный скрининговый тест)</a:t>
            </a:r>
            <a:endParaRPr lang="ru-RU" sz="12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Ложноположительные результаты при </a:t>
            </a:r>
            <a:r>
              <a:rPr lang="ru-RU" sz="1200" dirty="0" err="1">
                <a:solidFill>
                  <a:srgbClr val="404040"/>
                </a:solidFill>
                <a:effectLst/>
                <a:ea typeface="Times New Roman" panose="02020603050405020304" pitchFamily="18" charset="0"/>
                <a:cs typeface="Times New Roman" panose="02020603050405020304" pitchFamily="18" charset="0"/>
              </a:rPr>
              <a:t>лабральных</a:t>
            </a:r>
            <a:r>
              <a:rPr lang="ru-RU" sz="1200" dirty="0">
                <a:solidFill>
                  <a:srgbClr val="404040"/>
                </a:solidFill>
                <a:effectLst/>
                <a:ea typeface="Times New Roman" panose="02020603050405020304" pitchFamily="18" charset="0"/>
                <a:cs typeface="Times New Roman" panose="02020603050405020304" pitchFamily="18" charset="0"/>
              </a:rPr>
              <a:t> повреждениях</a:t>
            </a:r>
            <a:endParaRPr lang="ru-RU" sz="12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Тест</a:t>
            </a:r>
            <a:r>
              <a:rPr lang="en-US" sz="1200" b="1" dirty="0">
                <a:solidFill>
                  <a:srgbClr val="404040"/>
                </a:solidFill>
                <a:effectLst/>
                <a:ea typeface="Times New Roman" panose="02020603050405020304" pitchFamily="18" charset="0"/>
              </a:rPr>
              <a:t> FABER (Flexion-Abduction-External Rotation):</a:t>
            </a:r>
            <a:endParaRPr lang="ru-RU" sz="1200" dirty="0">
              <a:effectLst/>
              <a:ea typeface="Times New Roman" panose="02020603050405020304" pitchFamily="18" charset="0"/>
            </a:endParaRPr>
          </a:p>
          <a:p>
            <a:pPr marL="457200" lvl="1" indent="0">
              <a:buSzPts val="1000"/>
              <a:buNone/>
              <a:tabLst>
                <a:tab pos="914400" algn="l"/>
              </a:tabLst>
            </a:pPr>
            <a:r>
              <a:rPr lang="ru-RU" sz="1200" b="1" dirty="0" err="1">
                <a:solidFill>
                  <a:srgbClr val="404040"/>
                </a:solidFill>
                <a:effectLst/>
                <a:ea typeface="Times New Roman" panose="02020603050405020304" pitchFamily="18" charset="0"/>
                <a:cs typeface="Times New Roman" panose="02020603050405020304" pitchFamily="18" charset="0"/>
              </a:rPr>
              <a:t>Sp</a:t>
            </a:r>
            <a:r>
              <a:rPr lang="ru-RU" sz="1200" b="1" dirty="0">
                <a:solidFill>
                  <a:srgbClr val="404040"/>
                </a:solidFill>
                <a:effectLst/>
                <a:ea typeface="Times New Roman" panose="02020603050405020304" pitchFamily="18" charset="0"/>
                <a:cs typeface="Times New Roman" panose="02020603050405020304" pitchFamily="18" charset="0"/>
              </a:rPr>
              <a:t> 85%</a:t>
            </a:r>
            <a:r>
              <a:rPr lang="ru-RU" sz="1200" dirty="0">
                <a:solidFill>
                  <a:srgbClr val="404040"/>
                </a:solidFill>
                <a:effectLst/>
                <a:ea typeface="Times New Roman" panose="02020603050405020304" pitchFamily="18" charset="0"/>
                <a:cs typeface="Times New Roman" panose="02020603050405020304" pitchFamily="18" charset="0"/>
              </a:rPr>
              <a:t>, но </a:t>
            </a:r>
            <a:r>
              <a:rPr lang="ru-RU" sz="1200" dirty="0" err="1">
                <a:solidFill>
                  <a:srgbClr val="404040"/>
                </a:solidFill>
                <a:effectLst/>
                <a:ea typeface="Times New Roman" panose="02020603050405020304" pitchFamily="18" charset="0"/>
                <a:cs typeface="Times New Roman" panose="02020603050405020304" pitchFamily="18" charset="0"/>
              </a:rPr>
              <a:t>Sn</a:t>
            </a:r>
            <a:r>
              <a:rPr lang="ru-RU" sz="1200" dirty="0">
                <a:solidFill>
                  <a:srgbClr val="404040"/>
                </a:solidFill>
                <a:effectLst/>
                <a:ea typeface="Times New Roman" panose="02020603050405020304" pitchFamily="18" charset="0"/>
                <a:cs typeface="Times New Roman" panose="02020603050405020304" pitchFamily="18" charset="0"/>
              </a:rPr>
              <a:t> только 50% (лучше для исключения патологии)</a:t>
            </a:r>
            <a:endParaRPr lang="ru-RU" sz="1200" dirty="0">
              <a:effectLst/>
              <a:ea typeface="Times New Roman" panose="02020603050405020304" pitchFamily="18" charset="0"/>
              <a:cs typeface="Times New Roman" panose="02020603050405020304" pitchFamily="18" charset="0"/>
            </a:endParaRPr>
          </a:p>
          <a:p>
            <a:pPr marL="0" indent="0" algn="l">
              <a:buNone/>
            </a:pPr>
            <a:r>
              <a:rPr lang="ru-RU" sz="1200" b="1" dirty="0">
                <a:solidFill>
                  <a:srgbClr val="404040"/>
                </a:solidFill>
                <a:effectLst/>
                <a:ea typeface="Times New Roman" panose="02020603050405020304" pitchFamily="18" charset="0"/>
              </a:rPr>
              <a:t>Вывод:</a:t>
            </a:r>
            <a:br>
              <a:rPr lang="ru-RU" sz="1200" dirty="0">
                <a:solidFill>
                  <a:srgbClr val="404040"/>
                </a:solidFill>
                <a:effectLst/>
                <a:ea typeface="Times New Roman" panose="02020603050405020304" pitchFamily="18" charset="0"/>
              </a:rPr>
            </a:br>
            <a:r>
              <a:rPr lang="ru-RU" sz="1200" dirty="0">
                <a:solidFill>
                  <a:srgbClr val="404040"/>
                </a:solidFill>
                <a:effectLst/>
                <a:ea typeface="Times New Roman" panose="02020603050405020304" pitchFamily="18" charset="0"/>
              </a:rPr>
              <a:t>FADIR — лучший тест для первичной диагностики, но требует подтверждения визуализацией.</a:t>
            </a:r>
            <a:br>
              <a:rPr lang="ru-RU" sz="1200" dirty="0">
                <a:solidFill>
                  <a:srgbClr val="404040"/>
                </a:solidFill>
                <a:effectLst/>
                <a:ea typeface="Times New Roman" panose="02020603050405020304" pitchFamily="18" charset="0"/>
              </a:rPr>
            </a:br>
            <a:r>
              <a:rPr lang="ru-RU" sz="1350" b="1" dirty="0">
                <a:solidFill>
                  <a:srgbClr val="404040"/>
                </a:solidFill>
                <a:effectLst/>
                <a:ea typeface="Times New Roman" panose="02020603050405020304" pitchFamily="18" charset="0"/>
              </a:rPr>
              <a:t> </a:t>
            </a:r>
            <a:br>
              <a:rPr lang="ru-RU" sz="1350" b="1" dirty="0">
                <a:solidFill>
                  <a:srgbClr val="404040"/>
                </a:solidFill>
                <a:effectLst/>
                <a:ea typeface="Times New Roman" panose="02020603050405020304" pitchFamily="18" charset="0"/>
              </a:rPr>
            </a:br>
            <a:r>
              <a:rPr lang="ru-RU" sz="1350" b="1" dirty="0">
                <a:solidFill>
                  <a:srgbClr val="404040"/>
                </a:solidFill>
                <a:effectLst/>
                <a:ea typeface="Times New Roman" panose="02020603050405020304" pitchFamily="18" charset="0"/>
              </a:rPr>
              <a:t>Agricola </a:t>
            </a:r>
            <a:r>
              <a:rPr lang="ru-RU" sz="1350" b="1" dirty="0" err="1">
                <a:solidFill>
                  <a:srgbClr val="404040"/>
                </a:solidFill>
                <a:effectLst/>
                <a:ea typeface="Times New Roman" panose="02020603050405020304" pitchFamily="18" charset="0"/>
              </a:rPr>
              <a:t>et</a:t>
            </a:r>
            <a:r>
              <a:rPr lang="ru-RU" sz="1350" b="1" dirty="0">
                <a:solidFill>
                  <a:srgbClr val="404040"/>
                </a:solidFill>
                <a:effectLst/>
                <a:ea typeface="Times New Roman" panose="02020603050405020304" pitchFamily="18" charset="0"/>
              </a:rPr>
              <a:t> </a:t>
            </a:r>
            <a:r>
              <a:rPr lang="ru-RU" sz="1350" b="1" dirty="0" err="1">
                <a:solidFill>
                  <a:srgbClr val="404040"/>
                </a:solidFill>
                <a:effectLst/>
                <a:ea typeface="Times New Roman" panose="02020603050405020304" pitchFamily="18" charset="0"/>
              </a:rPr>
              <a:t>al</a:t>
            </a:r>
            <a:r>
              <a:rPr lang="ru-RU" sz="1350" b="1" dirty="0">
                <a:solidFill>
                  <a:srgbClr val="404040"/>
                </a:solidFill>
                <a:effectLst/>
                <a:ea typeface="Times New Roman" panose="02020603050405020304" pitchFamily="18" charset="0"/>
              </a:rPr>
              <a:t>.  </a:t>
            </a:r>
            <a:r>
              <a:rPr lang="en-US" sz="1200" i="1" dirty="0">
                <a:solidFill>
                  <a:srgbClr val="404040"/>
                </a:solidFill>
                <a:effectLst/>
                <a:ea typeface="Times New Roman" panose="02020603050405020304" pitchFamily="18" charset="0"/>
              </a:rPr>
              <a:t>"CT/MRI correlation with clinical tests in FAI"</a:t>
            </a:r>
            <a:r>
              <a:rPr lang="en-US" sz="1200" dirty="0">
                <a:solidFill>
                  <a:srgbClr val="404040"/>
                </a:solidFill>
                <a:effectLst/>
                <a:ea typeface="Times New Roman" panose="02020603050405020304" pitchFamily="18" charset="0"/>
              </a:rPr>
              <a:t> (Osteoarthritis Cartilage, 2021)</a:t>
            </a:r>
            <a:br>
              <a:rPr lang="en-US" sz="1200" dirty="0">
                <a:solidFill>
                  <a:srgbClr val="404040"/>
                </a:solidFill>
                <a:effectLst/>
                <a:ea typeface="Times New Roman" panose="02020603050405020304" pitchFamily="18" charset="0"/>
              </a:rPr>
            </a:br>
            <a:br>
              <a:rPr lang="ru-RU" sz="1200" dirty="0">
                <a:solidFill>
                  <a:srgbClr val="404040"/>
                </a:solidFill>
                <a:effectLst/>
                <a:ea typeface="Times New Roman" panose="02020603050405020304" pitchFamily="18" charset="0"/>
              </a:rPr>
            </a:br>
            <a:r>
              <a:rPr lang="ru-RU" sz="1200" b="1" dirty="0">
                <a:solidFill>
                  <a:srgbClr val="404040"/>
                </a:solidFill>
                <a:effectLst/>
                <a:ea typeface="Times New Roman" panose="02020603050405020304" pitchFamily="18" charset="0"/>
              </a:rPr>
              <a:t>Ключевые данные</a:t>
            </a:r>
            <a:r>
              <a:rPr lang="en-US" sz="1200" b="1" dirty="0">
                <a:solidFill>
                  <a:srgbClr val="404040"/>
                </a:solidFill>
                <a:effectLst/>
                <a:ea typeface="Times New Roman" panose="02020603050405020304" pitchFamily="18" charset="0"/>
              </a:rPr>
              <a:t>:</a:t>
            </a:r>
            <a:endParaRPr lang="ru-RU" sz="1200" dirty="0">
              <a:effectLst/>
              <a:ea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Положительный FADIR + боль при скрещивании ног:</a:t>
            </a:r>
            <a:endParaRPr lang="ru-RU" sz="1200" dirty="0">
              <a:effectLst/>
              <a:ea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92% вероятность CAM-деформации на КТ</a:t>
            </a:r>
            <a:endParaRPr lang="ru-RU" sz="12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Тест </a:t>
            </a:r>
            <a:r>
              <a:rPr lang="ru-RU" sz="1200" b="1" dirty="0" err="1">
                <a:solidFill>
                  <a:srgbClr val="404040"/>
                </a:solidFill>
                <a:effectLst/>
                <a:ea typeface="Times New Roman" panose="02020603050405020304" pitchFamily="18" charset="0"/>
              </a:rPr>
              <a:t>Log</a:t>
            </a:r>
            <a:r>
              <a:rPr lang="ru-RU" sz="1200" b="1" dirty="0">
                <a:solidFill>
                  <a:srgbClr val="404040"/>
                </a:solidFill>
                <a:effectLst/>
                <a:ea typeface="Times New Roman" panose="02020603050405020304" pitchFamily="18" charset="0"/>
              </a:rPr>
              <a:t> </a:t>
            </a:r>
            <a:r>
              <a:rPr lang="ru-RU" sz="1200" b="1" dirty="0" err="1">
                <a:solidFill>
                  <a:srgbClr val="404040"/>
                </a:solidFill>
                <a:effectLst/>
                <a:ea typeface="Times New Roman" panose="02020603050405020304" pitchFamily="18" charset="0"/>
              </a:rPr>
              <a:t>Roll</a:t>
            </a:r>
            <a:r>
              <a:rPr lang="ru-RU" sz="1200" b="1" dirty="0">
                <a:solidFill>
                  <a:srgbClr val="404040"/>
                </a:solidFill>
                <a:effectLst/>
                <a:ea typeface="Times New Roman" panose="02020603050405020304" pitchFamily="18" charset="0"/>
              </a:rPr>
              <a:t> (пассивная ротация бедра):</a:t>
            </a:r>
            <a:endParaRPr lang="ru-RU" sz="1200" dirty="0">
              <a:effectLst/>
              <a:ea typeface="Times New Roman" panose="02020603050405020304" pitchFamily="18" charset="0"/>
            </a:endParaRPr>
          </a:p>
          <a:p>
            <a:pPr marL="0" indent="0">
              <a:buNone/>
            </a:pPr>
            <a:r>
              <a:rPr lang="ru-RU" sz="1200" dirty="0">
                <a:solidFill>
                  <a:srgbClr val="404040"/>
                </a:solidFill>
                <a:effectLst/>
                <a:ea typeface="Calibri" panose="020F0502020204030204" pitchFamily="34" charset="0"/>
                <a:cs typeface="Times New Roman" panose="02020603050405020304" pitchFamily="18" charset="0"/>
              </a:rPr>
              <a:t>                   </a:t>
            </a:r>
            <a:r>
              <a:rPr lang="ru-RU" sz="1200" dirty="0" err="1">
                <a:solidFill>
                  <a:srgbClr val="404040"/>
                </a:solidFill>
                <a:effectLst/>
                <a:ea typeface="Calibri" panose="020F0502020204030204" pitchFamily="34" charset="0"/>
                <a:cs typeface="Times New Roman" panose="02020603050405020304" pitchFamily="18" charset="0"/>
              </a:rPr>
              <a:t>Sp</a:t>
            </a:r>
            <a:r>
              <a:rPr lang="ru-RU" sz="1200" dirty="0">
                <a:solidFill>
                  <a:srgbClr val="404040"/>
                </a:solidFill>
                <a:effectLst/>
                <a:ea typeface="Calibri" panose="020F0502020204030204" pitchFamily="34" charset="0"/>
                <a:cs typeface="Times New Roman" panose="02020603050405020304" pitchFamily="18" charset="0"/>
              </a:rPr>
              <a:t> 90% для внутрисуставной патологии</a:t>
            </a:r>
            <a:r>
              <a:rPr lang="ru-RU" dirty="0">
                <a:effectLst/>
              </a:rPr>
              <a:t> </a:t>
            </a:r>
            <a:endParaRPr lang="ru-RU" dirty="0"/>
          </a:p>
        </p:txBody>
      </p:sp>
    </p:spTree>
    <p:extLst>
      <p:ext uri="{BB962C8B-B14F-4D97-AF65-F5344CB8AC3E}">
        <p14:creationId xmlns:p14="http://schemas.microsoft.com/office/powerpoint/2010/main" val="1241057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48F20C-382F-5F24-8971-56A9F17FEC3F}"/>
              </a:ext>
            </a:extLst>
          </p:cNvPr>
          <p:cNvSpPr>
            <a:spLocks noGrp="1"/>
          </p:cNvSpPr>
          <p:nvPr>
            <p:ph type="title"/>
          </p:nvPr>
        </p:nvSpPr>
        <p:spPr>
          <a:xfrm>
            <a:off x="1868999" y="287642"/>
            <a:ext cx="8911687" cy="1280890"/>
          </a:xfrm>
        </p:spPr>
        <p:txBody>
          <a:bodyPr/>
          <a:lstStyle/>
          <a:p>
            <a:pPr algn="ctr"/>
            <a:r>
              <a:rPr lang="ru-RU" dirty="0" err="1"/>
              <a:t>Тендопатия</a:t>
            </a:r>
            <a:r>
              <a:rPr lang="ru-RU" dirty="0"/>
              <a:t> проксимального сухожилия </a:t>
            </a:r>
            <a:r>
              <a:rPr lang="ru-RU" dirty="0" err="1"/>
              <a:t>хамстрингов</a:t>
            </a:r>
            <a:endParaRPr lang="ru-RU" dirty="0"/>
          </a:p>
        </p:txBody>
      </p:sp>
      <p:sp>
        <p:nvSpPr>
          <p:cNvPr id="3" name="Объект 2">
            <a:extLst>
              <a:ext uri="{FF2B5EF4-FFF2-40B4-BE49-F238E27FC236}">
                <a16:creationId xmlns:a16="http://schemas.microsoft.com/office/drawing/2014/main" id="{9496276F-02B6-200D-A9BB-5D3553826ADA}"/>
              </a:ext>
            </a:extLst>
          </p:cNvPr>
          <p:cNvSpPr>
            <a:spLocks noGrp="1"/>
          </p:cNvSpPr>
          <p:nvPr>
            <p:ph idx="1"/>
          </p:nvPr>
        </p:nvSpPr>
        <p:spPr>
          <a:xfrm>
            <a:off x="5478178" y="1568532"/>
            <a:ext cx="5745080" cy="3720935"/>
          </a:xfrm>
        </p:spPr>
        <p:txBody>
          <a:bodyPr/>
          <a:lstStyle/>
          <a:p>
            <a:pPr marL="0" indent="0" algn="l">
              <a:buNone/>
            </a:pPr>
            <a:r>
              <a:rPr lang="ru-RU" b="0" i="0" u="none" strike="noStrike" dirty="0">
                <a:solidFill>
                  <a:srgbClr val="0A0A0A"/>
                </a:solidFill>
                <a:effectLst/>
              </a:rPr>
              <a:t>Проксимальная </a:t>
            </a:r>
            <a:r>
              <a:rPr lang="ru-RU" b="0" i="0" u="none" strike="noStrike" dirty="0" err="1">
                <a:solidFill>
                  <a:srgbClr val="0A0A0A"/>
                </a:solidFill>
                <a:effectLst/>
              </a:rPr>
              <a:t>тендинопатия</a:t>
            </a:r>
            <a:r>
              <a:rPr lang="ru-RU" b="0" i="0" u="none" strike="noStrike" dirty="0">
                <a:solidFill>
                  <a:srgbClr val="0A0A0A"/>
                </a:solidFill>
                <a:effectLst/>
              </a:rPr>
              <a:t> </a:t>
            </a:r>
            <a:r>
              <a:rPr lang="ru-RU" b="0" i="0" u="none" strike="noStrike" dirty="0" err="1">
                <a:solidFill>
                  <a:srgbClr val="0A0A0A"/>
                </a:solidFill>
                <a:effectLst/>
              </a:rPr>
              <a:t>хамстрингов</a:t>
            </a:r>
            <a:r>
              <a:rPr lang="ru-RU" b="0" i="0" u="none" strike="noStrike" dirty="0">
                <a:solidFill>
                  <a:srgbClr val="0A0A0A"/>
                </a:solidFill>
                <a:effectLst/>
              </a:rPr>
              <a:t> — это заболевание сухожилий мышц задней поверхности бедра (</a:t>
            </a:r>
            <a:r>
              <a:rPr lang="ru-RU" b="0" i="0" u="none" strike="noStrike" dirty="0" err="1">
                <a:solidFill>
                  <a:srgbClr val="0A0A0A"/>
                </a:solidFill>
                <a:effectLst/>
              </a:rPr>
              <a:t>хамстрингов</a:t>
            </a:r>
            <a:r>
              <a:rPr lang="ru-RU" b="0" i="0" u="none" strike="noStrike" dirty="0">
                <a:solidFill>
                  <a:srgbClr val="0A0A0A"/>
                </a:solidFill>
                <a:effectLst/>
              </a:rPr>
              <a:t>) в месте их крепления к седалищному бугру, характеризующееся дегенеративными изменениями из-за перегрузок или микротравм, а не только воспалением. Это состояние приводит к боли в ягодичной области и по ходу бедра, усиливающейся при нагрузке, и часто встречается у спортсменов, особенно занимающихся бегом или выполняющих резкие движения. </a:t>
            </a:r>
          </a:p>
          <a:p>
            <a:pPr marL="0" indent="0">
              <a:buNone/>
            </a:pPr>
            <a:endParaRPr lang="ru-RU" dirty="0"/>
          </a:p>
        </p:txBody>
      </p:sp>
      <p:pic>
        <p:nvPicPr>
          <p:cNvPr id="7" name="Рисунок 6">
            <a:extLst>
              <a:ext uri="{FF2B5EF4-FFF2-40B4-BE49-F238E27FC236}">
                <a16:creationId xmlns:a16="http://schemas.microsoft.com/office/drawing/2014/main" id="{6CF19988-8B61-AAF6-3E71-CE3102B9A9C5}"/>
              </a:ext>
            </a:extLst>
          </p:cNvPr>
          <p:cNvPicPr>
            <a:picLocks noChangeAspect="1"/>
          </p:cNvPicPr>
          <p:nvPr/>
        </p:nvPicPr>
        <p:blipFill>
          <a:blip r:embed="rId2"/>
          <a:stretch>
            <a:fillRect/>
          </a:stretch>
        </p:blipFill>
        <p:spPr>
          <a:xfrm>
            <a:off x="968742" y="1786763"/>
            <a:ext cx="4055038" cy="4494462"/>
          </a:xfrm>
          <a:prstGeom prst="rect">
            <a:avLst/>
          </a:prstGeom>
        </p:spPr>
      </p:pic>
    </p:spTree>
    <p:extLst>
      <p:ext uri="{BB962C8B-B14F-4D97-AF65-F5344CB8AC3E}">
        <p14:creationId xmlns:p14="http://schemas.microsoft.com/office/powerpoint/2010/main" val="1808873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8BDAA49-6A7E-31DA-046D-844CE8CE4C06}"/>
              </a:ext>
            </a:extLst>
          </p:cNvPr>
          <p:cNvSpPr>
            <a:spLocks noGrp="1"/>
          </p:cNvSpPr>
          <p:nvPr>
            <p:ph idx="1"/>
          </p:nvPr>
        </p:nvSpPr>
        <p:spPr>
          <a:xfrm>
            <a:off x="7596554" y="1219200"/>
            <a:ext cx="4294920" cy="5430576"/>
          </a:xfrm>
        </p:spPr>
        <p:txBody>
          <a:bodyPr>
            <a:normAutofit/>
          </a:bodyPr>
          <a:lstStyle/>
          <a:p>
            <a:pPr marL="0" indent="0">
              <a:buNone/>
            </a:pPr>
            <a:r>
              <a:rPr lang="ru-RU" sz="1400" b="1" dirty="0"/>
              <a:t>Тест </a:t>
            </a:r>
            <a:r>
              <a:rPr lang="ru-RU" sz="1400" b="1" dirty="0" err="1"/>
              <a:t>Пуранен</a:t>
            </a:r>
            <a:r>
              <a:rPr lang="ru-RU" sz="1400" b="1" dirty="0"/>
              <a:t>-Орава </a:t>
            </a:r>
          </a:p>
          <a:p>
            <a:pPr marL="0" indent="0">
              <a:buNone/>
            </a:pPr>
            <a:r>
              <a:rPr lang="ru-RU" sz="1400" dirty="0"/>
              <a:t>Пациента просят активно растянуть мышцы задней поверхности бедра, при этом бедро полностью сгибается, колено разгибается, а стопа опирается на кушетку. Тест оценивается положительно при провокации привычных симптомов.</a:t>
            </a:r>
          </a:p>
          <a:p>
            <a:pPr marL="0" indent="0">
              <a:buNone/>
            </a:pPr>
            <a:r>
              <a:rPr lang="ru-RU" sz="1400" b="1" dirty="0"/>
              <a:t>Тест растяжки согнутого колена </a:t>
            </a:r>
          </a:p>
          <a:p>
            <a:pPr marL="0" indent="0">
              <a:buNone/>
            </a:pPr>
            <a:r>
              <a:rPr lang="ru-RU" sz="1400" dirty="0"/>
              <a:t>Пациент лежит в положении на спине. Специалист максимально сгибает бедро и колено пациента, а затем медленно разгибает последнее. Тест положительный при воспроизведении боли в месте прикрепления сухожилия.</a:t>
            </a:r>
          </a:p>
        </p:txBody>
      </p:sp>
      <p:pic>
        <p:nvPicPr>
          <p:cNvPr id="4" name="Рисунок 3">
            <a:extLst>
              <a:ext uri="{FF2B5EF4-FFF2-40B4-BE49-F238E27FC236}">
                <a16:creationId xmlns:a16="http://schemas.microsoft.com/office/drawing/2014/main" id="{B840DB14-D39D-48FD-E1AD-C0BFD1409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585" y="310019"/>
            <a:ext cx="3798276" cy="2848707"/>
          </a:xfrm>
          <a:prstGeom prst="rect">
            <a:avLst/>
          </a:prstGeom>
        </p:spPr>
      </p:pic>
      <p:pic>
        <p:nvPicPr>
          <p:cNvPr id="5" name="Рисунок 4">
            <a:extLst>
              <a:ext uri="{FF2B5EF4-FFF2-40B4-BE49-F238E27FC236}">
                <a16:creationId xmlns:a16="http://schemas.microsoft.com/office/drawing/2014/main" id="{82BD3982-A3EC-1C12-B2DF-C2E703106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47" y="3369103"/>
            <a:ext cx="4548553" cy="3414091"/>
          </a:xfrm>
          <a:prstGeom prst="rect">
            <a:avLst/>
          </a:prstGeom>
        </p:spPr>
      </p:pic>
    </p:spTree>
    <p:extLst>
      <p:ext uri="{BB962C8B-B14F-4D97-AF65-F5344CB8AC3E}">
        <p14:creationId xmlns:p14="http://schemas.microsoft.com/office/powerpoint/2010/main" val="3027984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AB3F5E4-A5D1-5B8E-D880-062EBDF16DD3}"/>
              </a:ext>
            </a:extLst>
          </p:cNvPr>
          <p:cNvSpPr>
            <a:spLocks noGrp="1"/>
          </p:cNvSpPr>
          <p:nvPr>
            <p:ph idx="1"/>
          </p:nvPr>
        </p:nvSpPr>
        <p:spPr>
          <a:xfrm>
            <a:off x="2107948" y="1327485"/>
            <a:ext cx="8915400" cy="3777622"/>
          </a:xfrm>
        </p:spPr>
        <p:txBody>
          <a:bodyPr/>
          <a:lstStyle/>
          <a:p>
            <a:r>
              <a:rPr lang="ru-RU" sz="1800" dirty="0">
                <a:solidFill>
                  <a:schemeClr val="tx1"/>
                </a:solidFill>
                <a:effectLst/>
                <a:ea typeface="Calibri" panose="020F0502020204030204" pitchFamily="34" charset="0"/>
                <a:cs typeface="Times New Roman" panose="02020603050405020304" pitchFamily="18" charset="0"/>
              </a:rPr>
              <a:t>Большинство пациентов сообщают о возрастающей боли различной интенсивности при пальпации места крепления сухожилия. </a:t>
            </a:r>
          </a:p>
          <a:p>
            <a:r>
              <a:rPr lang="ru-RU" sz="1800" dirty="0">
                <a:solidFill>
                  <a:schemeClr val="tx1"/>
                </a:solidFill>
                <a:effectLst/>
                <a:ea typeface="Calibri" panose="020F0502020204030204" pitchFamily="34" charset="0"/>
                <a:cs typeface="Times New Roman" panose="02020603050405020304" pitchFamily="18" charset="0"/>
              </a:rPr>
              <a:t>Наиболее информативен тест растяжения или подобный </a:t>
            </a:r>
            <a:r>
              <a:rPr lang="ru-RU" sz="1800" i="1" dirty="0">
                <a:solidFill>
                  <a:schemeClr val="tx1"/>
                </a:solidFill>
                <a:effectLst/>
                <a:ea typeface="Calibri" panose="020F0502020204030204" pitchFamily="34" charset="0"/>
                <a:cs typeface="Times New Roman" panose="02020603050405020304" pitchFamily="18" charset="0"/>
              </a:rPr>
              <a:t>тест </a:t>
            </a:r>
            <a:r>
              <a:rPr lang="ru-RU" sz="1800" i="1" dirty="0" err="1">
                <a:solidFill>
                  <a:schemeClr val="tx1"/>
                </a:solidFill>
                <a:effectLst/>
                <a:ea typeface="Calibri" panose="020F0502020204030204" pitchFamily="34" charset="0"/>
                <a:cs typeface="Times New Roman" panose="02020603050405020304" pitchFamily="18" charset="0"/>
              </a:rPr>
              <a:t>Пуранен</a:t>
            </a:r>
            <a:r>
              <a:rPr lang="ru-RU" sz="1800" i="1" dirty="0">
                <a:solidFill>
                  <a:schemeClr val="tx1"/>
                </a:solidFill>
                <a:effectLst/>
                <a:ea typeface="Calibri" panose="020F0502020204030204" pitchFamily="34" charset="0"/>
                <a:cs typeface="Times New Roman" panose="02020603050405020304" pitchFamily="18" charset="0"/>
              </a:rPr>
              <a:t>-Оравы</a:t>
            </a:r>
            <a:r>
              <a:rPr lang="en-US" sz="1800" i="1" dirty="0">
                <a:solidFill>
                  <a:schemeClr val="tx1"/>
                </a:solidFill>
                <a:effectLst/>
                <a:ea typeface="Calibri" panose="020F0502020204030204" pitchFamily="34" charset="0"/>
                <a:cs typeface="Times New Roman" panose="02020603050405020304" pitchFamily="18" charset="0"/>
              </a:rPr>
              <a:t> (</a:t>
            </a:r>
            <a:r>
              <a:rPr lang="ru-RU" sz="1800" i="1" dirty="0">
                <a:solidFill>
                  <a:schemeClr val="tx1"/>
                </a:solidFill>
                <a:effectLst/>
                <a:ea typeface="Calibri" panose="020F0502020204030204" pitchFamily="34" charset="0"/>
                <a:cs typeface="Times New Roman" panose="02020603050405020304" pitchFamily="18" charset="0"/>
              </a:rPr>
              <a:t>чувствительность 0.76, специфичность 0.82) </a:t>
            </a:r>
            <a:r>
              <a:rPr lang="ru-RU" sz="1800" dirty="0">
                <a:solidFill>
                  <a:schemeClr val="tx1"/>
                </a:solidFill>
                <a:effectLst/>
                <a:ea typeface="Calibri" panose="020F0502020204030204" pitchFamily="34" charset="0"/>
                <a:cs typeface="Times New Roman" panose="02020603050405020304" pitchFamily="18" charset="0"/>
              </a:rPr>
              <a:t>и </a:t>
            </a:r>
            <a:r>
              <a:rPr lang="ru-RU" sz="1800" i="1" dirty="0">
                <a:solidFill>
                  <a:schemeClr val="tx1"/>
                </a:solidFill>
                <a:effectLst/>
                <a:ea typeface="Calibri" panose="020F0502020204030204" pitchFamily="34" charset="0"/>
                <a:cs typeface="Times New Roman" panose="02020603050405020304" pitchFamily="18" charset="0"/>
              </a:rPr>
              <a:t>тест растяжения с согнутым коленом (чувствительность 0.84, специфичность 0.87). </a:t>
            </a:r>
          </a:p>
          <a:p>
            <a:endParaRPr lang="ru-RU" dirty="0"/>
          </a:p>
        </p:txBody>
      </p:sp>
    </p:spTree>
    <p:extLst>
      <p:ext uri="{BB962C8B-B14F-4D97-AF65-F5344CB8AC3E}">
        <p14:creationId xmlns:p14="http://schemas.microsoft.com/office/powerpoint/2010/main" val="3882011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DD09FC7-27BB-31D3-F207-FF66366C7B79}"/>
              </a:ext>
            </a:extLst>
          </p:cNvPr>
          <p:cNvSpPr>
            <a:spLocks noGrp="1"/>
          </p:cNvSpPr>
          <p:nvPr>
            <p:ph idx="1"/>
          </p:nvPr>
        </p:nvSpPr>
        <p:spPr>
          <a:xfrm>
            <a:off x="916988" y="1411357"/>
            <a:ext cx="3341976" cy="4491814"/>
          </a:xfrm>
        </p:spPr>
        <p:txBody>
          <a:bodyPr>
            <a:normAutofit/>
          </a:bodyPr>
          <a:lstStyle/>
          <a:p>
            <a:pPr marL="0" indent="0">
              <a:buNone/>
            </a:pPr>
            <a:r>
              <a:rPr lang="ru-RU" sz="2000" b="1" kern="100" dirty="0">
                <a:effectLst/>
                <a:ea typeface="Calibri" panose="020F0502020204030204" pitchFamily="34" charset="0"/>
                <a:cs typeface="Calibri" panose="020F0502020204030204" pitchFamily="34" charset="0"/>
              </a:rPr>
              <a:t>Преимущества</a:t>
            </a:r>
          </a:p>
          <a:p>
            <a:pPr marL="0" indent="0">
              <a:buNone/>
            </a:pPr>
            <a:r>
              <a:rPr lang="ru-RU" sz="2000" kern="100" dirty="0">
                <a:effectLst/>
                <a:ea typeface="Calibri" panose="020F0502020204030204" pitchFamily="34" charset="0"/>
                <a:cs typeface="Calibri" panose="020F0502020204030204" pitchFamily="34" charset="0"/>
              </a:rPr>
              <a:t>Ценная часть общего осмотра</a:t>
            </a:r>
            <a:endParaRPr lang="ru-RU" sz="2000" kern="100" dirty="0">
              <a:effectLst/>
              <a:ea typeface="Calibri" panose="020F0502020204030204" pitchFamily="34" charset="0"/>
              <a:cs typeface="Times New Roman" panose="02020603050405020304" pitchFamily="18" charset="0"/>
            </a:endParaRPr>
          </a:p>
          <a:p>
            <a:pPr marL="0" indent="0">
              <a:buNone/>
            </a:pPr>
            <a:r>
              <a:rPr lang="ru-RU" sz="2000" kern="100" dirty="0">
                <a:effectLst/>
                <a:ea typeface="Calibri" panose="020F0502020204030204" pitchFamily="34" charset="0"/>
                <a:cs typeface="Calibri" panose="020F0502020204030204" pitchFamily="34" charset="0"/>
              </a:rPr>
              <a:t>Позволяет согласовать симптомы с осмотром</a:t>
            </a:r>
            <a:endParaRPr lang="ru-RU" sz="2000" kern="100" dirty="0">
              <a:effectLst/>
              <a:ea typeface="Calibri" panose="020F0502020204030204" pitchFamily="34" charset="0"/>
              <a:cs typeface="Times New Roman" panose="02020603050405020304" pitchFamily="18" charset="0"/>
            </a:endParaRPr>
          </a:p>
          <a:p>
            <a:pPr marL="0" indent="0">
              <a:buNone/>
            </a:pPr>
            <a:r>
              <a:rPr lang="ru-RU" sz="2000" kern="100" dirty="0">
                <a:effectLst/>
                <a:ea typeface="Calibri" panose="020F0502020204030204" pitchFamily="34" charset="0"/>
                <a:cs typeface="Calibri" panose="020F0502020204030204" pitchFamily="34" charset="0"/>
              </a:rPr>
              <a:t>Специалисты все еще используют биомедицинскую модель</a:t>
            </a:r>
            <a:endParaRPr lang="ru-RU" sz="2000" kern="100" dirty="0">
              <a:effectLst/>
              <a:ea typeface="Calibri" panose="020F0502020204030204" pitchFamily="34" charset="0"/>
              <a:cs typeface="Times New Roman" panose="02020603050405020304" pitchFamily="18" charset="0"/>
            </a:endParaRPr>
          </a:p>
          <a:p>
            <a:pPr marL="0" indent="0">
              <a:buNone/>
            </a:pPr>
            <a:r>
              <a:rPr lang="ru-RU" sz="2000" kern="100" dirty="0">
                <a:effectLst/>
                <a:ea typeface="Calibri" panose="020F0502020204030204" pitchFamily="34" charset="0"/>
                <a:cs typeface="Calibri" panose="020F0502020204030204" pitchFamily="34" charset="0"/>
              </a:rPr>
              <a:t>Негативный тест позволяет исключить патологию</a:t>
            </a:r>
            <a:endParaRPr lang="ru-RU" sz="2000" kern="100" dirty="0">
              <a:effectLst/>
              <a:ea typeface="Calibri" panose="020F0502020204030204" pitchFamily="34" charset="0"/>
              <a:cs typeface="Times New Roman" panose="02020603050405020304" pitchFamily="18" charset="0"/>
            </a:endParaRPr>
          </a:p>
          <a:p>
            <a:pPr marL="0" indent="0">
              <a:buNone/>
            </a:pPr>
            <a:endParaRPr lang="ru-RU" dirty="0"/>
          </a:p>
        </p:txBody>
      </p:sp>
      <p:sp>
        <p:nvSpPr>
          <p:cNvPr id="4" name="Объект 2">
            <a:extLst>
              <a:ext uri="{FF2B5EF4-FFF2-40B4-BE49-F238E27FC236}">
                <a16:creationId xmlns:a16="http://schemas.microsoft.com/office/drawing/2014/main" id="{45D0FB83-10A1-5EF4-90B8-CF4B07505AE2}"/>
              </a:ext>
            </a:extLst>
          </p:cNvPr>
          <p:cNvSpPr txBox="1">
            <a:spLocks/>
          </p:cNvSpPr>
          <p:nvPr/>
        </p:nvSpPr>
        <p:spPr>
          <a:xfrm>
            <a:off x="8370359" y="1280993"/>
            <a:ext cx="3821641" cy="56486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ru-RU" sz="2000" b="1" kern="100" dirty="0">
                <a:effectLst/>
                <a:ea typeface="Calibri" panose="020F0502020204030204" pitchFamily="34" charset="0"/>
                <a:cs typeface="Calibri" panose="020F0502020204030204" pitchFamily="34" charset="0"/>
              </a:rPr>
              <a:t>Недостатки</a:t>
            </a:r>
          </a:p>
          <a:p>
            <a:pPr marL="0" indent="0">
              <a:buNone/>
            </a:pPr>
            <a:r>
              <a:rPr lang="ru-RU" sz="2000" kern="100" dirty="0">
                <a:effectLst/>
                <a:ea typeface="Calibri" panose="020F0502020204030204" pitchFamily="34" charset="0"/>
                <a:cs typeface="Calibri" panose="020F0502020204030204" pitchFamily="34" charset="0"/>
              </a:rPr>
              <a:t>Много тестов низкого качества</a:t>
            </a:r>
            <a:endParaRPr lang="ru-RU" sz="2000" kern="100" dirty="0">
              <a:effectLst/>
              <a:ea typeface="Calibri" panose="020F0502020204030204" pitchFamily="34" charset="0"/>
              <a:cs typeface="Times New Roman" panose="02020603050405020304" pitchFamily="18" charset="0"/>
            </a:endParaRPr>
          </a:p>
          <a:p>
            <a:pPr marL="0" indent="0">
              <a:buNone/>
            </a:pPr>
            <a:r>
              <a:rPr lang="ru-RU" sz="2000" kern="100" dirty="0">
                <a:effectLst/>
                <a:ea typeface="Calibri" panose="020F0502020204030204" pitchFamily="34" charset="0"/>
                <a:cs typeface="Calibri" panose="020F0502020204030204" pitchFamily="34" charset="0"/>
              </a:rPr>
              <a:t>Положительный тест может быть получен за счет раздражения большого количества источников в тканях</a:t>
            </a:r>
            <a:endParaRPr lang="ru-RU" sz="2000" kern="100" dirty="0">
              <a:effectLst/>
              <a:ea typeface="Calibri" panose="020F0502020204030204" pitchFamily="34" charset="0"/>
              <a:cs typeface="Times New Roman" panose="02020603050405020304" pitchFamily="18" charset="0"/>
            </a:endParaRPr>
          </a:p>
          <a:p>
            <a:pPr marL="0" indent="0">
              <a:buNone/>
            </a:pPr>
            <a:r>
              <a:rPr lang="ru-RU" sz="2000" kern="100" dirty="0">
                <a:effectLst/>
                <a:ea typeface="Calibri" panose="020F0502020204030204" pitchFamily="34" charset="0"/>
                <a:cs typeface="Calibri" panose="020F0502020204030204" pitchFamily="34" charset="0"/>
              </a:rPr>
              <a:t>Сложности с хронической болью</a:t>
            </a:r>
            <a:endParaRPr lang="ru-RU" sz="2000" kern="100" dirty="0">
              <a:effectLst/>
              <a:ea typeface="Calibri" panose="020F0502020204030204" pitchFamily="34" charset="0"/>
              <a:cs typeface="Times New Roman" panose="02020603050405020304" pitchFamily="18" charset="0"/>
            </a:endParaRPr>
          </a:p>
          <a:p>
            <a:pPr marL="0" indent="0">
              <a:buNone/>
            </a:pPr>
            <a:r>
              <a:rPr lang="ru-RU" sz="2000" kern="100" dirty="0">
                <a:effectLst/>
                <a:ea typeface="Calibri" panose="020F0502020204030204" pitchFamily="34" charset="0"/>
                <a:cs typeface="Calibri" panose="020F0502020204030204" pitchFamily="34" charset="0"/>
              </a:rPr>
              <a:t>Не применимы на ранней стадии заболевания (можно ли находку использовать для профилактики?)</a:t>
            </a:r>
            <a:endParaRPr lang="ru-RU" sz="2000" kern="100" dirty="0">
              <a:effectLst/>
              <a:ea typeface="Calibri" panose="020F0502020204030204" pitchFamily="34" charset="0"/>
              <a:cs typeface="Times New Roman" panose="02020603050405020304" pitchFamily="18" charset="0"/>
            </a:endParaRPr>
          </a:p>
          <a:p>
            <a:pPr marL="0" indent="0">
              <a:buFont typeface="Wingdings 3" charset="2"/>
              <a:buNone/>
            </a:pPr>
            <a:endParaRPr lang="ru-RU" dirty="0"/>
          </a:p>
        </p:txBody>
      </p:sp>
      <p:pic>
        <p:nvPicPr>
          <p:cNvPr id="5" name="Рисунок 4">
            <a:extLst>
              <a:ext uri="{FF2B5EF4-FFF2-40B4-BE49-F238E27FC236}">
                <a16:creationId xmlns:a16="http://schemas.microsoft.com/office/drawing/2014/main" id="{C7216B9B-015E-1176-3F04-9747ADB6955F}"/>
              </a:ext>
            </a:extLst>
          </p:cNvPr>
          <p:cNvPicPr>
            <a:picLocks noChangeAspect="1"/>
          </p:cNvPicPr>
          <p:nvPr/>
        </p:nvPicPr>
        <p:blipFill>
          <a:blip r:embed="rId2"/>
          <a:stretch>
            <a:fillRect/>
          </a:stretch>
        </p:blipFill>
        <p:spPr>
          <a:xfrm>
            <a:off x="4158025" y="1948109"/>
            <a:ext cx="4313274" cy="2961781"/>
          </a:xfrm>
          <a:prstGeom prst="rect">
            <a:avLst/>
          </a:prstGeom>
        </p:spPr>
      </p:pic>
    </p:spTree>
    <p:extLst>
      <p:ext uri="{BB962C8B-B14F-4D97-AF65-F5344CB8AC3E}">
        <p14:creationId xmlns:p14="http://schemas.microsoft.com/office/powerpoint/2010/main" val="3196025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2F5902-C097-1348-868E-1F9BA6BE9496}"/>
              </a:ext>
            </a:extLst>
          </p:cNvPr>
          <p:cNvSpPr>
            <a:spLocks noGrp="1"/>
          </p:cNvSpPr>
          <p:nvPr>
            <p:ph type="title"/>
          </p:nvPr>
        </p:nvSpPr>
        <p:spPr>
          <a:xfrm>
            <a:off x="2475694" y="274778"/>
            <a:ext cx="8911687" cy="1280890"/>
          </a:xfrm>
        </p:spPr>
        <p:txBody>
          <a:bodyPr/>
          <a:lstStyle/>
          <a:p>
            <a:r>
              <a:rPr lang="ru-RU" dirty="0"/>
              <a:t>Передняя крестообразная связка</a:t>
            </a:r>
          </a:p>
        </p:txBody>
      </p:sp>
      <p:sp>
        <p:nvSpPr>
          <p:cNvPr id="3" name="Объект 2">
            <a:extLst>
              <a:ext uri="{FF2B5EF4-FFF2-40B4-BE49-F238E27FC236}">
                <a16:creationId xmlns:a16="http://schemas.microsoft.com/office/drawing/2014/main" id="{E6894C87-3025-82AC-0DAE-3AE5C2E827C6}"/>
              </a:ext>
            </a:extLst>
          </p:cNvPr>
          <p:cNvSpPr>
            <a:spLocks noGrp="1"/>
          </p:cNvSpPr>
          <p:nvPr>
            <p:ph idx="1"/>
          </p:nvPr>
        </p:nvSpPr>
        <p:spPr>
          <a:xfrm>
            <a:off x="1164095" y="1858103"/>
            <a:ext cx="5898442" cy="5027554"/>
          </a:xfrm>
        </p:spPr>
        <p:txBody>
          <a:bodyPr>
            <a:normAutofit/>
          </a:bodyPr>
          <a:lstStyle/>
          <a:p>
            <a:pPr marL="0" indent="0" algn="l">
              <a:buNone/>
            </a:pPr>
            <a:r>
              <a:rPr lang="ru-RU" b="0" i="0" u="none" strike="noStrike" dirty="0">
                <a:solidFill>
                  <a:srgbClr val="0A0A0A"/>
                </a:solidFill>
                <a:effectLst/>
              </a:rPr>
              <a:t> Травма передней крестообразной связки (ПКС) — это повреждение одной из главных стабилизирующих связок коленного сустава, соединяющей бедренную и большеберцовую кости. Она включает в себя растяжение, частичный или полный разрыв, что может произойти при резких движениях, смене направления или приземлении во время занятий спортом. </a:t>
            </a:r>
          </a:p>
          <a:p>
            <a:pPr marL="0" indent="0">
              <a:buNone/>
            </a:pPr>
            <a:br>
              <a:rPr lang="ru-RU" dirty="0"/>
            </a:br>
            <a:endParaRPr lang="ru-RU" b="0" i="0" u="none" strike="noStrike" dirty="0">
              <a:solidFill>
                <a:srgbClr val="0F1115"/>
              </a:solidFill>
              <a:effectLst/>
              <a:latin typeface="quote-cjk-patch"/>
            </a:endParaRPr>
          </a:p>
          <a:p>
            <a:endParaRPr lang="ru-RU" dirty="0"/>
          </a:p>
        </p:txBody>
      </p:sp>
      <p:pic>
        <p:nvPicPr>
          <p:cNvPr id="5" name="Рисунок 4">
            <a:extLst>
              <a:ext uri="{FF2B5EF4-FFF2-40B4-BE49-F238E27FC236}">
                <a16:creationId xmlns:a16="http://schemas.microsoft.com/office/drawing/2014/main" id="{37E3BE91-DEC8-C9D7-0C2A-7FC5E7A59CF0}"/>
              </a:ext>
            </a:extLst>
          </p:cNvPr>
          <p:cNvPicPr>
            <a:picLocks noChangeAspect="1"/>
          </p:cNvPicPr>
          <p:nvPr/>
        </p:nvPicPr>
        <p:blipFill>
          <a:blip r:embed="rId2"/>
          <a:stretch>
            <a:fillRect/>
          </a:stretch>
        </p:blipFill>
        <p:spPr>
          <a:xfrm>
            <a:off x="7309688" y="1555668"/>
            <a:ext cx="4843076" cy="3874461"/>
          </a:xfrm>
          <a:prstGeom prst="rect">
            <a:avLst/>
          </a:prstGeom>
        </p:spPr>
      </p:pic>
    </p:spTree>
    <p:extLst>
      <p:ext uri="{BB962C8B-B14F-4D97-AF65-F5344CB8AC3E}">
        <p14:creationId xmlns:p14="http://schemas.microsoft.com/office/powerpoint/2010/main" val="3797977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CDFB7E5-12EC-2E03-F7D6-A7BAC9015B1B}"/>
              </a:ext>
            </a:extLst>
          </p:cNvPr>
          <p:cNvSpPr>
            <a:spLocks noGrp="1"/>
          </p:cNvSpPr>
          <p:nvPr>
            <p:ph idx="1"/>
          </p:nvPr>
        </p:nvSpPr>
        <p:spPr>
          <a:xfrm>
            <a:off x="6658707" y="762000"/>
            <a:ext cx="5619627" cy="5512637"/>
          </a:xfrm>
        </p:spPr>
        <p:txBody>
          <a:bodyPr>
            <a:normAutofit fontScale="85000" lnSpcReduction="20000"/>
          </a:bodyPr>
          <a:lstStyle/>
          <a:p>
            <a:pPr marL="0" indent="0">
              <a:buNone/>
            </a:pPr>
            <a:r>
              <a:rPr lang="ru-RU" b="1" dirty="0"/>
              <a:t>Тест </a:t>
            </a:r>
            <a:r>
              <a:rPr lang="ru-RU" b="1" dirty="0" err="1"/>
              <a:t>Лахмана</a:t>
            </a:r>
            <a:r>
              <a:rPr lang="ru-RU" b="1" dirty="0"/>
              <a:t> </a:t>
            </a:r>
          </a:p>
          <a:p>
            <a:pPr marL="0" indent="0">
              <a:buNone/>
            </a:pPr>
            <a:r>
              <a:rPr lang="ru-RU" dirty="0"/>
              <a:t>Пациент лежит на спине, его колено согнуто под углом 20—30 градусов. Стопа при этом находится в расслабленном положении. Одна рука специалиста фиксирует бедро пациента, вторая плавно тянет голень вперед. Врач оценивает степень смещения голени. Если голень смещается слишком свободно с ощущением нестабильности, то тес </a:t>
            </a:r>
            <a:r>
              <a:rPr lang="ru-RU" dirty="0" err="1"/>
              <a:t>тположителен</a:t>
            </a:r>
            <a:r>
              <a:rPr lang="ru-RU" dirty="0"/>
              <a:t>.</a:t>
            </a:r>
          </a:p>
          <a:p>
            <a:pPr marL="0" indent="0">
              <a:buNone/>
            </a:pPr>
            <a:r>
              <a:rPr lang="ru-RU" b="1" dirty="0"/>
              <a:t>Тест </a:t>
            </a:r>
            <a:r>
              <a:rPr lang="en-US" b="1" dirty="0"/>
              <a:t>pivot-shift </a:t>
            </a:r>
            <a:endParaRPr lang="ru-RU" b="1" dirty="0"/>
          </a:p>
          <a:p>
            <a:pPr marL="0" indent="0">
              <a:buNone/>
            </a:pPr>
            <a:r>
              <a:rPr lang="ru-RU" dirty="0"/>
              <a:t>Пациент в положении лежа на спине. Специалист одной рукой прижимает головку малоберцовой кости, а второй держит за лодыжку. Выполняется осевая компрессия и внутренняя ротация голени, а также вальгусное напряжение на колено. При поврежденной ПКС Затем колено медленно сгибают. При положительном результате  при угле около 30 </a:t>
            </a:r>
            <a:r>
              <a:rPr lang="ru-RU" dirty="0" err="1"/>
              <a:t>гр</a:t>
            </a:r>
            <a:r>
              <a:rPr lang="ru-RU" dirty="0"/>
              <a:t> сгибания возникает резкое движения в суставе по типу динамического вывиха</a:t>
            </a:r>
            <a:endParaRPr lang="en-US" dirty="0"/>
          </a:p>
          <a:p>
            <a:pPr marL="0" indent="0">
              <a:buNone/>
            </a:pPr>
            <a:r>
              <a:rPr lang="ru-RU" b="1" dirty="0"/>
              <a:t>Тест </a:t>
            </a:r>
            <a:r>
              <a:rPr lang="ru-RU" b="1" dirty="0" err="1"/>
              <a:t>L</a:t>
            </a:r>
            <a:r>
              <a:rPr lang="en-US" b="1" dirty="0" err="1"/>
              <a:t>elli</a:t>
            </a:r>
            <a:r>
              <a:rPr lang="en-US" b="1" dirty="0"/>
              <a:t> (</a:t>
            </a:r>
            <a:r>
              <a:rPr lang="en-US" b="1" dirty="0" err="1"/>
              <a:t>р</a:t>
            </a:r>
            <a:r>
              <a:rPr lang="ru-RU" b="1" dirty="0" err="1"/>
              <a:t>ычага</a:t>
            </a:r>
            <a:r>
              <a:rPr lang="ru-RU" b="1" dirty="0"/>
              <a:t>)  </a:t>
            </a:r>
          </a:p>
          <a:p>
            <a:pPr marL="0" indent="0">
              <a:buNone/>
            </a:pPr>
            <a:r>
              <a:rPr lang="ru-RU" dirty="0"/>
              <a:t>Пациент лежит на спине с разогнутыми ногами. Кулак специалиста </a:t>
            </a:r>
            <a:r>
              <a:rPr lang="ru-RU" dirty="0" err="1"/>
              <a:t>располагется</a:t>
            </a:r>
            <a:r>
              <a:rPr lang="ru-RU" dirty="0"/>
              <a:t> под проксимальной третью голени на пораженной стороне. Затем второй рукой оказывается сила на дистальную </a:t>
            </a:r>
            <a:r>
              <a:rPr lang="ru-RU" dirty="0" err="1"/>
              <a:t>терть</a:t>
            </a:r>
            <a:r>
              <a:rPr lang="ru-RU" dirty="0"/>
              <a:t> бедра на одноименной стороне по направлению к кушетке. Производится сравнение между сторонами.</a:t>
            </a:r>
          </a:p>
        </p:txBody>
      </p:sp>
      <p:pic>
        <p:nvPicPr>
          <p:cNvPr id="5" name="Рисунок 4">
            <a:extLst>
              <a:ext uri="{FF2B5EF4-FFF2-40B4-BE49-F238E27FC236}">
                <a16:creationId xmlns:a16="http://schemas.microsoft.com/office/drawing/2014/main" id="{4CECC962-FC82-DC64-6D65-AB94F7D54B9E}"/>
              </a:ext>
            </a:extLst>
          </p:cNvPr>
          <p:cNvPicPr>
            <a:picLocks noChangeAspect="1"/>
          </p:cNvPicPr>
          <p:nvPr/>
        </p:nvPicPr>
        <p:blipFill>
          <a:blip r:embed="rId2"/>
          <a:stretch>
            <a:fillRect/>
          </a:stretch>
        </p:blipFill>
        <p:spPr>
          <a:xfrm>
            <a:off x="1250419" y="150728"/>
            <a:ext cx="3573194" cy="2328531"/>
          </a:xfrm>
          <a:prstGeom prst="rect">
            <a:avLst/>
          </a:prstGeom>
        </p:spPr>
      </p:pic>
      <p:pic>
        <p:nvPicPr>
          <p:cNvPr id="7" name="Рисунок 6">
            <a:extLst>
              <a:ext uri="{FF2B5EF4-FFF2-40B4-BE49-F238E27FC236}">
                <a16:creationId xmlns:a16="http://schemas.microsoft.com/office/drawing/2014/main" id="{6DA1D016-2BD9-43BD-9BB2-56833556E908}"/>
              </a:ext>
            </a:extLst>
          </p:cNvPr>
          <p:cNvPicPr>
            <a:picLocks noChangeAspect="1"/>
          </p:cNvPicPr>
          <p:nvPr/>
        </p:nvPicPr>
        <p:blipFill>
          <a:blip r:embed="rId3"/>
          <a:stretch>
            <a:fillRect/>
          </a:stretch>
        </p:blipFill>
        <p:spPr>
          <a:xfrm>
            <a:off x="970670" y="2479259"/>
            <a:ext cx="4132692" cy="1881724"/>
          </a:xfrm>
          <a:prstGeom prst="rect">
            <a:avLst/>
          </a:prstGeom>
        </p:spPr>
      </p:pic>
      <p:pic>
        <p:nvPicPr>
          <p:cNvPr id="9" name="Рисунок 8">
            <a:extLst>
              <a:ext uri="{FF2B5EF4-FFF2-40B4-BE49-F238E27FC236}">
                <a16:creationId xmlns:a16="http://schemas.microsoft.com/office/drawing/2014/main" id="{806E310D-675F-607B-3C00-303D17FBBF86}"/>
              </a:ext>
            </a:extLst>
          </p:cNvPr>
          <p:cNvPicPr>
            <a:picLocks noChangeAspect="1"/>
          </p:cNvPicPr>
          <p:nvPr/>
        </p:nvPicPr>
        <p:blipFill>
          <a:blip r:embed="rId4"/>
          <a:stretch>
            <a:fillRect/>
          </a:stretch>
        </p:blipFill>
        <p:spPr>
          <a:xfrm>
            <a:off x="799883" y="4360983"/>
            <a:ext cx="4474266" cy="2516775"/>
          </a:xfrm>
          <a:prstGeom prst="rect">
            <a:avLst/>
          </a:prstGeom>
        </p:spPr>
      </p:pic>
    </p:spTree>
    <p:extLst>
      <p:ext uri="{BB962C8B-B14F-4D97-AF65-F5344CB8AC3E}">
        <p14:creationId xmlns:p14="http://schemas.microsoft.com/office/powerpoint/2010/main" val="4124504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2783002-AB12-631D-BB1D-29324116192C}"/>
              </a:ext>
            </a:extLst>
          </p:cNvPr>
          <p:cNvSpPr>
            <a:spLocks noGrp="1"/>
          </p:cNvSpPr>
          <p:nvPr>
            <p:ph idx="1"/>
          </p:nvPr>
        </p:nvSpPr>
        <p:spPr>
          <a:xfrm>
            <a:off x="1684422" y="733926"/>
            <a:ext cx="9844254" cy="5598401"/>
          </a:xfrm>
        </p:spPr>
        <p:txBody>
          <a:bodyPr>
            <a:normAutofit fontScale="85000" lnSpcReduction="20000"/>
          </a:bodyPr>
          <a:lstStyle/>
          <a:p>
            <a:pPr marL="0" indent="0" algn="l">
              <a:buNone/>
            </a:pPr>
            <a:r>
              <a:rPr lang="ru-RU" b="1" i="0" u="none" strike="noStrike" dirty="0">
                <a:solidFill>
                  <a:srgbClr val="0F1115"/>
                </a:solidFill>
                <a:effectLst/>
                <a:latin typeface="quote-cjk-patch"/>
              </a:rPr>
              <a:t>Диагностика изолированной травмы ПКС</a:t>
            </a:r>
            <a:br>
              <a:rPr lang="ru-RU" b="0" i="0" u="none" strike="noStrike" dirty="0">
                <a:solidFill>
                  <a:srgbClr val="0F1115"/>
                </a:solidFill>
                <a:effectLst/>
                <a:latin typeface="quote-cjk-patch"/>
              </a:rPr>
            </a:br>
            <a:r>
              <a:rPr lang="ru-RU" b="0" i="1" u="none" strike="noStrike" dirty="0">
                <a:solidFill>
                  <a:srgbClr val="0F1115"/>
                </a:solidFill>
                <a:effectLst/>
                <a:latin typeface="quote-cjk-patch"/>
              </a:rPr>
              <a:t>Метаанализ </a:t>
            </a:r>
            <a:r>
              <a:rPr lang="en" b="0" i="1" u="none" strike="noStrike" dirty="0" err="1">
                <a:solidFill>
                  <a:srgbClr val="0F1115"/>
                </a:solidFill>
                <a:effectLst/>
                <a:latin typeface="quote-cjk-patch"/>
              </a:rPr>
              <a:t>Sokal</a:t>
            </a:r>
            <a:r>
              <a:rPr lang="en" b="0" i="1" u="none" strike="noStrike" dirty="0">
                <a:solidFill>
                  <a:srgbClr val="0F1115"/>
                </a:solidFill>
                <a:effectLst/>
                <a:latin typeface="quote-cjk-patch"/>
              </a:rPr>
              <a:t> et al, 2022</a:t>
            </a:r>
            <a:endParaRPr lang="en" b="0" i="0" u="none" strike="noStrike" dirty="0">
              <a:solidFill>
                <a:srgbClr val="0F1115"/>
              </a:solidFill>
              <a:effectLst/>
              <a:latin typeface="quote-cjk-patch"/>
            </a:endParaRPr>
          </a:p>
          <a:p>
            <a:pPr marL="0" indent="0" algn="l">
              <a:buNone/>
            </a:pPr>
            <a:r>
              <a:rPr lang="ru-RU" b="1" i="0" u="none" strike="noStrike" dirty="0">
                <a:solidFill>
                  <a:srgbClr val="0F1115"/>
                </a:solidFill>
                <a:effectLst/>
                <a:latin typeface="quote-cjk-patch"/>
              </a:rPr>
              <a:t>Тест </a:t>
            </a:r>
            <a:r>
              <a:rPr lang="ru-RU" b="1" i="0" u="none" strike="noStrike" dirty="0" err="1">
                <a:solidFill>
                  <a:srgbClr val="0F1115"/>
                </a:solidFill>
                <a:effectLst/>
                <a:latin typeface="quote-cjk-patch"/>
              </a:rPr>
              <a:t>Лахмана</a:t>
            </a:r>
            <a:endParaRPr lang="ru-RU" b="0" i="0" u="none" strike="noStrike" dirty="0">
              <a:solidFill>
                <a:srgbClr val="0F1115"/>
              </a:solidFill>
              <a:effectLst/>
              <a:latin typeface="quote-cjk-patch"/>
            </a:endParaRPr>
          </a:p>
          <a:p>
            <a:pPr marL="457200" lvl="1" indent="0" algn="l">
              <a:buNone/>
            </a:pPr>
            <a:r>
              <a:rPr lang="ru-RU" b="0" i="0" u="none" strike="noStrike" dirty="0">
                <a:solidFill>
                  <a:srgbClr val="0F1115"/>
                </a:solidFill>
                <a:effectLst/>
                <a:latin typeface="quote-cjk-patch"/>
              </a:rPr>
              <a:t>Чувств. 81%, </a:t>
            </a:r>
            <a:r>
              <a:rPr lang="ru-RU" b="0" i="0" u="none" strike="noStrike" dirty="0" err="1">
                <a:solidFill>
                  <a:srgbClr val="0F1115"/>
                </a:solidFill>
                <a:effectLst/>
                <a:latin typeface="quote-cjk-patch"/>
              </a:rPr>
              <a:t>Специф</a:t>
            </a:r>
            <a:r>
              <a:rPr lang="ru-RU" b="0" i="0" u="none" strike="noStrike" dirty="0">
                <a:solidFill>
                  <a:srgbClr val="0F1115"/>
                </a:solidFill>
                <a:effectLst/>
                <a:latin typeface="quote-cjk-patch"/>
              </a:rPr>
              <a:t>. 85%</a:t>
            </a:r>
          </a:p>
          <a:p>
            <a:pPr marL="457200" lvl="1" indent="0" algn="l">
              <a:buNone/>
            </a:pPr>
            <a:r>
              <a:rPr lang="ru-RU" b="0" i="1" u="none" strike="noStrike" dirty="0">
                <a:solidFill>
                  <a:srgbClr val="0F1115"/>
                </a:solidFill>
                <a:effectLst/>
                <a:latin typeface="quote-cjk-patch"/>
              </a:rPr>
              <a:t>Минус:</a:t>
            </a:r>
            <a:r>
              <a:rPr lang="ru-RU" b="0" i="0" u="none" strike="noStrike" dirty="0">
                <a:solidFill>
                  <a:srgbClr val="0F1115"/>
                </a:solidFill>
                <a:effectLst/>
                <a:latin typeface="quote-cjk-patch"/>
              </a:rPr>
              <a:t> Точность ↓ при полных (68%) и застарелых (70%) разрывах.</a:t>
            </a:r>
          </a:p>
          <a:p>
            <a:pPr marL="0" indent="0" algn="l">
              <a:buNone/>
            </a:pPr>
            <a:r>
              <a:rPr lang="en" b="1" i="0" u="none" strike="noStrike" dirty="0">
                <a:solidFill>
                  <a:srgbClr val="0F1115"/>
                </a:solidFill>
                <a:effectLst/>
                <a:latin typeface="quote-cjk-patch"/>
              </a:rPr>
              <a:t>Pivot-Shift Test</a:t>
            </a:r>
            <a:endParaRPr lang="en" b="0" i="0" u="none" strike="noStrike" dirty="0">
              <a:solidFill>
                <a:srgbClr val="0F1115"/>
              </a:solidFill>
              <a:effectLst/>
              <a:latin typeface="quote-cjk-patch"/>
            </a:endParaRPr>
          </a:p>
          <a:p>
            <a:pPr marL="457200" lvl="1" indent="0" algn="l">
              <a:buNone/>
            </a:pPr>
            <a:r>
              <a:rPr lang="ru-RU" b="0" i="0" u="none" strike="noStrike" dirty="0">
                <a:solidFill>
                  <a:srgbClr val="0F1115"/>
                </a:solidFill>
                <a:effectLst/>
                <a:latin typeface="quote-cjk-patch"/>
              </a:rPr>
              <a:t>Чувств. 55%, </a:t>
            </a:r>
            <a:r>
              <a:rPr lang="ru-RU" b="0" i="0" u="none" strike="noStrike" dirty="0" err="1">
                <a:solidFill>
                  <a:srgbClr val="0F1115"/>
                </a:solidFill>
                <a:effectLst/>
                <a:latin typeface="quote-cjk-patch"/>
              </a:rPr>
              <a:t>Специф</a:t>
            </a:r>
            <a:r>
              <a:rPr lang="ru-RU" b="0" i="0" u="none" strike="noStrike" dirty="0">
                <a:solidFill>
                  <a:srgbClr val="0F1115"/>
                </a:solidFill>
                <a:effectLst/>
                <a:latin typeface="quote-cjk-patch"/>
              </a:rPr>
              <a:t>. 94%</a:t>
            </a:r>
          </a:p>
          <a:p>
            <a:pPr marL="457200" lvl="1" indent="0" algn="l">
              <a:buNone/>
            </a:pPr>
            <a:r>
              <a:rPr lang="ru-RU" b="0" i="1" u="none" strike="noStrike" dirty="0">
                <a:solidFill>
                  <a:srgbClr val="0F1115"/>
                </a:solidFill>
                <a:effectLst/>
                <a:latin typeface="quote-cjk-patch"/>
              </a:rPr>
              <a:t>Плюс:</a:t>
            </a:r>
            <a:r>
              <a:rPr lang="ru-RU" b="0" i="0" u="none" strike="noStrike" dirty="0">
                <a:solidFill>
                  <a:srgbClr val="0F1115"/>
                </a:solidFill>
                <a:effectLst/>
                <a:latin typeface="quote-cjk-patch"/>
              </a:rPr>
              <a:t> Идеален для </a:t>
            </a:r>
            <a:r>
              <a:rPr lang="ru-RU" b="1" i="0" u="none" strike="noStrike" dirty="0">
                <a:solidFill>
                  <a:srgbClr val="0F1115"/>
                </a:solidFill>
                <a:effectLst/>
                <a:latin typeface="quote-cjk-patch"/>
              </a:rPr>
              <a:t>подтверждения</a:t>
            </a:r>
            <a:r>
              <a:rPr lang="ru-RU" b="0" i="0" u="none" strike="noStrike" dirty="0">
                <a:solidFill>
                  <a:srgbClr val="0F1115"/>
                </a:solidFill>
                <a:effectLst/>
                <a:latin typeface="quote-cjk-patch"/>
              </a:rPr>
              <a:t> диагноза.</a:t>
            </a:r>
          </a:p>
          <a:p>
            <a:pPr marL="0" indent="0" algn="l">
              <a:buNone/>
            </a:pPr>
            <a:r>
              <a:rPr lang="ru-RU" b="1" i="0" u="none" strike="noStrike" dirty="0">
                <a:solidFill>
                  <a:srgbClr val="0F1115"/>
                </a:solidFill>
                <a:effectLst/>
                <a:latin typeface="quote-cjk-patch"/>
              </a:rPr>
              <a:t>Тест рычага (</a:t>
            </a:r>
            <a:r>
              <a:rPr lang="en" b="1" i="0" u="none" strike="noStrike" dirty="0" err="1">
                <a:solidFill>
                  <a:srgbClr val="0F1115"/>
                </a:solidFill>
                <a:effectLst/>
                <a:latin typeface="quote-cjk-patch"/>
              </a:rPr>
              <a:t>Lelli</a:t>
            </a:r>
            <a:r>
              <a:rPr lang="en" b="1" i="0" u="none" strike="noStrike" dirty="0">
                <a:solidFill>
                  <a:srgbClr val="0F1115"/>
                </a:solidFill>
                <a:effectLst/>
                <a:latin typeface="quote-cjk-patch"/>
              </a:rPr>
              <a:t>)</a:t>
            </a:r>
            <a:endParaRPr lang="en" b="0" i="0" u="none" strike="noStrike" dirty="0">
              <a:solidFill>
                <a:srgbClr val="0F1115"/>
              </a:solidFill>
              <a:effectLst/>
              <a:latin typeface="quote-cjk-patch"/>
            </a:endParaRPr>
          </a:p>
          <a:p>
            <a:pPr marL="457200" lvl="1" indent="0" algn="l">
              <a:buNone/>
            </a:pPr>
            <a:r>
              <a:rPr lang="ru-RU" b="0" i="0" u="none" strike="noStrike" dirty="0">
                <a:solidFill>
                  <a:srgbClr val="0F1115"/>
                </a:solidFill>
                <a:effectLst/>
                <a:latin typeface="quote-cjk-patch"/>
              </a:rPr>
              <a:t>Чувств. 83%, </a:t>
            </a:r>
            <a:r>
              <a:rPr lang="ru-RU" b="0" i="0" u="none" strike="noStrike" dirty="0" err="1">
                <a:solidFill>
                  <a:srgbClr val="0F1115"/>
                </a:solidFill>
                <a:effectLst/>
                <a:latin typeface="quote-cjk-patch"/>
              </a:rPr>
              <a:t>Специф</a:t>
            </a:r>
            <a:r>
              <a:rPr lang="ru-RU" b="0" i="0" u="none" strike="noStrike" dirty="0">
                <a:solidFill>
                  <a:srgbClr val="0F1115"/>
                </a:solidFill>
                <a:effectLst/>
                <a:latin typeface="quote-cjk-patch"/>
              </a:rPr>
              <a:t>. 91%</a:t>
            </a:r>
          </a:p>
          <a:p>
            <a:pPr marL="457200" lvl="1" indent="0" algn="l">
              <a:buNone/>
            </a:pPr>
            <a:r>
              <a:rPr lang="ru-RU" b="0" i="1" u="none" strike="noStrike" dirty="0">
                <a:solidFill>
                  <a:srgbClr val="0F1115"/>
                </a:solidFill>
                <a:effectLst/>
                <a:latin typeface="quote-cjk-patch"/>
              </a:rPr>
              <a:t>Плюс:</a:t>
            </a:r>
            <a:r>
              <a:rPr lang="ru-RU" b="0" i="0" u="none" strike="noStrike" dirty="0">
                <a:solidFill>
                  <a:srgbClr val="0F1115"/>
                </a:solidFill>
                <a:effectLst/>
                <a:latin typeface="quote-cjk-patch"/>
              </a:rPr>
              <a:t> </a:t>
            </a:r>
            <a:r>
              <a:rPr lang="ru-RU" b="1" i="0" u="none" strike="noStrike" dirty="0">
                <a:solidFill>
                  <a:srgbClr val="0F1115"/>
                </a:solidFill>
                <a:effectLst/>
                <a:latin typeface="quote-cjk-patch"/>
              </a:rPr>
              <a:t>Лучший баланс</a:t>
            </a:r>
            <a:r>
              <a:rPr lang="ru-RU" b="0" i="0" u="none" strike="noStrike" dirty="0">
                <a:solidFill>
                  <a:srgbClr val="0F1115"/>
                </a:solidFill>
                <a:effectLst/>
                <a:latin typeface="quote-cjk-patch"/>
              </a:rPr>
              <a:t> точности.</a:t>
            </a:r>
          </a:p>
          <a:p>
            <a:pPr marL="0" indent="0" algn="l">
              <a:buNone/>
            </a:pPr>
            <a:r>
              <a:rPr lang="ru-RU" b="1" i="0" u="none" strike="noStrike" dirty="0">
                <a:solidFill>
                  <a:srgbClr val="0F1115"/>
                </a:solidFill>
                <a:effectLst/>
                <a:latin typeface="quote-cjk-patch"/>
              </a:rPr>
              <a:t>Практические выводы</a:t>
            </a:r>
            <a:endParaRPr lang="ru-RU" b="0" i="0" u="none" strike="noStrike" dirty="0">
              <a:solidFill>
                <a:srgbClr val="0F1115"/>
              </a:solidFill>
              <a:effectLst/>
              <a:latin typeface="quote-cjk-patch"/>
            </a:endParaRPr>
          </a:p>
          <a:p>
            <a:pPr marL="0" indent="0" algn="l">
              <a:buNone/>
            </a:pPr>
            <a:r>
              <a:rPr lang="ru-RU" b="1" i="0" u="none" strike="noStrike" dirty="0">
                <a:solidFill>
                  <a:srgbClr val="0F1115"/>
                </a:solidFill>
                <a:effectLst/>
                <a:latin typeface="quote-cjk-patch"/>
              </a:rPr>
              <a:t>Комбинируйте для точности</a:t>
            </a:r>
            <a:endParaRPr lang="ru-RU" b="0" i="0" u="none" strike="noStrike" dirty="0">
              <a:solidFill>
                <a:srgbClr val="0F1115"/>
              </a:solidFill>
              <a:effectLst/>
              <a:latin typeface="quote-cjk-patch"/>
            </a:endParaRPr>
          </a:p>
          <a:p>
            <a:pPr marL="457200" lvl="1" indent="0" algn="l">
              <a:buNone/>
            </a:pPr>
            <a:r>
              <a:rPr lang="ru-RU" b="0" i="0" u="none" strike="noStrike" dirty="0">
                <a:solidFill>
                  <a:srgbClr val="0F1115"/>
                </a:solidFill>
                <a:effectLst/>
                <a:latin typeface="quote-cjk-patch"/>
              </a:rPr>
              <a:t>Связка </a:t>
            </a:r>
            <a:r>
              <a:rPr lang="ru-RU" b="1" i="0" u="none" strike="noStrike" dirty="0">
                <a:solidFill>
                  <a:srgbClr val="0F1115"/>
                </a:solidFill>
                <a:effectLst/>
                <a:latin typeface="quote-cjk-patch"/>
              </a:rPr>
              <a:t>«Тест рычага + </a:t>
            </a:r>
            <a:r>
              <a:rPr lang="ru-RU" b="1" i="0" u="none" strike="noStrike" dirty="0" err="1">
                <a:solidFill>
                  <a:srgbClr val="0F1115"/>
                </a:solidFill>
                <a:effectLst/>
                <a:latin typeface="quote-cjk-patch"/>
              </a:rPr>
              <a:t>Лахман</a:t>
            </a:r>
            <a:r>
              <a:rPr lang="ru-RU" b="1" i="0" u="none" strike="noStrike" dirty="0">
                <a:solidFill>
                  <a:srgbClr val="0F1115"/>
                </a:solidFill>
                <a:effectLst/>
                <a:latin typeface="quote-cjk-patch"/>
              </a:rPr>
              <a:t>»</a:t>
            </a:r>
            <a:r>
              <a:rPr lang="ru-RU" b="0" i="0" u="none" strike="noStrike" dirty="0">
                <a:solidFill>
                  <a:srgbClr val="0F1115"/>
                </a:solidFill>
                <a:effectLst/>
                <a:latin typeface="quote-cjk-patch"/>
              </a:rPr>
              <a:t> — оптимальна для первичной диагностики.</a:t>
            </a:r>
          </a:p>
          <a:p>
            <a:pPr marL="0" indent="0" algn="l">
              <a:buNone/>
            </a:pPr>
            <a:r>
              <a:rPr lang="ru-RU" b="1" i="0" u="none" strike="noStrike" dirty="0">
                <a:solidFill>
                  <a:srgbClr val="0F1115"/>
                </a:solidFill>
                <a:effectLst/>
                <a:latin typeface="quote-cjk-patch"/>
              </a:rPr>
              <a:t>Подтверждайте </a:t>
            </a:r>
            <a:r>
              <a:rPr lang="en" b="1" i="0" u="none" strike="noStrike" dirty="0">
                <a:solidFill>
                  <a:srgbClr val="0F1115"/>
                </a:solidFill>
                <a:effectLst/>
                <a:latin typeface="quote-cjk-patch"/>
              </a:rPr>
              <a:t>Pivot-Shift'</a:t>
            </a:r>
            <a:r>
              <a:rPr lang="ru-RU" b="1" i="0" u="none" strike="noStrike" dirty="0">
                <a:solidFill>
                  <a:srgbClr val="0F1115"/>
                </a:solidFill>
                <a:effectLst/>
                <a:latin typeface="quote-cjk-patch"/>
              </a:rPr>
              <a:t>ом</a:t>
            </a:r>
            <a:endParaRPr lang="ru-RU" b="0" i="0" u="none" strike="noStrike" dirty="0">
              <a:solidFill>
                <a:srgbClr val="0F1115"/>
              </a:solidFill>
              <a:effectLst/>
              <a:latin typeface="quote-cjk-patch"/>
            </a:endParaRPr>
          </a:p>
          <a:p>
            <a:pPr marL="457200" lvl="1" indent="0" algn="l">
              <a:buNone/>
            </a:pPr>
            <a:r>
              <a:rPr lang="en" b="0" i="0" u="none" strike="noStrike" dirty="0">
                <a:solidFill>
                  <a:srgbClr val="0F1115"/>
                </a:solidFill>
                <a:effectLst/>
                <a:latin typeface="quote-cjk-patch"/>
              </a:rPr>
              <a:t>Pivot-Shift — </a:t>
            </a:r>
            <a:r>
              <a:rPr lang="ru-RU" b="0" i="0" u="none" strike="noStrike" dirty="0">
                <a:solidFill>
                  <a:srgbClr val="0F1115"/>
                </a:solidFill>
                <a:effectLst/>
                <a:latin typeface="quote-cjk-patch"/>
              </a:rPr>
              <a:t>финальный шаг для подтверждения нестабильности.</a:t>
            </a:r>
          </a:p>
          <a:p>
            <a:pPr marL="0" indent="0" algn="l">
              <a:buNone/>
            </a:pPr>
            <a:r>
              <a:rPr lang="ru-RU" b="1" i="0" u="none" strike="noStrike" dirty="0">
                <a:solidFill>
                  <a:srgbClr val="0F1115"/>
                </a:solidFill>
                <a:effectLst/>
                <a:latin typeface="quote-cjk-patch"/>
              </a:rPr>
              <a:t>Учитывайте ограничения</a:t>
            </a:r>
            <a:endParaRPr lang="ru-RU" b="0" i="0" u="none" strike="noStrike" dirty="0">
              <a:solidFill>
                <a:srgbClr val="0F1115"/>
              </a:solidFill>
              <a:effectLst/>
              <a:latin typeface="quote-cjk-patch"/>
            </a:endParaRPr>
          </a:p>
          <a:p>
            <a:pPr marL="457200" lvl="1" indent="0" algn="l">
              <a:buNone/>
            </a:pPr>
            <a:r>
              <a:rPr lang="ru-RU" b="0" i="0" u="none" strike="noStrike" dirty="0">
                <a:solidFill>
                  <a:srgbClr val="0F1115"/>
                </a:solidFill>
                <a:effectLst/>
                <a:latin typeface="quote-cjk-patch"/>
              </a:rPr>
              <a:t>Результаты </a:t>
            </a:r>
            <a:r>
              <a:rPr lang="ru-RU" b="0" i="0" u="none" strike="noStrike" dirty="0" err="1">
                <a:solidFill>
                  <a:srgbClr val="0F1115"/>
                </a:solidFill>
                <a:effectLst/>
                <a:latin typeface="quote-cjk-patch"/>
              </a:rPr>
              <a:t>Лахмана</a:t>
            </a:r>
            <a:r>
              <a:rPr lang="ru-RU" b="0" i="0" u="none" strike="noStrike" dirty="0">
                <a:solidFill>
                  <a:srgbClr val="0F1115"/>
                </a:solidFill>
                <a:effectLst/>
                <a:latin typeface="quote-cjk-patch"/>
              </a:rPr>
              <a:t> требуют осторожной интерпретации в сложных случаях</a:t>
            </a:r>
            <a:endParaRPr lang="ru-RU" dirty="0"/>
          </a:p>
        </p:txBody>
      </p:sp>
    </p:spTree>
    <p:extLst>
      <p:ext uri="{BB962C8B-B14F-4D97-AF65-F5344CB8AC3E}">
        <p14:creationId xmlns:p14="http://schemas.microsoft.com/office/powerpoint/2010/main" val="4108302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73FFE0-4849-E898-11BD-BF556E0EEFFC}"/>
              </a:ext>
            </a:extLst>
          </p:cNvPr>
          <p:cNvSpPr>
            <a:spLocks noGrp="1"/>
          </p:cNvSpPr>
          <p:nvPr>
            <p:ph type="title"/>
          </p:nvPr>
        </p:nvSpPr>
        <p:spPr>
          <a:xfrm>
            <a:off x="2771055" y="267850"/>
            <a:ext cx="8911687" cy="1280890"/>
          </a:xfrm>
        </p:spPr>
        <p:txBody>
          <a:bodyPr/>
          <a:lstStyle/>
          <a:p>
            <a:r>
              <a:rPr lang="ru-RU" dirty="0"/>
              <a:t>Повреждение связок </a:t>
            </a:r>
            <a:r>
              <a:rPr lang="ru-RU" dirty="0" err="1"/>
              <a:t>задне</a:t>
            </a:r>
            <a:r>
              <a:rPr lang="ru-RU" dirty="0"/>
              <a:t>-латерального угла колена</a:t>
            </a:r>
          </a:p>
        </p:txBody>
      </p:sp>
      <p:sp>
        <p:nvSpPr>
          <p:cNvPr id="3" name="Объект 2">
            <a:extLst>
              <a:ext uri="{FF2B5EF4-FFF2-40B4-BE49-F238E27FC236}">
                <a16:creationId xmlns:a16="http://schemas.microsoft.com/office/drawing/2014/main" id="{E750AB16-7160-C931-8495-3E09679F6350}"/>
              </a:ext>
            </a:extLst>
          </p:cNvPr>
          <p:cNvSpPr>
            <a:spLocks noGrp="1"/>
          </p:cNvSpPr>
          <p:nvPr>
            <p:ph idx="1"/>
          </p:nvPr>
        </p:nvSpPr>
        <p:spPr>
          <a:xfrm>
            <a:off x="789214" y="1814950"/>
            <a:ext cx="6489891" cy="4273029"/>
          </a:xfrm>
        </p:spPr>
        <p:txBody>
          <a:bodyPr>
            <a:normAutofit lnSpcReduction="10000"/>
          </a:bodyPr>
          <a:lstStyle/>
          <a:p>
            <a:pPr marL="0" indent="0">
              <a:buNone/>
            </a:pPr>
            <a:r>
              <a:rPr lang="ru-RU" b="1" i="0" u="none" strike="noStrike" dirty="0">
                <a:solidFill>
                  <a:srgbClr val="0F1115"/>
                </a:solidFill>
                <a:effectLst/>
              </a:rPr>
              <a:t>Травма </a:t>
            </a:r>
            <a:r>
              <a:rPr lang="ru-RU" b="1" i="0" u="none" strike="noStrike" dirty="0" err="1">
                <a:solidFill>
                  <a:srgbClr val="0F1115"/>
                </a:solidFill>
                <a:effectLst/>
              </a:rPr>
              <a:t>задне</a:t>
            </a:r>
            <a:r>
              <a:rPr lang="ru-RU" b="1" i="0" u="none" strike="noStrike" dirty="0">
                <a:solidFill>
                  <a:srgbClr val="0F1115"/>
                </a:solidFill>
                <a:effectLst/>
              </a:rPr>
              <a:t>-латерального угла (ЗЛУ) колена</a:t>
            </a:r>
            <a:r>
              <a:rPr lang="ru-RU" b="0" i="0" u="none" strike="noStrike" dirty="0">
                <a:solidFill>
                  <a:srgbClr val="0F1115"/>
                </a:solidFill>
                <a:effectLst/>
              </a:rPr>
              <a:t> — это повреждение ключевого стабилизирующего комплекса </a:t>
            </a:r>
            <a:r>
              <a:rPr lang="ru-RU" b="0" i="0" u="none" strike="noStrike" dirty="0" err="1">
                <a:solidFill>
                  <a:srgbClr val="0F1115"/>
                </a:solidFill>
                <a:effectLst/>
              </a:rPr>
              <a:t>задне</a:t>
            </a:r>
            <a:r>
              <a:rPr lang="ru-RU" b="0" i="0" u="none" strike="noStrike" dirty="0">
                <a:solidFill>
                  <a:srgbClr val="0F1115"/>
                </a:solidFill>
                <a:effectLst/>
              </a:rPr>
              <a:t>-наружного отдела сустава, включающего подколенное сухожилие, латеральную коллатеральную, </a:t>
            </a:r>
            <a:r>
              <a:rPr lang="ru-RU" b="0" i="0" u="none" strike="noStrike" dirty="0" err="1">
                <a:solidFill>
                  <a:srgbClr val="0F1115"/>
                </a:solidFill>
                <a:effectLst/>
              </a:rPr>
              <a:t>подколенно</a:t>
            </a:r>
            <a:r>
              <a:rPr lang="ru-RU" b="0" i="0" u="none" strike="noStrike" dirty="0">
                <a:solidFill>
                  <a:srgbClr val="0F1115"/>
                </a:solidFill>
                <a:effectLst/>
              </a:rPr>
              <a:t>-малоберцовую связки и капсулу. Механизм травмы обычно связан с воздействием чрезмерных ротационных сил, </a:t>
            </a:r>
            <a:r>
              <a:rPr lang="ru-RU" dirty="0" err="1">
                <a:solidFill>
                  <a:srgbClr val="0F1115"/>
                </a:solidFill>
              </a:rPr>
              <a:t>пере</a:t>
            </a:r>
            <a:r>
              <a:rPr lang="ru-RU" b="0" i="0" u="none" strike="noStrike" dirty="0" err="1">
                <a:solidFill>
                  <a:srgbClr val="0F1115"/>
                </a:solidFill>
                <a:effectLst/>
              </a:rPr>
              <a:t>разгибанием</a:t>
            </a:r>
            <a:r>
              <a:rPr lang="ru-RU" b="0" i="0" u="none" strike="noStrike" dirty="0">
                <a:solidFill>
                  <a:srgbClr val="0F1115"/>
                </a:solidFill>
                <a:effectLst/>
              </a:rPr>
              <a:t> или прямым ударом, приводящим к наружной ротации и смещению большеберцовой кости. Данное повреждение вызывает выраженную ротационную и </a:t>
            </a:r>
            <a:r>
              <a:rPr lang="ru-RU" b="0" i="0" u="none" strike="noStrike" dirty="0" err="1">
                <a:solidFill>
                  <a:srgbClr val="0F1115"/>
                </a:solidFill>
                <a:effectLst/>
              </a:rPr>
              <a:t>варусную</a:t>
            </a:r>
            <a:r>
              <a:rPr lang="ru-RU" b="0" i="0" u="none" strike="noStrike" dirty="0">
                <a:solidFill>
                  <a:srgbClr val="0F1115"/>
                </a:solidFill>
                <a:effectLst/>
              </a:rPr>
              <a:t> нестабильность колена, проявляющуюся чувством «</a:t>
            </a:r>
            <a:r>
              <a:rPr lang="ru-RU" b="0" i="0" u="none" strike="noStrike" dirty="0" err="1">
                <a:solidFill>
                  <a:srgbClr val="0F1115"/>
                </a:solidFill>
                <a:effectLst/>
              </a:rPr>
              <a:t>подламывания</a:t>
            </a:r>
            <a:r>
              <a:rPr lang="ru-RU" b="0" i="0" u="none" strike="noStrike" dirty="0">
                <a:solidFill>
                  <a:srgbClr val="0F1115"/>
                </a:solidFill>
                <a:effectLst/>
              </a:rPr>
              <a:t>». Критически важно, что недиагностированная травма ЗЛУ часто сочетается с разрывами крестообразных связок и является частой причиной неудач после их реконструкции</a:t>
            </a:r>
            <a:endParaRPr lang="ru-RU" dirty="0"/>
          </a:p>
        </p:txBody>
      </p:sp>
      <p:sp>
        <p:nvSpPr>
          <p:cNvPr id="4" name="Объект 2">
            <a:extLst>
              <a:ext uri="{FF2B5EF4-FFF2-40B4-BE49-F238E27FC236}">
                <a16:creationId xmlns:a16="http://schemas.microsoft.com/office/drawing/2014/main" id="{386493C1-9911-4AAF-C695-6EDA70ABEA73}"/>
              </a:ext>
            </a:extLst>
          </p:cNvPr>
          <p:cNvSpPr txBox="1">
            <a:spLocks/>
          </p:cNvSpPr>
          <p:nvPr/>
        </p:nvSpPr>
        <p:spPr>
          <a:xfrm>
            <a:off x="6096000" y="2184400"/>
            <a:ext cx="4622800" cy="4724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ru-RU" dirty="0"/>
          </a:p>
        </p:txBody>
      </p:sp>
      <p:sp>
        <p:nvSpPr>
          <p:cNvPr id="7" name="Объект 2">
            <a:extLst>
              <a:ext uri="{FF2B5EF4-FFF2-40B4-BE49-F238E27FC236}">
                <a16:creationId xmlns:a16="http://schemas.microsoft.com/office/drawing/2014/main" id="{DA4321F0-9EA7-1A72-CBF3-C5136AFCDA10}"/>
              </a:ext>
            </a:extLst>
          </p:cNvPr>
          <p:cNvSpPr txBox="1">
            <a:spLocks/>
          </p:cNvSpPr>
          <p:nvPr/>
        </p:nvSpPr>
        <p:spPr>
          <a:xfrm>
            <a:off x="8238157" y="1698171"/>
            <a:ext cx="3836077" cy="521062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ru-RU" dirty="0"/>
          </a:p>
        </p:txBody>
      </p:sp>
      <p:pic>
        <p:nvPicPr>
          <p:cNvPr id="8" name="Рисунок 7">
            <a:extLst>
              <a:ext uri="{FF2B5EF4-FFF2-40B4-BE49-F238E27FC236}">
                <a16:creationId xmlns:a16="http://schemas.microsoft.com/office/drawing/2014/main" id="{A76693D7-F86A-6BDC-D094-2A5D3C91EFEE}"/>
              </a:ext>
            </a:extLst>
          </p:cNvPr>
          <p:cNvPicPr>
            <a:picLocks noChangeAspect="1"/>
          </p:cNvPicPr>
          <p:nvPr/>
        </p:nvPicPr>
        <p:blipFill>
          <a:blip r:embed="rId2"/>
          <a:stretch>
            <a:fillRect/>
          </a:stretch>
        </p:blipFill>
        <p:spPr>
          <a:xfrm>
            <a:off x="7586988" y="1814950"/>
            <a:ext cx="3809529" cy="3960363"/>
          </a:xfrm>
          <a:prstGeom prst="rect">
            <a:avLst/>
          </a:prstGeom>
        </p:spPr>
      </p:pic>
    </p:spTree>
    <p:extLst>
      <p:ext uri="{BB962C8B-B14F-4D97-AF65-F5344CB8AC3E}">
        <p14:creationId xmlns:p14="http://schemas.microsoft.com/office/powerpoint/2010/main" val="1394323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27A439E-8315-12A1-94FF-F7E5FB5150C0}"/>
              </a:ext>
            </a:extLst>
          </p:cNvPr>
          <p:cNvSpPr>
            <a:spLocks noGrp="1"/>
          </p:cNvSpPr>
          <p:nvPr>
            <p:ph idx="1"/>
          </p:nvPr>
        </p:nvSpPr>
        <p:spPr>
          <a:xfrm>
            <a:off x="7526215" y="410308"/>
            <a:ext cx="3978396" cy="6342184"/>
          </a:xfrm>
        </p:spPr>
        <p:txBody>
          <a:bodyPr>
            <a:normAutofit fontScale="70000" lnSpcReduction="20000"/>
          </a:bodyPr>
          <a:lstStyle/>
          <a:p>
            <a:pPr marL="0" indent="0">
              <a:buNone/>
            </a:pPr>
            <a:r>
              <a:rPr lang="ru-RU" b="1" dirty="0"/>
              <a:t>Обратный выдвижной ящик</a:t>
            </a:r>
          </a:p>
          <a:p>
            <a:pPr marL="0" indent="0">
              <a:buNone/>
            </a:pPr>
            <a:r>
              <a:rPr lang="ru-RU" dirty="0"/>
              <a:t> </a:t>
            </a:r>
            <a:r>
              <a:rPr lang="en-US" dirty="0" err="1"/>
              <a:t>П</a:t>
            </a:r>
            <a:r>
              <a:rPr lang="ru-RU" dirty="0" err="1"/>
              <a:t>ациент</a:t>
            </a:r>
            <a:r>
              <a:rPr lang="ru-RU" dirty="0"/>
              <a:t> находится в положении лежа на спине с коленом согнутым под 30 гр.  Фиксируем данное положение расположив свое колено под коленом пациента. Одна рука специалиста размещается на боковой поверхности  бедра, вторую на внутренней поверхности голени, как при обычном тесте </a:t>
            </a:r>
            <a:r>
              <a:rPr lang="ru-RU" dirty="0" err="1"/>
              <a:t>Лахмана</a:t>
            </a:r>
            <a:r>
              <a:rPr lang="ru-RU" dirty="0"/>
              <a:t>. Нужно убедиться что обе руки находятся близко к суставной линии для облегчения движения смещения. Специалист прикладывает усилие к голени направленное кзади и оценивает ощущение конечной точки и степень смещения. Положительный тест, если ощущение конечной точки мягкое или отсутствует. </a:t>
            </a:r>
            <a:endParaRPr lang="en-US" dirty="0"/>
          </a:p>
          <a:p>
            <a:pPr marL="0" indent="0">
              <a:buNone/>
            </a:pPr>
            <a:r>
              <a:rPr lang="ru-RU" b="1" dirty="0"/>
              <a:t>Тест циферблата </a:t>
            </a:r>
          </a:p>
          <a:p>
            <a:pPr marL="0" indent="0">
              <a:buNone/>
            </a:pPr>
            <a:r>
              <a:rPr lang="ru-RU" dirty="0"/>
              <a:t>Пациент лежит на животе. Специалист сгибает голени пациента под 30 </a:t>
            </a:r>
            <a:r>
              <a:rPr lang="ru-RU" dirty="0" err="1"/>
              <a:t>гр</a:t>
            </a:r>
            <a:r>
              <a:rPr lang="ru-RU" dirty="0"/>
              <a:t> и размещает свои руки на стопах пациента. Затем совершается максимальная наружная ротация голени на обеих сторонах и производится оценка. Тот же маневр совершаем на угле 90 гр. Тест положителен при увеличении угла вращения в сравнении со второй стороной.</a:t>
            </a:r>
            <a:endParaRPr lang="en-US" dirty="0"/>
          </a:p>
          <a:p>
            <a:pPr marL="0" indent="0">
              <a:buNone/>
            </a:pPr>
            <a:r>
              <a:rPr lang="ru-RU" b="1" dirty="0"/>
              <a:t>Тест на </a:t>
            </a:r>
            <a:r>
              <a:rPr lang="ru-RU" b="1" dirty="0" err="1"/>
              <a:t>варусную</a:t>
            </a:r>
            <a:r>
              <a:rPr lang="ru-RU" b="1" dirty="0"/>
              <a:t> нагрузку </a:t>
            </a:r>
          </a:p>
          <a:p>
            <a:pPr marL="0" indent="0">
              <a:buNone/>
            </a:pPr>
            <a:r>
              <a:rPr lang="ru-RU" dirty="0"/>
              <a:t>Пациент лежит на спине, слегка согнув колено. Специалист стабилизирует бедро, одновременно  прикладывая давление на внутреннюю поверхность коленного сустава. Оценивается степень нестабильности и воспроизведение болевых ощущений.</a:t>
            </a:r>
          </a:p>
        </p:txBody>
      </p:sp>
      <p:pic>
        <p:nvPicPr>
          <p:cNvPr id="2" name="Рисунок 1">
            <a:extLst>
              <a:ext uri="{FF2B5EF4-FFF2-40B4-BE49-F238E27FC236}">
                <a16:creationId xmlns:a16="http://schemas.microsoft.com/office/drawing/2014/main" id="{825B966A-F4A7-E14A-8002-FA0C16D277F8}"/>
              </a:ext>
            </a:extLst>
          </p:cNvPr>
          <p:cNvPicPr>
            <a:picLocks noChangeAspect="1"/>
          </p:cNvPicPr>
          <p:nvPr/>
        </p:nvPicPr>
        <p:blipFill rotWithShape="1">
          <a:blip r:embed="rId2"/>
          <a:srcRect r="13170" b="6697"/>
          <a:stretch/>
        </p:blipFill>
        <p:spPr>
          <a:xfrm>
            <a:off x="1627398" y="2233630"/>
            <a:ext cx="3836077" cy="2318657"/>
          </a:xfrm>
          <a:prstGeom prst="rect">
            <a:avLst/>
          </a:prstGeom>
        </p:spPr>
      </p:pic>
      <p:pic>
        <p:nvPicPr>
          <p:cNvPr id="4" name="Рисунок 3">
            <a:extLst>
              <a:ext uri="{FF2B5EF4-FFF2-40B4-BE49-F238E27FC236}">
                <a16:creationId xmlns:a16="http://schemas.microsoft.com/office/drawing/2014/main" id="{6C2B8461-9A88-FEEE-C8B8-893E351081F9}"/>
              </a:ext>
            </a:extLst>
          </p:cNvPr>
          <p:cNvPicPr>
            <a:picLocks noChangeAspect="1"/>
          </p:cNvPicPr>
          <p:nvPr/>
        </p:nvPicPr>
        <p:blipFill rotWithShape="1">
          <a:blip r:embed="rId3"/>
          <a:srcRect l="7980" t="11887" r="14425" b="8482"/>
          <a:stretch/>
        </p:blipFill>
        <p:spPr>
          <a:xfrm>
            <a:off x="1639709" y="4552287"/>
            <a:ext cx="3811456" cy="2200205"/>
          </a:xfrm>
          <a:prstGeom prst="rect">
            <a:avLst/>
          </a:prstGeom>
        </p:spPr>
      </p:pic>
      <p:pic>
        <p:nvPicPr>
          <p:cNvPr id="6" name="Рисунок 5">
            <a:extLst>
              <a:ext uri="{FF2B5EF4-FFF2-40B4-BE49-F238E27FC236}">
                <a16:creationId xmlns:a16="http://schemas.microsoft.com/office/drawing/2014/main" id="{1BB983E1-4056-3D3F-C8FC-6BD534D491F7}"/>
              </a:ext>
            </a:extLst>
          </p:cNvPr>
          <p:cNvPicPr>
            <a:picLocks noChangeAspect="1"/>
          </p:cNvPicPr>
          <p:nvPr/>
        </p:nvPicPr>
        <p:blipFill rotWithShape="1">
          <a:blip r:embed="rId4"/>
          <a:srcRect l="24321" r="10712" b="32750"/>
          <a:stretch/>
        </p:blipFill>
        <p:spPr>
          <a:xfrm>
            <a:off x="1627398" y="0"/>
            <a:ext cx="3836077" cy="2233629"/>
          </a:xfrm>
          <a:prstGeom prst="rect">
            <a:avLst/>
          </a:prstGeom>
        </p:spPr>
      </p:pic>
    </p:spTree>
    <p:extLst>
      <p:ext uri="{BB962C8B-B14F-4D97-AF65-F5344CB8AC3E}">
        <p14:creationId xmlns:p14="http://schemas.microsoft.com/office/powerpoint/2010/main" val="4239404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2841585-72DD-D178-F9C1-792C09045FBD}"/>
              </a:ext>
            </a:extLst>
          </p:cNvPr>
          <p:cNvSpPr>
            <a:spLocks noGrp="1"/>
          </p:cNvSpPr>
          <p:nvPr>
            <p:ph idx="1"/>
          </p:nvPr>
        </p:nvSpPr>
        <p:spPr>
          <a:xfrm>
            <a:off x="1576137" y="312821"/>
            <a:ext cx="4848726" cy="6160168"/>
          </a:xfrm>
        </p:spPr>
        <p:txBody>
          <a:bodyPr>
            <a:normAutofit/>
          </a:bodyPr>
          <a:lstStyle/>
          <a:p>
            <a:pPr marL="0" indent="0" algn="l">
              <a:buNone/>
            </a:pPr>
            <a:r>
              <a:rPr lang="en" sz="1400" b="1" i="0" u="none" strike="noStrike" dirty="0">
                <a:solidFill>
                  <a:srgbClr val="404040"/>
                </a:solidFill>
                <a:effectLst/>
              </a:rPr>
              <a:t>LaPrade et al. (2016)</a:t>
            </a:r>
            <a:r>
              <a:rPr lang="ru-RU" sz="1400" dirty="0">
                <a:solidFill>
                  <a:srgbClr val="404040"/>
                </a:solidFill>
              </a:rPr>
              <a:t> </a:t>
            </a:r>
            <a:r>
              <a:rPr lang="en" sz="1400" b="0" i="1" u="none" strike="noStrike" dirty="0">
                <a:solidFill>
                  <a:srgbClr val="404040"/>
                </a:solidFill>
                <a:effectLst/>
              </a:rPr>
              <a:t>Am J Sports Med</a:t>
            </a:r>
            <a:br>
              <a:rPr lang="en" sz="1400" b="0" i="0" u="none" strike="noStrike" dirty="0">
                <a:solidFill>
                  <a:srgbClr val="404040"/>
                </a:solidFill>
                <a:effectLst/>
              </a:rPr>
            </a:br>
            <a:r>
              <a:rPr lang="ru-RU" sz="1400" b="1" i="0" u="none" strike="noStrike" dirty="0">
                <a:solidFill>
                  <a:srgbClr val="404040"/>
                </a:solidFill>
                <a:effectLst/>
              </a:rPr>
              <a:t>Методы:</a:t>
            </a:r>
            <a:r>
              <a:rPr lang="ru-RU" sz="1400" b="0" i="0" u="none" strike="noStrike" dirty="0">
                <a:solidFill>
                  <a:srgbClr val="404040"/>
                </a:solidFill>
                <a:effectLst/>
              </a:rPr>
              <a:t> 87 пациентов с </a:t>
            </a:r>
            <a:r>
              <a:rPr lang="ru-RU" sz="1400" b="0" i="0" u="none" strike="noStrike" dirty="0" err="1">
                <a:solidFill>
                  <a:srgbClr val="404040"/>
                </a:solidFill>
                <a:effectLst/>
              </a:rPr>
              <a:t>артроскопически</a:t>
            </a:r>
            <a:r>
              <a:rPr lang="ru-RU" sz="1400" b="0" i="0" u="none" strike="noStrike" dirty="0">
                <a:solidFill>
                  <a:srgbClr val="404040"/>
                </a:solidFill>
                <a:effectLst/>
              </a:rPr>
              <a:t> подтвержденным повреждением ЗЛУ</a:t>
            </a:r>
            <a:br>
              <a:rPr lang="ru-RU" sz="1400" b="0" i="0" u="none" strike="noStrike" dirty="0">
                <a:solidFill>
                  <a:srgbClr val="404040"/>
                </a:solidFill>
                <a:effectLst/>
              </a:rPr>
            </a:br>
            <a:r>
              <a:rPr lang="ru-RU" sz="1400" b="1" i="0" u="none" strike="noStrike" dirty="0">
                <a:solidFill>
                  <a:srgbClr val="404040"/>
                </a:solidFill>
                <a:effectLst/>
              </a:rPr>
              <a:t>Результаты:</a:t>
            </a:r>
            <a:endParaRPr lang="ru-RU" sz="1400" b="0" i="0" u="none" strike="noStrike" dirty="0">
              <a:solidFill>
                <a:srgbClr val="404040"/>
              </a:solidFill>
              <a:effectLst/>
            </a:endParaRPr>
          </a:p>
          <a:p>
            <a:pPr marL="0" indent="0" algn="l">
              <a:buNone/>
            </a:pPr>
            <a:r>
              <a:rPr lang="ru-RU" sz="1400" b="1" i="0" u="none" strike="noStrike" dirty="0">
                <a:solidFill>
                  <a:srgbClr val="404040"/>
                </a:solidFill>
                <a:effectLst/>
              </a:rPr>
              <a:t>Тест обратного выдвижного ящика (</a:t>
            </a:r>
            <a:r>
              <a:rPr lang="en" sz="1400" b="1" i="0" u="none" strike="noStrike" dirty="0">
                <a:solidFill>
                  <a:srgbClr val="404040"/>
                </a:solidFill>
                <a:effectLst/>
              </a:rPr>
              <a:t>Reverse Lachman):</a:t>
            </a:r>
            <a:endParaRPr lang="en" sz="1400" b="0" i="0" u="none" strike="noStrike" dirty="0">
              <a:solidFill>
                <a:srgbClr val="404040"/>
              </a:solidFill>
              <a:effectLst/>
            </a:endParaRPr>
          </a:p>
          <a:p>
            <a:pPr marL="457200" lvl="1" indent="0" algn="l">
              <a:buNone/>
            </a:pPr>
            <a:r>
              <a:rPr lang="ru-RU" sz="1200" b="0" i="0" u="none" strike="noStrike" dirty="0">
                <a:solidFill>
                  <a:srgbClr val="404040"/>
                </a:solidFill>
                <a:effectLst/>
              </a:rPr>
              <a:t>Чувствительность 94%</a:t>
            </a:r>
          </a:p>
          <a:p>
            <a:pPr marL="457200" lvl="1" indent="0" algn="l">
              <a:buNone/>
            </a:pPr>
            <a:r>
              <a:rPr lang="ru-RU" sz="1200" b="0" i="0" u="none" strike="noStrike" dirty="0">
                <a:solidFill>
                  <a:srgbClr val="404040"/>
                </a:solidFill>
                <a:effectLst/>
              </a:rPr>
              <a:t>Специфичность 88%</a:t>
            </a:r>
          </a:p>
          <a:p>
            <a:pPr marL="457200" lvl="1" indent="0" algn="l">
              <a:buNone/>
            </a:pPr>
            <a:r>
              <a:rPr lang="ru-RU" sz="1200" b="0" i="0" u="none" strike="noStrike" dirty="0">
                <a:solidFill>
                  <a:srgbClr val="404040"/>
                </a:solidFill>
                <a:effectLst/>
              </a:rPr>
              <a:t>Техника: оценка заднего смещения большеберцовой кости при 30° сгибания</a:t>
            </a:r>
          </a:p>
          <a:p>
            <a:pPr marL="0" indent="0" algn="l">
              <a:buNone/>
            </a:pPr>
            <a:r>
              <a:rPr lang="ru-RU" sz="1400" b="1" i="0" u="none" strike="noStrike" dirty="0">
                <a:solidFill>
                  <a:srgbClr val="404040"/>
                </a:solidFill>
                <a:effectLst/>
              </a:rPr>
              <a:t>Тест внешней ротации (</a:t>
            </a:r>
            <a:r>
              <a:rPr lang="en" sz="1400" b="1" i="0" u="none" strike="noStrike" dirty="0">
                <a:solidFill>
                  <a:srgbClr val="404040"/>
                </a:solidFill>
                <a:effectLst/>
              </a:rPr>
              <a:t>Dial Test):</a:t>
            </a:r>
            <a:endParaRPr lang="en" sz="1400" b="0" i="0" u="none" strike="noStrike" dirty="0">
              <a:solidFill>
                <a:srgbClr val="404040"/>
              </a:solidFill>
              <a:effectLst/>
            </a:endParaRPr>
          </a:p>
          <a:p>
            <a:pPr marL="457200" lvl="1" indent="0" algn="l">
              <a:buNone/>
            </a:pPr>
            <a:r>
              <a:rPr lang="ru-RU" sz="1200" b="0" i="0" u="none" strike="noStrike" dirty="0">
                <a:solidFill>
                  <a:srgbClr val="404040"/>
                </a:solidFill>
                <a:effectLst/>
              </a:rPr>
              <a:t>При 30° сгибания → повреждение подколенной мышцы</a:t>
            </a:r>
          </a:p>
          <a:p>
            <a:pPr marL="457200" lvl="1" indent="0" algn="l">
              <a:buNone/>
            </a:pPr>
            <a:r>
              <a:rPr lang="ru-RU" sz="1200" b="0" i="0" u="none" strike="noStrike" dirty="0">
                <a:solidFill>
                  <a:srgbClr val="404040"/>
                </a:solidFill>
                <a:effectLst/>
              </a:rPr>
              <a:t>При 90° сгибания → повреждение ЗЛК</a:t>
            </a:r>
          </a:p>
          <a:p>
            <a:pPr marL="457200" lvl="1" indent="0" algn="l">
              <a:buNone/>
            </a:pPr>
            <a:r>
              <a:rPr lang="ru-RU" sz="1200" b="0" i="0" u="none" strike="noStrike" dirty="0">
                <a:solidFill>
                  <a:srgbClr val="404040"/>
                </a:solidFill>
                <a:effectLst/>
              </a:rPr>
              <a:t>Разница &gt;10° между конечностями → специфичность 92%</a:t>
            </a:r>
          </a:p>
          <a:p>
            <a:pPr marL="0" indent="0" algn="l">
              <a:buNone/>
            </a:pPr>
            <a:r>
              <a:rPr lang="ru-RU" sz="1400" b="1" i="0" u="none" strike="noStrike" dirty="0">
                <a:solidFill>
                  <a:srgbClr val="404040"/>
                </a:solidFill>
                <a:effectLst/>
              </a:rPr>
              <a:t>Тест </a:t>
            </a:r>
            <a:r>
              <a:rPr lang="ru-RU" sz="1400" b="1" i="0" u="none" strike="noStrike" dirty="0" err="1">
                <a:solidFill>
                  <a:srgbClr val="404040"/>
                </a:solidFill>
                <a:effectLst/>
              </a:rPr>
              <a:t>варусной</a:t>
            </a:r>
            <a:r>
              <a:rPr lang="ru-RU" sz="1400" b="1" i="0" u="none" strike="noStrike" dirty="0">
                <a:solidFill>
                  <a:srgbClr val="404040"/>
                </a:solidFill>
                <a:effectLst/>
              </a:rPr>
              <a:t> нагрузки (</a:t>
            </a:r>
            <a:r>
              <a:rPr lang="en" sz="1400" b="1" i="0" u="none" strike="noStrike" dirty="0">
                <a:solidFill>
                  <a:srgbClr val="404040"/>
                </a:solidFill>
                <a:effectLst/>
              </a:rPr>
              <a:t>Varus Stress Test):</a:t>
            </a:r>
            <a:endParaRPr lang="en" sz="1400" b="0" i="0" u="none" strike="noStrike" dirty="0">
              <a:solidFill>
                <a:srgbClr val="404040"/>
              </a:solidFill>
              <a:effectLst/>
            </a:endParaRPr>
          </a:p>
          <a:p>
            <a:pPr marL="457200" lvl="1" indent="0" algn="l">
              <a:buNone/>
            </a:pPr>
            <a:r>
              <a:rPr lang="ru-RU" sz="1200" b="0" i="0" u="none" strike="noStrike" dirty="0">
                <a:solidFill>
                  <a:srgbClr val="404040"/>
                </a:solidFill>
                <a:effectLst/>
              </a:rPr>
              <a:t>Чувствительность 78%</a:t>
            </a:r>
          </a:p>
          <a:p>
            <a:pPr marL="457200" lvl="1" indent="0" algn="l">
              <a:buNone/>
            </a:pPr>
            <a:r>
              <a:rPr lang="ru-RU" sz="1200" b="0" i="0" u="none" strike="noStrike" dirty="0">
                <a:solidFill>
                  <a:srgbClr val="404040"/>
                </a:solidFill>
                <a:effectLst/>
              </a:rPr>
              <a:t>Специфичность 85%</a:t>
            </a:r>
          </a:p>
          <a:p>
            <a:endParaRPr lang="ru-RU" dirty="0"/>
          </a:p>
        </p:txBody>
      </p:sp>
      <p:sp>
        <p:nvSpPr>
          <p:cNvPr id="4" name="Объект 2">
            <a:extLst>
              <a:ext uri="{FF2B5EF4-FFF2-40B4-BE49-F238E27FC236}">
                <a16:creationId xmlns:a16="http://schemas.microsoft.com/office/drawing/2014/main" id="{B4D648BF-73CF-08B7-6945-1035D0726A82}"/>
              </a:ext>
            </a:extLst>
          </p:cNvPr>
          <p:cNvSpPr txBox="1">
            <a:spLocks/>
          </p:cNvSpPr>
          <p:nvPr/>
        </p:nvSpPr>
        <p:spPr>
          <a:xfrm>
            <a:off x="7154779" y="312821"/>
            <a:ext cx="4848726" cy="61601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l">
              <a:buNone/>
            </a:pPr>
            <a:r>
              <a:rPr lang="ru-RU" sz="1400" b="1" i="0" u="none" strike="noStrike" dirty="0">
                <a:solidFill>
                  <a:srgbClr val="404040"/>
                </a:solidFill>
                <a:effectLst/>
              </a:rPr>
              <a:t>Функциональная оценка</a:t>
            </a:r>
          </a:p>
          <a:p>
            <a:pPr marL="0" indent="0" algn="l">
              <a:buNone/>
            </a:pPr>
            <a:r>
              <a:rPr lang="en" sz="1400" b="1" i="0" u="none" strike="noStrike" dirty="0" err="1">
                <a:solidFill>
                  <a:srgbClr val="404040"/>
                </a:solidFill>
                <a:effectLst/>
              </a:rPr>
              <a:t>Moatshe</a:t>
            </a:r>
            <a:r>
              <a:rPr lang="en" sz="1400" b="1" i="0" u="none" strike="noStrike" dirty="0">
                <a:solidFill>
                  <a:srgbClr val="404040"/>
                </a:solidFill>
                <a:effectLst/>
              </a:rPr>
              <a:t> et al. (2022)</a:t>
            </a:r>
            <a:r>
              <a:rPr lang="ru-RU" sz="1400" dirty="0">
                <a:solidFill>
                  <a:srgbClr val="404040"/>
                </a:solidFill>
              </a:rPr>
              <a:t> </a:t>
            </a:r>
            <a:r>
              <a:rPr lang="en" sz="1400" b="0" i="1" u="none" strike="noStrike" dirty="0" err="1">
                <a:solidFill>
                  <a:srgbClr val="404040"/>
                </a:solidFill>
                <a:effectLst/>
              </a:rPr>
              <a:t>Orthop</a:t>
            </a:r>
            <a:r>
              <a:rPr lang="en" sz="1400" b="0" i="1" u="none" strike="noStrike" dirty="0">
                <a:solidFill>
                  <a:srgbClr val="404040"/>
                </a:solidFill>
                <a:effectLst/>
              </a:rPr>
              <a:t> J Sports Med</a:t>
            </a:r>
            <a:br>
              <a:rPr lang="en" sz="1400" b="0" i="0" u="none" strike="noStrike" dirty="0">
                <a:solidFill>
                  <a:srgbClr val="404040"/>
                </a:solidFill>
                <a:effectLst/>
              </a:rPr>
            </a:br>
            <a:r>
              <a:rPr lang="ru-RU" sz="1400" b="1" i="0" u="none" strike="noStrike" dirty="0">
                <a:solidFill>
                  <a:srgbClr val="404040"/>
                </a:solidFill>
                <a:effectLst/>
              </a:rPr>
              <a:t>Функциональные тесты:</a:t>
            </a:r>
            <a:endParaRPr lang="ru-RU" sz="1400" b="0" i="0" u="none" strike="noStrike" dirty="0">
              <a:solidFill>
                <a:srgbClr val="404040"/>
              </a:solidFill>
              <a:effectLst/>
            </a:endParaRPr>
          </a:p>
          <a:p>
            <a:pPr marL="0" indent="0" algn="l">
              <a:buNone/>
            </a:pPr>
            <a:r>
              <a:rPr lang="ru-RU" sz="1400" b="1" i="0" u="none" strike="noStrike" dirty="0">
                <a:solidFill>
                  <a:srgbClr val="404040"/>
                </a:solidFill>
                <a:effectLst/>
              </a:rPr>
              <a:t>Тест " бок</a:t>
            </a:r>
            <a:r>
              <a:rPr lang="en-US" sz="1400" b="1" dirty="0" err="1">
                <a:solidFill>
                  <a:srgbClr val="404040"/>
                </a:solidFill>
              </a:rPr>
              <a:t>о</a:t>
            </a:r>
            <a:r>
              <a:rPr lang="ru-RU" sz="1400" b="1" dirty="0" err="1">
                <a:solidFill>
                  <a:srgbClr val="404040"/>
                </a:solidFill>
              </a:rPr>
              <a:t>вого</a:t>
            </a:r>
            <a:r>
              <a:rPr lang="ru-RU" sz="1400" b="1" dirty="0">
                <a:solidFill>
                  <a:srgbClr val="404040"/>
                </a:solidFill>
              </a:rPr>
              <a:t> шага</a:t>
            </a:r>
            <a:r>
              <a:rPr lang="ru-RU" sz="1400" b="1" i="0" u="none" strike="noStrike" dirty="0">
                <a:solidFill>
                  <a:srgbClr val="404040"/>
                </a:solidFill>
                <a:effectLst/>
              </a:rPr>
              <a:t>" (</a:t>
            </a:r>
            <a:r>
              <a:rPr lang="en" sz="1400" b="1" i="0" u="none" strike="noStrike" dirty="0">
                <a:solidFill>
                  <a:srgbClr val="404040"/>
                </a:solidFill>
                <a:effectLst/>
              </a:rPr>
              <a:t>Side-step Test):</a:t>
            </a:r>
            <a:endParaRPr lang="en" sz="1400" b="0" i="0" u="none" strike="noStrike" dirty="0">
              <a:solidFill>
                <a:srgbClr val="404040"/>
              </a:solidFill>
              <a:effectLst/>
            </a:endParaRPr>
          </a:p>
          <a:p>
            <a:pPr marL="457200" lvl="1" indent="0" algn="l">
              <a:buNone/>
            </a:pPr>
            <a:r>
              <a:rPr lang="ru-RU" sz="1200" b="0" i="0" u="none" strike="noStrike" dirty="0">
                <a:solidFill>
                  <a:srgbClr val="404040"/>
                </a:solidFill>
                <a:effectLst/>
              </a:rPr>
              <a:t>Нестабильность при боковом движении → чувствительность 90%</a:t>
            </a:r>
          </a:p>
          <a:p>
            <a:pPr marL="0" indent="0" algn="l">
              <a:buNone/>
            </a:pPr>
            <a:r>
              <a:rPr lang="ru-RU" sz="1400" b="1" i="0" u="none" strike="noStrike" dirty="0">
                <a:solidFill>
                  <a:srgbClr val="404040"/>
                </a:solidFill>
                <a:effectLst/>
              </a:rPr>
              <a:t>Тест прыжка с поворотом (</a:t>
            </a:r>
            <a:r>
              <a:rPr lang="en" sz="1400" b="1" i="0" u="none" strike="noStrike" dirty="0">
                <a:solidFill>
                  <a:srgbClr val="404040"/>
                </a:solidFill>
                <a:effectLst/>
              </a:rPr>
              <a:t>Pivot Jump Test):</a:t>
            </a:r>
            <a:endParaRPr lang="en" sz="1400" b="0" i="0" u="none" strike="noStrike" dirty="0">
              <a:solidFill>
                <a:srgbClr val="404040"/>
              </a:solidFill>
              <a:effectLst/>
            </a:endParaRPr>
          </a:p>
          <a:p>
            <a:pPr marL="457200" lvl="1" indent="0" algn="l">
              <a:buNone/>
            </a:pPr>
            <a:r>
              <a:rPr lang="ru-RU" sz="1200" b="0" i="0" u="none" strike="noStrike" dirty="0">
                <a:solidFill>
                  <a:srgbClr val="404040"/>
                </a:solidFill>
                <a:effectLst/>
              </a:rPr>
              <a:t>Боль/нестабильность при приземлении → специфичность 88%</a:t>
            </a:r>
          </a:p>
          <a:p>
            <a:pPr marL="0" indent="0">
              <a:buNone/>
            </a:pPr>
            <a:endParaRPr lang="ru-RU" dirty="0"/>
          </a:p>
        </p:txBody>
      </p:sp>
    </p:spTree>
    <p:extLst>
      <p:ext uri="{BB962C8B-B14F-4D97-AF65-F5344CB8AC3E}">
        <p14:creationId xmlns:p14="http://schemas.microsoft.com/office/powerpoint/2010/main" val="1274919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13B9CE-DE86-F0AC-2CD3-05B5596E98ED}"/>
              </a:ext>
            </a:extLst>
          </p:cNvPr>
          <p:cNvSpPr>
            <a:spLocks noGrp="1"/>
          </p:cNvSpPr>
          <p:nvPr>
            <p:ph type="title"/>
          </p:nvPr>
        </p:nvSpPr>
        <p:spPr>
          <a:xfrm>
            <a:off x="2589212" y="237507"/>
            <a:ext cx="7657007" cy="1204356"/>
          </a:xfrm>
        </p:spPr>
        <p:txBody>
          <a:bodyPr/>
          <a:lstStyle/>
          <a:p>
            <a:pPr algn="ctr"/>
            <a:r>
              <a:rPr lang="ru-RU" dirty="0" err="1"/>
              <a:t>Тединопатия</a:t>
            </a:r>
            <a:r>
              <a:rPr lang="ru-RU" dirty="0"/>
              <a:t> собственной связки надколенника</a:t>
            </a:r>
          </a:p>
        </p:txBody>
      </p:sp>
      <p:sp>
        <p:nvSpPr>
          <p:cNvPr id="3" name="Объект 2">
            <a:extLst>
              <a:ext uri="{FF2B5EF4-FFF2-40B4-BE49-F238E27FC236}">
                <a16:creationId xmlns:a16="http://schemas.microsoft.com/office/drawing/2014/main" id="{FE0EFF25-1345-A61C-6CD3-5B41F2A01B7A}"/>
              </a:ext>
            </a:extLst>
          </p:cNvPr>
          <p:cNvSpPr>
            <a:spLocks noGrp="1"/>
          </p:cNvSpPr>
          <p:nvPr>
            <p:ph idx="1"/>
          </p:nvPr>
        </p:nvSpPr>
        <p:spPr>
          <a:xfrm>
            <a:off x="6449786" y="1616529"/>
            <a:ext cx="5532415" cy="5401787"/>
          </a:xfrm>
        </p:spPr>
        <p:txBody>
          <a:bodyPr>
            <a:normAutofit/>
          </a:bodyPr>
          <a:lstStyle/>
          <a:p>
            <a:pPr marL="0" indent="0" algn="l">
              <a:buNone/>
            </a:pPr>
            <a:r>
              <a:rPr lang="ru-RU" b="0" i="0" strike="noStrike" dirty="0">
                <a:solidFill>
                  <a:srgbClr val="0A0A0A"/>
                </a:solidFill>
                <a:effectLst/>
              </a:rPr>
              <a:t>Тендинопатия связки надколенника — это дегенеративное заболевание сухожилия, соединяющего надколенник с большеберцовой костью, которое часто возникает из-за перегрузок и микротравм. Патология известна как</a:t>
            </a:r>
            <a:r>
              <a:rPr lang="ru-RU" i="0" strike="noStrike" dirty="0">
                <a:solidFill>
                  <a:schemeClr val="tx1"/>
                </a:solidFill>
                <a:effectLst/>
              </a:rPr>
              <a:t> </a:t>
            </a:r>
            <a:r>
              <a:rPr lang="ru-RU" i="0" strike="noStrike" dirty="0">
                <a:solidFill>
                  <a:schemeClr val="tx1"/>
                </a:solidFill>
                <a:effectLst/>
                <a:hlinkClick r:id="rId2">
                  <a:extLst>
                    <a:ext uri="{A12FA001-AC4F-418D-AE19-62706E023703}">
                      <ahyp:hlinkClr xmlns:ahyp="http://schemas.microsoft.com/office/drawing/2018/hyperlinkcolor" val="tx"/>
                    </a:ext>
                  </a:extLst>
                </a:hlinkClick>
              </a:rPr>
              <a:t>колено прыгуна</a:t>
            </a:r>
            <a:r>
              <a:rPr lang="ru-RU" i="0" strike="noStrike" dirty="0">
                <a:solidFill>
                  <a:schemeClr val="tx1"/>
                </a:solidFill>
                <a:effectLst/>
              </a:rPr>
              <a:t> </a:t>
            </a:r>
            <a:r>
              <a:rPr lang="ru-RU" b="0" i="0" strike="noStrike" dirty="0">
                <a:solidFill>
                  <a:srgbClr val="0A0A0A"/>
                </a:solidFill>
                <a:effectLst/>
              </a:rPr>
              <a:t>и характерна для спортсменов, занимающихся видами спорта с частыми прыжками</a:t>
            </a:r>
            <a:endParaRPr lang="ru-RU" dirty="0"/>
          </a:p>
        </p:txBody>
      </p:sp>
      <p:pic>
        <p:nvPicPr>
          <p:cNvPr id="6" name="Рисунок 5">
            <a:extLst>
              <a:ext uri="{FF2B5EF4-FFF2-40B4-BE49-F238E27FC236}">
                <a16:creationId xmlns:a16="http://schemas.microsoft.com/office/drawing/2014/main" id="{DE8A4CFA-23C4-C7C2-E919-F05C88DA3E7F}"/>
              </a:ext>
            </a:extLst>
          </p:cNvPr>
          <p:cNvPicPr>
            <a:picLocks noChangeAspect="1"/>
          </p:cNvPicPr>
          <p:nvPr/>
        </p:nvPicPr>
        <p:blipFill>
          <a:blip r:embed="rId3"/>
          <a:stretch>
            <a:fillRect/>
          </a:stretch>
        </p:blipFill>
        <p:spPr>
          <a:xfrm>
            <a:off x="924804" y="1616529"/>
            <a:ext cx="4929953" cy="4929953"/>
          </a:xfrm>
          <a:prstGeom prst="rect">
            <a:avLst/>
          </a:prstGeom>
        </p:spPr>
      </p:pic>
    </p:spTree>
    <p:extLst>
      <p:ext uri="{BB962C8B-B14F-4D97-AF65-F5344CB8AC3E}">
        <p14:creationId xmlns:p14="http://schemas.microsoft.com/office/powerpoint/2010/main" val="908956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B3E1106-0B97-315E-45FE-C06FC6EE9E4F}"/>
              </a:ext>
            </a:extLst>
          </p:cNvPr>
          <p:cNvSpPr>
            <a:spLocks noGrp="1"/>
          </p:cNvSpPr>
          <p:nvPr>
            <p:ph idx="1"/>
          </p:nvPr>
        </p:nvSpPr>
        <p:spPr>
          <a:xfrm>
            <a:off x="7127631" y="386862"/>
            <a:ext cx="4376981" cy="6670430"/>
          </a:xfrm>
        </p:spPr>
        <p:txBody>
          <a:bodyPr>
            <a:normAutofit fontScale="77500" lnSpcReduction="20000"/>
          </a:bodyPr>
          <a:lstStyle/>
          <a:p>
            <a:pPr marL="0" indent="0">
              <a:buNone/>
            </a:pPr>
            <a:r>
              <a:rPr lang="ru-RU" b="1" dirty="0"/>
              <a:t>Тест пальпации связки </a:t>
            </a:r>
          </a:p>
          <a:p>
            <a:pPr marL="0" indent="0">
              <a:buNone/>
            </a:pPr>
            <a:r>
              <a:rPr lang="ru-RU" dirty="0"/>
              <a:t> Пациент располагается на кушетке с разогнутыми коленями.  Специалист аккуратно пальпирует собственную связку, фокусируясь на области ниже надколенника. Отмечается точка максимальной болезненности. Экзаменатор прилагает давление на точку. Затем колено пациента сгибается на угол примерно 90 гр. Если боль становится более интенсивной, то симптом положительный.</a:t>
            </a:r>
          </a:p>
          <a:p>
            <a:pPr marL="0" indent="0">
              <a:buNone/>
            </a:pPr>
            <a:r>
              <a:rPr lang="ru-RU" b="1" dirty="0"/>
              <a:t>Тест разгибания коленного сустава </a:t>
            </a:r>
          </a:p>
          <a:p>
            <a:pPr marL="0" indent="0">
              <a:buNone/>
            </a:pPr>
            <a:r>
              <a:rPr lang="ru-RU" dirty="0"/>
              <a:t>Пациент сидит на краю кушетки, удерживая равновесие с помощью рук, которыми он держится за ее края. Специалист просит пациента  из положения полного разгибания колена, согнуть его на угол 20 гр. Рука тестирующего или полотенце могут быть размещены под бедром для большего комфорта. Пациенту дается команда разгибать ногу. Специалист при этом оказывает сопротивление на уровне голени. </a:t>
            </a:r>
          </a:p>
          <a:p>
            <a:pPr marL="0" indent="0">
              <a:buNone/>
            </a:pPr>
            <a:r>
              <a:rPr lang="ru-RU" b="1" dirty="0"/>
              <a:t>Тест приседания на одной ноге </a:t>
            </a:r>
          </a:p>
          <a:p>
            <a:pPr marL="0" indent="0">
              <a:buNone/>
            </a:pPr>
            <a:r>
              <a:rPr lang="ru-RU" b="0" i="0" u="none" strike="noStrike" dirty="0">
                <a:solidFill>
                  <a:srgbClr val="0F1115"/>
                </a:solidFill>
                <a:effectLst/>
              </a:rPr>
              <a:t>Пациент стоит на одной ноге, в то время как другая нога поднята перед корпусом так, что бедро согнуто примерно до 45°, а колено опорной ноги согнуто примерно до 90°.</a:t>
            </a:r>
            <a:br>
              <a:rPr lang="ru-RU" dirty="0"/>
            </a:br>
            <a:r>
              <a:rPr lang="ru-RU" b="0" i="0" u="none" strike="noStrike" dirty="0">
                <a:solidFill>
                  <a:srgbClr val="0F1115"/>
                </a:solidFill>
                <a:effectLst/>
              </a:rPr>
              <a:t>Руки вытянуты прямо перед собой, кисти сцеплены вместе.</a:t>
            </a:r>
            <a:br>
              <a:rPr lang="ru-RU" dirty="0"/>
            </a:br>
            <a:r>
              <a:rPr lang="ru-RU" b="0" i="0" u="none" strike="noStrike" dirty="0">
                <a:solidFill>
                  <a:srgbClr val="0F1115"/>
                </a:solidFill>
                <a:effectLst/>
              </a:rPr>
              <a:t>Из этого положения клиент приседает до достижения примерно 60° сгибания в колене, затем возвращается в исходное положение.</a:t>
            </a:r>
            <a:endParaRPr lang="ru-RU" dirty="0"/>
          </a:p>
        </p:txBody>
      </p:sp>
      <p:pic>
        <p:nvPicPr>
          <p:cNvPr id="4" name="Рисунок 3">
            <a:extLst>
              <a:ext uri="{FF2B5EF4-FFF2-40B4-BE49-F238E27FC236}">
                <a16:creationId xmlns:a16="http://schemas.microsoft.com/office/drawing/2014/main" id="{6D23BC24-50AD-D0C7-F23D-72068E936FCA}"/>
              </a:ext>
            </a:extLst>
          </p:cNvPr>
          <p:cNvPicPr>
            <a:picLocks noChangeAspect="1"/>
          </p:cNvPicPr>
          <p:nvPr/>
        </p:nvPicPr>
        <p:blipFill rotWithShape="1">
          <a:blip r:embed="rId2"/>
          <a:srcRect l="-94" t="29598"/>
          <a:stretch/>
        </p:blipFill>
        <p:spPr>
          <a:xfrm>
            <a:off x="1580354" y="111286"/>
            <a:ext cx="3590611" cy="1894114"/>
          </a:xfrm>
          <a:prstGeom prst="rect">
            <a:avLst/>
          </a:prstGeom>
        </p:spPr>
      </p:pic>
      <p:pic>
        <p:nvPicPr>
          <p:cNvPr id="5" name="Рисунок 4">
            <a:extLst>
              <a:ext uri="{FF2B5EF4-FFF2-40B4-BE49-F238E27FC236}">
                <a16:creationId xmlns:a16="http://schemas.microsoft.com/office/drawing/2014/main" id="{9E20203B-6974-DEB6-670F-464D2DD817DE}"/>
              </a:ext>
            </a:extLst>
          </p:cNvPr>
          <p:cNvPicPr>
            <a:picLocks noChangeAspect="1"/>
          </p:cNvPicPr>
          <p:nvPr/>
        </p:nvPicPr>
        <p:blipFill>
          <a:blip r:embed="rId3"/>
          <a:stretch>
            <a:fillRect/>
          </a:stretch>
        </p:blipFill>
        <p:spPr>
          <a:xfrm>
            <a:off x="1580354" y="2005400"/>
            <a:ext cx="3590611" cy="2520923"/>
          </a:xfrm>
          <a:prstGeom prst="rect">
            <a:avLst/>
          </a:prstGeom>
        </p:spPr>
      </p:pic>
      <p:pic>
        <p:nvPicPr>
          <p:cNvPr id="7" name="Рисунок 6">
            <a:extLst>
              <a:ext uri="{FF2B5EF4-FFF2-40B4-BE49-F238E27FC236}">
                <a16:creationId xmlns:a16="http://schemas.microsoft.com/office/drawing/2014/main" id="{49200698-0D75-5F80-6F27-05CECD268236}"/>
              </a:ext>
            </a:extLst>
          </p:cNvPr>
          <p:cNvPicPr>
            <a:picLocks noChangeAspect="1"/>
          </p:cNvPicPr>
          <p:nvPr/>
        </p:nvPicPr>
        <p:blipFill rotWithShape="1">
          <a:blip r:embed="rId4"/>
          <a:srcRect b="50000"/>
          <a:stretch/>
        </p:blipFill>
        <p:spPr>
          <a:xfrm>
            <a:off x="1217316" y="4526323"/>
            <a:ext cx="4440782" cy="2220391"/>
          </a:xfrm>
          <a:prstGeom prst="rect">
            <a:avLst/>
          </a:prstGeom>
        </p:spPr>
      </p:pic>
    </p:spTree>
    <p:extLst>
      <p:ext uri="{BB962C8B-B14F-4D97-AF65-F5344CB8AC3E}">
        <p14:creationId xmlns:p14="http://schemas.microsoft.com/office/powerpoint/2010/main" val="2317776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30535A6-5C85-12DC-90FA-6A8E4E019B99}"/>
              </a:ext>
            </a:extLst>
          </p:cNvPr>
          <p:cNvSpPr>
            <a:spLocks noGrp="1"/>
          </p:cNvSpPr>
          <p:nvPr>
            <p:ph idx="1"/>
          </p:nvPr>
        </p:nvSpPr>
        <p:spPr>
          <a:xfrm>
            <a:off x="1828800" y="517358"/>
            <a:ext cx="9675812" cy="5393864"/>
          </a:xfrm>
        </p:spPr>
        <p:txBody>
          <a:bodyPr>
            <a:normAutofit lnSpcReduction="10000"/>
          </a:bodyPr>
          <a:lstStyle/>
          <a:p>
            <a:pPr marL="0" indent="0">
              <a:buNone/>
            </a:pPr>
            <a:r>
              <a:rPr lang="ru-RU" sz="1350" b="1" dirty="0">
                <a:solidFill>
                  <a:srgbClr val="404040"/>
                </a:solidFill>
                <a:effectLst/>
                <a:ea typeface="Times New Roman" panose="02020603050405020304" pitchFamily="18" charset="0"/>
              </a:rPr>
              <a:t>Malliaras </a:t>
            </a:r>
            <a:r>
              <a:rPr lang="ru-RU" sz="1350" b="1" dirty="0" err="1">
                <a:solidFill>
                  <a:srgbClr val="404040"/>
                </a:solidFill>
                <a:effectLst/>
                <a:ea typeface="Times New Roman" panose="02020603050405020304" pitchFamily="18" charset="0"/>
              </a:rPr>
              <a:t>et</a:t>
            </a:r>
            <a:r>
              <a:rPr lang="ru-RU" sz="1350" b="1" dirty="0">
                <a:solidFill>
                  <a:srgbClr val="404040"/>
                </a:solidFill>
                <a:effectLst/>
                <a:ea typeface="Times New Roman" panose="02020603050405020304" pitchFamily="18" charset="0"/>
              </a:rPr>
              <a:t> </a:t>
            </a:r>
            <a:r>
              <a:rPr lang="ru-RU" sz="1350" b="1" dirty="0" err="1">
                <a:solidFill>
                  <a:srgbClr val="404040"/>
                </a:solidFill>
                <a:effectLst/>
                <a:ea typeface="Times New Roman" panose="02020603050405020304" pitchFamily="18" charset="0"/>
              </a:rPr>
              <a:t>al</a:t>
            </a:r>
            <a:r>
              <a:rPr lang="ru-RU" sz="1350" b="1" dirty="0">
                <a:solidFill>
                  <a:srgbClr val="404040"/>
                </a:solidFill>
                <a:effectLst/>
                <a:ea typeface="Times New Roman" panose="02020603050405020304" pitchFamily="18" charset="0"/>
              </a:rPr>
              <a:t>. </a:t>
            </a:r>
            <a:r>
              <a:rPr lang="ru-RU" sz="1200" dirty="0">
                <a:solidFill>
                  <a:srgbClr val="404040"/>
                </a:solidFill>
                <a:effectLst/>
                <a:ea typeface="Times New Roman" panose="02020603050405020304" pitchFamily="18" charset="0"/>
              </a:rPr>
              <a:t> </a:t>
            </a:r>
            <a:r>
              <a:rPr lang="ru-RU" sz="1200" i="1" dirty="0">
                <a:solidFill>
                  <a:srgbClr val="404040"/>
                </a:solidFill>
                <a:effectLst/>
                <a:ea typeface="Times New Roman" panose="02020603050405020304" pitchFamily="18" charset="0"/>
              </a:rPr>
              <a:t>"</a:t>
            </a:r>
            <a:r>
              <a:rPr lang="ru-RU" sz="1200" i="1" dirty="0" err="1">
                <a:solidFill>
                  <a:srgbClr val="404040"/>
                </a:solidFill>
                <a:effectLst/>
                <a:ea typeface="Times New Roman" panose="02020603050405020304" pitchFamily="18" charset="0"/>
              </a:rPr>
              <a:t>Diagnostic</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accuracy</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of</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clinical</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tests</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for</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patellar</a:t>
            </a:r>
            <a:r>
              <a:rPr lang="ru-RU" sz="1200" i="1" dirty="0">
                <a:solidFill>
                  <a:srgbClr val="404040"/>
                </a:solidFill>
                <a:effectLst/>
                <a:ea typeface="Times New Roman" panose="02020603050405020304" pitchFamily="18" charset="0"/>
              </a:rPr>
              <a:t> </a:t>
            </a:r>
            <a:r>
              <a:rPr lang="ru-RU" sz="1200" i="1" dirty="0" err="1">
                <a:solidFill>
                  <a:srgbClr val="404040"/>
                </a:solidFill>
                <a:effectLst/>
                <a:ea typeface="Times New Roman" panose="02020603050405020304" pitchFamily="18" charset="0"/>
              </a:rPr>
              <a:t>tendinopathy</a:t>
            </a:r>
            <a:r>
              <a:rPr lang="ru-RU" sz="1200" i="1" dirty="0">
                <a:solidFill>
                  <a:srgbClr val="404040"/>
                </a:solidFill>
                <a:effectLst/>
                <a:ea typeface="Times New Roman" panose="02020603050405020304" pitchFamily="18" charset="0"/>
              </a:rPr>
              <a:t>"</a:t>
            </a:r>
            <a:r>
              <a:rPr lang="ru-RU" sz="1200" dirty="0">
                <a:solidFill>
                  <a:srgbClr val="404040"/>
                </a:solidFill>
                <a:effectLst/>
                <a:ea typeface="Times New Roman" panose="02020603050405020304" pitchFamily="18" charset="0"/>
              </a:rPr>
              <a:t> (</a:t>
            </a:r>
            <a:r>
              <a:rPr lang="ru-RU" sz="1200" dirty="0" err="1">
                <a:solidFill>
                  <a:srgbClr val="404040"/>
                </a:solidFill>
                <a:effectLst/>
                <a:ea typeface="Times New Roman" panose="02020603050405020304" pitchFamily="18" charset="0"/>
              </a:rPr>
              <a:t>Br</a:t>
            </a:r>
            <a:r>
              <a:rPr lang="ru-RU" sz="1200" dirty="0">
                <a:solidFill>
                  <a:srgbClr val="404040"/>
                </a:solidFill>
                <a:effectLst/>
                <a:ea typeface="Times New Roman" panose="02020603050405020304" pitchFamily="18" charset="0"/>
              </a:rPr>
              <a:t> </a:t>
            </a:r>
            <a:r>
              <a:rPr lang="ru-RU" sz="1200" dirty="0" err="1">
                <a:solidFill>
                  <a:srgbClr val="404040"/>
                </a:solidFill>
                <a:effectLst/>
                <a:ea typeface="Times New Roman" panose="02020603050405020304" pitchFamily="18" charset="0"/>
              </a:rPr>
              <a:t>J</a:t>
            </a:r>
            <a:r>
              <a:rPr lang="ru-RU" sz="1200" dirty="0">
                <a:solidFill>
                  <a:srgbClr val="404040"/>
                </a:solidFill>
                <a:effectLst/>
                <a:ea typeface="Times New Roman" panose="02020603050405020304" pitchFamily="18" charset="0"/>
              </a:rPr>
              <a:t> Sports </a:t>
            </a:r>
            <a:r>
              <a:rPr lang="ru-RU" sz="1200" dirty="0" err="1">
                <a:solidFill>
                  <a:srgbClr val="404040"/>
                </a:solidFill>
                <a:effectLst/>
                <a:ea typeface="Times New Roman" panose="02020603050405020304" pitchFamily="18" charset="0"/>
              </a:rPr>
              <a:t>Med</a:t>
            </a:r>
            <a:r>
              <a:rPr lang="ru-RU" sz="1200" dirty="0">
                <a:solidFill>
                  <a:srgbClr val="404040"/>
                </a:solidFill>
                <a:effectLst/>
                <a:ea typeface="Times New Roman" panose="02020603050405020304" pitchFamily="18" charset="0"/>
              </a:rPr>
              <a:t>, 2015)</a:t>
            </a:r>
            <a:br>
              <a:rPr lang="ru-RU" sz="1200" dirty="0">
                <a:solidFill>
                  <a:srgbClr val="404040"/>
                </a:solidFill>
                <a:effectLst/>
                <a:ea typeface="Times New Roman" panose="02020603050405020304" pitchFamily="18" charset="0"/>
              </a:rPr>
            </a:br>
            <a:br>
              <a:rPr lang="ru-RU" sz="1200" dirty="0">
                <a:solidFill>
                  <a:srgbClr val="404040"/>
                </a:solidFill>
                <a:effectLst/>
                <a:ea typeface="Times New Roman" panose="02020603050405020304" pitchFamily="18" charset="0"/>
              </a:rPr>
            </a:br>
            <a:r>
              <a:rPr lang="ru-RU" sz="1200" b="1" dirty="0">
                <a:solidFill>
                  <a:srgbClr val="404040"/>
                </a:solidFill>
                <a:effectLst/>
                <a:ea typeface="Times New Roman" panose="02020603050405020304" pitchFamily="18" charset="0"/>
              </a:rPr>
              <a:t>Методы:</a:t>
            </a:r>
            <a:r>
              <a:rPr lang="ru-RU" sz="1200" dirty="0">
                <a:solidFill>
                  <a:srgbClr val="404040"/>
                </a:solidFill>
                <a:effectLst/>
                <a:ea typeface="Times New Roman" panose="02020603050405020304" pitchFamily="18" charset="0"/>
              </a:rPr>
              <a:t> Систематический обзор 8 исследований (</a:t>
            </a:r>
            <a:r>
              <a:rPr lang="ru-RU" sz="1200" dirty="0" err="1">
                <a:solidFill>
                  <a:srgbClr val="404040"/>
                </a:solidFill>
                <a:effectLst/>
                <a:ea typeface="Times New Roman" panose="02020603050405020304" pitchFamily="18" charset="0"/>
              </a:rPr>
              <a:t>n</a:t>
            </a:r>
            <a:r>
              <a:rPr lang="ru-RU" sz="1200" dirty="0">
                <a:solidFill>
                  <a:srgbClr val="404040"/>
                </a:solidFill>
                <a:effectLst/>
                <a:ea typeface="Times New Roman" panose="02020603050405020304" pitchFamily="18" charset="0"/>
              </a:rPr>
              <a:t>=650 пациентов)</a:t>
            </a:r>
            <a:br>
              <a:rPr lang="ru-RU" sz="1200" dirty="0">
                <a:solidFill>
                  <a:srgbClr val="404040"/>
                </a:solidFill>
                <a:effectLst/>
                <a:ea typeface="Times New Roman" panose="02020603050405020304" pitchFamily="18" charset="0"/>
              </a:rPr>
            </a:br>
            <a:br>
              <a:rPr lang="ru-RU" sz="1200" dirty="0">
                <a:solidFill>
                  <a:srgbClr val="404040"/>
                </a:solidFill>
                <a:effectLst/>
                <a:ea typeface="Times New Roman" panose="02020603050405020304" pitchFamily="18" charset="0"/>
              </a:rPr>
            </a:br>
            <a:r>
              <a:rPr lang="ru-RU" sz="1200" b="1" dirty="0">
                <a:solidFill>
                  <a:srgbClr val="404040"/>
                </a:solidFill>
                <a:effectLst/>
                <a:ea typeface="Times New Roman" panose="02020603050405020304" pitchFamily="18" charset="0"/>
              </a:rPr>
              <a:t>Результаты:</a:t>
            </a:r>
            <a:endParaRPr lang="ru-RU" sz="1200" dirty="0">
              <a:effectLst/>
              <a:ea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Пальпация связки надколенника:</a:t>
            </a:r>
            <a:endParaRPr lang="ru-RU" sz="1200" dirty="0">
              <a:effectLst/>
              <a:ea typeface="Times New Roman" panose="02020603050405020304" pitchFamily="18" charset="0"/>
            </a:endParaRPr>
          </a:p>
          <a:p>
            <a:pPr marL="457200" lvl="1" indent="0">
              <a:buSzPts val="1000"/>
              <a:buNone/>
              <a:tabLst>
                <a:tab pos="914400" algn="l"/>
              </a:tabLst>
            </a:pPr>
            <a:r>
              <a:rPr lang="ru-RU" sz="1200" dirty="0" err="1">
                <a:solidFill>
                  <a:srgbClr val="404040"/>
                </a:solidFill>
                <a:effectLst/>
                <a:ea typeface="Times New Roman" panose="02020603050405020304" pitchFamily="18" charset="0"/>
                <a:cs typeface="Times New Roman" panose="02020603050405020304" pitchFamily="18" charset="0"/>
              </a:rPr>
              <a:t>Sn</a:t>
            </a:r>
            <a:r>
              <a:rPr lang="ru-RU" sz="1200" dirty="0">
                <a:solidFill>
                  <a:srgbClr val="404040"/>
                </a:solidFill>
                <a:effectLst/>
                <a:ea typeface="Times New Roman" panose="02020603050405020304" pitchFamily="18" charset="0"/>
                <a:cs typeface="Times New Roman" panose="02020603050405020304" pitchFamily="18" charset="0"/>
              </a:rPr>
              <a:t> 80-85%, </a:t>
            </a:r>
            <a:r>
              <a:rPr lang="ru-RU" sz="1200" dirty="0" err="1">
                <a:solidFill>
                  <a:srgbClr val="404040"/>
                </a:solidFill>
                <a:effectLst/>
                <a:ea typeface="Times New Roman" panose="02020603050405020304" pitchFamily="18" charset="0"/>
                <a:cs typeface="Times New Roman" panose="02020603050405020304" pitchFamily="18" charset="0"/>
              </a:rPr>
              <a:t>Sp</a:t>
            </a:r>
            <a:r>
              <a:rPr lang="ru-RU" sz="1200" dirty="0">
                <a:solidFill>
                  <a:srgbClr val="404040"/>
                </a:solidFill>
                <a:effectLst/>
                <a:ea typeface="Times New Roman" panose="02020603050405020304" pitchFamily="18" charset="0"/>
                <a:cs typeface="Times New Roman" panose="02020603050405020304" pitchFamily="18" charset="0"/>
              </a:rPr>
              <a:t> 70-75%</a:t>
            </a:r>
            <a:endParaRPr lang="ru-RU" sz="12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Тест сопротивления разгибанию колена (</a:t>
            </a:r>
            <a:r>
              <a:rPr lang="ru-RU" sz="1200" b="1" dirty="0" err="1">
                <a:solidFill>
                  <a:srgbClr val="404040"/>
                </a:solidFill>
                <a:effectLst/>
                <a:ea typeface="Times New Roman" panose="02020603050405020304" pitchFamily="18" charset="0"/>
              </a:rPr>
              <a:t>Resisted</a:t>
            </a:r>
            <a:r>
              <a:rPr lang="ru-RU" sz="1200" b="1" dirty="0">
                <a:solidFill>
                  <a:srgbClr val="404040"/>
                </a:solidFill>
                <a:effectLst/>
                <a:ea typeface="Times New Roman" panose="02020603050405020304" pitchFamily="18" charset="0"/>
              </a:rPr>
              <a:t> </a:t>
            </a:r>
            <a:r>
              <a:rPr lang="ru-RU" sz="1200" b="1" dirty="0" err="1">
                <a:solidFill>
                  <a:srgbClr val="404040"/>
                </a:solidFill>
                <a:effectLst/>
                <a:ea typeface="Times New Roman" panose="02020603050405020304" pitchFamily="18" charset="0"/>
              </a:rPr>
              <a:t>knee</a:t>
            </a:r>
            <a:r>
              <a:rPr lang="ru-RU" sz="1200" b="1" dirty="0">
                <a:solidFill>
                  <a:srgbClr val="404040"/>
                </a:solidFill>
                <a:effectLst/>
                <a:ea typeface="Times New Roman" panose="02020603050405020304" pitchFamily="18" charset="0"/>
              </a:rPr>
              <a:t> </a:t>
            </a:r>
            <a:r>
              <a:rPr lang="ru-RU" sz="1200" b="1" dirty="0" err="1">
                <a:solidFill>
                  <a:srgbClr val="404040"/>
                </a:solidFill>
                <a:effectLst/>
                <a:ea typeface="Times New Roman" panose="02020603050405020304" pitchFamily="18" charset="0"/>
              </a:rPr>
              <a:t>extension</a:t>
            </a:r>
            <a:r>
              <a:rPr lang="ru-RU" sz="1200" b="1" dirty="0">
                <a:solidFill>
                  <a:srgbClr val="404040"/>
                </a:solidFill>
                <a:effectLst/>
                <a:ea typeface="Times New Roman" panose="02020603050405020304" pitchFamily="18" charset="0"/>
              </a:rPr>
              <a:t>):</a:t>
            </a:r>
            <a:endParaRPr lang="ru-RU" sz="1200" dirty="0">
              <a:effectLst/>
              <a:ea typeface="Times New Roman" panose="02020603050405020304" pitchFamily="18" charset="0"/>
            </a:endParaRPr>
          </a:p>
          <a:p>
            <a:pPr marL="457200" lvl="1" indent="0">
              <a:buSzPts val="1000"/>
              <a:buNone/>
              <a:tabLst>
                <a:tab pos="914400" algn="l"/>
              </a:tabLst>
            </a:pPr>
            <a:r>
              <a:rPr lang="ru-RU" sz="1200" dirty="0" err="1">
                <a:solidFill>
                  <a:srgbClr val="404040"/>
                </a:solidFill>
                <a:effectLst/>
                <a:ea typeface="Times New Roman" panose="02020603050405020304" pitchFamily="18" charset="0"/>
                <a:cs typeface="Times New Roman" panose="02020603050405020304" pitchFamily="18" charset="0"/>
              </a:rPr>
              <a:t>Sn</a:t>
            </a:r>
            <a:r>
              <a:rPr lang="ru-RU" sz="1200" dirty="0">
                <a:solidFill>
                  <a:srgbClr val="404040"/>
                </a:solidFill>
                <a:effectLst/>
                <a:ea typeface="Times New Roman" panose="02020603050405020304" pitchFamily="18" charset="0"/>
                <a:cs typeface="Times New Roman" panose="02020603050405020304" pitchFamily="18" charset="0"/>
              </a:rPr>
              <a:t> 78%, </a:t>
            </a:r>
            <a:r>
              <a:rPr lang="ru-RU" sz="1200" dirty="0" err="1">
                <a:solidFill>
                  <a:srgbClr val="404040"/>
                </a:solidFill>
                <a:effectLst/>
                <a:ea typeface="Times New Roman" panose="02020603050405020304" pitchFamily="18" charset="0"/>
                <a:cs typeface="Times New Roman" panose="02020603050405020304" pitchFamily="18" charset="0"/>
              </a:rPr>
              <a:t>Sp</a:t>
            </a:r>
            <a:r>
              <a:rPr lang="ru-RU" sz="1200" dirty="0">
                <a:solidFill>
                  <a:srgbClr val="404040"/>
                </a:solidFill>
                <a:effectLst/>
                <a:ea typeface="Times New Roman" panose="02020603050405020304" pitchFamily="18" charset="0"/>
                <a:cs typeface="Times New Roman" panose="02020603050405020304" pitchFamily="18" charset="0"/>
              </a:rPr>
              <a:t> 82%</a:t>
            </a:r>
            <a:endParaRPr lang="ru-RU" sz="12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Тест приседания на одной ноге</a:t>
            </a:r>
            <a:r>
              <a:rPr lang="en-US" sz="1200" b="1" dirty="0">
                <a:solidFill>
                  <a:srgbClr val="404040"/>
                </a:solidFill>
                <a:effectLst/>
                <a:ea typeface="Times New Roman" panose="02020603050405020304" pitchFamily="18" charset="0"/>
              </a:rPr>
              <a:t> (Single-leg squat test):</a:t>
            </a:r>
            <a:endParaRPr lang="ru-RU" sz="1200" dirty="0">
              <a:effectLst/>
              <a:ea typeface="Times New Roman" panose="02020603050405020304" pitchFamily="18" charset="0"/>
            </a:endParaRPr>
          </a:p>
          <a:p>
            <a:pPr marL="457200" lvl="1" indent="0">
              <a:buSzPts val="1000"/>
              <a:buNone/>
              <a:tabLst>
                <a:tab pos="914400" algn="l"/>
              </a:tabLst>
            </a:pPr>
            <a:r>
              <a:rPr lang="ru-RU" sz="1200" dirty="0" err="1">
                <a:solidFill>
                  <a:srgbClr val="404040"/>
                </a:solidFill>
                <a:effectLst/>
                <a:ea typeface="Times New Roman" panose="02020603050405020304" pitchFamily="18" charset="0"/>
                <a:cs typeface="Times New Roman" panose="02020603050405020304" pitchFamily="18" charset="0"/>
              </a:rPr>
              <a:t>Sn</a:t>
            </a:r>
            <a:r>
              <a:rPr lang="ru-RU" sz="1200" dirty="0">
                <a:solidFill>
                  <a:srgbClr val="404040"/>
                </a:solidFill>
                <a:effectLst/>
                <a:ea typeface="Times New Roman" panose="02020603050405020304" pitchFamily="18" charset="0"/>
                <a:cs typeface="Times New Roman" panose="02020603050405020304" pitchFamily="18" charset="0"/>
              </a:rPr>
              <a:t> 85%, </a:t>
            </a:r>
            <a:r>
              <a:rPr lang="ru-RU" sz="1200" dirty="0" err="1">
                <a:solidFill>
                  <a:srgbClr val="404040"/>
                </a:solidFill>
                <a:effectLst/>
                <a:ea typeface="Times New Roman" panose="02020603050405020304" pitchFamily="18" charset="0"/>
                <a:cs typeface="Times New Roman" panose="02020603050405020304" pitchFamily="18" charset="0"/>
              </a:rPr>
              <a:t>Sp</a:t>
            </a:r>
            <a:r>
              <a:rPr lang="ru-RU" sz="1200" dirty="0">
                <a:solidFill>
                  <a:srgbClr val="404040"/>
                </a:solidFill>
                <a:effectLst/>
                <a:ea typeface="Times New Roman" panose="02020603050405020304" pitchFamily="18" charset="0"/>
                <a:cs typeface="Times New Roman" panose="02020603050405020304" pitchFamily="18" charset="0"/>
              </a:rPr>
              <a:t> 60%</a:t>
            </a:r>
            <a:endParaRPr lang="ru-RU" sz="1200" dirty="0">
              <a:effectLst/>
              <a:ea typeface="Times New Roman" panose="02020603050405020304" pitchFamily="18" charset="0"/>
              <a:cs typeface="Times New Roman" panose="02020603050405020304" pitchFamily="18" charset="0"/>
            </a:endParaRPr>
          </a:p>
          <a:p>
            <a:pPr marL="0" indent="0" algn="l">
              <a:buNone/>
            </a:pPr>
            <a:r>
              <a:rPr lang="ru-RU" sz="1200" b="1" dirty="0">
                <a:solidFill>
                  <a:srgbClr val="404040"/>
                </a:solidFill>
                <a:effectLst/>
                <a:ea typeface="Times New Roman" panose="02020603050405020304" pitchFamily="18" charset="0"/>
              </a:rPr>
              <a:t>Вывод:</a:t>
            </a:r>
            <a:br>
              <a:rPr lang="ru-RU" sz="1200" dirty="0">
                <a:solidFill>
                  <a:srgbClr val="404040"/>
                </a:solidFill>
                <a:effectLst/>
                <a:ea typeface="Times New Roman" panose="02020603050405020304" pitchFamily="18" charset="0"/>
              </a:rPr>
            </a:br>
            <a:r>
              <a:rPr lang="ru-RU" sz="1200" dirty="0">
                <a:solidFill>
                  <a:srgbClr val="404040"/>
                </a:solidFill>
                <a:effectLst/>
                <a:ea typeface="Times New Roman" panose="02020603050405020304" pitchFamily="18" charset="0"/>
              </a:rPr>
              <a:t>Комбинация </a:t>
            </a:r>
            <a:r>
              <a:rPr lang="ru-RU" sz="1200" b="1" dirty="0">
                <a:solidFill>
                  <a:srgbClr val="404040"/>
                </a:solidFill>
                <a:effectLst/>
                <a:ea typeface="Times New Roman" panose="02020603050405020304" pitchFamily="18" charset="0"/>
              </a:rPr>
              <a:t>пальпации + теста сопротивления</a:t>
            </a:r>
            <a:r>
              <a:rPr lang="ru-RU" sz="1200" dirty="0">
                <a:solidFill>
                  <a:srgbClr val="404040"/>
                </a:solidFill>
                <a:effectLst/>
                <a:ea typeface="Times New Roman" panose="02020603050405020304" pitchFamily="18" charset="0"/>
              </a:rPr>
              <a:t> дает точность &gt;85%.</a:t>
            </a:r>
            <a:endParaRPr lang="ru-RU" sz="1200" dirty="0">
              <a:effectLst/>
              <a:ea typeface="Times New Roman" panose="02020603050405020304" pitchFamily="18" charset="0"/>
            </a:endParaRPr>
          </a:p>
          <a:p>
            <a:pPr marL="0" indent="0">
              <a:buNone/>
            </a:pPr>
            <a:r>
              <a:rPr lang="en-US" sz="1350" b="1" dirty="0">
                <a:solidFill>
                  <a:srgbClr val="404040"/>
                </a:solidFill>
                <a:effectLst/>
                <a:ea typeface="Times New Roman" panose="02020603050405020304" pitchFamily="18" charset="0"/>
              </a:rPr>
              <a:t> Rio et al. (2018)</a:t>
            </a:r>
            <a:r>
              <a:rPr lang="en-US" sz="1200" dirty="0">
                <a:solidFill>
                  <a:srgbClr val="404040"/>
                </a:solidFill>
                <a:effectLst/>
                <a:ea typeface="Times New Roman" panose="02020603050405020304" pitchFamily="18" charset="0"/>
              </a:rPr>
              <a:t> </a:t>
            </a:r>
            <a:r>
              <a:rPr lang="en-US" sz="1200" i="1" dirty="0">
                <a:solidFill>
                  <a:srgbClr val="404040"/>
                </a:solidFill>
                <a:effectLst/>
                <a:ea typeface="Times New Roman" panose="02020603050405020304" pitchFamily="18" charset="0"/>
              </a:rPr>
              <a:t>"Ultrasound and clinical correlation in patellar tendinopathy"</a:t>
            </a:r>
            <a:r>
              <a:rPr lang="en-US" sz="1200" dirty="0">
                <a:solidFill>
                  <a:srgbClr val="404040"/>
                </a:solidFill>
                <a:effectLst/>
                <a:ea typeface="Times New Roman" panose="02020603050405020304" pitchFamily="18" charset="0"/>
              </a:rPr>
              <a:t> (J </a:t>
            </a:r>
            <a:r>
              <a:rPr lang="en-US" sz="1200" dirty="0" err="1">
                <a:solidFill>
                  <a:srgbClr val="404040"/>
                </a:solidFill>
                <a:effectLst/>
                <a:ea typeface="Times New Roman" panose="02020603050405020304" pitchFamily="18" charset="0"/>
              </a:rPr>
              <a:t>Orthop</a:t>
            </a:r>
            <a:r>
              <a:rPr lang="en-US" sz="1200" dirty="0">
                <a:solidFill>
                  <a:srgbClr val="404040"/>
                </a:solidFill>
                <a:effectLst/>
                <a:ea typeface="Times New Roman" panose="02020603050405020304" pitchFamily="18" charset="0"/>
              </a:rPr>
              <a:t> Sports Phys </a:t>
            </a:r>
            <a:r>
              <a:rPr lang="en-US" sz="1200" dirty="0" err="1">
                <a:solidFill>
                  <a:srgbClr val="404040"/>
                </a:solidFill>
                <a:effectLst/>
                <a:ea typeface="Times New Roman" panose="02020603050405020304" pitchFamily="18" charset="0"/>
              </a:rPr>
              <a:t>Ther</a:t>
            </a:r>
            <a:r>
              <a:rPr lang="en-US" sz="1200" dirty="0">
                <a:solidFill>
                  <a:srgbClr val="404040"/>
                </a:solidFill>
                <a:effectLst/>
                <a:ea typeface="Times New Roman" panose="02020603050405020304" pitchFamily="18" charset="0"/>
              </a:rPr>
              <a:t>, 2018)</a:t>
            </a:r>
            <a:br>
              <a:rPr lang="en-US" sz="1200" dirty="0">
                <a:solidFill>
                  <a:srgbClr val="404040"/>
                </a:solidFill>
                <a:effectLst/>
                <a:ea typeface="Times New Roman" panose="02020603050405020304" pitchFamily="18" charset="0"/>
              </a:rPr>
            </a:br>
            <a:r>
              <a:rPr lang="ru-RU" sz="1200" b="1" dirty="0">
                <a:solidFill>
                  <a:srgbClr val="404040"/>
                </a:solidFill>
                <a:effectLst/>
                <a:ea typeface="Times New Roman" panose="02020603050405020304" pitchFamily="18" charset="0"/>
              </a:rPr>
              <a:t>Ключевые данные</a:t>
            </a:r>
            <a:r>
              <a:rPr lang="en-US" sz="1200" b="1" dirty="0">
                <a:solidFill>
                  <a:srgbClr val="404040"/>
                </a:solidFill>
                <a:effectLst/>
                <a:ea typeface="Times New Roman" panose="02020603050405020304" pitchFamily="18" charset="0"/>
              </a:rPr>
              <a:t>:</a:t>
            </a:r>
            <a:endParaRPr lang="ru-RU" sz="1200" dirty="0">
              <a:effectLst/>
              <a:ea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Утолщение сухожилия &gt;7 мм на УЗИ:</a:t>
            </a:r>
            <a:endParaRPr lang="ru-RU" sz="1200" dirty="0">
              <a:effectLst/>
              <a:ea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Коррелирует с положительным тестом сопротивления в 92% случаев</a:t>
            </a:r>
            <a:endParaRPr lang="ru-RU" sz="12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200" b="1" dirty="0" err="1">
                <a:solidFill>
                  <a:srgbClr val="404040"/>
                </a:solidFill>
                <a:effectLst/>
                <a:ea typeface="Times New Roman" panose="02020603050405020304" pitchFamily="18" charset="0"/>
              </a:rPr>
              <a:t>Неоваскуляризация</a:t>
            </a:r>
            <a:r>
              <a:rPr lang="ru-RU" sz="1200" b="1" dirty="0">
                <a:solidFill>
                  <a:srgbClr val="404040"/>
                </a:solidFill>
                <a:effectLst/>
                <a:ea typeface="Times New Roman" panose="02020603050405020304" pitchFamily="18" charset="0"/>
              </a:rPr>
              <a:t> (Power </a:t>
            </a:r>
            <a:r>
              <a:rPr lang="ru-RU" sz="1200" b="1" dirty="0" err="1">
                <a:solidFill>
                  <a:srgbClr val="404040"/>
                </a:solidFill>
                <a:effectLst/>
                <a:ea typeface="Times New Roman" panose="02020603050405020304" pitchFamily="18" charset="0"/>
              </a:rPr>
              <a:t>Doppler</a:t>
            </a:r>
            <a:r>
              <a:rPr lang="ru-RU" sz="1200" b="1" dirty="0">
                <a:solidFill>
                  <a:srgbClr val="404040"/>
                </a:solidFill>
                <a:effectLst/>
                <a:ea typeface="Times New Roman" panose="02020603050405020304" pitchFamily="18" charset="0"/>
              </a:rPr>
              <a:t>):</a:t>
            </a:r>
            <a:endParaRPr lang="ru-RU" sz="1200" dirty="0">
              <a:effectLst/>
              <a:ea typeface="Times New Roman" panose="02020603050405020304" pitchFamily="18" charset="0"/>
            </a:endParaRPr>
          </a:p>
          <a:p>
            <a:pPr marL="0" indent="0">
              <a:buNone/>
            </a:pPr>
            <a:r>
              <a:rPr lang="ru-RU" sz="1200" dirty="0">
                <a:solidFill>
                  <a:srgbClr val="404040"/>
                </a:solidFill>
                <a:effectLst/>
                <a:ea typeface="Calibri" panose="020F0502020204030204" pitchFamily="34" charset="0"/>
                <a:cs typeface="Times New Roman" panose="02020603050405020304" pitchFamily="18" charset="0"/>
              </a:rPr>
              <a:t>                   Связана с болью при пальпации (</a:t>
            </a:r>
            <a:r>
              <a:rPr lang="ru-RU" sz="1200" dirty="0" err="1">
                <a:solidFill>
                  <a:srgbClr val="404040"/>
                </a:solidFill>
                <a:effectLst/>
                <a:ea typeface="Calibri" panose="020F0502020204030204" pitchFamily="34" charset="0"/>
                <a:cs typeface="Times New Roman" panose="02020603050405020304" pitchFamily="18" charset="0"/>
              </a:rPr>
              <a:t>p</a:t>
            </a:r>
            <a:r>
              <a:rPr lang="ru-RU" sz="1200" dirty="0">
                <a:solidFill>
                  <a:srgbClr val="404040"/>
                </a:solidFill>
                <a:effectLst/>
                <a:ea typeface="Calibri" panose="020F0502020204030204" pitchFamily="34" charset="0"/>
                <a:cs typeface="Times New Roman" panose="02020603050405020304" pitchFamily="18" charset="0"/>
              </a:rPr>
              <a:t>&lt;0.01)</a:t>
            </a:r>
            <a:r>
              <a:rPr lang="ru-RU" dirty="0">
                <a:effectLst/>
              </a:rPr>
              <a:t> </a:t>
            </a:r>
            <a:endParaRPr lang="ru-RU" dirty="0"/>
          </a:p>
          <a:p>
            <a:endParaRPr lang="ru-RU" dirty="0"/>
          </a:p>
        </p:txBody>
      </p:sp>
    </p:spTree>
    <p:extLst>
      <p:ext uri="{BB962C8B-B14F-4D97-AF65-F5344CB8AC3E}">
        <p14:creationId xmlns:p14="http://schemas.microsoft.com/office/powerpoint/2010/main" val="185979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EBB7CD-C96C-7447-0D8E-EE59813C1265}"/>
              </a:ext>
            </a:extLst>
          </p:cNvPr>
          <p:cNvSpPr>
            <a:spLocks noGrp="1"/>
          </p:cNvSpPr>
          <p:nvPr>
            <p:ph type="title"/>
          </p:nvPr>
        </p:nvSpPr>
        <p:spPr>
          <a:xfrm>
            <a:off x="2278827" y="326570"/>
            <a:ext cx="8911687" cy="1280890"/>
          </a:xfrm>
        </p:spPr>
        <p:txBody>
          <a:bodyPr/>
          <a:lstStyle/>
          <a:p>
            <a:r>
              <a:rPr lang="ru-RU" dirty="0"/>
              <a:t>Синдром </a:t>
            </a:r>
            <a:r>
              <a:rPr lang="ru-RU" dirty="0" err="1"/>
              <a:t>илиотибиального</a:t>
            </a:r>
            <a:r>
              <a:rPr lang="ru-RU" dirty="0"/>
              <a:t> тракта</a:t>
            </a:r>
          </a:p>
        </p:txBody>
      </p:sp>
      <p:sp>
        <p:nvSpPr>
          <p:cNvPr id="3" name="Объект 2">
            <a:extLst>
              <a:ext uri="{FF2B5EF4-FFF2-40B4-BE49-F238E27FC236}">
                <a16:creationId xmlns:a16="http://schemas.microsoft.com/office/drawing/2014/main" id="{CD3896D5-7123-546A-5C7E-396D05C35C35}"/>
              </a:ext>
            </a:extLst>
          </p:cNvPr>
          <p:cNvSpPr>
            <a:spLocks noGrp="1"/>
          </p:cNvSpPr>
          <p:nvPr>
            <p:ph idx="1"/>
          </p:nvPr>
        </p:nvSpPr>
        <p:spPr>
          <a:xfrm>
            <a:off x="797659" y="2026296"/>
            <a:ext cx="5937011" cy="4944207"/>
          </a:xfrm>
        </p:spPr>
        <p:txBody>
          <a:bodyPr>
            <a:normAutofit/>
          </a:bodyPr>
          <a:lstStyle/>
          <a:p>
            <a:pPr marL="0" indent="0" algn="l">
              <a:buNone/>
            </a:pPr>
            <a:r>
              <a:rPr lang="ru-RU" sz="1600" b="0" i="0" u="none" strike="noStrike" dirty="0">
                <a:solidFill>
                  <a:srgbClr val="0A0A0A"/>
                </a:solidFill>
                <a:effectLst/>
              </a:rPr>
              <a:t>Синдром </a:t>
            </a:r>
            <a:r>
              <a:rPr lang="ru-RU" sz="1600" b="0" i="0" u="none" strike="noStrike" dirty="0" err="1">
                <a:solidFill>
                  <a:srgbClr val="0A0A0A"/>
                </a:solidFill>
                <a:effectLst/>
              </a:rPr>
              <a:t>илиотибиального</a:t>
            </a:r>
            <a:r>
              <a:rPr lang="ru-RU" sz="1600" b="0" i="0" u="none" strike="noStrike" dirty="0">
                <a:solidFill>
                  <a:srgbClr val="0A0A0A"/>
                </a:solidFill>
                <a:effectLst/>
              </a:rPr>
              <a:t> тракта (СИТТ) — это воспаление и боль, возникающие в области наружной стороны колена из-за чрезмерного трения </a:t>
            </a:r>
            <a:r>
              <a:rPr lang="ru-RU" sz="1600" b="0" i="0" u="none" strike="noStrike" dirty="0" err="1">
                <a:solidFill>
                  <a:srgbClr val="0A0A0A"/>
                </a:solidFill>
                <a:effectLst/>
              </a:rPr>
              <a:t>илиотибиального</a:t>
            </a:r>
            <a:r>
              <a:rPr lang="ru-RU" sz="1600" b="0" i="0" u="none" strike="noStrike" dirty="0">
                <a:solidFill>
                  <a:srgbClr val="0A0A0A"/>
                </a:solidFill>
                <a:effectLst/>
              </a:rPr>
              <a:t> тракта (жесткой связки от бедра до голени) об кость. Чаще всего возникает у бегунов, велосипедистов и других спортсменов, но также может быть вызван другими факторами, такими как слабая мускулатура или неправильная техника бега. </a:t>
            </a:r>
          </a:p>
          <a:p>
            <a:pPr marL="0" indent="0">
              <a:buNone/>
            </a:pPr>
            <a:br>
              <a:rPr lang="ru-RU" sz="1400" dirty="0"/>
            </a:br>
            <a:endParaRPr lang="ru-RU" dirty="0"/>
          </a:p>
        </p:txBody>
      </p:sp>
      <p:pic>
        <p:nvPicPr>
          <p:cNvPr id="6" name="Рисунок 5">
            <a:extLst>
              <a:ext uri="{FF2B5EF4-FFF2-40B4-BE49-F238E27FC236}">
                <a16:creationId xmlns:a16="http://schemas.microsoft.com/office/drawing/2014/main" id="{46CA55E6-5925-6396-BCCC-8F0DBA2B9D03}"/>
              </a:ext>
            </a:extLst>
          </p:cNvPr>
          <p:cNvPicPr>
            <a:picLocks noChangeAspect="1"/>
          </p:cNvPicPr>
          <p:nvPr/>
        </p:nvPicPr>
        <p:blipFill>
          <a:blip r:embed="rId2"/>
          <a:stretch>
            <a:fillRect/>
          </a:stretch>
        </p:blipFill>
        <p:spPr>
          <a:xfrm>
            <a:off x="7076049" y="2026296"/>
            <a:ext cx="4942722" cy="3736003"/>
          </a:xfrm>
          <a:prstGeom prst="rect">
            <a:avLst/>
          </a:prstGeom>
        </p:spPr>
      </p:pic>
    </p:spTree>
    <p:extLst>
      <p:ext uri="{BB962C8B-B14F-4D97-AF65-F5344CB8AC3E}">
        <p14:creationId xmlns:p14="http://schemas.microsoft.com/office/powerpoint/2010/main" val="1006163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4F6EB8-E1BD-9DE8-C6E3-F919ED2E79D2}"/>
              </a:ext>
            </a:extLst>
          </p:cNvPr>
          <p:cNvSpPr>
            <a:spLocks noGrp="1"/>
          </p:cNvSpPr>
          <p:nvPr>
            <p:ph type="title"/>
          </p:nvPr>
        </p:nvSpPr>
        <p:spPr>
          <a:xfrm>
            <a:off x="4701125" y="598710"/>
            <a:ext cx="8911687" cy="1280890"/>
          </a:xfrm>
        </p:spPr>
        <p:txBody>
          <a:bodyPr/>
          <a:lstStyle/>
          <a:p>
            <a:r>
              <a:rPr lang="ru-RU" dirty="0"/>
              <a:t>Решение</a:t>
            </a:r>
            <a:r>
              <a:rPr lang="ru-RU" dirty="0">
                <a:latin typeface="Times New Roman" panose="02020603050405020304" pitchFamily="18" charset="0"/>
                <a:cs typeface="Times New Roman" panose="02020603050405020304" pitchFamily="18" charset="0"/>
              </a:rPr>
              <a:t>?</a:t>
            </a:r>
          </a:p>
        </p:txBody>
      </p:sp>
      <p:sp>
        <p:nvSpPr>
          <p:cNvPr id="3" name="Объект 2">
            <a:extLst>
              <a:ext uri="{FF2B5EF4-FFF2-40B4-BE49-F238E27FC236}">
                <a16:creationId xmlns:a16="http://schemas.microsoft.com/office/drawing/2014/main" id="{31C653F2-E2C3-B93E-A046-4B1A150A13B2}"/>
              </a:ext>
            </a:extLst>
          </p:cNvPr>
          <p:cNvSpPr>
            <a:spLocks noGrp="1"/>
          </p:cNvSpPr>
          <p:nvPr>
            <p:ph idx="1"/>
          </p:nvPr>
        </p:nvSpPr>
        <p:spPr>
          <a:xfrm>
            <a:off x="1429689" y="1879600"/>
            <a:ext cx="5885512" cy="4582890"/>
          </a:xfrm>
        </p:spPr>
        <p:txBody>
          <a:bodyPr/>
          <a:lstStyle/>
          <a:p>
            <a:pPr marL="0" indent="0">
              <a:buNone/>
            </a:pPr>
            <a:r>
              <a:rPr lang="ru-RU" sz="1800" kern="100" dirty="0">
                <a:effectLst/>
                <a:ea typeface="Calibri" panose="020F0502020204030204" pitchFamily="34" charset="0"/>
                <a:cs typeface="Calibri" panose="020F0502020204030204" pitchFamily="34" charset="0"/>
              </a:rPr>
              <a:t>Из-за сложности выявления конкретного «виновника» симптомов медицинское сообщество предлагает </a:t>
            </a:r>
            <a:r>
              <a:rPr lang="ru-RU" sz="1800" b="1" kern="100" dirty="0">
                <a:effectLst/>
                <a:ea typeface="Calibri" panose="020F0502020204030204" pitchFamily="34" charset="0"/>
                <a:cs typeface="Calibri" panose="020F0502020204030204" pitchFamily="34" charset="0"/>
              </a:rPr>
              <a:t>собирательные синдромы</a:t>
            </a:r>
            <a:r>
              <a:rPr lang="ru-RU" sz="1800" kern="100" dirty="0">
                <a:effectLst/>
                <a:ea typeface="Calibri" panose="020F0502020204030204" pitchFamily="34" charset="0"/>
                <a:cs typeface="Calibri" panose="020F0502020204030204" pitchFamily="34" charset="0"/>
              </a:rPr>
              <a:t>:</a:t>
            </a:r>
            <a:endParaRPr lang="ru-RU" sz="1800" kern="100" dirty="0">
              <a:effectLst/>
              <a:ea typeface="Calibri" panose="020F0502020204030204" pitchFamily="34" charset="0"/>
              <a:cs typeface="Times New Roman" panose="02020603050405020304" pitchFamily="18" charset="0"/>
            </a:endParaRPr>
          </a:p>
          <a:p>
            <a:pPr marL="0" indent="0">
              <a:buNone/>
            </a:pPr>
            <a:r>
              <a:rPr lang="ru-RU" kern="100" dirty="0">
                <a:ea typeface="Calibri" panose="020F0502020204030204" pitchFamily="34" charset="0"/>
                <a:cs typeface="Times New Roman" panose="02020603050405020304" pitchFamily="18" charset="0"/>
              </a:rPr>
              <a:t>- </a:t>
            </a:r>
            <a:r>
              <a:rPr lang="ru-RU" sz="1800" kern="100" dirty="0">
                <a:effectLst/>
                <a:ea typeface="Calibri" panose="020F0502020204030204" pitchFamily="34" charset="0"/>
                <a:cs typeface="Calibri" panose="020F0502020204030204" pitchFamily="34" charset="0"/>
              </a:rPr>
              <a:t>Синдром подвздошно</a:t>
            </a:r>
            <a:r>
              <a:rPr lang="ru-RU" kern="100" dirty="0">
                <a:ea typeface="Calibri" panose="020F0502020204030204" pitchFamily="34" charset="0"/>
                <a:cs typeface="Calibri" panose="020F0502020204030204" pitchFamily="34" charset="0"/>
              </a:rPr>
              <a:t>-</a:t>
            </a:r>
            <a:r>
              <a:rPr lang="ru-RU" sz="1800" kern="100" dirty="0">
                <a:effectLst/>
                <a:ea typeface="Calibri" panose="020F0502020204030204" pitchFamily="34" charset="0"/>
                <a:cs typeface="Calibri" panose="020F0502020204030204" pitchFamily="34" charset="0"/>
              </a:rPr>
              <a:t>крестцового сустава</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effectLst/>
                <a:ea typeface="Calibri" panose="020F0502020204030204" pitchFamily="34" charset="0"/>
                <a:cs typeface="Calibri" panose="020F0502020204030204" pitchFamily="34" charset="0"/>
              </a:rPr>
              <a:t>- </a:t>
            </a:r>
            <a:r>
              <a:rPr lang="ru-RU" sz="1800" kern="100" dirty="0" err="1">
                <a:effectLst/>
                <a:ea typeface="Calibri" panose="020F0502020204030204" pitchFamily="34" charset="0"/>
                <a:cs typeface="Calibri" panose="020F0502020204030204" pitchFamily="34" charset="0"/>
              </a:rPr>
              <a:t>Фибромиалгия</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effectLst/>
                <a:ea typeface="Calibri" panose="020F0502020204030204" pitchFamily="34" charset="0"/>
                <a:cs typeface="Calibri" panose="020F0502020204030204" pitchFamily="34" charset="0"/>
              </a:rPr>
              <a:t>- </a:t>
            </a:r>
            <a:r>
              <a:rPr lang="ru-RU" sz="1800" kern="100" dirty="0" err="1">
                <a:effectLst/>
                <a:ea typeface="Calibri" panose="020F0502020204030204" pitchFamily="34" charset="0"/>
                <a:cs typeface="Calibri" panose="020F0502020204030204" pitchFamily="34" charset="0"/>
              </a:rPr>
              <a:t>Пателлофеморальный</a:t>
            </a:r>
            <a:r>
              <a:rPr lang="ru-RU" sz="1800" kern="100" dirty="0">
                <a:effectLst/>
                <a:ea typeface="Calibri" panose="020F0502020204030204" pitchFamily="34" charset="0"/>
                <a:cs typeface="Calibri" panose="020F0502020204030204" pitchFamily="34" charset="0"/>
              </a:rPr>
              <a:t> болевой синдром</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effectLst/>
                <a:ea typeface="Calibri" panose="020F0502020204030204" pitchFamily="34" charset="0"/>
                <a:cs typeface="Calibri" panose="020F0502020204030204" pitchFamily="34" charset="0"/>
              </a:rPr>
              <a:t>- </a:t>
            </a:r>
            <a:r>
              <a:rPr lang="ru-RU" sz="1800" kern="100" dirty="0" err="1">
                <a:effectLst/>
                <a:ea typeface="Calibri" panose="020F0502020204030204" pitchFamily="34" charset="0"/>
                <a:cs typeface="Calibri" panose="020F0502020204030204" pitchFamily="34" charset="0"/>
              </a:rPr>
              <a:t>Субакромиальный</a:t>
            </a:r>
            <a:r>
              <a:rPr lang="ru-RU" sz="1800" kern="100" dirty="0">
                <a:effectLst/>
                <a:ea typeface="Calibri" panose="020F0502020204030204" pitchFamily="34" charset="0"/>
                <a:cs typeface="Calibri" panose="020F0502020204030204" pitchFamily="34" charset="0"/>
              </a:rPr>
              <a:t> болевой синдром</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effectLst/>
                <a:ea typeface="Calibri" panose="020F0502020204030204" pitchFamily="34" charset="0"/>
                <a:cs typeface="Calibri" panose="020F0502020204030204" pitchFamily="34" charset="0"/>
              </a:rPr>
              <a:t>- Спортивная </a:t>
            </a:r>
            <a:r>
              <a:rPr lang="ru-RU" sz="1800" kern="100" dirty="0" err="1">
                <a:effectLst/>
                <a:ea typeface="Calibri" panose="020F0502020204030204" pitchFamily="34" charset="0"/>
                <a:cs typeface="Calibri" panose="020F0502020204030204" pitchFamily="34" charset="0"/>
              </a:rPr>
              <a:t>пубалгия</a:t>
            </a:r>
            <a:endParaRPr lang="ru-RU" sz="1800" kern="100" dirty="0">
              <a:effectLst/>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E8E08AAE-DF65-352D-4FD9-91B65D7113E9}"/>
              </a:ext>
            </a:extLst>
          </p:cNvPr>
          <p:cNvPicPr>
            <a:picLocks noChangeAspect="1"/>
          </p:cNvPicPr>
          <p:nvPr/>
        </p:nvPicPr>
        <p:blipFill rotWithShape="1">
          <a:blip r:embed="rId2"/>
          <a:srcRect b="13799"/>
          <a:stretch/>
        </p:blipFill>
        <p:spPr>
          <a:xfrm>
            <a:off x="7315201" y="1879600"/>
            <a:ext cx="4208719" cy="3627981"/>
          </a:xfrm>
          <a:prstGeom prst="rect">
            <a:avLst/>
          </a:prstGeom>
        </p:spPr>
      </p:pic>
    </p:spTree>
    <p:extLst>
      <p:ext uri="{BB962C8B-B14F-4D97-AF65-F5344CB8AC3E}">
        <p14:creationId xmlns:p14="http://schemas.microsoft.com/office/powerpoint/2010/main" val="33568906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184F6DC-E83A-A5D8-FB98-8CA2E2FCEA71}"/>
              </a:ext>
            </a:extLst>
          </p:cNvPr>
          <p:cNvSpPr>
            <a:spLocks noGrp="1"/>
          </p:cNvSpPr>
          <p:nvPr>
            <p:ph idx="1"/>
          </p:nvPr>
        </p:nvSpPr>
        <p:spPr>
          <a:xfrm>
            <a:off x="1897550" y="363416"/>
            <a:ext cx="4092942" cy="6342184"/>
          </a:xfrm>
        </p:spPr>
        <p:txBody>
          <a:bodyPr>
            <a:normAutofit fontScale="70000" lnSpcReduction="20000"/>
          </a:bodyPr>
          <a:lstStyle/>
          <a:p>
            <a:pPr marL="0" indent="0">
              <a:lnSpc>
                <a:spcPct val="120000"/>
              </a:lnSpc>
              <a:buNone/>
            </a:pPr>
            <a:r>
              <a:rPr lang="ru-RU" b="1" dirty="0"/>
              <a:t>Тест </a:t>
            </a:r>
            <a:r>
              <a:rPr lang="en-US" b="1" dirty="0"/>
              <a:t>Noble </a:t>
            </a:r>
            <a:endParaRPr lang="ru-RU" b="1" dirty="0"/>
          </a:p>
          <a:p>
            <a:pPr marL="0" indent="0">
              <a:lnSpc>
                <a:spcPct val="120000"/>
              </a:lnSpc>
              <a:buNone/>
            </a:pPr>
            <a:r>
              <a:rPr lang="ru-RU" dirty="0"/>
              <a:t>Пациент лежит на спине. Специалист берет голень на уровне чуть выше лодыжек и медленно сгибает и разгибает ногу в диапазоне от 0 до 90 гр. Большой палец другой руки оказывает компрессионное давление на латеральный мыщелок бедренной кости. Пальпируемые крепитация, боль, щелчки  на угле сгибания 30 </a:t>
            </a:r>
            <a:r>
              <a:rPr lang="ru-RU" dirty="0" err="1"/>
              <a:t>гр</a:t>
            </a:r>
            <a:r>
              <a:rPr lang="ru-RU" dirty="0"/>
              <a:t> свидетельствуют о  наличии синдрома </a:t>
            </a:r>
            <a:r>
              <a:rPr lang="ru-RU" dirty="0" err="1"/>
              <a:t>илитибиального</a:t>
            </a:r>
            <a:r>
              <a:rPr lang="ru-RU" dirty="0"/>
              <a:t> тракта.</a:t>
            </a:r>
            <a:endParaRPr lang="en-US" dirty="0"/>
          </a:p>
          <a:p>
            <a:pPr marL="0" indent="0" algn="l">
              <a:lnSpc>
                <a:spcPct val="120000"/>
              </a:lnSpc>
              <a:buNone/>
            </a:pPr>
            <a:r>
              <a:rPr lang="ru-RU" b="1" dirty="0">
                <a:solidFill>
                  <a:srgbClr val="585858"/>
                </a:solidFill>
              </a:rPr>
              <a:t>Тест </a:t>
            </a:r>
            <a:r>
              <a:rPr lang="ru-RU" b="1" dirty="0" err="1">
                <a:solidFill>
                  <a:srgbClr val="585858"/>
                </a:solidFill>
              </a:rPr>
              <a:t>O</a:t>
            </a:r>
            <a:r>
              <a:rPr lang="en-US" b="1" dirty="0" err="1">
                <a:solidFill>
                  <a:srgbClr val="585858"/>
                </a:solidFill>
              </a:rPr>
              <a:t>ber</a:t>
            </a:r>
            <a:r>
              <a:rPr lang="en-US" b="1" dirty="0">
                <a:solidFill>
                  <a:srgbClr val="585858"/>
                </a:solidFill>
              </a:rPr>
              <a:t> </a:t>
            </a:r>
            <a:endParaRPr lang="ru-RU" b="1" dirty="0">
              <a:solidFill>
                <a:srgbClr val="585858"/>
              </a:solidFill>
            </a:endParaRPr>
          </a:p>
          <a:p>
            <a:pPr marL="0" indent="0" algn="l">
              <a:lnSpc>
                <a:spcPct val="120000"/>
              </a:lnSpc>
              <a:buNone/>
            </a:pPr>
            <a:r>
              <a:rPr lang="ru-RU" b="0" i="0" u="none" strike="noStrike" dirty="0">
                <a:solidFill>
                  <a:srgbClr val="585858"/>
                </a:solidFill>
                <a:effectLst/>
              </a:rPr>
              <a:t>Пациент находится в положении лежа на боку пораженной стороной вверх.</a:t>
            </a:r>
            <a:r>
              <a:rPr lang="en-US" b="0" i="0" u="none" strike="noStrike" dirty="0">
                <a:solidFill>
                  <a:srgbClr val="585858"/>
                </a:solidFill>
                <a:effectLst/>
              </a:rPr>
              <a:t> </a:t>
            </a:r>
            <a:r>
              <a:rPr lang="ru-RU" b="0" i="0" u="none" strike="noStrike" dirty="0">
                <a:solidFill>
                  <a:srgbClr val="585858"/>
                </a:solidFill>
                <a:effectLst/>
              </a:rPr>
              <a:t>Верхняя нога прямая, нижняя нога согнута в колене и бедре.</a:t>
            </a:r>
            <a:r>
              <a:rPr lang="en-US" b="0" i="0" u="none" strike="noStrike" dirty="0">
                <a:solidFill>
                  <a:srgbClr val="585858"/>
                </a:solidFill>
                <a:effectLst/>
              </a:rPr>
              <a:t> </a:t>
            </a:r>
            <a:r>
              <a:rPr lang="ru-RU" b="0" i="0" u="none" strike="noStrike" dirty="0">
                <a:solidFill>
                  <a:srgbClr val="585858"/>
                </a:solidFill>
                <a:effectLst/>
              </a:rPr>
              <a:t>Терапевт становится позади пациента и сгибает верхнюю ногу в коленном суставе под прямым углом (классический вариант).</a:t>
            </a:r>
            <a:r>
              <a:rPr lang="en-US" b="0" i="0" u="none" strike="noStrike" dirty="0">
                <a:solidFill>
                  <a:srgbClr val="585858"/>
                </a:solidFill>
                <a:effectLst/>
              </a:rPr>
              <a:t> </a:t>
            </a:r>
            <a:r>
              <a:rPr lang="ru-RU" b="0" i="0" u="none" strike="noStrike" dirty="0">
                <a:solidFill>
                  <a:srgbClr val="585858"/>
                </a:solidFill>
                <a:effectLst/>
              </a:rPr>
              <a:t>Затем терапевт немного разгибает и отводит бедро, фиксируя в конечной точке таз/большой вертел бедренной кости. </a:t>
            </a:r>
            <a:r>
              <a:rPr lang="en-US" b="0" i="0" u="none" strike="noStrike" dirty="0">
                <a:solidFill>
                  <a:srgbClr val="585858"/>
                </a:solidFill>
                <a:effectLst/>
              </a:rPr>
              <a:t> </a:t>
            </a:r>
            <a:r>
              <a:rPr lang="ru-RU" b="0" i="0" u="none" strike="noStrike" dirty="0">
                <a:solidFill>
                  <a:srgbClr val="585858"/>
                </a:solidFill>
                <a:effectLst/>
              </a:rPr>
              <a:t>Медленно опуская ногу к столу (приведение бедра) можно оценить состояние </a:t>
            </a:r>
            <a:r>
              <a:rPr lang="ru-RU" b="0" i="0" u="none" strike="noStrike" dirty="0" err="1">
                <a:solidFill>
                  <a:srgbClr val="585858"/>
                </a:solidFill>
                <a:effectLst/>
              </a:rPr>
              <a:t>напрягателя</a:t>
            </a:r>
            <a:r>
              <a:rPr lang="ru-RU" b="0" i="0" u="none" strike="noStrike" dirty="0">
                <a:solidFill>
                  <a:srgbClr val="585858"/>
                </a:solidFill>
                <a:effectLst/>
              </a:rPr>
              <a:t> широкой фасции бедра и </a:t>
            </a:r>
            <a:r>
              <a:rPr lang="ru-RU" b="0" i="0" u="none" strike="noStrike" dirty="0" err="1">
                <a:solidFill>
                  <a:srgbClr val="585858"/>
                </a:solidFill>
                <a:effectLst/>
              </a:rPr>
              <a:t>илиотибиального</a:t>
            </a:r>
            <a:r>
              <a:rPr lang="ru-RU" b="0" i="0" u="none" strike="noStrike" dirty="0">
                <a:solidFill>
                  <a:srgbClr val="585858"/>
                </a:solidFill>
                <a:effectLst/>
              </a:rPr>
              <a:t> тракта.</a:t>
            </a:r>
            <a:r>
              <a:rPr lang="en-US" b="0" i="0" u="none" strike="noStrike" dirty="0">
                <a:solidFill>
                  <a:srgbClr val="585858"/>
                </a:solidFill>
                <a:effectLst/>
              </a:rPr>
              <a:t> </a:t>
            </a:r>
            <a:r>
              <a:rPr lang="ru-RU" b="0" i="0" u="none" strike="noStrike" dirty="0">
                <a:solidFill>
                  <a:srgbClr val="585858"/>
                </a:solidFill>
                <a:effectLst/>
              </a:rPr>
              <a:t>Тест считается положительным, если нога остается в положении отведения (выше горизонтальной линии) и пациент ощущает боль по боковой поверхности бедра/колена</a:t>
            </a:r>
          </a:p>
          <a:p>
            <a:endParaRPr lang="en-US" dirty="0"/>
          </a:p>
        </p:txBody>
      </p:sp>
      <p:pic>
        <p:nvPicPr>
          <p:cNvPr id="4" name="Рисунок 3">
            <a:extLst>
              <a:ext uri="{FF2B5EF4-FFF2-40B4-BE49-F238E27FC236}">
                <a16:creationId xmlns:a16="http://schemas.microsoft.com/office/drawing/2014/main" id="{0EECC19F-C960-D6FF-5BF4-71C1A81EFBD3}"/>
              </a:ext>
            </a:extLst>
          </p:cNvPr>
          <p:cNvPicPr>
            <a:picLocks noChangeAspect="1"/>
          </p:cNvPicPr>
          <p:nvPr/>
        </p:nvPicPr>
        <p:blipFill rotWithShape="1">
          <a:blip r:embed="rId2"/>
          <a:srcRect l="3926" t="19162" r="3287" b="11781"/>
          <a:stretch/>
        </p:blipFill>
        <p:spPr>
          <a:xfrm>
            <a:off x="6415989" y="689317"/>
            <a:ext cx="5460912" cy="2583431"/>
          </a:xfrm>
          <a:prstGeom prst="rect">
            <a:avLst/>
          </a:prstGeom>
        </p:spPr>
      </p:pic>
      <p:pic>
        <p:nvPicPr>
          <p:cNvPr id="5" name="Рисунок 4">
            <a:extLst>
              <a:ext uri="{FF2B5EF4-FFF2-40B4-BE49-F238E27FC236}">
                <a16:creationId xmlns:a16="http://schemas.microsoft.com/office/drawing/2014/main" id="{21D0E182-0495-DC6D-8038-54C9C7AD2BCB}"/>
              </a:ext>
            </a:extLst>
          </p:cNvPr>
          <p:cNvPicPr>
            <a:picLocks noChangeAspect="1"/>
          </p:cNvPicPr>
          <p:nvPr/>
        </p:nvPicPr>
        <p:blipFill rotWithShape="1">
          <a:blip r:embed="rId3"/>
          <a:srcRect l="3077" t="17020" r="2693" b="12242"/>
          <a:stretch/>
        </p:blipFill>
        <p:spPr>
          <a:xfrm>
            <a:off x="6415989" y="3585253"/>
            <a:ext cx="5460912" cy="2964497"/>
          </a:xfrm>
          <a:prstGeom prst="rect">
            <a:avLst/>
          </a:prstGeom>
        </p:spPr>
      </p:pic>
    </p:spTree>
    <p:extLst>
      <p:ext uri="{BB962C8B-B14F-4D97-AF65-F5344CB8AC3E}">
        <p14:creationId xmlns:p14="http://schemas.microsoft.com/office/powerpoint/2010/main" val="683356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5352A94-E01B-C27F-0350-F5B558C1867C}"/>
              </a:ext>
            </a:extLst>
          </p:cNvPr>
          <p:cNvSpPr>
            <a:spLocks noGrp="1"/>
          </p:cNvSpPr>
          <p:nvPr>
            <p:ph idx="1"/>
          </p:nvPr>
        </p:nvSpPr>
        <p:spPr>
          <a:xfrm>
            <a:off x="1816769" y="647847"/>
            <a:ext cx="9699875" cy="5562306"/>
          </a:xfrm>
        </p:spPr>
        <p:txBody>
          <a:bodyPr>
            <a:normAutofit/>
          </a:bodyPr>
          <a:lstStyle/>
          <a:p>
            <a:pPr marL="0" indent="0">
              <a:buFont typeface="Wingdings 3" charset="2"/>
              <a:buNone/>
            </a:pPr>
            <a:r>
              <a:rPr lang="ru-RU" sz="1350" b="1" dirty="0">
                <a:solidFill>
                  <a:srgbClr val="404040"/>
                </a:solidFill>
                <a:ea typeface="Times New Roman" panose="02020603050405020304" pitchFamily="18" charset="0"/>
              </a:rPr>
              <a:t>Friede </a:t>
            </a:r>
            <a:r>
              <a:rPr lang="ru-RU" sz="1350" b="1" dirty="0" err="1">
                <a:solidFill>
                  <a:srgbClr val="404040"/>
                </a:solidFill>
                <a:ea typeface="Times New Roman" panose="02020603050405020304" pitchFamily="18" charset="0"/>
              </a:rPr>
              <a:t>et</a:t>
            </a:r>
            <a:r>
              <a:rPr lang="ru-RU" sz="1350" b="1" dirty="0">
                <a:solidFill>
                  <a:srgbClr val="404040"/>
                </a:solidFill>
                <a:ea typeface="Times New Roman" panose="02020603050405020304" pitchFamily="18" charset="0"/>
              </a:rPr>
              <a:t> </a:t>
            </a:r>
            <a:r>
              <a:rPr lang="ru-RU" sz="1350" b="1" dirty="0" err="1">
                <a:solidFill>
                  <a:srgbClr val="404040"/>
                </a:solidFill>
                <a:ea typeface="Times New Roman" panose="02020603050405020304" pitchFamily="18" charset="0"/>
              </a:rPr>
              <a:t>al</a:t>
            </a:r>
            <a:r>
              <a:rPr lang="ru-RU" sz="1350" b="1" dirty="0">
                <a:solidFill>
                  <a:srgbClr val="404040"/>
                </a:solidFill>
                <a:ea typeface="Times New Roman" panose="02020603050405020304" pitchFamily="18" charset="0"/>
              </a:rPr>
              <a:t>. 2020</a:t>
            </a:r>
            <a:br>
              <a:rPr lang="ru-RU" sz="1200" dirty="0">
                <a:solidFill>
                  <a:srgbClr val="404040"/>
                </a:solidFill>
                <a:ea typeface="Times New Roman" panose="02020603050405020304" pitchFamily="18" charset="0"/>
              </a:rPr>
            </a:br>
            <a:br>
              <a:rPr lang="ru-RU" sz="1200" dirty="0">
                <a:solidFill>
                  <a:srgbClr val="404040"/>
                </a:solidFill>
                <a:ea typeface="Times New Roman" panose="02020603050405020304" pitchFamily="18" charset="0"/>
              </a:rPr>
            </a:br>
            <a:r>
              <a:rPr lang="ru-RU" sz="1200" b="1" dirty="0">
                <a:solidFill>
                  <a:srgbClr val="404040"/>
                </a:solidFill>
                <a:ea typeface="Times New Roman" panose="02020603050405020304" pitchFamily="18" charset="0"/>
              </a:rPr>
              <a:t>Результаты:</a:t>
            </a:r>
            <a:endParaRPr lang="ru-RU" sz="1200" dirty="0">
              <a:ea typeface="Times New Roman" panose="02020603050405020304" pitchFamily="18" charset="0"/>
            </a:endParaRPr>
          </a:p>
          <a:p>
            <a:pPr marL="0" indent="0">
              <a:spcAft>
                <a:spcPts val="300"/>
              </a:spcAft>
              <a:buSzPts val="1000"/>
              <a:buFont typeface="Wingdings 3" charset="2"/>
              <a:buNone/>
              <a:tabLst>
                <a:tab pos="457200" algn="l"/>
              </a:tabLst>
            </a:pPr>
            <a:r>
              <a:rPr lang="ru-RU" sz="1200" b="1" dirty="0">
                <a:solidFill>
                  <a:srgbClr val="404040"/>
                </a:solidFill>
                <a:ea typeface="Times New Roman" panose="02020603050405020304" pitchFamily="18" charset="0"/>
              </a:rPr>
              <a:t>Тест Noble (боль при сгибании 30° с давлением на латеральный </a:t>
            </a:r>
            <a:r>
              <a:rPr lang="ru-RU" sz="1200" b="1" dirty="0" err="1">
                <a:solidFill>
                  <a:srgbClr val="404040"/>
                </a:solidFill>
                <a:ea typeface="Times New Roman" panose="02020603050405020304" pitchFamily="18" charset="0"/>
              </a:rPr>
              <a:t>надмыщелок</a:t>
            </a:r>
            <a:r>
              <a:rPr lang="ru-RU" sz="1200" b="1" dirty="0">
                <a:solidFill>
                  <a:srgbClr val="404040"/>
                </a:solidFill>
                <a:ea typeface="Times New Roman" panose="02020603050405020304" pitchFamily="18" charset="0"/>
              </a:rPr>
              <a:t>): </a:t>
            </a:r>
            <a:r>
              <a:rPr lang="ru-RU" sz="1200" b="1" dirty="0" err="1">
                <a:solidFill>
                  <a:srgbClr val="404040"/>
                </a:solidFill>
                <a:ea typeface="Times New Roman" panose="02020603050405020304" pitchFamily="18" charset="0"/>
                <a:cs typeface="Times New Roman" panose="02020603050405020304" pitchFamily="18" charset="0"/>
              </a:rPr>
              <a:t>Sn</a:t>
            </a:r>
            <a:r>
              <a:rPr lang="ru-RU" sz="1200" b="1" dirty="0">
                <a:solidFill>
                  <a:srgbClr val="404040"/>
                </a:solidFill>
                <a:ea typeface="Times New Roman" panose="02020603050405020304" pitchFamily="18" charset="0"/>
                <a:cs typeface="Times New Roman" panose="02020603050405020304" pitchFamily="18" charset="0"/>
              </a:rPr>
              <a:t> 88%</a:t>
            </a:r>
            <a:r>
              <a:rPr lang="ru-RU" sz="1200" dirty="0">
                <a:solidFill>
                  <a:srgbClr val="404040"/>
                </a:solidFill>
                <a:ea typeface="Times New Roman" panose="02020603050405020304" pitchFamily="18" charset="0"/>
                <a:cs typeface="Times New Roman" panose="02020603050405020304" pitchFamily="18" charset="0"/>
              </a:rPr>
              <a:t>, </a:t>
            </a:r>
            <a:r>
              <a:rPr lang="ru-RU" sz="1200" dirty="0" err="1">
                <a:solidFill>
                  <a:srgbClr val="404040"/>
                </a:solidFill>
                <a:ea typeface="Times New Roman" panose="02020603050405020304" pitchFamily="18" charset="0"/>
                <a:cs typeface="Times New Roman" panose="02020603050405020304" pitchFamily="18" charset="0"/>
              </a:rPr>
              <a:t>Sp</a:t>
            </a:r>
            <a:r>
              <a:rPr lang="ru-RU" sz="1200" dirty="0">
                <a:solidFill>
                  <a:srgbClr val="404040"/>
                </a:solidFill>
                <a:ea typeface="Times New Roman" panose="02020603050405020304" pitchFamily="18" charset="0"/>
                <a:cs typeface="Times New Roman" panose="02020603050405020304" pitchFamily="18" charset="0"/>
              </a:rPr>
              <a:t> 75%</a:t>
            </a:r>
            <a:endParaRPr lang="ru-RU" sz="1200" dirty="0">
              <a:ea typeface="Times New Roman" panose="02020603050405020304" pitchFamily="18" charset="0"/>
              <a:cs typeface="Times New Roman" panose="02020603050405020304" pitchFamily="18" charset="0"/>
            </a:endParaRPr>
          </a:p>
          <a:p>
            <a:pPr marL="0" indent="0">
              <a:spcAft>
                <a:spcPts val="300"/>
              </a:spcAft>
              <a:buSzPts val="1000"/>
              <a:buFont typeface="Wingdings 3" charset="2"/>
              <a:buNone/>
              <a:tabLst>
                <a:tab pos="457200" algn="l"/>
              </a:tabLst>
            </a:pPr>
            <a:r>
              <a:rPr lang="ru-RU" sz="1200" b="1" dirty="0">
                <a:solidFill>
                  <a:srgbClr val="404040"/>
                </a:solidFill>
                <a:ea typeface="Times New Roman" panose="02020603050405020304" pitchFamily="18" charset="0"/>
              </a:rPr>
              <a:t>Тест </a:t>
            </a:r>
            <a:r>
              <a:rPr lang="ru-RU" sz="1200" b="1" dirty="0" err="1">
                <a:solidFill>
                  <a:srgbClr val="404040"/>
                </a:solidFill>
                <a:ea typeface="Times New Roman" panose="02020603050405020304" pitchFamily="18" charset="0"/>
              </a:rPr>
              <a:t>Ober</a:t>
            </a:r>
            <a:r>
              <a:rPr lang="ru-RU" sz="1200" b="1" dirty="0">
                <a:solidFill>
                  <a:srgbClr val="404040"/>
                </a:solidFill>
                <a:ea typeface="Times New Roman" panose="02020603050405020304" pitchFamily="18" charset="0"/>
              </a:rPr>
              <a:t> (оценка натяжения ИТ-тракта в боковом положении):</a:t>
            </a:r>
            <a:r>
              <a:rPr lang="ru-RU" sz="1200" dirty="0">
                <a:ea typeface="Times New Roman" panose="02020603050405020304" pitchFamily="18" charset="0"/>
              </a:rPr>
              <a:t> </a:t>
            </a:r>
            <a:r>
              <a:rPr lang="ru-RU" sz="1200" b="1" dirty="0" err="1">
                <a:solidFill>
                  <a:srgbClr val="404040"/>
                </a:solidFill>
                <a:ea typeface="Times New Roman" panose="02020603050405020304" pitchFamily="18" charset="0"/>
                <a:cs typeface="Times New Roman" panose="02020603050405020304" pitchFamily="18" charset="0"/>
              </a:rPr>
              <a:t>Sp</a:t>
            </a:r>
            <a:r>
              <a:rPr lang="ru-RU" sz="1200" b="1" dirty="0">
                <a:solidFill>
                  <a:srgbClr val="404040"/>
                </a:solidFill>
                <a:ea typeface="Times New Roman" panose="02020603050405020304" pitchFamily="18" charset="0"/>
                <a:cs typeface="Times New Roman" panose="02020603050405020304" pitchFamily="18" charset="0"/>
              </a:rPr>
              <a:t> 90%</a:t>
            </a:r>
            <a:r>
              <a:rPr lang="ru-RU" sz="1200" dirty="0">
                <a:solidFill>
                  <a:srgbClr val="404040"/>
                </a:solidFill>
                <a:ea typeface="Times New Roman" panose="02020603050405020304" pitchFamily="18" charset="0"/>
                <a:cs typeface="Times New Roman" panose="02020603050405020304" pitchFamily="18" charset="0"/>
              </a:rPr>
              <a:t>, но </a:t>
            </a:r>
            <a:r>
              <a:rPr lang="ru-RU" sz="1200" dirty="0" err="1">
                <a:solidFill>
                  <a:srgbClr val="404040"/>
                </a:solidFill>
                <a:ea typeface="Times New Roman" panose="02020603050405020304" pitchFamily="18" charset="0"/>
                <a:cs typeface="Times New Roman" panose="02020603050405020304" pitchFamily="18" charset="0"/>
              </a:rPr>
              <a:t>Sn</a:t>
            </a:r>
            <a:r>
              <a:rPr lang="ru-RU" sz="1200" dirty="0">
                <a:solidFill>
                  <a:srgbClr val="404040"/>
                </a:solidFill>
                <a:ea typeface="Times New Roman" panose="02020603050405020304" pitchFamily="18" charset="0"/>
                <a:cs typeface="Times New Roman" panose="02020603050405020304" pitchFamily="18" charset="0"/>
              </a:rPr>
              <a:t> 50% (лучше для исключения)</a:t>
            </a:r>
            <a:endParaRPr lang="ru-RU" sz="1200" dirty="0">
              <a:ea typeface="Times New Roman" panose="02020603050405020304" pitchFamily="18" charset="0"/>
              <a:cs typeface="Times New Roman" panose="02020603050405020304" pitchFamily="18" charset="0"/>
            </a:endParaRPr>
          </a:p>
          <a:p>
            <a:pPr marL="0" indent="0">
              <a:spcAft>
                <a:spcPts val="300"/>
              </a:spcAft>
              <a:buSzPts val="1000"/>
              <a:buFont typeface="Wingdings 3" charset="2"/>
              <a:buNone/>
              <a:tabLst>
                <a:tab pos="457200" algn="l"/>
              </a:tabLst>
            </a:pPr>
            <a:r>
              <a:rPr lang="ru-RU" sz="1200" b="1" dirty="0">
                <a:solidFill>
                  <a:srgbClr val="404040"/>
                </a:solidFill>
                <a:ea typeface="Times New Roman" panose="02020603050405020304" pitchFamily="18" charset="0"/>
              </a:rPr>
              <a:t>Пальпация латерального </a:t>
            </a:r>
            <a:r>
              <a:rPr lang="ru-RU" sz="1200" b="1" dirty="0" err="1">
                <a:solidFill>
                  <a:srgbClr val="404040"/>
                </a:solidFill>
                <a:ea typeface="Times New Roman" panose="02020603050405020304" pitchFamily="18" charset="0"/>
              </a:rPr>
              <a:t>надмыщелка</a:t>
            </a:r>
            <a:r>
              <a:rPr lang="ru-RU" sz="1200" b="1" dirty="0">
                <a:solidFill>
                  <a:srgbClr val="404040"/>
                </a:solidFill>
                <a:ea typeface="Times New Roman" panose="02020603050405020304" pitchFamily="18" charset="0"/>
              </a:rPr>
              <a:t> бедра: </a:t>
            </a:r>
            <a:r>
              <a:rPr lang="ru-RU" sz="1200" dirty="0" err="1">
                <a:solidFill>
                  <a:srgbClr val="404040"/>
                </a:solidFill>
                <a:ea typeface="Times New Roman" panose="02020603050405020304" pitchFamily="18" charset="0"/>
                <a:cs typeface="Times New Roman" panose="02020603050405020304" pitchFamily="18" charset="0"/>
              </a:rPr>
              <a:t>Sn</a:t>
            </a:r>
            <a:r>
              <a:rPr lang="ru-RU" sz="1200" dirty="0">
                <a:solidFill>
                  <a:srgbClr val="404040"/>
                </a:solidFill>
                <a:ea typeface="Times New Roman" panose="02020603050405020304" pitchFamily="18" charset="0"/>
                <a:cs typeface="Times New Roman" panose="02020603050405020304" pitchFamily="18" charset="0"/>
              </a:rPr>
              <a:t> 85%, </a:t>
            </a:r>
            <a:r>
              <a:rPr lang="ru-RU" sz="1200" dirty="0" err="1">
                <a:solidFill>
                  <a:srgbClr val="404040"/>
                </a:solidFill>
                <a:ea typeface="Times New Roman" panose="02020603050405020304" pitchFamily="18" charset="0"/>
                <a:cs typeface="Times New Roman" panose="02020603050405020304" pitchFamily="18" charset="0"/>
              </a:rPr>
              <a:t>Sp</a:t>
            </a:r>
            <a:r>
              <a:rPr lang="ru-RU" sz="1200" dirty="0">
                <a:solidFill>
                  <a:srgbClr val="404040"/>
                </a:solidFill>
                <a:ea typeface="Times New Roman" panose="02020603050405020304" pitchFamily="18" charset="0"/>
                <a:cs typeface="Times New Roman" panose="02020603050405020304" pitchFamily="18" charset="0"/>
              </a:rPr>
              <a:t> 60%</a:t>
            </a:r>
            <a:endParaRPr lang="ru-RU" sz="1200" dirty="0">
              <a:ea typeface="Times New Roman" panose="02020603050405020304" pitchFamily="18" charset="0"/>
              <a:cs typeface="Times New Roman" panose="02020603050405020304" pitchFamily="18" charset="0"/>
            </a:endParaRPr>
          </a:p>
          <a:p>
            <a:pPr marL="0" indent="0">
              <a:buFont typeface="Wingdings 3" charset="2"/>
              <a:buNone/>
            </a:pPr>
            <a:r>
              <a:rPr lang="ru-RU" sz="1200" b="1" dirty="0">
                <a:solidFill>
                  <a:srgbClr val="404040"/>
                </a:solidFill>
                <a:ea typeface="Times New Roman" panose="02020603050405020304" pitchFamily="18" charset="0"/>
              </a:rPr>
              <a:t>Вывод:</a:t>
            </a:r>
            <a:br>
              <a:rPr lang="ru-RU" sz="1200" dirty="0">
                <a:solidFill>
                  <a:srgbClr val="404040"/>
                </a:solidFill>
                <a:ea typeface="Times New Roman" panose="02020603050405020304" pitchFamily="18" charset="0"/>
              </a:rPr>
            </a:br>
            <a:r>
              <a:rPr lang="ru-RU" sz="1200" dirty="0">
                <a:solidFill>
                  <a:srgbClr val="404040"/>
                </a:solidFill>
                <a:ea typeface="Times New Roman" panose="02020603050405020304" pitchFamily="18" charset="0"/>
              </a:rPr>
              <a:t>Комбинация </a:t>
            </a:r>
            <a:r>
              <a:rPr lang="ru-RU" sz="1200" b="1" dirty="0">
                <a:solidFill>
                  <a:srgbClr val="404040"/>
                </a:solidFill>
                <a:ea typeface="Times New Roman" panose="02020603050405020304" pitchFamily="18" charset="0"/>
              </a:rPr>
              <a:t>Noble + пальпация</a:t>
            </a:r>
            <a:r>
              <a:rPr lang="ru-RU" sz="1200" dirty="0">
                <a:solidFill>
                  <a:srgbClr val="404040"/>
                </a:solidFill>
                <a:ea typeface="Times New Roman" panose="02020603050405020304" pitchFamily="18" charset="0"/>
              </a:rPr>
              <a:t> дает точность &gt;85%.</a:t>
            </a:r>
            <a:endParaRPr lang="ru-RU" sz="1200" dirty="0">
              <a:ea typeface="Times New Roman" panose="02020603050405020304" pitchFamily="18" charset="0"/>
            </a:endParaRPr>
          </a:p>
          <a:p>
            <a:pPr marL="0" indent="0">
              <a:spcBef>
                <a:spcPts val="200"/>
              </a:spcBef>
              <a:buFont typeface="Wingdings 3" charset="2"/>
              <a:buNone/>
            </a:pPr>
            <a:endParaRPr lang="ru-RU" sz="1350" b="1" dirty="0">
              <a:solidFill>
                <a:srgbClr val="404040"/>
              </a:solidFill>
              <a:ea typeface="Times New Roman" panose="02020603050405020304" pitchFamily="18" charset="0"/>
            </a:endParaRPr>
          </a:p>
          <a:p>
            <a:pPr marL="0" indent="0">
              <a:spcBef>
                <a:spcPts val="200"/>
              </a:spcBef>
              <a:buFont typeface="Wingdings 3" charset="2"/>
              <a:buNone/>
            </a:pPr>
            <a:r>
              <a:rPr lang="ru-RU" sz="1350" b="1" dirty="0" err="1">
                <a:solidFill>
                  <a:srgbClr val="404040"/>
                </a:solidFill>
                <a:ea typeface="Times New Roman" panose="02020603050405020304" pitchFamily="18" charset="0"/>
              </a:rPr>
              <a:t>Gunter</a:t>
            </a:r>
            <a:r>
              <a:rPr lang="ru-RU" sz="1350" b="1" dirty="0">
                <a:solidFill>
                  <a:srgbClr val="404040"/>
                </a:solidFill>
                <a:ea typeface="Times New Roman" panose="02020603050405020304" pitchFamily="18" charset="0"/>
              </a:rPr>
              <a:t> </a:t>
            </a:r>
            <a:r>
              <a:rPr lang="ru-RU" sz="1350" b="1" dirty="0" err="1">
                <a:solidFill>
                  <a:srgbClr val="404040"/>
                </a:solidFill>
                <a:ea typeface="Times New Roman" panose="02020603050405020304" pitchFamily="18" charset="0"/>
              </a:rPr>
              <a:t>et</a:t>
            </a:r>
            <a:r>
              <a:rPr lang="ru-RU" sz="1350" b="1" dirty="0">
                <a:solidFill>
                  <a:srgbClr val="404040"/>
                </a:solidFill>
                <a:ea typeface="Times New Roman" panose="02020603050405020304" pitchFamily="18" charset="0"/>
              </a:rPr>
              <a:t> </a:t>
            </a:r>
            <a:r>
              <a:rPr lang="ru-RU" sz="1350" b="1" dirty="0" err="1">
                <a:solidFill>
                  <a:srgbClr val="404040"/>
                </a:solidFill>
                <a:ea typeface="Times New Roman" panose="02020603050405020304" pitchFamily="18" charset="0"/>
              </a:rPr>
              <a:t>al</a:t>
            </a:r>
            <a:r>
              <a:rPr lang="ru-RU" sz="1350" b="1" dirty="0">
                <a:solidFill>
                  <a:srgbClr val="404040"/>
                </a:solidFill>
                <a:ea typeface="Times New Roman" panose="02020603050405020304" pitchFamily="18" charset="0"/>
              </a:rPr>
              <a:t>. 2021</a:t>
            </a:r>
            <a:br>
              <a:rPr lang="ru-RU" sz="1200" dirty="0">
                <a:solidFill>
                  <a:srgbClr val="404040"/>
                </a:solidFill>
                <a:ea typeface="Times New Roman" panose="02020603050405020304" pitchFamily="18" charset="0"/>
              </a:rPr>
            </a:br>
            <a:br>
              <a:rPr lang="ru-RU" sz="1200" dirty="0">
                <a:solidFill>
                  <a:srgbClr val="404040"/>
                </a:solidFill>
                <a:ea typeface="Times New Roman" panose="02020603050405020304" pitchFamily="18" charset="0"/>
              </a:rPr>
            </a:br>
            <a:r>
              <a:rPr lang="ru-RU" sz="1200" dirty="0">
                <a:solidFill>
                  <a:srgbClr val="404040"/>
                </a:solidFill>
                <a:ea typeface="Times New Roman" panose="02020603050405020304" pitchFamily="18" charset="0"/>
              </a:rPr>
              <a:t>120 бегунов с клиническим диагнозом → МРТ + УЗИ</a:t>
            </a:r>
            <a:br>
              <a:rPr lang="ru-RU" sz="1200" dirty="0">
                <a:solidFill>
                  <a:srgbClr val="404040"/>
                </a:solidFill>
                <a:ea typeface="Times New Roman" panose="02020603050405020304" pitchFamily="18" charset="0"/>
              </a:rPr>
            </a:br>
            <a:br>
              <a:rPr lang="ru-RU" sz="1200" dirty="0">
                <a:solidFill>
                  <a:srgbClr val="404040"/>
                </a:solidFill>
                <a:ea typeface="Times New Roman" panose="02020603050405020304" pitchFamily="18" charset="0"/>
              </a:rPr>
            </a:br>
            <a:r>
              <a:rPr lang="ru-RU" sz="1200" b="1" dirty="0">
                <a:solidFill>
                  <a:srgbClr val="404040"/>
                </a:solidFill>
                <a:ea typeface="Times New Roman" panose="02020603050405020304" pitchFamily="18" charset="0"/>
              </a:rPr>
              <a:t>Результаты:</a:t>
            </a:r>
            <a:endParaRPr lang="ru-RU" sz="1200" dirty="0">
              <a:ea typeface="Times New Roman" panose="02020603050405020304" pitchFamily="18" charset="0"/>
            </a:endParaRPr>
          </a:p>
          <a:p>
            <a:pPr marL="0" indent="0">
              <a:spcAft>
                <a:spcPts val="300"/>
              </a:spcAft>
              <a:buSzPts val="1000"/>
              <a:buFont typeface="Wingdings 3" charset="2"/>
              <a:buNone/>
              <a:tabLst>
                <a:tab pos="457200" algn="l"/>
              </a:tabLst>
            </a:pPr>
            <a:r>
              <a:rPr lang="ru-RU" sz="1200" b="1" dirty="0">
                <a:solidFill>
                  <a:srgbClr val="404040"/>
                </a:solidFill>
                <a:ea typeface="Times New Roman" panose="02020603050405020304" pitchFamily="18" charset="0"/>
              </a:rPr>
              <a:t>МРТ-признаки:</a:t>
            </a:r>
            <a:endParaRPr lang="ru-RU" sz="1200" dirty="0">
              <a:ea typeface="Times New Roman" panose="02020603050405020304" pitchFamily="18" charset="0"/>
            </a:endParaRPr>
          </a:p>
          <a:p>
            <a:pPr marL="457200" lvl="1" indent="0">
              <a:buSzPts val="1000"/>
              <a:buFont typeface="Wingdings 3" charset="2"/>
              <a:buNone/>
              <a:tabLst>
                <a:tab pos="914400" algn="l"/>
              </a:tabLst>
            </a:pPr>
            <a:r>
              <a:rPr lang="ru-RU" sz="1200" dirty="0">
                <a:solidFill>
                  <a:srgbClr val="404040"/>
                </a:solidFill>
                <a:ea typeface="Times New Roman" panose="02020603050405020304" pitchFamily="18" charset="0"/>
                <a:cs typeface="Times New Roman" panose="02020603050405020304" pitchFamily="18" charset="0"/>
              </a:rPr>
              <a:t>Утолщение ИТ-тракта (&gt;3 мм) в зоне над латеральным </a:t>
            </a:r>
            <a:r>
              <a:rPr lang="ru-RU" sz="1200" dirty="0" err="1">
                <a:solidFill>
                  <a:srgbClr val="404040"/>
                </a:solidFill>
                <a:ea typeface="Times New Roman" panose="02020603050405020304" pitchFamily="18" charset="0"/>
                <a:cs typeface="Times New Roman" panose="02020603050405020304" pitchFamily="18" charset="0"/>
              </a:rPr>
              <a:t>надмыщелком</a:t>
            </a:r>
            <a:r>
              <a:rPr lang="ru-RU" sz="1200" dirty="0">
                <a:solidFill>
                  <a:srgbClr val="404040"/>
                </a:solidFill>
                <a:ea typeface="Times New Roman" panose="02020603050405020304" pitchFamily="18" charset="0"/>
                <a:cs typeface="Times New Roman" panose="02020603050405020304" pitchFamily="18" charset="0"/>
              </a:rPr>
              <a:t> (</a:t>
            </a:r>
            <a:r>
              <a:rPr lang="ru-RU" sz="1200" dirty="0" err="1">
                <a:solidFill>
                  <a:srgbClr val="404040"/>
                </a:solidFill>
                <a:ea typeface="Times New Roman" panose="02020603050405020304" pitchFamily="18" charset="0"/>
                <a:cs typeface="Times New Roman" panose="02020603050405020304" pitchFamily="18" charset="0"/>
              </a:rPr>
              <a:t>Sn</a:t>
            </a:r>
            <a:r>
              <a:rPr lang="ru-RU" sz="1200" dirty="0">
                <a:solidFill>
                  <a:srgbClr val="404040"/>
                </a:solidFill>
                <a:ea typeface="Times New Roman" panose="02020603050405020304" pitchFamily="18" charset="0"/>
                <a:cs typeface="Times New Roman" panose="02020603050405020304" pitchFamily="18" charset="0"/>
              </a:rPr>
              <a:t> 92%)</a:t>
            </a:r>
            <a:endParaRPr lang="ru-RU" sz="1200" dirty="0">
              <a:ea typeface="Times New Roman" panose="02020603050405020304" pitchFamily="18" charset="0"/>
              <a:cs typeface="Times New Roman" panose="02020603050405020304" pitchFamily="18" charset="0"/>
            </a:endParaRPr>
          </a:p>
          <a:p>
            <a:pPr marL="457200" lvl="1" indent="0">
              <a:buSzPts val="1000"/>
              <a:buFont typeface="Wingdings 3" charset="2"/>
              <a:buNone/>
              <a:tabLst>
                <a:tab pos="914400" algn="l"/>
              </a:tabLst>
            </a:pPr>
            <a:r>
              <a:rPr lang="ru-RU" sz="1200" dirty="0">
                <a:solidFill>
                  <a:srgbClr val="404040"/>
                </a:solidFill>
                <a:ea typeface="Times New Roman" panose="02020603050405020304" pitchFamily="18" charset="0"/>
                <a:cs typeface="Times New Roman" panose="02020603050405020304" pitchFamily="18" charset="0"/>
              </a:rPr>
              <a:t>Отек окружающих мягких тканей (T2-hyperintensity)</a:t>
            </a:r>
            <a:endParaRPr lang="ru-RU" sz="1200" dirty="0">
              <a:ea typeface="Times New Roman" panose="02020603050405020304" pitchFamily="18" charset="0"/>
              <a:cs typeface="Times New Roman" panose="02020603050405020304" pitchFamily="18" charset="0"/>
            </a:endParaRPr>
          </a:p>
          <a:p>
            <a:pPr marL="0" indent="0">
              <a:spcAft>
                <a:spcPts val="300"/>
              </a:spcAft>
              <a:buSzPts val="1000"/>
              <a:buFont typeface="Wingdings 3" charset="2"/>
              <a:buNone/>
              <a:tabLst>
                <a:tab pos="457200" algn="l"/>
              </a:tabLst>
            </a:pPr>
            <a:r>
              <a:rPr lang="ru-RU" sz="1200" b="1" dirty="0">
                <a:solidFill>
                  <a:srgbClr val="404040"/>
                </a:solidFill>
                <a:ea typeface="Times New Roman" panose="02020603050405020304" pitchFamily="18" charset="0"/>
              </a:rPr>
              <a:t>УЗИ-признаки:</a:t>
            </a:r>
            <a:endParaRPr lang="ru-RU" sz="1200" dirty="0">
              <a:ea typeface="Times New Roman" panose="02020603050405020304" pitchFamily="18" charset="0"/>
            </a:endParaRPr>
          </a:p>
          <a:p>
            <a:pPr marL="457200" lvl="1" indent="0">
              <a:buSzPts val="1000"/>
              <a:buFont typeface="Wingdings 3" charset="2"/>
              <a:buNone/>
              <a:tabLst>
                <a:tab pos="914400" algn="l"/>
              </a:tabLst>
            </a:pPr>
            <a:r>
              <a:rPr lang="ru-RU" sz="1200" dirty="0">
                <a:solidFill>
                  <a:srgbClr val="404040"/>
                </a:solidFill>
                <a:ea typeface="Times New Roman" panose="02020603050405020304" pitchFamily="18" charset="0"/>
                <a:cs typeface="Times New Roman" panose="02020603050405020304" pitchFamily="18" charset="0"/>
              </a:rPr>
              <a:t>Нечеткость границ ИТ-тракта (</a:t>
            </a:r>
            <a:r>
              <a:rPr lang="ru-RU" sz="1200" dirty="0" err="1">
                <a:solidFill>
                  <a:srgbClr val="404040"/>
                </a:solidFill>
                <a:ea typeface="Times New Roman" panose="02020603050405020304" pitchFamily="18" charset="0"/>
                <a:cs typeface="Times New Roman" panose="02020603050405020304" pitchFamily="18" charset="0"/>
              </a:rPr>
              <a:t>Sp</a:t>
            </a:r>
            <a:r>
              <a:rPr lang="ru-RU" sz="1200" dirty="0">
                <a:solidFill>
                  <a:srgbClr val="404040"/>
                </a:solidFill>
                <a:ea typeface="Times New Roman" panose="02020603050405020304" pitchFamily="18" charset="0"/>
                <a:cs typeface="Times New Roman" panose="02020603050405020304" pitchFamily="18" charset="0"/>
              </a:rPr>
              <a:t> 85%)</a:t>
            </a:r>
            <a:endParaRPr lang="ru-RU" sz="1200" dirty="0">
              <a:ea typeface="Times New Roman" panose="02020603050405020304" pitchFamily="18" charset="0"/>
              <a:cs typeface="Times New Roman" panose="02020603050405020304" pitchFamily="18" charset="0"/>
            </a:endParaRPr>
          </a:p>
          <a:p>
            <a:pPr marL="457200" lvl="1" indent="0">
              <a:buSzPts val="1000"/>
              <a:buFont typeface="Wingdings 3" charset="2"/>
              <a:buNone/>
              <a:tabLst>
                <a:tab pos="914400" algn="l"/>
              </a:tabLst>
            </a:pPr>
            <a:r>
              <a:rPr lang="ru-RU" sz="1200" dirty="0" err="1">
                <a:solidFill>
                  <a:srgbClr val="404040"/>
                </a:solidFill>
                <a:ea typeface="Times New Roman" panose="02020603050405020304" pitchFamily="18" charset="0"/>
                <a:cs typeface="Times New Roman" panose="02020603050405020304" pitchFamily="18" charset="0"/>
              </a:rPr>
              <a:t>Гиперваскуляризация</a:t>
            </a:r>
            <a:r>
              <a:rPr lang="ru-RU" sz="1200" dirty="0">
                <a:solidFill>
                  <a:srgbClr val="404040"/>
                </a:solidFill>
                <a:ea typeface="Times New Roman" panose="02020603050405020304" pitchFamily="18" charset="0"/>
                <a:cs typeface="Times New Roman" panose="02020603050405020304" pitchFamily="18" charset="0"/>
              </a:rPr>
              <a:t> </a:t>
            </a:r>
            <a:endParaRPr lang="ru-RU" sz="1200" dirty="0">
              <a:ea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73035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C135D0-3FB6-347B-65CF-63082A33DCC1}"/>
              </a:ext>
            </a:extLst>
          </p:cNvPr>
          <p:cNvSpPr>
            <a:spLocks noGrp="1"/>
          </p:cNvSpPr>
          <p:nvPr>
            <p:ph type="title"/>
          </p:nvPr>
        </p:nvSpPr>
        <p:spPr>
          <a:xfrm>
            <a:off x="2315339" y="352248"/>
            <a:ext cx="8911687" cy="1280890"/>
          </a:xfrm>
        </p:spPr>
        <p:txBody>
          <a:bodyPr/>
          <a:lstStyle/>
          <a:p>
            <a:r>
              <a:rPr lang="ru-RU" dirty="0"/>
              <a:t>Тендинопатия ахиллова сухожилия</a:t>
            </a:r>
          </a:p>
        </p:txBody>
      </p:sp>
      <p:sp>
        <p:nvSpPr>
          <p:cNvPr id="3" name="Объект 2">
            <a:extLst>
              <a:ext uri="{FF2B5EF4-FFF2-40B4-BE49-F238E27FC236}">
                <a16:creationId xmlns:a16="http://schemas.microsoft.com/office/drawing/2014/main" id="{9BFAA042-91AF-0160-A6BD-8691D6C83084}"/>
              </a:ext>
            </a:extLst>
          </p:cNvPr>
          <p:cNvSpPr>
            <a:spLocks noGrp="1"/>
          </p:cNvSpPr>
          <p:nvPr>
            <p:ph idx="1"/>
          </p:nvPr>
        </p:nvSpPr>
        <p:spPr>
          <a:xfrm>
            <a:off x="561944" y="1926268"/>
            <a:ext cx="6055423" cy="4294057"/>
          </a:xfrm>
        </p:spPr>
        <p:txBody>
          <a:bodyPr>
            <a:normAutofit/>
          </a:bodyPr>
          <a:lstStyle/>
          <a:p>
            <a:pPr marL="0" indent="0" algn="l">
              <a:buNone/>
            </a:pPr>
            <a:r>
              <a:rPr lang="ru-RU" b="0" i="0" u="none" strike="noStrike" dirty="0">
                <a:solidFill>
                  <a:srgbClr val="0A0A0A"/>
                </a:solidFill>
                <a:effectLst/>
              </a:rPr>
              <a:t>Тендинопатия ахиллова сухожилия — это воспалительное или дегенеративное заболевание самого крупного сухожилия в организме, которое соединяет мышцы голени с пяткой. Это состояние вызывает боль, отек и ограничение подвижности при нагрузке на стопу. Заболевание возникает из-за чрезмерных нагрузок, микротравм и может переходить из острой стадии в хроническую. </a:t>
            </a:r>
          </a:p>
        </p:txBody>
      </p:sp>
      <p:sp>
        <p:nvSpPr>
          <p:cNvPr id="7" name="Объект 2">
            <a:extLst>
              <a:ext uri="{FF2B5EF4-FFF2-40B4-BE49-F238E27FC236}">
                <a16:creationId xmlns:a16="http://schemas.microsoft.com/office/drawing/2014/main" id="{ED18ED89-0609-92E9-7A43-E5FD516DBE18}"/>
              </a:ext>
            </a:extLst>
          </p:cNvPr>
          <p:cNvSpPr txBox="1">
            <a:spLocks/>
          </p:cNvSpPr>
          <p:nvPr/>
        </p:nvSpPr>
        <p:spPr>
          <a:xfrm>
            <a:off x="8465230" y="1905000"/>
            <a:ext cx="3506788" cy="410029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ru-RU" dirty="0"/>
          </a:p>
        </p:txBody>
      </p:sp>
      <p:pic>
        <p:nvPicPr>
          <p:cNvPr id="6" name="Рисунок 5">
            <a:extLst>
              <a:ext uri="{FF2B5EF4-FFF2-40B4-BE49-F238E27FC236}">
                <a16:creationId xmlns:a16="http://schemas.microsoft.com/office/drawing/2014/main" id="{F064173C-F46F-0973-68DA-5D984C51B0B5}"/>
              </a:ext>
            </a:extLst>
          </p:cNvPr>
          <p:cNvPicPr>
            <a:picLocks noChangeAspect="1"/>
          </p:cNvPicPr>
          <p:nvPr/>
        </p:nvPicPr>
        <p:blipFill>
          <a:blip r:embed="rId2"/>
          <a:stretch>
            <a:fillRect/>
          </a:stretch>
        </p:blipFill>
        <p:spPr>
          <a:xfrm>
            <a:off x="7066204" y="2080890"/>
            <a:ext cx="4361633" cy="3172097"/>
          </a:xfrm>
          <a:prstGeom prst="rect">
            <a:avLst/>
          </a:prstGeom>
        </p:spPr>
      </p:pic>
    </p:spTree>
    <p:extLst>
      <p:ext uri="{BB962C8B-B14F-4D97-AF65-F5344CB8AC3E}">
        <p14:creationId xmlns:p14="http://schemas.microsoft.com/office/powerpoint/2010/main" val="39237543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E74690C-3106-31DE-509D-842A1535DFBF}"/>
              </a:ext>
            </a:extLst>
          </p:cNvPr>
          <p:cNvSpPr>
            <a:spLocks noGrp="1"/>
          </p:cNvSpPr>
          <p:nvPr>
            <p:ph idx="1"/>
          </p:nvPr>
        </p:nvSpPr>
        <p:spPr>
          <a:xfrm>
            <a:off x="6787662" y="222738"/>
            <a:ext cx="5228492" cy="6635262"/>
          </a:xfrm>
        </p:spPr>
        <p:txBody>
          <a:bodyPr>
            <a:normAutofit fontScale="92500" lnSpcReduction="20000"/>
          </a:bodyPr>
          <a:lstStyle/>
          <a:p>
            <a:pPr marL="0" indent="0">
              <a:buNone/>
            </a:pPr>
            <a:r>
              <a:rPr lang="ru-RU" b="1" dirty="0"/>
              <a:t>Тест болезненной дуги </a:t>
            </a:r>
          </a:p>
          <a:p>
            <a:pPr marL="0" indent="0">
              <a:buNone/>
            </a:pPr>
            <a:r>
              <a:rPr lang="ru-RU" dirty="0"/>
              <a:t>Пациент лежит на животе, его стопы свисают с края кушетки. Специалист проводит мягкую пальпацию средней части ахиллова сухожилия, оцениваются утолщения, отек, узелковая деформация на расстоянии 2-6 см вверх от пяточной кости. Пациента просим совершить движения подошвенного и тыльного сгибания. При этом пальцы специалиста находятся на том же самом месте сухожилия. Тест положительный в случае если отек или узелок смещаются вместе с движением в голеностопном суставе. Если узелок не смещается, то скорее всего диагнозом будет </a:t>
            </a:r>
            <a:r>
              <a:rPr lang="ru-RU" dirty="0" err="1"/>
              <a:t>перитендинит</a:t>
            </a:r>
            <a:r>
              <a:rPr lang="ru-RU" dirty="0"/>
              <a:t>.</a:t>
            </a:r>
          </a:p>
          <a:p>
            <a:pPr marL="0" indent="0">
              <a:buNone/>
            </a:pPr>
            <a:r>
              <a:rPr lang="en-US" b="1" dirty="0"/>
              <a:t>Royal London Hospital </a:t>
            </a:r>
            <a:r>
              <a:rPr lang="en-US" b="1" dirty="0" err="1"/>
              <a:t>т</a:t>
            </a:r>
            <a:r>
              <a:rPr lang="ru-RU" b="1" dirty="0"/>
              <a:t>ест </a:t>
            </a:r>
          </a:p>
          <a:p>
            <a:pPr marL="0" indent="0">
              <a:buNone/>
            </a:pPr>
            <a:r>
              <a:rPr lang="ru-RU" dirty="0"/>
              <a:t>Пациент лежит на кушетке а нога находится в положении легкого подошвенного сгибания. Специалист пальпирует болезненную точку на сухожилии пациента. Без движения пальцев специалист совершает пассивное тыльное сгибания стопы пациента, что заставляет сухожилие удлиняться. Затем специалист пальпирует эту область сухожилия и спрашивает изменились ли ощущения пациента. Тест считается положительным, когда  боль снижается или отсутствует в положении максимального подошвенного сгибания.</a:t>
            </a:r>
          </a:p>
          <a:p>
            <a:endParaRPr lang="ru-RU" dirty="0"/>
          </a:p>
        </p:txBody>
      </p:sp>
      <p:pic>
        <p:nvPicPr>
          <p:cNvPr id="4" name="Рисунок 3">
            <a:extLst>
              <a:ext uri="{FF2B5EF4-FFF2-40B4-BE49-F238E27FC236}">
                <a16:creationId xmlns:a16="http://schemas.microsoft.com/office/drawing/2014/main" id="{A34C9E13-E8CC-F260-BDC1-8E6511FBEE02}"/>
              </a:ext>
            </a:extLst>
          </p:cNvPr>
          <p:cNvPicPr>
            <a:picLocks noChangeAspect="1"/>
          </p:cNvPicPr>
          <p:nvPr/>
        </p:nvPicPr>
        <p:blipFill rotWithShape="1">
          <a:blip r:embed="rId2"/>
          <a:srcRect l="4687" t="7143" b="7143"/>
          <a:stretch/>
        </p:blipFill>
        <p:spPr>
          <a:xfrm>
            <a:off x="937685" y="832404"/>
            <a:ext cx="5389792" cy="2385646"/>
          </a:xfrm>
          <a:prstGeom prst="rect">
            <a:avLst/>
          </a:prstGeom>
        </p:spPr>
      </p:pic>
      <p:pic>
        <p:nvPicPr>
          <p:cNvPr id="6" name="Рисунок 5">
            <a:extLst>
              <a:ext uri="{FF2B5EF4-FFF2-40B4-BE49-F238E27FC236}">
                <a16:creationId xmlns:a16="http://schemas.microsoft.com/office/drawing/2014/main" id="{77E60F51-34B0-B920-046F-C68239520C8D}"/>
              </a:ext>
            </a:extLst>
          </p:cNvPr>
          <p:cNvPicPr>
            <a:picLocks noChangeAspect="1"/>
          </p:cNvPicPr>
          <p:nvPr/>
        </p:nvPicPr>
        <p:blipFill rotWithShape="1">
          <a:blip r:embed="rId3"/>
          <a:srcRect b="7805"/>
          <a:stretch/>
        </p:blipFill>
        <p:spPr>
          <a:xfrm>
            <a:off x="937685" y="3429000"/>
            <a:ext cx="5389792" cy="2993035"/>
          </a:xfrm>
          <a:prstGeom prst="rect">
            <a:avLst/>
          </a:prstGeom>
        </p:spPr>
      </p:pic>
    </p:spTree>
    <p:extLst>
      <p:ext uri="{BB962C8B-B14F-4D97-AF65-F5344CB8AC3E}">
        <p14:creationId xmlns:p14="http://schemas.microsoft.com/office/powerpoint/2010/main" val="1581657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FB5068A-E52D-4B6A-2963-299323E54EBC}"/>
              </a:ext>
            </a:extLst>
          </p:cNvPr>
          <p:cNvSpPr>
            <a:spLocks noGrp="1"/>
          </p:cNvSpPr>
          <p:nvPr>
            <p:ph idx="1"/>
          </p:nvPr>
        </p:nvSpPr>
        <p:spPr>
          <a:xfrm>
            <a:off x="1709319" y="1478026"/>
            <a:ext cx="4280820" cy="3901948"/>
          </a:xfrm>
        </p:spPr>
        <p:txBody>
          <a:bodyPr>
            <a:normAutofit/>
          </a:bodyPr>
          <a:lstStyle/>
          <a:p>
            <a:pPr marL="0" indent="0">
              <a:buNone/>
            </a:pPr>
            <a:r>
              <a:rPr lang="en-US" sz="1400" b="1" dirty="0">
                <a:solidFill>
                  <a:srgbClr val="404040"/>
                </a:solidFill>
                <a:effectLst/>
                <a:ea typeface="Times New Roman" panose="02020603050405020304" pitchFamily="18" charset="0"/>
              </a:rPr>
              <a:t>Silbernagel et al. </a:t>
            </a:r>
            <a:endParaRPr lang="en-US" sz="1200" b="1" i="1" dirty="0">
              <a:solidFill>
                <a:srgbClr val="404040"/>
              </a:solidFill>
              <a:ea typeface="Times New Roman" panose="02020603050405020304" pitchFamily="18" charset="0"/>
            </a:endParaRPr>
          </a:p>
          <a:p>
            <a:pPr marL="0" indent="0">
              <a:buNone/>
            </a:pPr>
            <a:br>
              <a:rPr lang="en-US" sz="1200" dirty="0">
                <a:solidFill>
                  <a:srgbClr val="404040"/>
                </a:solidFill>
                <a:effectLst/>
                <a:ea typeface="Times New Roman" panose="02020603050405020304" pitchFamily="18" charset="0"/>
              </a:rPr>
            </a:br>
            <a:r>
              <a:rPr lang="ru-RU" sz="1200" b="1" dirty="0">
                <a:solidFill>
                  <a:srgbClr val="404040"/>
                </a:solidFill>
                <a:effectLst/>
                <a:ea typeface="Times New Roman" panose="02020603050405020304" pitchFamily="18" charset="0"/>
              </a:rPr>
              <a:t>Результаты</a:t>
            </a:r>
            <a:r>
              <a:rPr lang="en-US" sz="1200" b="1" dirty="0">
                <a:solidFill>
                  <a:srgbClr val="404040"/>
                </a:solidFill>
                <a:effectLst/>
                <a:ea typeface="Times New Roman" panose="02020603050405020304" pitchFamily="18" charset="0"/>
              </a:rPr>
              <a:t>:</a:t>
            </a:r>
            <a:endParaRPr lang="ru-RU" sz="1200" dirty="0">
              <a:effectLst/>
              <a:ea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Пальпация сухожилия: </a:t>
            </a:r>
            <a:r>
              <a:rPr lang="ru-RU" sz="1200" b="1" dirty="0" err="1">
                <a:solidFill>
                  <a:srgbClr val="404040"/>
                </a:solidFill>
                <a:effectLst/>
                <a:ea typeface="Times New Roman" panose="02020603050405020304" pitchFamily="18" charset="0"/>
                <a:cs typeface="Times New Roman" panose="02020603050405020304" pitchFamily="18" charset="0"/>
              </a:rPr>
              <a:t>Sn</a:t>
            </a:r>
            <a:r>
              <a:rPr lang="ru-RU" sz="1200" b="1" dirty="0">
                <a:solidFill>
                  <a:srgbClr val="404040"/>
                </a:solidFill>
                <a:effectLst/>
                <a:ea typeface="Times New Roman" panose="02020603050405020304" pitchFamily="18" charset="0"/>
                <a:cs typeface="Times New Roman" panose="02020603050405020304" pitchFamily="18" charset="0"/>
              </a:rPr>
              <a:t> 92%</a:t>
            </a:r>
            <a:r>
              <a:rPr lang="ru-RU" sz="1200" dirty="0">
                <a:solidFill>
                  <a:srgbClr val="404040"/>
                </a:solidFill>
                <a:effectLst/>
                <a:ea typeface="Times New Roman" panose="02020603050405020304" pitchFamily="18" charset="0"/>
                <a:cs typeface="Times New Roman" panose="02020603050405020304" pitchFamily="18" charset="0"/>
              </a:rPr>
              <a:t>, </a:t>
            </a:r>
            <a:r>
              <a:rPr lang="ru-RU" sz="1200" dirty="0" err="1">
                <a:solidFill>
                  <a:srgbClr val="404040"/>
                </a:solidFill>
                <a:effectLst/>
                <a:ea typeface="Times New Roman" panose="02020603050405020304" pitchFamily="18" charset="0"/>
                <a:cs typeface="Times New Roman" panose="02020603050405020304" pitchFamily="18" charset="0"/>
              </a:rPr>
              <a:t>Sp</a:t>
            </a:r>
            <a:r>
              <a:rPr lang="ru-RU" sz="1200" dirty="0">
                <a:solidFill>
                  <a:srgbClr val="404040"/>
                </a:solidFill>
                <a:effectLst/>
                <a:ea typeface="Times New Roman" panose="02020603050405020304" pitchFamily="18" charset="0"/>
                <a:cs typeface="Times New Roman" panose="02020603050405020304" pitchFamily="18" charset="0"/>
              </a:rPr>
              <a:t> 75%</a:t>
            </a:r>
            <a:endParaRPr lang="ru-RU" sz="12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Тест </a:t>
            </a:r>
            <a:r>
              <a:rPr lang="ru-RU" sz="1200" b="1" dirty="0" err="1">
                <a:solidFill>
                  <a:srgbClr val="404040"/>
                </a:solidFill>
                <a:effectLst/>
                <a:ea typeface="Times New Roman" panose="02020603050405020304" pitchFamily="18" charset="0"/>
              </a:rPr>
              <a:t>Arc</a:t>
            </a:r>
            <a:r>
              <a:rPr lang="ru-RU" sz="1200" b="1" dirty="0">
                <a:solidFill>
                  <a:srgbClr val="404040"/>
                </a:solidFill>
                <a:effectLst/>
                <a:ea typeface="Times New Roman" panose="02020603050405020304" pitchFamily="18" charset="0"/>
              </a:rPr>
              <a:t> </a:t>
            </a:r>
            <a:r>
              <a:rPr lang="ru-RU" sz="1200" b="1" dirty="0" err="1">
                <a:solidFill>
                  <a:srgbClr val="404040"/>
                </a:solidFill>
                <a:effectLst/>
                <a:ea typeface="Times New Roman" panose="02020603050405020304" pitchFamily="18" charset="0"/>
              </a:rPr>
              <a:t>Sign</a:t>
            </a:r>
            <a:r>
              <a:rPr lang="ru-RU" sz="1200" b="1" dirty="0">
                <a:solidFill>
                  <a:srgbClr val="404040"/>
                </a:solidFill>
                <a:effectLst/>
                <a:ea typeface="Times New Roman" panose="02020603050405020304" pitchFamily="18" charset="0"/>
              </a:rPr>
              <a:t> (боль при сжатии сухожилия в средней части): </a:t>
            </a:r>
            <a:r>
              <a:rPr lang="ru-RU" sz="1200" dirty="0" err="1">
                <a:solidFill>
                  <a:srgbClr val="404040"/>
                </a:solidFill>
                <a:effectLst/>
                <a:ea typeface="Times New Roman" panose="02020603050405020304" pitchFamily="18" charset="0"/>
                <a:cs typeface="Times New Roman" panose="02020603050405020304" pitchFamily="18" charset="0"/>
              </a:rPr>
              <a:t>Sn</a:t>
            </a:r>
            <a:r>
              <a:rPr lang="ru-RU" sz="1200" dirty="0">
                <a:solidFill>
                  <a:srgbClr val="404040"/>
                </a:solidFill>
                <a:effectLst/>
                <a:ea typeface="Times New Roman" panose="02020603050405020304" pitchFamily="18" charset="0"/>
                <a:cs typeface="Times New Roman" panose="02020603050405020304" pitchFamily="18" charset="0"/>
              </a:rPr>
              <a:t> 88%, </a:t>
            </a:r>
            <a:r>
              <a:rPr lang="ru-RU" sz="1200" dirty="0" err="1">
                <a:solidFill>
                  <a:srgbClr val="404040"/>
                </a:solidFill>
                <a:effectLst/>
                <a:ea typeface="Times New Roman" panose="02020603050405020304" pitchFamily="18" charset="0"/>
                <a:cs typeface="Times New Roman" panose="02020603050405020304" pitchFamily="18" charset="0"/>
              </a:rPr>
              <a:t>Sp</a:t>
            </a:r>
            <a:r>
              <a:rPr lang="ru-RU" sz="1200" dirty="0">
                <a:solidFill>
                  <a:srgbClr val="404040"/>
                </a:solidFill>
                <a:effectLst/>
                <a:ea typeface="Times New Roman" panose="02020603050405020304" pitchFamily="18" charset="0"/>
                <a:cs typeface="Times New Roman" panose="02020603050405020304" pitchFamily="18" charset="0"/>
              </a:rPr>
              <a:t> 80%</a:t>
            </a:r>
            <a:endParaRPr lang="ru-RU" sz="12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Тест Royal London Hospital (боль при пальпации + пассивное тыльное сгибание):</a:t>
            </a:r>
            <a:r>
              <a:rPr lang="ru-RU" sz="1200" b="1" dirty="0">
                <a:ea typeface="Times New Roman" panose="02020603050405020304" pitchFamily="18" charset="0"/>
              </a:rPr>
              <a:t> </a:t>
            </a:r>
            <a:r>
              <a:rPr lang="ru-RU" sz="1200" dirty="0" err="1">
                <a:solidFill>
                  <a:srgbClr val="404040"/>
                </a:solidFill>
                <a:effectLst/>
                <a:ea typeface="Times New Roman" panose="02020603050405020304" pitchFamily="18" charset="0"/>
                <a:cs typeface="Times New Roman" panose="02020603050405020304" pitchFamily="18" charset="0"/>
              </a:rPr>
              <a:t>Sn</a:t>
            </a:r>
            <a:r>
              <a:rPr lang="ru-RU" sz="1200" dirty="0">
                <a:solidFill>
                  <a:srgbClr val="404040"/>
                </a:solidFill>
                <a:effectLst/>
                <a:ea typeface="Times New Roman" panose="02020603050405020304" pitchFamily="18" charset="0"/>
                <a:cs typeface="Times New Roman" panose="02020603050405020304" pitchFamily="18" charset="0"/>
              </a:rPr>
              <a:t> 85%, </a:t>
            </a:r>
            <a:r>
              <a:rPr lang="ru-RU" sz="1200" dirty="0" err="1">
                <a:solidFill>
                  <a:srgbClr val="404040"/>
                </a:solidFill>
                <a:effectLst/>
                <a:ea typeface="Times New Roman" panose="02020603050405020304" pitchFamily="18" charset="0"/>
                <a:cs typeface="Times New Roman" panose="02020603050405020304" pitchFamily="18" charset="0"/>
              </a:rPr>
              <a:t>Sp</a:t>
            </a:r>
            <a:r>
              <a:rPr lang="ru-RU" sz="1200" dirty="0">
                <a:solidFill>
                  <a:srgbClr val="404040"/>
                </a:solidFill>
                <a:effectLst/>
                <a:ea typeface="Times New Roman" panose="02020603050405020304" pitchFamily="18" charset="0"/>
                <a:cs typeface="Times New Roman" panose="02020603050405020304" pitchFamily="18" charset="0"/>
              </a:rPr>
              <a:t> 78%</a:t>
            </a:r>
            <a:endParaRPr lang="ru-RU" sz="1200" dirty="0">
              <a:effectLst/>
              <a:ea typeface="Times New Roman" panose="02020603050405020304" pitchFamily="18" charset="0"/>
              <a:cs typeface="Times New Roman" panose="02020603050405020304" pitchFamily="18" charset="0"/>
            </a:endParaRPr>
          </a:p>
          <a:p>
            <a:pPr marL="0" indent="0" algn="l">
              <a:buNone/>
            </a:pPr>
            <a:r>
              <a:rPr lang="ru-RU" sz="1200" b="1" dirty="0">
                <a:solidFill>
                  <a:srgbClr val="404040"/>
                </a:solidFill>
                <a:effectLst/>
                <a:ea typeface="Times New Roman" panose="02020603050405020304" pitchFamily="18" charset="0"/>
              </a:rPr>
              <a:t>Вывод:</a:t>
            </a:r>
            <a:br>
              <a:rPr lang="ru-RU" sz="1200" dirty="0">
                <a:solidFill>
                  <a:srgbClr val="404040"/>
                </a:solidFill>
                <a:effectLst/>
                <a:ea typeface="Times New Roman" panose="02020603050405020304" pitchFamily="18" charset="0"/>
              </a:rPr>
            </a:br>
            <a:r>
              <a:rPr lang="ru-RU" sz="1200" dirty="0">
                <a:solidFill>
                  <a:srgbClr val="404040"/>
                </a:solidFill>
                <a:effectLst/>
                <a:ea typeface="Times New Roman" panose="02020603050405020304" pitchFamily="18" charset="0"/>
              </a:rPr>
              <a:t>Комбинация </a:t>
            </a:r>
            <a:r>
              <a:rPr lang="ru-RU" sz="1200" b="1" dirty="0">
                <a:solidFill>
                  <a:srgbClr val="404040"/>
                </a:solidFill>
                <a:effectLst/>
                <a:ea typeface="Times New Roman" panose="02020603050405020304" pitchFamily="18" charset="0"/>
              </a:rPr>
              <a:t>пальпации + </a:t>
            </a:r>
            <a:r>
              <a:rPr lang="ru-RU" sz="1200" b="1" dirty="0" err="1">
                <a:solidFill>
                  <a:srgbClr val="404040"/>
                </a:solidFill>
                <a:effectLst/>
                <a:ea typeface="Times New Roman" panose="02020603050405020304" pitchFamily="18" charset="0"/>
              </a:rPr>
              <a:t>Arc</a:t>
            </a:r>
            <a:r>
              <a:rPr lang="ru-RU" sz="1200" b="1" dirty="0">
                <a:solidFill>
                  <a:srgbClr val="404040"/>
                </a:solidFill>
                <a:effectLst/>
                <a:ea typeface="Times New Roman" panose="02020603050405020304" pitchFamily="18" charset="0"/>
              </a:rPr>
              <a:t> </a:t>
            </a:r>
            <a:r>
              <a:rPr lang="ru-RU" sz="1200" b="1" dirty="0" err="1">
                <a:solidFill>
                  <a:srgbClr val="404040"/>
                </a:solidFill>
                <a:effectLst/>
                <a:ea typeface="Times New Roman" panose="02020603050405020304" pitchFamily="18" charset="0"/>
              </a:rPr>
              <a:t>Sign</a:t>
            </a:r>
            <a:r>
              <a:rPr lang="ru-RU" sz="1200" dirty="0">
                <a:solidFill>
                  <a:srgbClr val="404040"/>
                </a:solidFill>
                <a:effectLst/>
                <a:ea typeface="Times New Roman" panose="02020603050405020304" pitchFamily="18" charset="0"/>
              </a:rPr>
              <a:t> дает точность &gt;90%.</a:t>
            </a:r>
            <a:endParaRPr lang="ru-RU" sz="1200" dirty="0">
              <a:effectLst/>
              <a:ea typeface="Times New Roman" panose="02020603050405020304" pitchFamily="18" charset="0"/>
            </a:endParaRPr>
          </a:p>
          <a:p>
            <a:endParaRPr lang="ru-RU" dirty="0"/>
          </a:p>
        </p:txBody>
      </p:sp>
      <p:sp>
        <p:nvSpPr>
          <p:cNvPr id="4" name="Объект 2">
            <a:extLst>
              <a:ext uri="{FF2B5EF4-FFF2-40B4-BE49-F238E27FC236}">
                <a16:creationId xmlns:a16="http://schemas.microsoft.com/office/drawing/2014/main" id="{220538CD-7F8F-0A88-BF1A-C958C7B3428A}"/>
              </a:ext>
            </a:extLst>
          </p:cNvPr>
          <p:cNvSpPr txBox="1">
            <a:spLocks/>
          </p:cNvSpPr>
          <p:nvPr/>
        </p:nvSpPr>
        <p:spPr>
          <a:xfrm>
            <a:off x="6990347" y="1478026"/>
            <a:ext cx="4495800" cy="468214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200"/>
              </a:spcBef>
              <a:buNone/>
            </a:pPr>
            <a:r>
              <a:rPr lang="ru-RU" sz="1500" b="1" dirty="0">
                <a:solidFill>
                  <a:srgbClr val="404040"/>
                </a:solidFill>
                <a:effectLst/>
                <a:ea typeface="Times New Roman" panose="02020603050405020304" pitchFamily="18" charset="0"/>
              </a:rPr>
              <a:t> </a:t>
            </a:r>
            <a:r>
              <a:rPr lang="ru-RU" sz="1500" b="1" dirty="0" err="1">
                <a:solidFill>
                  <a:srgbClr val="404040"/>
                </a:solidFill>
                <a:effectLst/>
                <a:ea typeface="Times New Roman" panose="02020603050405020304" pitchFamily="18" charset="0"/>
              </a:rPr>
              <a:t>Dockin</a:t>
            </a:r>
            <a:r>
              <a:rPr lang="en-US" sz="1500" b="1" dirty="0">
                <a:solidFill>
                  <a:srgbClr val="404040"/>
                </a:solidFill>
                <a:effectLst/>
                <a:ea typeface="Times New Roman" panose="02020603050405020304" pitchFamily="18" charset="0"/>
              </a:rPr>
              <a:t>g et al</a:t>
            </a:r>
            <a:br>
              <a:rPr lang="ru-RU" sz="1300" dirty="0">
                <a:solidFill>
                  <a:srgbClr val="404040"/>
                </a:solidFill>
                <a:effectLst/>
                <a:ea typeface="Times New Roman" panose="02020603050405020304" pitchFamily="18" charset="0"/>
              </a:rPr>
            </a:br>
            <a:br>
              <a:rPr lang="ru-RU" sz="1300" dirty="0">
                <a:solidFill>
                  <a:srgbClr val="404040"/>
                </a:solidFill>
                <a:effectLst/>
                <a:ea typeface="Times New Roman" panose="02020603050405020304" pitchFamily="18" charset="0"/>
              </a:rPr>
            </a:br>
            <a:r>
              <a:rPr lang="ru-RU" sz="1300" dirty="0">
                <a:solidFill>
                  <a:srgbClr val="404040"/>
                </a:solidFill>
                <a:effectLst/>
                <a:ea typeface="Times New Roman" panose="02020603050405020304" pitchFamily="18" charset="0"/>
              </a:rPr>
              <a:t>150 пациентов с ТАС → УЗИ + МРТ</a:t>
            </a:r>
            <a:br>
              <a:rPr lang="ru-RU" sz="1300" dirty="0">
                <a:solidFill>
                  <a:srgbClr val="404040"/>
                </a:solidFill>
                <a:effectLst/>
                <a:ea typeface="Times New Roman" panose="02020603050405020304" pitchFamily="18" charset="0"/>
              </a:rPr>
            </a:br>
            <a:endParaRPr lang="ru-RU" sz="1300" dirty="0">
              <a:solidFill>
                <a:srgbClr val="404040"/>
              </a:solidFill>
              <a:effectLst/>
              <a:ea typeface="Times New Roman" panose="02020603050405020304" pitchFamily="18" charset="0"/>
            </a:endParaRPr>
          </a:p>
          <a:p>
            <a:pPr marL="0" indent="0">
              <a:spcBef>
                <a:spcPts val="200"/>
              </a:spcBef>
              <a:buNone/>
            </a:pPr>
            <a:r>
              <a:rPr lang="ru-RU" sz="1300" b="1" dirty="0">
                <a:solidFill>
                  <a:srgbClr val="404040"/>
                </a:solidFill>
                <a:effectLst/>
                <a:ea typeface="Times New Roman" panose="02020603050405020304" pitchFamily="18" charset="0"/>
              </a:rPr>
              <a:t>Результаты:</a:t>
            </a:r>
            <a:endParaRPr lang="ru-RU" sz="1300" dirty="0">
              <a:effectLst/>
              <a:ea typeface="Times New Roman" panose="02020603050405020304" pitchFamily="18" charset="0"/>
            </a:endParaRPr>
          </a:p>
          <a:p>
            <a:pPr marL="0" lvl="0" indent="0">
              <a:spcAft>
                <a:spcPts val="300"/>
              </a:spcAft>
              <a:buSzPts val="1000"/>
              <a:buNone/>
              <a:tabLst>
                <a:tab pos="457200" algn="l"/>
              </a:tabLst>
            </a:pPr>
            <a:r>
              <a:rPr lang="ru-RU" sz="1300" b="1" dirty="0">
                <a:solidFill>
                  <a:srgbClr val="404040"/>
                </a:solidFill>
                <a:effectLst/>
                <a:ea typeface="Times New Roman" panose="02020603050405020304" pitchFamily="18" charset="0"/>
              </a:rPr>
              <a:t>УЗИ-признаки:</a:t>
            </a:r>
            <a:endParaRPr lang="ru-RU" sz="1300" dirty="0">
              <a:effectLst/>
              <a:ea typeface="Times New Roman" panose="02020603050405020304" pitchFamily="18" charset="0"/>
            </a:endParaRPr>
          </a:p>
          <a:p>
            <a:pPr marL="457200" lvl="1" indent="0">
              <a:buSzPts val="1000"/>
              <a:buNone/>
              <a:tabLst>
                <a:tab pos="914400" algn="l"/>
              </a:tabLst>
            </a:pPr>
            <a:r>
              <a:rPr lang="ru-RU" sz="1300" dirty="0">
                <a:solidFill>
                  <a:srgbClr val="404040"/>
                </a:solidFill>
                <a:effectLst/>
                <a:ea typeface="Times New Roman" panose="02020603050405020304" pitchFamily="18" charset="0"/>
                <a:cs typeface="Times New Roman" panose="02020603050405020304" pitchFamily="18" charset="0"/>
              </a:rPr>
              <a:t>Утолщение сухожилия (&gt;6 мм) → 94% корреляция </a:t>
            </a:r>
            <a:r>
              <a:rPr lang="en-US" sz="1300" dirty="0">
                <a:solidFill>
                  <a:srgbClr val="404040"/>
                </a:solidFill>
                <a:effectLst/>
                <a:ea typeface="Times New Roman" panose="02020603050405020304" pitchFamily="18" charset="0"/>
                <a:cs typeface="Times New Roman" panose="02020603050405020304" pitchFamily="18" charset="0"/>
              </a:rPr>
              <a:t>c </a:t>
            </a:r>
            <a:r>
              <a:rPr lang="ru-RU" sz="1300" dirty="0">
                <a:solidFill>
                  <a:srgbClr val="404040"/>
                </a:solidFill>
                <a:effectLst/>
                <a:ea typeface="Times New Roman" panose="02020603050405020304" pitchFamily="18" charset="0"/>
                <a:cs typeface="Times New Roman" panose="02020603050405020304" pitchFamily="18" charset="0"/>
              </a:rPr>
              <a:t>клиникой</a:t>
            </a:r>
            <a:endParaRPr lang="ru-RU" sz="13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300" dirty="0" err="1">
                <a:solidFill>
                  <a:srgbClr val="404040"/>
                </a:solidFill>
                <a:effectLst/>
                <a:ea typeface="Times New Roman" panose="02020603050405020304" pitchFamily="18" charset="0"/>
                <a:cs typeface="Times New Roman" panose="02020603050405020304" pitchFamily="18" charset="0"/>
              </a:rPr>
              <a:t>Гипоэхогенные</a:t>
            </a:r>
            <a:r>
              <a:rPr lang="ru-RU" sz="1300" dirty="0">
                <a:solidFill>
                  <a:srgbClr val="404040"/>
                </a:solidFill>
                <a:effectLst/>
                <a:ea typeface="Times New Roman" panose="02020603050405020304" pitchFamily="18" charset="0"/>
                <a:cs typeface="Times New Roman" panose="02020603050405020304" pitchFamily="18" charset="0"/>
              </a:rPr>
              <a:t> зоны → 88% совпадение с болью при нагрузке</a:t>
            </a:r>
            <a:endParaRPr lang="ru-RU" sz="13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300" b="1" dirty="0">
                <a:solidFill>
                  <a:srgbClr val="404040"/>
                </a:solidFill>
                <a:effectLst/>
                <a:ea typeface="Times New Roman" panose="02020603050405020304" pitchFamily="18" charset="0"/>
              </a:rPr>
              <a:t>МРТ-признаки:</a:t>
            </a:r>
            <a:endParaRPr lang="ru-RU" sz="1300" dirty="0">
              <a:effectLst/>
              <a:ea typeface="Times New Roman" panose="02020603050405020304" pitchFamily="18" charset="0"/>
            </a:endParaRPr>
          </a:p>
          <a:p>
            <a:pPr marL="457200" lvl="1" indent="0">
              <a:buSzPts val="1000"/>
              <a:buNone/>
              <a:tabLst>
                <a:tab pos="914400" algn="l"/>
              </a:tabLst>
            </a:pPr>
            <a:r>
              <a:rPr lang="ru-RU" sz="1300" dirty="0">
                <a:solidFill>
                  <a:srgbClr val="404040"/>
                </a:solidFill>
                <a:effectLst/>
                <a:ea typeface="Times New Roman" panose="02020603050405020304" pitchFamily="18" charset="0"/>
                <a:cs typeface="Times New Roman" panose="02020603050405020304" pitchFamily="18" charset="0"/>
              </a:rPr>
              <a:t>T2-hyperintensity → корреляция с тяжестью симптомов </a:t>
            </a:r>
            <a:endParaRPr lang="ru-RU" sz="13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300" dirty="0" err="1">
                <a:solidFill>
                  <a:srgbClr val="404040"/>
                </a:solidFill>
                <a:effectLst/>
                <a:ea typeface="Times New Roman" panose="02020603050405020304" pitchFamily="18" charset="0"/>
                <a:cs typeface="Times New Roman" panose="02020603050405020304" pitchFamily="18" charset="0"/>
              </a:rPr>
              <a:t>Паратендинозный</a:t>
            </a:r>
            <a:r>
              <a:rPr lang="ru-RU" sz="1300" dirty="0">
                <a:solidFill>
                  <a:srgbClr val="404040"/>
                </a:solidFill>
                <a:effectLst/>
                <a:ea typeface="Times New Roman" panose="02020603050405020304" pitchFamily="18" charset="0"/>
                <a:cs typeface="Times New Roman" panose="02020603050405020304" pitchFamily="18" charset="0"/>
              </a:rPr>
              <a:t> отек → связь с отеком при пальпации </a:t>
            </a:r>
            <a:endParaRPr lang="en-US" sz="1300" dirty="0">
              <a:solidFill>
                <a:srgbClr val="404040"/>
              </a:solidFill>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300" b="1" dirty="0">
                <a:solidFill>
                  <a:srgbClr val="404040"/>
                </a:solidFill>
                <a:effectLst/>
                <a:ea typeface="Times New Roman" panose="02020603050405020304" pitchFamily="18" charset="0"/>
              </a:rPr>
              <a:t>Клинико-</a:t>
            </a:r>
            <a:r>
              <a:rPr lang="ru-RU" sz="1300" b="1" dirty="0" err="1">
                <a:solidFill>
                  <a:srgbClr val="404040"/>
                </a:solidFill>
                <a:effectLst/>
                <a:ea typeface="Times New Roman" panose="02020603050405020304" pitchFamily="18" charset="0"/>
              </a:rPr>
              <a:t>визуализационная</a:t>
            </a:r>
            <a:r>
              <a:rPr lang="ru-RU" sz="1300" b="1" dirty="0">
                <a:solidFill>
                  <a:srgbClr val="404040"/>
                </a:solidFill>
                <a:effectLst/>
                <a:ea typeface="Times New Roman" panose="02020603050405020304" pitchFamily="18" charset="0"/>
              </a:rPr>
              <a:t> корреляция:</a:t>
            </a:r>
            <a:endParaRPr lang="ru-RU" sz="1300" dirty="0">
              <a:effectLst/>
              <a:ea typeface="Times New Roman" panose="02020603050405020304" pitchFamily="18" charset="0"/>
            </a:endParaRPr>
          </a:p>
          <a:p>
            <a:pPr marL="0" lvl="0" indent="0">
              <a:buSzPts val="1000"/>
              <a:buNone/>
              <a:tabLst>
                <a:tab pos="457200" algn="l"/>
              </a:tabLst>
            </a:pPr>
            <a:r>
              <a:rPr lang="ru-RU" sz="1300" dirty="0">
                <a:solidFill>
                  <a:srgbClr val="404040"/>
                </a:solidFill>
                <a:effectLst/>
                <a:ea typeface="Times New Roman" panose="02020603050405020304" pitchFamily="18" charset="0"/>
              </a:rPr>
              <a:t>Положительный </a:t>
            </a:r>
            <a:r>
              <a:rPr lang="ru-RU" sz="1300" dirty="0" err="1">
                <a:solidFill>
                  <a:srgbClr val="404040"/>
                </a:solidFill>
                <a:effectLst/>
                <a:ea typeface="Times New Roman" panose="02020603050405020304" pitchFamily="18" charset="0"/>
              </a:rPr>
              <a:t>Arc</a:t>
            </a:r>
            <a:r>
              <a:rPr lang="ru-RU" sz="1300" dirty="0">
                <a:solidFill>
                  <a:srgbClr val="404040"/>
                </a:solidFill>
                <a:effectLst/>
                <a:ea typeface="Times New Roman" panose="02020603050405020304" pitchFamily="18" charset="0"/>
              </a:rPr>
              <a:t> </a:t>
            </a:r>
            <a:r>
              <a:rPr lang="ru-RU" sz="1300" dirty="0" err="1">
                <a:solidFill>
                  <a:srgbClr val="404040"/>
                </a:solidFill>
                <a:effectLst/>
                <a:ea typeface="Times New Roman" panose="02020603050405020304" pitchFamily="18" charset="0"/>
              </a:rPr>
              <a:t>Sign</a:t>
            </a:r>
            <a:r>
              <a:rPr lang="ru-RU" sz="1300" dirty="0">
                <a:solidFill>
                  <a:srgbClr val="404040"/>
                </a:solidFill>
                <a:effectLst/>
                <a:ea typeface="Times New Roman" panose="02020603050405020304" pitchFamily="18" charset="0"/>
              </a:rPr>
              <a:t> → 90% совпадение с УЗИ-изменениями</a:t>
            </a:r>
            <a:endParaRPr lang="ru-RU" sz="1300" dirty="0">
              <a:effectLst/>
              <a:ea typeface="Times New Roman" panose="02020603050405020304" pitchFamily="18" charset="0"/>
            </a:endParaRPr>
          </a:p>
          <a:p>
            <a:pPr marL="0" lvl="0" indent="0">
              <a:buSzPts val="1000"/>
              <a:buNone/>
              <a:tabLst>
                <a:tab pos="457200" algn="l"/>
              </a:tabLst>
            </a:pPr>
            <a:r>
              <a:rPr lang="ru-RU" sz="1300" dirty="0" err="1">
                <a:solidFill>
                  <a:srgbClr val="404040"/>
                </a:solidFill>
                <a:effectLst/>
                <a:ea typeface="Times New Roman" panose="02020603050405020304" pitchFamily="18" charset="0"/>
              </a:rPr>
              <a:t>Неоваскуляризация</a:t>
            </a:r>
            <a:r>
              <a:rPr lang="ru-RU" sz="1300" dirty="0">
                <a:solidFill>
                  <a:srgbClr val="404040"/>
                </a:solidFill>
                <a:effectLst/>
                <a:ea typeface="Times New Roman" panose="02020603050405020304" pitchFamily="18" charset="0"/>
              </a:rPr>
              <a:t> → корреляция с болью в покое </a:t>
            </a:r>
            <a:endParaRPr lang="ru-RU" sz="1300" dirty="0">
              <a:effectLst/>
              <a:ea typeface="Times New Roman" panose="02020603050405020304" pitchFamily="18" charset="0"/>
            </a:endParaRPr>
          </a:p>
          <a:p>
            <a:endParaRPr lang="ru-RU" dirty="0"/>
          </a:p>
        </p:txBody>
      </p:sp>
    </p:spTree>
    <p:extLst>
      <p:ext uri="{BB962C8B-B14F-4D97-AF65-F5344CB8AC3E}">
        <p14:creationId xmlns:p14="http://schemas.microsoft.com/office/powerpoint/2010/main" val="1012550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BD070C-9580-11E6-7B6C-164DDF8B74D8}"/>
              </a:ext>
            </a:extLst>
          </p:cNvPr>
          <p:cNvSpPr>
            <a:spLocks noGrp="1"/>
          </p:cNvSpPr>
          <p:nvPr>
            <p:ph type="title"/>
          </p:nvPr>
        </p:nvSpPr>
        <p:spPr>
          <a:xfrm>
            <a:off x="1640156" y="306333"/>
            <a:ext cx="8911687" cy="1280890"/>
          </a:xfrm>
        </p:spPr>
        <p:txBody>
          <a:bodyPr/>
          <a:lstStyle/>
          <a:p>
            <a:pPr algn="ctr"/>
            <a:r>
              <a:rPr lang="ru-RU" dirty="0"/>
              <a:t>Хроническая нестабильность голеностопного сустава</a:t>
            </a:r>
          </a:p>
        </p:txBody>
      </p:sp>
      <p:sp>
        <p:nvSpPr>
          <p:cNvPr id="3" name="Объект 2">
            <a:extLst>
              <a:ext uri="{FF2B5EF4-FFF2-40B4-BE49-F238E27FC236}">
                <a16:creationId xmlns:a16="http://schemas.microsoft.com/office/drawing/2014/main" id="{60710C61-6E45-E2DC-850E-3262688185F0}"/>
              </a:ext>
            </a:extLst>
          </p:cNvPr>
          <p:cNvSpPr>
            <a:spLocks noGrp="1"/>
          </p:cNvSpPr>
          <p:nvPr>
            <p:ph idx="1"/>
          </p:nvPr>
        </p:nvSpPr>
        <p:spPr>
          <a:xfrm>
            <a:off x="1215658" y="2033338"/>
            <a:ext cx="5233267" cy="4518329"/>
          </a:xfrm>
        </p:spPr>
        <p:txBody>
          <a:bodyPr>
            <a:normAutofit/>
          </a:bodyPr>
          <a:lstStyle/>
          <a:p>
            <a:pPr marL="0" indent="0" algn="l">
              <a:buNone/>
            </a:pPr>
            <a:r>
              <a:rPr lang="ru-RU" b="0" i="0" u="none" strike="noStrike" dirty="0">
                <a:solidFill>
                  <a:srgbClr val="0A0A0A"/>
                </a:solidFill>
                <a:effectLst/>
              </a:rPr>
              <a:t>Хроническая нестабильность голеностопного сустава (ХНГС) — это </a:t>
            </a:r>
            <a:r>
              <a:rPr lang="ru-RU" dirty="0"/>
              <a:t>состояние, при котором сустав теряет стабильность из-за частых растяжений связок, что приводит к повторным травмам, подвывихам и ощущению, что нога «подворачивается»</a:t>
            </a:r>
            <a:r>
              <a:rPr lang="ru-RU" b="0" i="0" u="none" strike="noStrike" dirty="0">
                <a:solidFill>
                  <a:srgbClr val="0A0A0A"/>
                </a:solidFill>
                <a:effectLst/>
              </a:rPr>
              <a:t>. Оно развивается после травм, когда связки повреждаются и не восстанавливают свою прочность, и характеризуется болью, отечностью и неустойчивостью при ходьбе</a:t>
            </a:r>
            <a:endParaRPr lang="ru-RU" dirty="0"/>
          </a:p>
        </p:txBody>
      </p:sp>
      <p:pic>
        <p:nvPicPr>
          <p:cNvPr id="7" name="Рисунок 6">
            <a:extLst>
              <a:ext uri="{FF2B5EF4-FFF2-40B4-BE49-F238E27FC236}">
                <a16:creationId xmlns:a16="http://schemas.microsoft.com/office/drawing/2014/main" id="{C8D3D243-073F-9C1A-3462-5A79A27B6B24}"/>
              </a:ext>
            </a:extLst>
          </p:cNvPr>
          <p:cNvPicPr>
            <a:picLocks noChangeAspect="1"/>
          </p:cNvPicPr>
          <p:nvPr/>
        </p:nvPicPr>
        <p:blipFill>
          <a:blip r:embed="rId2"/>
          <a:stretch>
            <a:fillRect/>
          </a:stretch>
        </p:blipFill>
        <p:spPr>
          <a:xfrm>
            <a:off x="7449432" y="1917699"/>
            <a:ext cx="3897362" cy="3897362"/>
          </a:xfrm>
          <a:prstGeom prst="rect">
            <a:avLst/>
          </a:prstGeom>
        </p:spPr>
      </p:pic>
    </p:spTree>
    <p:extLst>
      <p:ext uri="{BB962C8B-B14F-4D97-AF65-F5344CB8AC3E}">
        <p14:creationId xmlns:p14="http://schemas.microsoft.com/office/powerpoint/2010/main" val="295378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9A1CD55-5061-4753-9618-1A981DDE7418}"/>
              </a:ext>
            </a:extLst>
          </p:cNvPr>
          <p:cNvSpPr>
            <a:spLocks noGrp="1"/>
          </p:cNvSpPr>
          <p:nvPr>
            <p:ph idx="1"/>
          </p:nvPr>
        </p:nvSpPr>
        <p:spPr>
          <a:xfrm>
            <a:off x="7303476" y="187569"/>
            <a:ext cx="4888524" cy="6670431"/>
          </a:xfrm>
        </p:spPr>
        <p:txBody>
          <a:bodyPr>
            <a:normAutofit fontScale="77500" lnSpcReduction="20000"/>
          </a:bodyPr>
          <a:lstStyle/>
          <a:p>
            <a:pPr marL="0" indent="0">
              <a:buNone/>
            </a:pPr>
            <a:r>
              <a:rPr lang="ru-RU" b="1" dirty="0">
                <a:solidFill>
                  <a:schemeClr val="tx1"/>
                </a:solidFill>
              </a:rPr>
              <a:t>Тест переднего выдвижного ящика</a:t>
            </a:r>
          </a:p>
          <a:p>
            <a:pPr marL="0" indent="0">
              <a:buNone/>
            </a:pPr>
            <a:r>
              <a:rPr lang="ru-RU" b="0" i="0" u="none" strike="noStrike" dirty="0">
                <a:solidFill>
                  <a:schemeClr val="tx1"/>
                </a:solidFill>
                <a:effectLst/>
              </a:rPr>
              <a:t>Пациент находится в положении лежа на спине с небольшим сгибанием колена (под него можно положить пенный ролл), голеностопный сустав согнут под 20 градусов, пятка опирается о ладонь терапевта (тем самым стабилизируется пяточная кость). Затем экзаменатор другой рукой фиксирует голень пациента и тянет пятку кпереди, оценивая величину передней трансляции стопы (она увеличивается при повреждении передней таранно-малоберцовой связки) и свои ощущения конечной точки движения (вместо твердой она становится мягкой). </a:t>
            </a:r>
          </a:p>
          <a:p>
            <a:pPr marL="0" indent="0">
              <a:buNone/>
            </a:pPr>
            <a:r>
              <a:rPr lang="ru-RU" b="1" dirty="0">
                <a:solidFill>
                  <a:schemeClr val="tx1"/>
                </a:solidFill>
              </a:rPr>
              <a:t>Тест наклона таранной кости </a:t>
            </a:r>
          </a:p>
          <a:p>
            <a:pPr marL="0" indent="0">
              <a:buNone/>
            </a:pPr>
            <a:r>
              <a:rPr lang="ru-RU" b="0" i="0" u="none" strike="noStrike" dirty="0">
                <a:solidFill>
                  <a:schemeClr val="tx1"/>
                </a:solidFill>
                <a:effectLst/>
              </a:rPr>
              <a:t>Пациент сидит, не опираясь на стопу. Стопа расположена в 10-20 градусах подошвенного сгибания. Дистальная часть голени фиксируется одной рукой </a:t>
            </a:r>
            <a:r>
              <a:rPr lang="ru-RU" b="0" i="0" u="none" strike="noStrike" dirty="0" err="1">
                <a:solidFill>
                  <a:schemeClr val="tx1"/>
                </a:solidFill>
                <a:effectLst/>
              </a:rPr>
              <a:t>проксимальнее</a:t>
            </a:r>
            <a:r>
              <a:rPr lang="ru-RU" b="0" i="0" u="none" strike="noStrike" dirty="0">
                <a:solidFill>
                  <a:schemeClr val="tx1"/>
                </a:solidFill>
                <a:effectLst/>
              </a:rPr>
              <a:t> голеностопного сустава, а другая рука ротирует стопу </a:t>
            </a:r>
            <a:r>
              <a:rPr lang="ru-RU" b="0" i="0" u="none" strike="noStrike" dirty="0" err="1">
                <a:solidFill>
                  <a:schemeClr val="tx1"/>
                </a:solidFill>
                <a:effectLst/>
              </a:rPr>
              <a:t>кнутри</a:t>
            </a:r>
            <a:r>
              <a:rPr lang="ru-RU" b="0" i="0" u="none" strike="noStrike" dirty="0">
                <a:solidFill>
                  <a:schemeClr val="tx1"/>
                </a:solidFill>
                <a:effectLst/>
              </a:rPr>
              <a:t>, т.е. осуществляет ее инверсию. При этом необходимо пальпировать боковую поверхность таранной кости, чтобы определить, происходит ли ее наклон. Тест проводится с двух сторон.</a:t>
            </a:r>
          </a:p>
          <a:p>
            <a:pPr marL="0" indent="0">
              <a:buNone/>
            </a:pPr>
            <a:r>
              <a:rPr lang="ru-RU" b="1" dirty="0">
                <a:solidFill>
                  <a:schemeClr val="tx1"/>
                </a:solidFill>
              </a:rPr>
              <a:t>Тест </a:t>
            </a:r>
            <a:r>
              <a:rPr lang="ru-RU" b="1" dirty="0" err="1">
                <a:solidFill>
                  <a:schemeClr val="tx1"/>
                </a:solidFill>
              </a:rPr>
              <a:t>Клейгера</a:t>
            </a:r>
            <a:r>
              <a:rPr lang="ru-RU" b="1" dirty="0">
                <a:solidFill>
                  <a:schemeClr val="tx1"/>
                </a:solidFill>
              </a:rPr>
              <a:t> (тест с наружным вращением) </a:t>
            </a:r>
          </a:p>
          <a:p>
            <a:pPr marL="0" indent="0">
              <a:buNone/>
            </a:pPr>
            <a:r>
              <a:rPr lang="ru-RU" dirty="0">
                <a:solidFill>
                  <a:schemeClr val="tx1"/>
                </a:solidFill>
              </a:rPr>
              <a:t>В</a:t>
            </a:r>
            <a:r>
              <a:rPr lang="ru-RU" i="0" u="none" strike="noStrike" dirty="0">
                <a:solidFill>
                  <a:schemeClr val="tx1"/>
                </a:solidFill>
                <a:effectLst/>
              </a:rPr>
              <a:t>ыполняется в положении сидя, нога пациента согнута в колене под углом 90 градусов и свисает. Стабилизируйте ногу одной рукой. Используйте вторую руку, чтобы привести лодыжку в нейтральное положение. Затем поверните стопу и лодыжку в сторону, сохраняя при этом ногу стабильной. На положительный результат теста указывает боль</a:t>
            </a:r>
            <a:endParaRPr lang="ru-RU" dirty="0">
              <a:solidFill>
                <a:schemeClr val="tx1"/>
              </a:solidFill>
            </a:endParaRPr>
          </a:p>
        </p:txBody>
      </p:sp>
      <p:pic>
        <p:nvPicPr>
          <p:cNvPr id="4" name="Рисунок 3">
            <a:extLst>
              <a:ext uri="{FF2B5EF4-FFF2-40B4-BE49-F238E27FC236}">
                <a16:creationId xmlns:a16="http://schemas.microsoft.com/office/drawing/2014/main" id="{501D9D9C-8206-8285-AB4A-9F6145B0A1E1}"/>
              </a:ext>
            </a:extLst>
          </p:cNvPr>
          <p:cNvPicPr>
            <a:picLocks noChangeAspect="1"/>
          </p:cNvPicPr>
          <p:nvPr/>
        </p:nvPicPr>
        <p:blipFill>
          <a:blip r:embed="rId2"/>
          <a:stretch>
            <a:fillRect/>
          </a:stretch>
        </p:blipFill>
        <p:spPr>
          <a:xfrm>
            <a:off x="1022091" y="587327"/>
            <a:ext cx="5391028" cy="2596596"/>
          </a:xfrm>
          <a:prstGeom prst="rect">
            <a:avLst/>
          </a:prstGeom>
        </p:spPr>
      </p:pic>
      <p:pic>
        <p:nvPicPr>
          <p:cNvPr id="6" name="Рисунок 5">
            <a:extLst>
              <a:ext uri="{FF2B5EF4-FFF2-40B4-BE49-F238E27FC236}">
                <a16:creationId xmlns:a16="http://schemas.microsoft.com/office/drawing/2014/main" id="{BECA75EC-D7F8-C8FC-4183-3C6FB0C31A6F}"/>
              </a:ext>
            </a:extLst>
          </p:cNvPr>
          <p:cNvPicPr>
            <a:picLocks noChangeAspect="1"/>
          </p:cNvPicPr>
          <p:nvPr/>
        </p:nvPicPr>
        <p:blipFill>
          <a:blip r:embed="rId3"/>
          <a:stretch>
            <a:fillRect/>
          </a:stretch>
        </p:blipFill>
        <p:spPr>
          <a:xfrm>
            <a:off x="1022091" y="3429000"/>
            <a:ext cx="5391028" cy="3030192"/>
          </a:xfrm>
          <a:prstGeom prst="rect">
            <a:avLst/>
          </a:prstGeom>
        </p:spPr>
      </p:pic>
    </p:spTree>
    <p:extLst>
      <p:ext uri="{BB962C8B-B14F-4D97-AF65-F5344CB8AC3E}">
        <p14:creationId xmlns:p14="http://schemas.microsoft.com/office/powerpoint/2010/main" val="1676421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D904A3E-B76E-51A1-C3EE-68485AEC4FCB}"/>
              </a:ext>
            </a:extLst>
          </p:cNvPr>
          <p:cNvSpPr>
            <a:spLocks noGrp="1"/>
          </p:cNvSpPr>
          <p:nvPr>
            <p:ph idx="1"/>
          </p:nvPr>
        </p:nvSpPr>
        <p:spPr>
          <a:xfrm>
            <a:off x="1177507" y="1503948"/>
            <a:ext cx="4918493" cy="4262896"/>
          </a:xfrm>
        </p:spPr>
        <p:txBody>
          <a:bodyPr>
            <a:normAutofit lnSpcReduction="10000"/>
          </a:bodyPr>
          <a:lstStyle/>
          <a:p>
            <a:pPr marL="0" lvl="0" indent="0">
              <a:spcAft>
                <a:spcPts val="300"/>
              </a:spcAft>
              <a:buSzPts val="1000"/>
              <a:buNone/>
              <a:tabLst>
                <a:tab pos="457200" algn="l"/>
              </a:tabLst>
            </a:pPr>
            <a:r>
              <a:rPr lang="ru-RU" sz="1500" b="1" dirty="0">
                <a:solidFill>
                  <a:srgbClr val="404040"/>
                </a:solidFill>
                <a:effectLst/>
                <a:ea typeface="Times New Roman" panose="02020603050405020304" pitchFamily="18" charset="0"/>
              </a:rPr>
              <a:t>Тест переднего выдвижного ящика (</a:t>
            </a:r>
            <a:r>
              <a:rPr lang="ru-RU" sz="1500" b="1" dirty="0" err="1">
                <a:solidFill>
                  <a:srgbClr val="404040"/>
                </a:solidFill>
                <a:effectLst/>
                <a:ea typeface="Times New Roman" panose="02020603050405020304" pitchFamily="18" charset="0"/>
              </a:rPr>
              <a:t>Anterior</a:t>
            </a:r>
            <a:r>
              <a:rPr lang="ru-RU" sz="1500" b="1" dirty="0">
                <a:solidFill>
                  <a:srgbClr val="404040"/>
                </a:solidFill>
                <a:effectLst/>
                <a:ea typeface="Times New Roman" panose="02020603050405020304" pitchFamily="18" charset="0"/>
              </a:rPr>
              <a:t> </a:t>
            </a:r>
            <a:r>
              <a:rPr lang="ru-RU" sz="1500" b="1" dirty="0" err="1">
                <a:solidFill>
                  <a:srgbClr val="404040"/>
                </a:solidFill>
                <a:effectLst/>
                <a:ea typeface="Times New Roman" panose="02020603050405020304" pitchFamily="18" charset="0"/>
              </a:rPr>
              <a:t>Drawer</a:t>
            </a:r>
            <a:r>
              <a:rPr lang="ru-RU" sz="1500" b="1" dirty="0">
                <a:solidFill>
                  <a:srgbClr val="404040"/>
                </a:solidFill>
                <a:effectLst/>
                <a:ea typeface="Times New Roman" panose="02020603050405020304" pitchFamily="18" charset="0"/>
              </a:rPr>
              <a:t> Test):</a:t>
            </a:r>
            <a:endParaRPr lang="ru-RU" sz="1500" dirty="0">
              <a:effectLst/>
              <a:ea typeface="Times New Roman" panose="02020603050405020304" pitchFamily="18" charset="0"/>
            </a:endParaRPr>
          </a:p>
          <a:p>
            <a:pPr marL="457200" lvl="1" indent="0">
              <a:buSzPts val="1000"/>
              <a:buNone/>
              <a:tabLst>
                <a:tab pos="914400" algn="l"/>
              </a:tabLst>
            </a:pPr>
            <a:r>
              <a:rPr lang="ru-RU" sz="1500" b="1" dirty="0" err="1">
                <a:solidFill>
                  <a:srgbClr val="404040"/>
                </a:solidFill>
                <a:effectLst/>
                <a:ea typeface="Times New Roman" panose="02020603050405020304" pitchFamily="18" charset="0"/>
                <a:cs typeface="Times New Roman" panose="02020603050405020304" pitchFamily="18" charset="0"/>
              </a:rPr>
              <a:t>Sn</a:t>
            </a:r>
            <a:r>
              <a:rPr lang="ru-RU" sz="1500" b="1" dirty="0">
                <a:solidFill>
                  <a:srgbClr val="404040"/>
                </a:solidFill>
                <a:effectLst/>
                <a:ea typeface="Times New Roman" panose="02020603050405020304" pitchFamily="18" charset="0"/>
                <a:cs typeface="Times New Roman" panose="02020603050405020304" pitchFamily="18" charset="0"/>
              </a:rPr>
              <a:t> 75%</a:t>
            </a:r>
            <a:r>
              <a:rPr lang="ru-RU" sz="1500" dirty="0">
                <a:solidFill>
                  <a:srgbClr val="404040"/>
                </a:solidFill>
                <a:effectLst/>
                <a:ea typeface="Times New Roman" panose="02020603050405020304" pitchFamily="18" charset="0"/>
                <a:cs typeface="Times New Roman" panose="02020603050405020304" pitchFamily="18" charset="0"/>
              </a:rPr>
              <a:t>, </a:t>
            </a:r>
            <a:r>
              <a:rPr lang="ru-RU" sz="1500" dirty="0" err="1">
                <a:solidFill>
                  <a:srgbClr val="404040"/>
                </a:solidFill>
                <a:effectLst/>
                <a:ea typeface="Times New Roman" panose="02020603050405020304" pitchFamily="18" charset="0"/>
                <a:cs typeface="Times New Roman" panose="02020603050405020304" pitchFamily="18" charset="0"/>
              </a:rPr>
              <a:t>Sp</a:t>
            </a:r>
            <a:r>
              <a:rPr lang="ru-RU" sz="1500" dirty="0">
                <a:solidFill>
                  <a:srgbClr val="404040"/>
                </a:solidFill>
                <a:effectLst/>
                <a:ea typeface="Times New Roman" panose="02020603050405020304" pitchFamily="18" charset="0"/>
                <a:cs typeface="Times New Roman" panose="02020603050405020304" pitchFamily="18" charset="0"/>
              </a:rPr>
              <a:t> 85%</a:t>
            </a:r>
            <a:endParaRPr lang="ru-RU" sz="15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500" dirty="0">
                <a:solidFill>
                  <a:srgbClr val="404040"/>
                </a:solidFill>
                <a:effectLst/>
                <a:ea typeface="Times New Roman" panose="02020603050405020304" pitchFamily="18" charset="0"/>
                <a:cs typeface="Times New Roman" panose="02020603050405020304" pitchFamily="18" charset="0"/>
              </a:rPr>
              <a:t>Корреляция с разрывом передней таранно-малоберцовой связки (ПТМС) на МРТ (</a:t>
            </a:r>
            <a:r>
              <a:rPr lang="ru-RU" sz="1500" dirty="0" err="1">
                <a:solidFill>
                  <a:srgbClr val="404040"/>
                </a:solidFill>
                <a:effectLst/>
                <a:ea typeface="Times New Roman" panose="02020603050405020304" pitchFamily="18" charset="0"/>
                <a:cs typeface="Times New Roman" panose="02020603050405020304" pitchFamily="18" charset="0"/>
              </a:rPr>
              <a:t>kappa</a:t>
            </a:r>
            <a:r>
              <a:rPr lang="ru-RU" sz="1500" dirty="0">
                <a:solidFill>
                  <a:srgbClr val="404040"/>
                </a:solidFill>
                <a:effectLst/>
                <a:ea typeface="Times New Roman" panose="02020603050405020304" pitchFamily="18" charset="0"/>
                <a:cs typeface="Times New Roman" panose="02020603050405020304" pitchFamily="18" charset="0"/>
              </a:rPr>
              <a:t>=0.72)</a:t>
            </a:r>
            <a:endParaRPr lang="ru-RU" sz="15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500" b="1" dirty="0">
                <a:solidFill>
                  <a:srgbClr val="404040"/>
                </a:solidFill>
                <a:effectLst/>
                <a:ea typeface="Times New Roman" panose="02020603050405020304" pitchFamily="18" charset="0"/>
              </a:rPr>
              <a:t>Тест наклона таранной кости (</a:t>
            </a:r>
            <a:r>
              <a:rPr lang="ru-RU" sz="1500" b="1" dirty="0" err="1">
                <a:solidFill>
                  <a:srgbClr val="404040"/>
                </a:solidFill>
                <a:effectLst/>
                <a:ea typeface="Times New Roman" panose="02020603050405020304" pitchFamily="18" charset="0"/>
              </a:rPr>
              <a:t>Talar</a:t>
            </a:r>
            <a:r>
              <a:rPr lang="ru-RU" sz="1500" b="1" dirty="0">
                <a:solidFill>
                  <a:srgbClr val="404040"/>
                </a:solidFill>
                <a:effectLst/>
                <a:ea typeface="Times New Roman" panose="02020603050405020304" pitchFamily="18" charset="0"/>
              </a:rPr>
              <a:t> </a:t>
            </a:r>
            <a:r>
              <a:rPr lang="ru-RU" sz="1500" b="1" dirty="0" err="1">
                <a:solidFill>
                  <a:srgbClr val="404040"/>
                </a:solidFill>
                <a:effectLst/>
                <a:ea typeface="Times New Roman" panose="02020603050405020304" pitchFamily="18" charset="0"/>
              </a:rPr>
              <a:t>Tilt</a:t>
            </a:r>
            <a:r>
              <a:rPr lang="ru-RU" sz="1500" b="1" dirty="0">
                <a:solidFill>
                  <a:srgbClr val="404040"/>
                </a:solidFill>
                <a:effectLst/>
                <a:ea typeface="Times New Roman" panose="02020603050405020304" pitchFamily="18" charset="0"/>
              </a:rPr>
              <a:t> Test):</a:t>
            </a:r>
            <a:endParaRPr lang="ru-RU" sz="1500" dirty="0">
              <a:effectLst/>
              <a:ea typeface="Times New Roman" panose="02020603050405020304" pitchFamily="18" charset="0"/>
            </a:endParaRPr>
          </a:p>
          <a:p>
            <a:pPr marL="457200" lvl="1" indent="0">
              <a:buSzPts val="1000"/>
              <a:buNone/>
              <a:tabLst>
                <a:tab pos="914400" algn="l"/>
              </a:tabLst>
            </a:pPr>
            <a:r>
              <a:rPr lang="ru-RU" sz="1500" b="1" dirty="0" err="1">
                <a:solidFill>
                  <a:srgbClr val="404040"/>
                </a:solidFill>
                <a:effectLst/>
                <a:ea typeface="Times New Roman" panose="02020603050405020304" pitchFamily="18" charset="0"/>
                <a:cs typeface="Times New Roman" panose="02020603050405020304" pitchFamily="18" charset="0"/>
              </a:rPr>
              <a:t>Sp</a:t>
            </a:r>
            <a:r>
              <a:rPr lang="ru-RU" sz="1500" b="1" dirty="0">
                <a:solidFill>
                  <a:srgbClr val="404040"/>
                </a:solidFill>
                <a:effectLst/>
                <a:ea typeface="Times New Roman" panose="02020603050405020304" pitchFamily="18" charset="0"/>
                <a:cs typeface="Times New Roman" panose="02020603050405020304" pitchFamily="18" charset="0"/>
              </a:rPr>
              <a:t> 92%</a:t>
            </a:r>
            <a:r>
              <a:rPr lang="ru-RU" sz="1500" dirty="0">
                <a:solidFill>
                  <a:srgbClr val="404040"/>
                </a:solidFill>
                <a:effectLst/>
                <a:ea typeface="Times New Roman" panose="02020603050405020304" pitchFamily="18" charset="0"/>
                <a:cs typeface="Times New Roman" panose="02020603050405020304" pitchFamily="18" charset="0"/>
              </a:rPr>
              <a:t>, но </a:t>
            </a:r>
            <a:r>
              <a:rPr lang="ru-RU" sz="1500" dirty="0" err="1">
                <a:solidFill>
                  <a:srgbClr val="404040"/>
                </a:solidFill>
                <a:effectLst/>
                <a:ea typeface="Times New Roman" panose="02020603050405020304" pitchFamily="18" charset="0"/>
                <a:cs typeface="Times New Roman" panose="02020603050405020304" pitchFamily="18" charset="0"/>
              </a:rPr>
              <a:t>Sn</a:t>
            </a:r>
            <a:r>
              <a:rPr lang="ru-RU" sz="1500" dirty="0">
                <a:solidFill>
                  <a:srgbClr val="404040"/>
                </a:solidFill>
                <a:effectLst/>
                <a:ea typeface="Times New Roman" panose="02020603050405020304" pitchFamily="18" charset="0"/>
                <a:cs typeface="Times New Roman" panose="02020603050405020304" pitchFamily="18" charset="0"/>
              </a:rPr>
              <a:t> 50% (лучше для исключения)</a:t>
            </a:r>
            <a:endParaRPr lang="ru-RU" sz="15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500" b="1" dirty="0">
                <a:solidFill>
                  <a:srgbClr val="404040"/>
                </a:solidFill>
                <a:effectLst/>
                <a:ea typeface="Times New Roman" panose="02020603050405020304" pitchFamily="18" charset="0"/>
              </a:rPr>
              <a:t>Тест наружной ротации (</a:t>
            </a:r>
            <a:r>
              <a:rPr lang="ru-RU" sz="1500" b="1" dirty="0" err="1">
                <a:solidFill>
                  <a:srgbClr val="404040"/>
                </a:solidFill>
                <a:effectLst/>
                <a:ea typeface="Times New Roman" panose="02020603050405020304" pitchFamily="18" charset="0"/>
              </a:rPr>
              <a:t>Kleiger’s</a:t>
            </a:r>
            <a:r>
              <a:rPr lang="ru-RU" sz="1500" b="1" dirty="0">
                <a:solidFill>
                  <a:srgbClr val="404040"/>
                </a:solidFill>
                <a:effectLst/>
                <a:ea typeface="Times New Roman" panose="02020603050405020304" pitchFamily="18" charset="0"/>
              </a:rPr>
              <a:t> Test):</a:t>
            </a:r>
            <a:endParaRPr lang="ru-RU" sz="1500" dirty="0">
              <a:effectLst/>
              <a:ea typeface="Times New Roman" panose="02020603050405020304" pitchFamily="18" charset="0"/>
            </a:endParaRPr>
          </a:p>
          <a:p>
            <a:pPr marL="0" indent="0">
              <a:buNone/>
            </a:pPr>
            <a:r>
              <a:rPr lang="ru-RU" sz="1500" dirty="0">
                <a:solidFill>
                  <a:srgbClr val="404040"/>
                </a:solidFill>
                <a:effectLst/>
                <a:ea typeface="Calibri" panose="020F0502020204030204" pitchFamily="34" charset="0"/>
                <a:cs typeface="Times New Roman" panose="02020603050405020304" pitchFamily="18" charset="0"/>
              </a:rPr>
              <a:t>                </a:t>
            </a:r>
            <a:r>
              <a:rPr lang="ru-RU" sz="1500" dirty="0" err="1">
                <a:solidFill>
                  <a:srgbClr val="404040"/>
                </a:solidFill>
                <a:effectLst/>
                <a:ea typeface="Calibri" panose="020F0502020204030204" pitchFamily="34" charset="0"/>
                <a:cs typeface="Times New Roman" panose="02020603050405020304" pitchFamily="18" charset="0"/>
              </a:rPr>
              <a:t>Sn</a:t>
            </a:r>
            <a:r>
              <a:rPr lang="ru-RU" sz="1500" dirty="0">
                <a:solidFill>
                  <a:srgbClr val="404040"/>
                </a:solidFill>
                <a:effectLst/>
                <a:ea typeface="Calibri" panose="020F0502020204030204" pitchFamily="34" charset="0"/>
                <a:cs typeface="Times New Roman" panose="02020603050405020304" pitchFamily="18" charset="0"/>
              </a:rPr>
              <a:t> 65%, </a:t>
            </a:r>
            <a:r>
              <a:rPr lang="ru-RU" sz="1500" dirty="0" err="1">
                <a:solidFill>
                  <a:srgbClr val="404040"/>
                </a:solidFill>
                <a:effectLst/>
                <a:ea typeface="Calibri" panose="020F0502020204030204" pitchFamily="34" charset="0"/>
                <a:cs typeface="Times New Roman" panose="02020603050405020304" pitchFamily="18" charset="0"/>
              </a:rPr>
              <a:t>Sp</a:t>
            </a:r>
            <a:r>
              <a:rPr lang="ru-RU" sz="1500" dirty="0">
                <a:solidFill>
                  <a:srgbClr val="404040"/>
                </a:solidFill>
                <a:effectLst/>
                <a:ea typeface="Calibri" panose="020F0502020204030204" pitchFamily="34" charset="0"/>
                <a:cs typeface="Times New Roman" panose="02020603050405020304" pitchFamily="18" charset="0"/>
              </a:rPr>
              <a:t> 88% для повреждения дельтовидной связки</a:t>
            </a:r>
            <a:r>
              <a:rPr lang="ru-RU" sz="1500" dirty="0">
                <a:effectLst/>
              </a:rPr>
              <a:t> </a:t>
            </a:r>
          </a:p>
          <a:p>
            <a:pPr marL="0" indent="0">
              <a:buNone/>
            </a:pPr>
            <a:r>
              <a:rPr lang="ru-RU" sz="1500" b="1" dirty="0">
                <a:solidFill>
                  <a:srgbClr val="404040"/>
                </a:solidFill>
                <a:effectLst/>
                <a:ea typeface="Times New Roman" panose="02020603050405020304" pitchFamily="18" charset="0"/>
              </a:rPr>
              <a:t>Вывод:</a:t>
            </a:r>
            <a:br>
              <a:rPr lang="ru-RU" sz="1500" dirty="0">
                <a:solidFill>
                  <a:srgbClr val="404040"/>
                </a:solidFill>
                <a:effectLst/>
                <a:ea typeface="Times New Roman" panose="02020603050405020304" pitchFamily="18" charset="0"/>
              </a:rPr>
            </a:br>
            <a:r>
              <a:rPr lang="ru-RU" sz="1500" dirty="0">
                <a:solidFill>
                  <a:srgbClr val="404040"/>
                </a:solidFill>
                <a:effectLst/>
                <a:ea typeface="Times New Roman" panose="02020603050405020304" pitchFamily="18" charset="0"/>
              </a:rPr>
              <a:t>Комбинация </a:t>
            </a:r>
            <a:r>
              <a:rPr lang="ru-RU" sz="1500" b="1" dirty="0" err="1">
                <a:solidFill>
                  <a:srgbClr val="404040"/>
                </a:solidFill>
                <a:effectLst/>
                <a:ea typeface="Times New Roman" panose="02020603050405020304" pitchFamily="18" charset="0"/>
              </a:rPr>
              <a:t>Anterior</a:t>
            </a:r>
            <a:r>
              <a:rPr lang="ru-RU" sz="1500" b="1" dirty="0">
                <a:solidFill>
                  <a:srgbClr val="404040"/>
                </a:solidFill>
                <a:effectLst/>
                <a:ea typeface="Times New Roman" panose="02020603050405020304" pitchFamily="18" charset="0"/>
              </a:rPr>
              <a:t> </a:t>
            </a:r>
            <a:r>
              <a:rPr lang="ru-RU" sz="1500" b="1" dirty="0" err="1">
                <a:solidFill>
                  <a:srgbClr val="404040"/>
                </a:solidFill>
                <a:effectLst/>
                <a:ea typeface="Times New Roman" panose="02020603050405020304" pitchFamily="18" charset="0"/>
              </a:rPr>
              <a:t>Drawer</a:t>
            </a:r>
            <a:r>
              <a:rPr lang="ru-RU" sz="1500" b="1" dirty="0">
                <a:solidFill>
                  <a:srgbClr val="404040"/>
                </a:solidFill>
                <a:effectLst/>
                <a:ea typeface="Times New Roman" panose="02020603050405020304" pitchFamily="18" charset="0"/>
              </a:rPr>
              <a:t> + </a:t>
            </a:r>
            <a:r>
              <a:rPr lang="ru-RU" sz="1500" b="1" dirty="0" err="1">
                <a:solidFill>
                  <a:srgbClr val="404040"/>
                </a:solidFill>
                <a:effectLst/>
                <a:ea typeface="Times New Roman" panose="02020603050405020304" pitchFamily="18" charset="0"/>
              </a:rPr>
              <a:t>Talar</a:t>
            </a:r>
            <a:r>
              <a:rPr lang="ru-RU" sz="1500" b="1" dirty="0">
                <a:solidFill>
                  <a:srgbClr val="404040"/>
                </a:solidFill>
                <a:effectLst/>
                <a:ea typeface="Times New Roman" panose="02020603050405020304" pitchFamily="18" charset="0"/>
              </a:rPr>
              <a:t> </a:t>
            </a:r>
            <a:r>
              <a:rPr lang="ru-RU" sz="1500" b="1" dirty="0" err="1">
                <a:solidFill>
                  <a:srgbClr val="404040"/>
                </a:solidFill>
                <a:effectLst/>
                <a:ea typeface="Times New Roman" panose="02020603050405020304" pitchFamily="18" charset="0"/>
              </a:rPr>
              <a:t>Tilt</a:t>
            </a:r>
            <a:r>
              <a:rPr lang="ru-RU" sz="1500" dirty="0">
                <a:solidFill>
                  <a:srgbClr val="404040"/>
                </a:solidFill>
                <a:effectLst/>
                <a:ea typeface="Times New Roman" panose="02020603050405020304" pitchFamily="18" charset="0"/>
              </a:rPr>
              <a:t> дает точность &gt;90%.</a:t>
            </a:r>
            <a:endParaRPr lang="ru-RU" sz="1500" dirty="0">
              <a:effectLst/>
              <a:ea typeface="Times New Roman" panose="02020603050405020304" pitchFamily="18" charset="0"/>
            </a:endParaRPr>
          </a:p>
          <a:p>
            <a:endParaRPr lang="ru-RU" dirty="0"/>
          </a:p>
        </p:txBody>
      </p:sp>
      <p:sp>
        <p:nvSpPr>
          <p:cNvPr id="4" name="Объект 2">
            <a:extLst>
              <a:ext uri="{FF2B5EF4-FFF2-40B4-BE49-F238E27FC236}">
                <a16:creationId xmlns:a16="http://schemas.microsoft.com/office/drawing/2014/main" id="{9C645C2A-94C7-3D1A-2B7D-E5BCF55544E7}"/>
              </a:ext>
            </a:extLst>
          </p:cNvPr>
          <p:cNvSpPr txBox="1">
            <a:spLocks/>
          </p:cNvSpPr>
          <p:nvPr/>
        </p:nvSpPr>
        <p:spPr>
          <a:xfrm>
            <a:off x="7012823" y="1407695"/>
            <a:ext cx="4918493" cy="426289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200"/>
              </a:spcBef>
              <a:buNone/>
            </a:pPr>
            <a:r>
              <a:rPr lang="ru-RU" sz="1350" b="1" dirty="0">
                <a:solidFill>
                  <a:srgbClr val="404040"/>
                </a:solidFill>
                <a:effectLst/>
                <a:ea typeface="Times New Roman" panose="02020603050405020304" pitchFamily="18" charset="0"/>
              </a:rPr>
              <a:t>Gribble </a:t>
            </a:r>
            <a:r>
              <a:rPr lang="ru-RU" sz="1350" b="1" dirty="0" err="1">
                <a:solidFill>
                  <a:srgbClr val="404040"/>
                </a:solidFill>
                <a:effectLst/>
                <a:ea typeface="Times New Roman" panose="02020603050405020304" pitchFamily="18" charset="0"/>
              </a:rPr>
              <a:t>et</a:t>
            </a:r>
            <a:r>
              <a:rPr lang="ru-RU" sz="1350" b="1" dirty="0">
                <a:solidFill>
                  <a:srgbClr val="404040"/>
                </a:solidFill>
                <a:effectLst/>
                <a:ea typeface="Times New Roman" panose="02020603050405020304" pitchFamily="18" charset="0"/>
              </a:rPr>
              <a:t> </a:t>
            </a:r>
            <a:r>
              <a:rPr lang="ru-RU" sz="1350" b="1" dirty="0" err="1">
                <a:solidFill>
                  <a:srgbClr val="404040"/>
                </a:solidFill>
                <a:effectLst/>
                <a:ea typeface="Times New Roman" panose="02020603050405020304" pitchFamily="18" charset="0"/>
              </a:rPr>
              <a:t>al</a:t>
            </a:r>
            <a:r>
              <a:rPr lang="ru-RU" sz="1350" b="1" dirty="0">
                <a:solidFill>
                  <a:srgbClr val="404040"/>
                </a:solidFill>
                <a:effectLst/>
                <a:ea typeface="Times New Roman" panose="02020603050405020304" pitchFamily="18" charset="0"/>
              </a:rPr>
              <a:t>. (2020)</a:t>
            </a:r>
            <a:r>
              <a:rPr lang="ru-RU" sz="1200" dirty="0">
                <a:solidFill>
                  <a:srgbClr val="404040"/>
                </a:solidFill>
                <a:effectLst/>
                <a:ea typeface="Times New Roman" panose="02020603050405020304" pitchFamily="18" charset="0"/>
              </a:rPr>
              <a:t> </a:t>
            </a:r>
            <a:br>
              <a:rPr lang="ru-RU" sz="1200" dirty="0">
                <a:solidFill>
                  <a:srgbClr val="404040"/>
                </a:solidFill>
                <a:effectLst/>
                <a:ea typeface="Times New Roman" panose="02020603050405020304" pitchFamily="18" charset="0"/>
              </a:rPr>
            </a:br>
            <a:br>
              <a:rPr lang="ru-RU" sz="1200" b="1" dirty="0">
                <a:solidFill>
                  <a:srgbClr val="404040"/>
                </a:solidFill>
                <a:ea typeface="Times New Roman" panose="02020603050405020304" pitchFamily="18" charset="0"/>
              </a:rPr>
            </a:br>
            <a:r>
              <a:rPr lang="ru-RU" sz="1200" dirty="0">
                <a:solidFill>
                  <a:srgbClr val="404040"/>
                </a:solidFill>
                <a:effectLst/>
                <a:ea typeface="Times New Roman" panose="02020603050405020304" pitchFamily="18" charset="0"/>
              </a:rPr>
              <a:t>150 пациентов с НГС → МРТ + стресс-рентген</a:t>
            </a:r>
            <a:br>
              <a:rPr lang="ru-RU" sz="1200" dirty="0">
                <a:solidFill>
                  <a:srgbClr val="404040"/>
                </a:solidFill>
                <a:effectLst/>
                <a:ea typeface="Times New Roman" panose="02020603050405020304" pitchFamily="18" charset="0"/>
              </a:rPr>
            </a:br>
            <a:r>
              <a:rPr lang="ru-RU" sz="1200" b="1" dirty="0">
                <a:solidFill>
                  <a:srgbClr val="404040"/>
                </a:solidFill>
                <a:effectLst/>
                <a:ea typeface="Times New Roman" panose="02020603050405020304" pitchFamily="18" charset="0"/>
              </a:rPr>
              <a:t>Результаты:</a:t>
            </a:r>
            <a:endParaRPr lang="ru-RU" sz="1200" dirty="0">
              <a:effectLst/>
              <a:ea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МРТ-признаки:</a:t>
            </a:r>
            <a:endParaRPr lang="ru-RU" sz="1200" dirty="0">
              <a:effectLst/>
              <a:ea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Разрыв ПТМС</a:t>
            </a:r>
            <a:r>
              <a:rPr lang="en-US" sz="1200" dirty="0">
                <a:solidFill>
                  <a:srgbClr val="404040"/>
                </a:solidFill>
                <a:effectLst/>
                <a:ea typeface="Times New Roman" panose="02020603050405020304" pitchFamily="18" charset="0"/>
                <a:cs typeface="Times New Roman" panose="02020603050405020304" pitchFamily="18" charset="0"/>
              </a:rPr>
              <a:t> → 94% </a:t>
            </a:r>
            <a:r>
              <a:rPr lang="ru-RU" sz="1200" dirty="0">
                <a:solidFill>
                  <a:srgbClr val="404040"/>
                </a:solidFill>
                <a:effectLst/>
                <a:ea typeface="Times New Roman" panose="02020603050405020304" pitchFamily="18" charset="0"/>
                <a:cs typeface="Times New Roman" panose="02020603050405020304" pitchFamily="18" charset="0"/>
              </a:rPr>
              <a:t>корреляция с</a:t>
            </a:r>
            <a:r>
              <a:rPr lang="en-US" sz="1200" dirty="0">
                <a:solidFill>
                  <a:srgbClr val="404040"/>
                </a:solidFill>
                <a:effectLst/>
                <a:ea typeface="Times New Roman" panose="02020603050405020304" pitchFamily="18" charset="0"/>
                <a:cs typeface="Times New Roman" panose="02020603050405020304" pitchFamily="18" charset="0"/>
              </a:rPr>
              <a:t> Anterior Drawer</a:t>
            </a:r>
            <a:r>
              <a:rPr lang="ru-RU" sz="1200" dirty="0">
                <a:solidFill>
                  <a:srgbClr val="404040"/>
                </a:solidFill>
                <a:effectLst/>
                <a:ea typeface="Times New Roman" panose="02020603050405020304" pitchFamily="18" charset="0"/>
                <a:cs typeface="Times New Roman" panose="02020603050405020304" pitchFamily="18" charset="0"/>
              </a:rPr>
              <a:t> </a:t>
            </a:r>
            <a:r>
              <a:rPr lang="en-US" sz="1200" dirty="0">
                <a:solidFill>
                  <a:srgbClr val="404040"/>
                </a:solidFill>
                <a:effectLst/>
                <a:ea typeface="Times New Roman" panose="02020603050405020304" pitchFamily="18" charset="0"/>
                <a:cs typeface="Times New Roman" panose="02020603050405020304" pitchFamily="18" charset="0"/>
              </a:rPr>
              <a:t>Test</a:t>
            </a:r>
            <a:endParaRPr lang="ru-RU" sz="12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Отек костного мозга → связь с тяжестью нестабильности (</a:t>
            </a:r>
            <a:r>
              <a:rPr lang="ru-RU" sz="1200" dirty="0" err="1">
                <a:solidFill>
                  <a:srgbClr val="404040"/>
                </a:solidFill>
                <a:effectLst/>
                <a:ea typeface="Times New Roman" panose="02020603050405020304" pitchFamily="18" charset="0"/>
                <a:cs typeface="Times New Roman" panose="02020603050405020304" pitchFamily="18" charset="0"/>
              </a:rPr>
              <a:t>r</a:t>
            </a:r>
            <a:r>
              <a:rPr lang="ru-RU" sz="1200" dirty="0">
                <a:solidFill>
                  <a:srgbClr val="404040"/>
                </a:solidFill>
                <a:effectLst/>
                <a:ea typeface="Times New Roman" panose="02020603050405020304" pitchFamily="18" charset="0"/>
                <a:cs typeface="Times New Roman" panose="02020603050405020304" pitchFamily="18" charset="0"/>
              </a:rPr>
              <a:t>=0.68)</a:t>
            </a:r>
            <a:endParaRPr lang="ru-RU" sz="12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Стресс-рентген:</a:t>
            </a:r>
            <a:endParaRPr lang="ru-RU" sz="1200" dirty="0">
              <a:effectLst/>
              <a:ea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Угол наклона таранной кости &gt;10° → </a:t>
            </a:r>
            <a:r>
              <a:rPr lang="ru-RU" sz="1200" dirty="0" err="1">
                <a:solidFill>
                  <a:srgbClr val="404040"/>
                </a:solidFill>
                <a:effectLst/>
                <a:ea typeface="Times New Roman" panose="02020603050405020304" pitchFamily="18" charset="0"/>
                <a:cs typeface="Times New Roman" panose="02020603050405020304" pitchFamily="18" charset="0"/>
              </a:rPr>
              <a:t>Sp</a:t>
            </a:r>
            <a:r>
              <a:rPr lang="ru-RU" sz="1200" dirty="0">
                <a:solidFill>
                  <a:srgbClr val="404040"/>
                </a:solidFill>
                <a:effectLst/>
                <a:ea typeface="Times New Roman" panose="02020603050405020304" pitchFamily="18" charset="0"/>
                <a:cs typeface="Times New Roman" panose="02020603050405020304" pitchFamily="18" charset="0"/>
              </a:rPr>
              <a:t> 95%</a:t>
            </a:r>
            <a:endParaRPr lang="ru-RU" sz="12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Передний перевод таранной кости &gt;9 мм → </a:t>
            </a:r>
            <a:r>
              <a:rPr lang="ru-RU" sz="1200" dirty="0" err="1">
                <a:solidFill>
                  <a:srgbClr val="404040"/>
                </a:solidFill>
                <a:effectLst/>
                <a:ea typeface="Times New Roman" panose="02020603050405020304" pitchFamily="18" charset="0"/>
                <a:cs typeface="Times New Roman" panose="02020603050405020304" pitchFamily="18" charset="0"/>
              </a:rPr>
              <a:t>Sn</a:t>
            </a:r>
            <a:r>
              <a:rPr lang="ru-RU" sz="1200" dirty="0">
                <a:solidFill>
                  <a:srgbClr val="404040"/>
                </a:solidFill>
                <a:effectLst/>
                <a:ea typeface="Times New Roman" panose="02020603050405020304" pitchFamily="18" charset="0"/>
                <a:cs typeface="Times New Roman" panose="02020603050405020304" pitchFamily="18" charset="0"/>
              </a:rPr>
              <a:t> 80%</a:t>
            </a:r>
            <a:endParaRPr lang="ru-RU" sz="1200" dirty="0">
              <a:effectLst/>
              <a:ea typeface="Times New Roman" panose="02020603050405020304" pitchFamily="18" charset="0"/>
              <a:cs typeface="Times New Roman" panose="02020603050405020304" pitchFamily="18" charset="0"/>
            </a:endParaRPr>
          </a:p>
          <a:p>
            <a:pPr marL="0" indent="0" algn="l">
              <a:buNone/>
            </a:pPr>
            <a:r>
              <a:rPr lang="ru-RU" sz="1200" b="1" dirty="0">
                <a:solidFill>
                  <a:srgbClr val="404040"/>
                </a:solidFill>
                <a:effectLst/>
                <a:ea typeface="Times New Roman" panose="02020603050405020304" pitchFamily="18" charset="0"/>
              </a:rPr>
              <a:t>Клинико-</a:t>
            </a:r>
            <a:r>
              <a:rPr lang="ru-RU" sz="1200" b="1" dirty="0" err="1">
                <a:solidFill>
                  <a:srgbClr val="404040"/>
                </a:solidFill>
                <a:effectLst/>
                <a:ea typeface="Times New Roman" panose="02020603050405020304" pitchFamily="18" charset="0"/>
              </a:rPr>
              <a:t>визуализационная</a:t>
            </a:r>
            <a:r>
              <a:rPr lang="ru-RU" sz="1200" b="1" dirty="0">
                <a:solidFill>
                  <a:srgbClr val="404040"/>
                </a:solidFill>
                <a:effectLst/>
                <a:ea typeface="Times New Roman" panose="02020603050405020304" pitchFamily="18" charset="0"/>
              </a:rPr>
              <a:t> корреляция:</a:t>
            </a:r>
            <a:endParaRPr lang="ru-RU" sz="1200" dirty="0">
              <a:effectLst/>
              <a:ea typeface="Times New Roman" panose="02020603050405020304" pitchFamily="18" charset="0"/>
            </a:endParaRPr>
          </a:p>
          <a:p>
            <a:pPr marL="0" lvl="0" indent="0">
              <a:buSzPts val="1000"/>
              <a:buNone/>
              <a:tabLst>
                <a:tab pos="457200" algn="l"/>
              </a:tabLst>
            </a:pPr>
            <a:r>
              <a:rPr lang="ru-RU" sz="1200" dirty="0">
                <a:solidFill>
                  <a:srgbClr val="404040"/>
                </a:solidFill>
                <a:effectLst/>
                <a:ea typeface="Times New Roman" panose="02020603050405020304" pitchFamily="18" charset="0"/>
              </a:rPr>
              <a:t>Положительный </a:t>
            </a:r>
            <a:r>
              <a:rPr lang="ru-RU" sz="1200" dirty="0" err="1">
                <a:solidFill>
                  <a:srgbClr val="404040"/>
                </a:solidFill>
                <a:effectLst/>
                <a:ea typeface="Times New Roman" panose="02020603050405020304" pitchFamily="18" charset="0"/>
              </a:rPr>
              <a:t>Anterior</a:t>
            </a:r>
            <a:r>
              <a:rPr lang="ru-RU" sz="1200" dirty="0">
                <a:solidFill>
                  <a:srgbClr val="404040"/>
                </a:solidFill>
                <a:effectLst/>
                <a:ea typeface="Times New Roman" panose="02020603050405020304" pitchFamily="18" charset="0"/>
              </a:rPr>
              <a:t> </a:t>
            </a:r>
            <a:r>
              <a:rPr lang="ru-RU" sz="1200" dirty="0" err="1">
                <a:solidFill>
                  <a:srgbClr val="404040"/>
                </a:solidFill>
                <a:effectLst/>
                <a:ea typeface="Times New Roman" panose="02020603050405020304" pitchFamily="18" charset="0"/>
              </a:rPr>
              <a:t>Drawer</a:t>
            </a:r>
            <a:r>
              <a:rPr lang="ru-RU" sz="1200" dirty="0">
                <a:solidFill>
                  <a:srgbClr val="404040"/>
                </a:solidFill>
                <a:effectLst/>
                <a:ea typeface="Times New Roman" panose="02020603050405020304" pitchFamily="18" charset="0"/>
              </a:rPr>
              <a:t> → 88% совпадение с разрывом ПТМС на МРТ</a:t>
            </a:r>
            <a:endParaRPr lang="ru-RU" sz="1200" dirty="0">
              <a:effectLst/>
              <a:ea typeface="Times New Roman" panose="02020603050405020304" pitchFamily="18" charset="0"/>
            </a:endParaRPr>
          </a:p>
          <a:p>
            <a:pPr marL="0" lvl="0" indent="0">
              <a:buSzPts val="1000"/>
              <a:buNone/>
              <a:tabLst>
                <a:tab pos="457200" algn="l"/>
              </a:tabLst>
            </a:pPr>
            <a:r>
              <a:rPr lang="ru-RU" sz="1200" dirty="0" err="1">
                <a:solidFill>
                  <a:srgbClr val="404040"/>
                </a:solidFill>
                <a:effectLst/>
                <a:ea typeface="Times New Roman" panose="02020603050405020304" pitchFamily="18" charset="0"/>
              </a:rPr>
              <a:t>Talar</a:t>
            </a:r>
            <a:r>
              <a:rPr lang="ru-RU" sz="1200" dirty="0">
                <a:solidFill>
                  <a:srgbClr val="404040"/>
                </a:solidFill>
                <a:effectLst/>
                <a:ea typeface="Times New Roman" panose="02020603050405020304" pitchFamily="18" charset="0"/>
              </a:rPr>
              <a:t> </a:t>
            </a:r>
            <a:r>
              <a:rPr lang="ru-RU" sz="1200" dirty="0" err="1">
                <a:solidFill>
                  <a:srgbClr val="404040"/>
                </a:solidFill>
                <a:effectLst/>
                <a:ea typeface="Times New Roman" panose="02020603050405020304" pitchFamily="18" charset="0"/>
              </a:rPr>
              <a:t>Tilt</a:t>
            </a:r>
            <a:r>
              <a:rPr lang="ru-RU" sz="1200" dirty="0">
                <a:solidFill>
                  <a:srgbClr val="404040"/>
                </a:solidFill>
                <a:effectLst/>
                <a:ea typeface="Times New Roman" panose="02020603050405020304" pitchFamily="18" charset="0"/>
              </a:rPr>
              <a:t> &gt;15° → корреляция с повреждением пяточно-малоберцовой связки (</a:t>
            </a:r>
            <a:r>
              <a:rPr lang="ru-RU" sz="1200" dirty="0" err="1">
                <a:solidFill>
                  <a:srgbClr val="404040"/>
                </a:solidFill>
                <a:effectLst/>
                <a:ea typeface="Times New Roman" panose="02020603050405020304" pitchFamily="18" charset="0"/>
              </a:rPr>
              <a:t>p</a:t>
            </a:r>
            <a:r>
              <a:rPr lang="ru-RU" sz="1200" dirty="0">
                <a:solidFill>
                  <a:srgbClr val="404040"/>
                </a:solidFill>
                <a:effectLst/>
                <a:ea typeface="Times New Roman" panose="02020603050405020304" pitchFamily="18" charset="0"/>
              </a:rPr>
              <a:t>&lt;0.01)</a:t>
            </a:r>
            <a:endParaRPr lang="ru-RU" sz="1200" dirty="0">
              <a:effectLst/>
              <a:ea typeface="Times New Roman" panose="02020603050405020304" pitchFamily="18" charset="0"/>
            </a:endParaRPr>
          </a:p>
          <a:p>
            <a:endParaRPr lang="ru-RU" dirty="0"/>
          </a:p>
        </p:txBody>
      </p:sp>
    </p:spTree>
    <p:extLst>
      <p:ext uri="{BB962C8B-B14F-4D97-AF65-F5344CB8AC3E}">
        <p14:creationId xmlns:p14="http://schemas.microsoft.com/office/powerpoint/2010/main" val="1434936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AEA8F3-CBB9-BA2B-DC72-A87E3A3A6C6D}"/>
              </a:ext>
            </a:extLst>
          </p:cNvPr>
          <p:cNvSpPr>
            <a:spLocks noGrp="1"/>
          </p:cNvSpPr>
          <p:nvPr>
            <p:ph type="title"/>
          </p:nvPr>
        </p:nvSpPr>
        <p:spPr>
          <a:xfrm>
            <a:off x="3040601" y="298558"/>
            <a:ext cx="8911687" cy="1280890"/>
          </a:xfrm>
        </p:spPr>
        <p:txBody>
          <a:bodyPr/>
          <a:lstStyle/>
          <a:p>
            <a:r>
              <a:rPr lang="ru-RU" dirty="0"/>
              <a:t>Передний </a:t>
            </a:r>
            <a:r>
              <a:rPr lang="ru-RU" dirty="0" err="1"/>
              <a:t>импиджмент</a:t>
            </a:r>
            <a:r>
              <a:rPr lang="ru-RU" dirty="0"/>
              <a:t> голеностопного сустава</a:t>
            </a:r>
          </a:p>
        </p:txBody>
      </p:sp>
      <p:sp>
        <p:nvSpPr>
          <p:cNvPr id="3" name="Объект 2">
            <a:extLst>
              <a:ext uri="{FF2B5EF4-FFF2-40B4-BE49-F238E27FC236}">
                <a16:creationId xmlns:a16="http://schemas.microsoft.com/office/drawing/2014/main" id="{1D01C567-3BF6-688D-09A9-6731B630D7B5}"/>
              </a:ext>
            </a:extLst>
          </p:cNvPr>
          <p:cNvSpPr>
            <a:spLocks noGrp="1"/>
          </p:cNvSpPr>
          <p:nvPr>
            <p:ph idx="1"/>
          </p:nvPr>
        </p:nvSpPr>
        <p:spPr>
          <a:xfrm>
            <a:off x="1436854" y="2237873"/>
            <a:ext cx="4500039" cy="4474887"/>
          </a:xfrm>
        </p:spPr>
        <p:txBody>
          <a:bodyPr/>
          <a:lstStyle/>
          <a:p>
            <a:pPr marL="0" indent="0" algn="l">
              <a:buNone/>
            </a:pPr>
            <a:r>
              <a:rPr lang="ru-RU" sz="1600" b="0" i="0" u="none" strike="noStrike" dirty="0">
                <a:solidFill>
                  <a:srgbClr val="0A0A0A"/>
                </a:solidFill>
                <a:effectLst/>
              </a:rPr>
              <a:t>Передний </a:t>
            </a:r>
            <a:r>
              <a:rPr lang="ru-RU" sz="1600" b="0" i="0" u="none" strike="noStrike" dirty="0" err="1">
                <a:solidFill>
                  <a:srgbClr val="0A0A0A"/>
                </a:solidFill>
                <a:effectLst/>
              </a:rPr>
              <a:t>импинджмент</a:t>
            </a:r>
            <a:r>
              <a:rPr lang="ru-RU" sz="1600" b="0" i="0" u="none" strike="noStrike" dirty="0">
                <a:solidFill>
                  <a:srgbClr val="0A0A0A"/>
                </a:solidFill>
                <a:effectLst/>
              </a:rPr>
              <a:t> голеностопного сустава — это состояние, при котором мягкие ткани ущемляются между костями голеностопа при тыльном сгибании стопы, вызывая боль, воспаление и ограничение движений. Часто возникает как следствие старых травм (переломов, растяжений связок) или артроза, который приводит к образованию костных шипов (остеофитов). </a:t>
            </a:r>
          </a:p>
          <a:p>
            <a:pPr marL="0" indent="0">
              <a:buNone/>
            </a:pPr>
            <a:br>
              <a:rPr lang="ru-RU" sz="1200" dirty="0"/>
            </a:br>
            <a:endParaRPr lang="ru-RU" dirty="0"/>
          </a:p>
        </p:txBody>
      </p:sp>
      <p:sp>
        <p:nvSpPr>
          <p:cNvPr id="8" name="Объект 2">
            <a:extLst>
              <a:ext uri="{FF2B5EF4-FFF2-40B4-BE49-F238E27FC236}">
                <a16:creationId xmlns:a16="http://schemas.microsoft.com/office/drawing/2014/main" id="{32E962CB-1683-804D-4BF5-A9562F8361C4}"/>
              </a:ext>
            </a:extLst>
          </p:cNvPr>
          <p:cNvSpPr txBox="1">
            <a:spLocks/>
          </p:cNvSpPr>
          <p:nvPr/>
        </p:nvSpPr>
        <p:spPr>
          <a:xfrm>
            <a:off x="7337950" y="4862062"/>
            <a:ext cx="4271438" cy="4445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ru-RU" dirty="0"/>
          </a:p>
        </p:txBody>
      </p:sp>
      <p:pic>
        <p:nvPicPr>
          <p:cNvPr id="7" name="Рисунок 6">
            <a:extLst>
              <a:ext uri="{FF2B5EF4-FFF2-40B4-BE49-F238E27FC236}">
                <a16:creationId xmlns:a16="http://schemas.microsoft.com/office/drawing/2014/main" id="{04959B27-0C75-CA87-C5DF-A3DBA3BFCF9B}"/>
              </a:ext>
            </a:extLst>
          </p:cNvPr>
          <p:cNvPicPr>
            <a:picLocks noChangeAspect="1"/>
          </p:cNvPicPr>
          <p:nvPr/>
        </p:nvPicPr>
        <p:blipFill>
          <a:blip r:embed="rId2"/>
          <a:stretch>
            <a:fillRect/>
          </a:stretch>
        </p:blipFill>
        <p:spPr>
          <a:xfrm>
            <a:off x="6819899" y="1876926"/>
            <a:ext cx="4885742" cy="3793113"/>
          </a:xfrm>
          <a:prstGeom prst="rect">
            <a:avLst/>
          </a:prstGeom>
        </p:spPr>
      </p:pic>
    </p:spTree>
    <p:extLst>
      <p:ext uri="{BB962C8B-B14F-4D97-AF65-F5344CB8AC3E}">
        <p14:creationId xmlns:p14="http://schemas.microsoft.com/office/powerpoint/2010/main" val="41408474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904E3C3-244A-8AF9-7D73-1F29A5A7D4B7}"/>
              </a:ext>
            </a:extLst>
          </p:cNvPr>
          <p:cNvSpPr>
            <a:spLocks noGrp="1"/>
          </p:cNvSpPr>
          <p:nvPr>
            <p:ph idx="1"/>
          </p:nvPr>
        </p:nvSpPr>
        <p:spPr>
          <a:xfrm>
            <a:off x="6951784" y="140677"/>
            <a:ext cx="5111262" cy="6717323"/>
          </a:xfrm>
        </p:spPr>
        <p:txBody>
          <a:bodyPr>
            <a:normAutofit fontScale="85000" lnSpcReduction="10000"/>
          </a:bodyPr>
          <a:lstStyle/>
          <a:p>
            <a:pPr marL="0" indent="0">
              <a:buNone/>
            </a:pPr>
            <a:r>
              <a:rPr lang="ru-RU" b="1" dirty="0">
                <a:solidFill>
                  <a:schemeClr val="tx1"/>
                </a:solidFill>
              </a:rPr>
              <a:t>Тест переднего </a:t>
            </a:r>
            <a:r>
              <a:rPr lang="ru-RU" b="1" dirty="0" err="1">
                <a:solidFill>
                  <a:schemeClr val="tx1"/>
                </a:solidFill>
              </a:rPr>
              <a:t>импиджмента</a:t>
            </a:r>
            <a:r>
              <a:rPr lang="ru-RU" b="1" dirty="0">
                <a:solidFill>
                  <a:schemeClr val="tx1"/>
                </a:solidFill>
              </a:rPr>
              <a:t> </a:t>
            </a:r>
          </a:p>
          <a:p>
            <a:pPr marL="0" indent="0">
              <a:buNone/>
            </a:pPr>
            <a:r>
              <a:rPr lang="ru-RU" dirty="0">
                <a:solidFill>
                  <a:schemeClr val="tx1"/>
                </a:solidFill>
              </a:rPr>
              <a:t>Пациент в положении сидя с разогнутыми ногами. Специалист фиксирует пятку одной рукой, а стопу другой, удерживая стопу в положении подошвенного сгибания. Большой палец экзаменатора размещается на передней поверхности голеностопного сустава </a:t>
            </a:r>
            <a:r>
              <a:rPr lang="ru-RU" dirty="0" err="1">
                <a:solidFill>
                  <a:schemeClr val="tx1"/>
                </a:solidFill>
              </a:rPr>
              <a:t>передне</a:t>
            </a:r>
            <a:r>
              <a:rPr lang="ru-RU" dirty="0">
                <a:solidFill>
                  <a:schemeClr val="tx1"/>
                </a:solidFill>
              </a:rPr>
              <a:t>-латерально, оказывается давление пальцем при подошвенном сгибании. При сохранении давления пальца медленно совершается с пассивное тыльное сгибание стопы. Тест позитивный в случае, если боль при тыльном сгибании более выраженная, чем при подошвенном.</a:t>
            </a:r>
          </a:p>
          <a:p>
            <a:pPr marL="0" indent="0">
              <a:buNone/>
            </a:pPr>
            <a:r>
              <a:rPr lang="ru-RU" b="1" dirty="0">
                <a:solidFill>
                  <a:schemeClr val="tx1"/>
                </a:solidFill>
              </a:rPr>
              <a:t>Тест выпада </a:t>
            </a:r>
          </a:p>
          <a:p>
            <a:pPr marL="0" indent="0">
              <a:buNone/>
            </a:pPr>
            <a:r>
              <a:rPr lang="ru-RU" dirty="0">
                <a:solidFill>
                  <a:schemeClr val="tx1"/>
                </a:solidFill>
              </a:rPr>
              <a:t>Пациент</a:t>
            </a:r>
            <a:r>
              <a:rPr lang="ru-RU" b="0" i="0" u="none" strike="noStrike" dirty="0">
                <a:solidFill>
                  <a:schemeClr val="tx1"/>
                </a:solidFill>
                <a:effectLst/>
              </a:rPr>
              <a:t> получает инструкцию сделать выпад до тех пор, пока их колено не коснется стены. Пятка при этом должна оставаться в контакте с полом. Стопу отодвигают от стены до такого положения, при котором колено может лишь слегка касаться стены, в то время как пятка по-прежнему остается на полу. Это обеспечивает максимальное тыльное сгибание в голеностопном суставе. Нога, которая не тестируется, может свободно располагаться на полу. Фиксируется максимальное расстояние от стены до кончика большого пальца стопы и болезненность.</a:t>
            </a:r>
            <a:endParaRPr lang="ru-RU" dirty="0">
              <a:solidFill>
                <a:schemeClr val="tx1"/>
              </a:solidFill>
            </a:endParaRPr>
          </a:p>
        </p:txBody>
      </p:sp>
      <p:pic>
        <p:nvPicPr>
          <p:cNvPr id="4" name="Рисунок 3">
            <a:extLst>
              <a:ext uri="{FF2B5EF4-FFF2-40B4-BE49-F238E27FC236}">
                <a16:creationId xmlns:a16="http://schemas.microsoft.com/office/drawing/2014/main" id="{61660E38-E7F2-A8FE-1E4A-0202CF00EF41}"/>
              </a:ext>
            </a:extLst>
          </p:cNvPr>
          <p:cNvPicPr>
            <a:picLocks noChangeAspect="1"/>
          </p:cNvPicPr>
          <p:nvPr/>
        </p:nvPicPr>
        <p:blipFill>
          <a:blip r:embed="rId2"/>
          <a:stretch>
            <a:fillRect/>
          </a:stretch>
        </p:blipFill>
        <p:spPr>
          <a:xfrm>
            <a:off x="1317316" y="506920"/>
            <a:ext cx="5190535" cy="2922079"/>
          </a:xfrm>
          <a:prstGeom prst="rect">
            <a:avLst/>
          </a:prstGeom>
        </p:spPr>
      </p:pic>
      <p:pic>
        <p:nvPicPr>
          <p:cNvPr id="5" name="Рисунок 4">
            <a:extLst>
              <a:ext uri="{FF2B5EF4-FFF2-40B4-BE49-F238E27FC236}">
                <a16:creationId xmlns:a16="http://schemas.microsoft.com/office/drawing/2014/main" id="{A18828B8-B327-1BF7-220D-5DD6DD54D64D}"/>
              </a:ext>
            </a:extLst>
          </p:cNvPr>
          <p:cNvPicPr>
            <a:picLocks noChangeAspect="1"/>
          </p:cNvPicPr>
          <p:nvPr/>
        </p:nvPicPr>
        <p:blipFill>
          <a:blip r:embed="rId3"/>
          <a:stretch>
            <a:fillRect/>
          </a:stretch>
        </p:blipFill>
        <p:spPr>
          <a:xfrm>
            <a:off x="1317316" y="3499338"/>
            <a:ext cx="5190535" cy="2922078"/>
          </a:xfrm>
          <a:prstGeom prst="rect">
            <a:avLst/>
          </a:prstGeom>
        </p:spPr>
      </p:pic>
    </p:spTree>
    <p:extLst>
      <p:ext uri="{BB962C8B-B14F-4D97-AF65-F5344CB8AC3E}">
        <p14:creationId xmlns:p14="http://schemas.microsoft.com/office/powerpoint/2010/main" val="3670139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CB497D-503E-B720-8385-6F5E00AF0D6F}"/>
              </a:ext>
            </a:extLst>
          </p:cNvPr>
          <p:cNvSpPr>
            <a:spLocks noGrp="1"/>
          </p:cNvSpPr>
          <p:nvPr>
            <p:ph type="title"/>
          </p:nvPr>
        </p:nvSpPr>
        <p:spPr>
          <a:xfrm>
            <a:off x="1532239" y="624110"/>
            <a:ext cx="9972374" cy="1280890"/>
          </a:xfrm>
        </p:spPr>
        <p:txBody>
          <a:bodyPr/>
          <a:lstStyle/>
          <a:p>
            <a:pPr algn="ctr"/>
            <a:r>
              <a:rPr lang="ru-RU" dirty="0"/>
              <a:t>В чем сложности с хронической болью?</a:t>
            </a:r>
          </a:p>
        </p:txBody>
      </p:sp>
      <p:sp>
        <p:nvSpPr>
          <p:cNvPr id="3" name="Объект 2">
            <a:extLst>
              <a:ext uri="{FF2B5EF4-FFF2-40B4-BE49-F238E27FC236}">
                <a16:creationId xmlns:a16="http://schemas.microsoft.com/office/drawing/2014/main" id="{797D37FB-ED69-195C-820A-C1673E59FE10}"/>
              </a:ext>
            </a:extLst>
          </p:cNvPr>
          <p:cNvSpPr>
            <a:spLocks noGrp="1"/>
          </p:cNvSpPr>
          <p:nvPr>
            <p:ph idx="1"/>
          </p:nvPr>
        </p:nvSpPr>
        <p:spPr>
          <a:xfrm>
            <a:off x="1147495" y="2034746"/>
            <a:ext cx="4771938" cy="4199144"/>
          </a:xfrm>
        </p:spPr>
        <p:txBody>
          <a:bodyPr/>
          <a:lstStyle/>
          <a:p>
            <a:pPr marL="0" indent="0">
              <a:buNone/>
            </a:pPr>
            <a:r>
              <a:rPr lang="ru-RU" sz="1800" kern="100" dirty="0">
                <a:effectLst/>
                <a:ea typeface="Calibri" panose="020F0502020204030204" pitchFamily="34" charset="0"/>
                <a:cs typeface="Calibri" panose="020F0502020204030204" pitchFamily="34" charset="0"/>
              </a:rPr>
              <a:t>Боль имеет слабую корреляцию с патологией тканей или не имеет ее вовсе</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effectLst/>
                <a:ea typeface="Calibri" panose="020F0502020204030204" pitchFamily="34" charset="0"/>
                <a:cs typeface="Calibri" panose="020F0502020204030204" pitchFamily="34" charset="0"/>
              </a:rPr>
              <a:t>Помимо болевого синдрома имеются нарушения сна, признаки депрессии тревожности и снижение качества жизни </a:t>
            </a:r>
            <a:endParaRPr lang="ru-RU" sz="1800" kern="100" dirty="0">
              <a:effectLst/>
              <a:ea typeface="Calibri" panose="020F0502020204030204" pitchFamily="34" charset="0"/>
              <a:cs typeface="Times New Roman" panose="02020603050405020304" pitchFamily="18" charset="0"/>
            </a:endParaRPr>
          </a:p>
          <a:p>
            <a:pPr marL="0" indent="0">
              <a:buNone/>
            </a:pPr>
            <a:r>
              <a:rPr lang="ru-RU" sz="1800" kern="100" dirty="0">
                <a:effectLst/>
                <a:ea typeface="Calibri" panose="020F0502020204030204" pitchFamily="34" charset="0"/>
                <a:cs typeface="Calibri" panose="020F0502020204030204" pitchFamily="34" charset="0"/>
              </a:rPr>
              <a:t>Нет прямой корреляции боли с выраженностью повреждения</a:t>
            </a:r>
            <a:endParaRPr lang="ru-RU" sz="1800" kern="100" dirty="0">
              <a:effectLst/>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E3F772F0-C238-ECE6-B3FA-22786CA3B39D}"/>
              </a:ext>
            </a:extLst>
          </p:cNvPr>
          <p:cNvPicPr>
            <a:picLocks noChangeAspect="1"/>
          </p:cNvPicPr>
          <p:nvPr/>
        </p:nvPicPr>
        <p:blipFill>
          <a:blip r:embed="rId2"/>
          <a:stretch>
            <a:fillRect/>
          </a:stretch>
        </p:blipFill>
        <p:spPr>
          <a:xfrm>
            <a:off x="6096000" y="2446374"/>
            <a:ext cx="5919431" cy="1965251"/>
          </a:xfrm>
          <a:prstGeom prst="rect">
            <a:avLst/>
          </a:prstGeom>
        </p:spPr>
      </p:pic>
    </p:spTree>
    <p:extLst>
      <p:ext uri="{BB962C8B-B14F-4D97-AF65-F5344CB8AC3E}">
        <p14:creationId xmlns:p14="http://schemas.microsoft.com/office/powerpoint/2010/main" val="18750366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BD93053-EFED-827C-A97F-8BF74131757F}"/>
              </a:ext>
            </a:extLst>
          </p:cNvPr>
          <p:cNvSpPr>
            <a:spLocks noGrp="1"/>
          </p:cNvSpPr>
          <p:nvPr>
            <p:ph idx="1"/>
          </p:nvPr>
        </p:nvSpPr>
        <p:spPr>
          <a:xfrm>
            <a:off x="601579" y="1905000"/>
            <a:ext cx="5871410" cy="4910416"/>
          </a:xfrm>
        </p:spPr>
        <p:txBody>
          <a:bodyPr/>
          <a:lstStyle/>
          <a:p>
            <a:pPr marL="0" indent="0">
              <a:buNone/>
            </a:pPr>
            <a:r>
              <a:rPr lang="ru-RU" sz="1200" b="1" dirty="0">
                <a:solidFill>
                  <a:srgbClr val="404040"/>
                </a:solidFill>
                <a:effectLst/>
                <a:ea typeface="Times New Roman" panose="02020603050405020304" pitchFamily="18" charset="0"/>
              </a:rPr>
              <a:t>van </a:t>
            </a:r>
            <a:r>
              <a:rPr lang="ru-RU" sz="1200" b="1" dirty="0" err="1">
                <a:solidFill>
                  <a:srgbClr val="404040"/>
                </a:solidFill>
                <a:effectLst/>
                <a:ea typeface="Times New Roman" panose="02020603050405020304" pitchFamily="18" charset="0"/>
              </a:rPr>
              <a:t>Dijk</a:t>
            </a:r>
            <a:r>
              <a:rPr lang="ru-RU" sz="1200" b="1" dirty="0">
                <a:solidFill>
                  <a:srgbClr val="404040"/>
                </a:solidFill>
                <a:effectLst/>
                <a:ea typeface="Times New Roman" panose="02020603050405020304" pitchFamily="18" charset="0"/>
              </a:rPr>
              <a:t> </a:t>
            </a:r>
            <a:r>
              <a:rPr lang="ru-RU" sz="1200" b="1" dirty="0" err="1">
                <a:solidFill>
                  <a:srgbClr val="404040"/>
                </a:solidFill>
                <a:effectLst/>
                <a:ea typeface="Times New Roman" panose="02020603050405020304" pitchFamily="18" charset="0"/>
              </a:rPr>
              <a:t>et</a:t>
            </a:r>
            <a:r>
              <a:rPr lang="ru-RU" sz="1200" b="1" dirty="0">
                <a:solidFill>
                  <a:srgbClr val="404040"/>
                </a:solidFill>
                <a:effectLst/>
                <a:ea typeface="Times New Roman" panose="02020603050405020304" pitchFamily="18" charset="0"/>
              </a:rPr>
              <a:t> </a:t>
            </a:r>
            <a:r>
              <a:rPr lang="ru-RU" sz="1200" b="1" dirty="0" err="1">
                <a:solidFill>
                  <a:srgbClr val="404040"/>
                </a:solidFill>
                <a:effectLst/>
                <a:ea typeface="Times New Roman" panose="02020603050405020304" pitchFamily="18" charset="0"/>
              </a:rPr>
              <a:t>al</a:t>
            </a:r>
            <a:r>
              <a:rPr lang="ru-RU" sz="1200" b="1" dirty="0">
                <a:solidFill>
                  <a:srgbClr val="404040"/>
                </a:solidFill>
                <a:effectLst/>
                <a:ea typeface="Times New Roman" panose="02020603050405020304" pitchFamily="18" charset="0"/>
              </a:rPr>
              <a:t>. (2018)</a:t>
            </a:r>
            <a:r>
              <a:rPr lang="ru-RU" sz="1200" b="1" dirty="0">
                <a:solidFill>
                  <a:srgbClr val="404040"/>
                </a:solidFill>
                <a:ea typeface="Times New Roman" panose="02020603050405020304" pitchFamily="18" charset="0"/>
              </a:rPr>
              <a:t> </a:t>
            </a:r>
            <a:r>
              <a:rPr lang="ru-RU" sz="1200" i="1" dirty="0" err="1">
                <a:solidFill>
                  <a:srgbClr val="404040"/>
                </a:solidFill>
                <a:effectLst/>
                <a:ea typeface="Times New Roman" panose="02020603050405020304" pitchFamily="18" charset="0"/>
              </a:rPr>
              <a:t>Arthroscopy</a:t>
            </a:r>
            <a:br>
              <a:rPr lang="ru-RU" sz="1200" dirty="0">
                <a:solidFill>
                  <a:srgbClr val="404040"/>
                </a:solidFill>
                <a:effectLst/>
                <a:ea typeface="Times New Roman" panose="02020603050405020304" pitchFamily="18" charset="0"/>
              </a:rPr>
            </a:br>
            <a:r>
              <a:rPr lang="ru-RU" sz="1200" b="1" dirty="0">
                <a:solidFill>
                  <a:srgbClr val="404040"/>
                </a:solidFill>
                <a:effectLst/>
                <a:ea typeface="Times New Roman" panose="02020603050405020304" pitchFamily="18" charset="0"/>
              </a:rPr>
              <a:t>Методы:</a:t>
            </a:r>
            <a:r>
              <a:rPr lang="ru-RU" sz="1200" dirty="0">
                <a:solidFill>
                  <a:srgbClr val="404040"/>
                </a:solidFill>
                <a:effectLst/>
                <a:ea typeface="Times New Roman" panose="02020603050405020304" pitchFamily="18" charset="0"/>
              </a:rPr>
              <a:t> 112 пациентов с </a:t>
            </a:r>
            <a:r>
              <a:rPr lang="ru-RU" sz="1200" dirty="0" err="1">
                <a:solidFill>
                  <a:srgbClr val="404040"/>
                </a:solidFill>
                <a:effectLst/>
                <a:ea typeface="Times New Roman" panose="02020603050405020304" pitchFamily="18" charset="0"/>
              </a:rPr>
              <a:t>артроскопически</a:t>
            </a:r>
            <a:r>
              <a:rPr lang="ru-RU" sz="1200" dirty="0">
                <a:solidFill>
                  <a:srgbClr val="404040"/>
                </a:solidFill>
                <a:effectLst/>
                <a:ea typeface="Times New Roman" panose="02020603050405020304" pitchFamily="18" charset="0"/>
              </a:rPr>
              <a:t> подтвержденным ПИГС</a:t>
            </a:r>
            <a:br>
              <a:rPr lang="ru-RU" sz="1200" dirty="0">
                <a:solidFill>
                  <a:srgbClr val="404040"/>
                </a:solidFill>
                <a:effectLst/>
                <a:ea typeface="Times New Roman" panose="02020603050405020304" pitchFamily="18" charset="0"/>
              </a:rPr>
            </a:br>
            <a:r>
              <a:rPr lang="ru-RU" sz="1200" b="1" dirty="0">
                <a:solidFill>
                  <a:srgbClr val="404040"/>
                </a:solidFill>
                <a:effectLst/>
                <a:ea typeface="Times New Roman" panose="02020603050405020304" pitchFamily="18" charset="0"/>
              </a:rPr>
              <a:t>Результаты:</a:t>
            </a:r>
            <a:endParaRPr lang="ru-RU" sz="1200" dirty="0">
              <a:effectLst/>
              <a:ea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Тест переднего </a:t>
            </a:r>
            <a:r>
              <a:rPr lang="ru-RU" sz="1200" b="1" dirty="0" err="1">
                <a:solidFill>
                  <a:srgbClr val="404040"/>
                </a:solidFill>
                <a:effectLst/>
                <a:ea typeface="Times New Roman" panose="02020603050405020304" pitchFamily="18" charset="0"/>
              </a:rPr>
              <a:t>импинджмента</a:t>
            </a:r>
            <a:r>
              <a:rPr lang="en-US" sz="1200" b="1" dirty="0">
                <a:solidFill>
                  <a:srgbClr val="404040"/>
                </a:solidFill>
                <a:effectLst/>
                <a:ea typeface="Times New Roman" panose="02020603050405020304" pitchFamily="18" charset="0"/>
              </a:rPr>
              <a:t> (Anterior Impingement Test):</a:t>
            </a:r>
            <a:endParaRPr lang="ru-RU" sz="1200" dirty="0">
              <a:effectLst/>
              <a:ea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Чувствительность 94%, специфичность 88%</a:t>
            </a:r>
            <a:endParaRPr lang="ru-RU" sz="12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Положительный результат: боль при форсированном тыльном сгибании</a:t>
            </a:r>
            <a:endParaRPr lang="ru-RU" sz="12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Тест </a:t>
            </a:r>
            <a:r>
              <a:rPr lang="ru-RU" sz="1200" b="1" dirty="0">
                <a:solidFill>
                  <a:srgbClr val="404040"/>
                </a:solidFill>
                <a:ea typeface="Times New Roman" panose="02020603050405020304" pitchFamily="18" charset="0"/>
              </a:rPr>
              <a:t>выпада</a:t>
            </a:r>
            <a:r>
              <a:rPr lang="ru-RU" sz="1200" b="1" dirty="0">
                <a:solidFill>
                  <a:srgbClr val="404040"/>
                </a:solidFill>
                <a:effectLst/>
                <a:ea typeface="Times New Roman" panose="02020603050405020304" pitchFamily="18" charset="0"/>
              </a:rPr>
              <a:t> (</a:t>
            </a:r>
            <a:r>
              <a:rPr lang="ru-RU" sz="1200" b="1" dirty="0" err="1">
                <a:solidFill>
                  <a:srgbClr val="404040"/>
                </a:solidFill>
                <a:effectLst/>
                <a:ea typeface="Times New Roman" panose="02020603050405020304" pitchFamily="18" charset="0"/>
              </a:rPr>
              <a:t>Lunge</a:t>
            </a:r>
            <a:r>
              <a:rPr lang="ru-RU" sz="1200" b="1" dirty="0">
                <a:solidFill>
                  <a:srgbClr val="404040"/>
                </a:solidFill>
                <a:effectLst/>
                <a:ea typeface="Times New Roman" panose="02020603050405020304" pitchFamily="18" charset="0"/>
              </a:rPr>
              <a:t> Test):</a:t>
            </a:r>
            <a:endParaRPr lang="ru-RU" sz="1200" dirty="0">
              <a:effectLst/>
              <a:ea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Уменьшение амплитуды тыльного сгибания &lt;30° → OR 4.2 (95% CI 2.1-8.3)</a:t>
            </a:r>
            <a:endParaRPr lang="ru-RU" sz="12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Пальпация переднего края большеберцовой кости:</a:t>
            </a:r>
            <a:endParaRPr lang="ru-RU" sz="1200" dirty="0">
              <a:effectLst/>
              <a:ea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Локальная болезненность → корреляция с костными разрастаниями (</a:t>
            </a:r>
            <a:r>
              <a:rPr lang="ru-RU" sz="1200" dirty="0" err="1">
                <a:solidFill>
                  <a:srgbClr val="404040"/>
                </a:solidFill>
                <a:effectLst/>
                <a:ea typeface="Times New Roman" panose="02020603050405020304" pitchFamily="18" charset="0"/>
                <a:cs typeface="Times New Roman" panose="02020603050405020304" pitchFamily="18" charset="0"/>
              </a:rPr>
              <a:t>κ</a:t>
            </a:r>
            <a:r>
              <a:rPr lang="ru-RU" sz="1200" dirty="0">
                <a:solidFill>
                  <a:srgbClr val="404040"/>
                </a:solidFill>
                <a:effectLst/>
                <a:ea typeface="Times New Roman" panose="02020603050405020304" pitchFamily="18" charset="0"/>
                <a:cs typeface="Times New Roman" panose="02020603050405020304" pitchFamily="18" charset="0"/>
              </a:rPr>
              <a:t>=0.71</a:t>
            </a:r>
            <a:r>
              <a:rPr lang="ru-RU" sz="1200" dirty="0">
                <a:solidFill>
                  <a:srgbClr val="404040"/>
                </a:solidFill>
                <a:effectLst/>
                <a:latin typeface="DeepSeek-CJK-patch"/>
                <a:ea typeface="Times New Roman" panose="02020603050405020304" pitchFamily="18" charset="0"/>
                <a:cs typeface="Times New Roman" panose="02020603050405020304" pitchFamily="18" charset="0"/>
              </a:rPr>
              <a:t>)</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ru-RU" dirty="0"/>
          </a:p>
        </p:txBody>
      </p:sp>
      <p:pic>
        <p:nvPicPr>
          <p:cNvPr id="6" name="Рисунок 5">
            <a:extLst>
              <a:ext uri="{FF2B5EF4-FFF2-40B4-BE49-F238E27FC236}">
                <a16:creationId xmlns:a16="http://schemas.microsoft.com/office/drawing/2014/main" id="{BF4241BE-0139-C2A5-D5E6-F0EA0B6AFF0E}"/>
              </a:ext>
            </a:extLst>
          </p:cNvPr>
          <p:cNvPicPr>
            <a:picLocks noChangeAspect="1"/>
          </p:cNvPicPr>
          <p:nvPr/>
        </p:nvPicPr>
        <p:blipFill>
          <a:blip r:embed="rId2"/>
          <a:stretch>
            <a:fillRect/>
          </a:stretch>
        </p:blipFill>
        <p:spPr>
          <a:xfrm>
            <a:off x="6472989" y="1428848"/>
            <a:ext cx="5410200" cy="5016500"/>
          </a:xfrm>
          <a:prstGeom prst="rect">
            <a:avLst/>
          </a:prstGeom>
        </p:spPr>
      </p:pic>
    </p:spTree>
    <p:extLst>
      <p:ext uri="{BB962C8B-B14F-4D97-AF65-F5344CB8AC3E}">
        <p14:creationId xmlns:p14="http://schemas.microsoft.com/office/powerpoint/2010/main" val="38052082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CEBA27-D6DF-ABFC-B937-4561114211BD}"/>
              </a:ext>
            </a:extLst>
          </p:cNvPr>
          <p:cNvSpPr>
            <a:spLocks noGrp="1"/>
          </p:cNvSpPr>
          <p:nvPr>
            <p:ph type="title"/>
          </p:nvPr>
        </p:nvSpPr>
        <p:spPr>
          <a:xfrm>
            <a:off x="2332811" y="196609"/>
            <a:ext cx="7526378" cy="1228106"/>
          </a:xfrm>
        </p:spPr>
        <p:txBody>
          <a:bodyPr/>
          <a:lstStyle/>
          <a:p>
            <a:pPr algn="ctr"/>
            <a:r>
              <a:rPr lang="ru-RU" dirty="0"/>
              <a:t>Задний </a:t>
            </a:r>
            <a:r>
              <a:rPr lang="ru-RU" dirty="0" err="1"/>
              <a:t>импиджмент</a:t>
            </a:r>
            <a:r>
              <a:rPr lang="ru-RU" dirty="0"/>
              <a:t> голеностопного сустава</a:t>
            </a:r>
          </a:p>
        </p:txBody>
      </p:sp>
      <p:sp>
        <p:nvSpPr>
          <p:cNvPr id="3" name="Объект 2">
            <a:extLst>
              <a:ext uri="{FF2B5EF4-FFF2-40B4-BE49-F238E27FC236}">
                <a16:creationId xmlns:a16="http://schemas.microsoft.com/office/drawing/2014/main" id="{A306F717-462D-9B8B-1C88-CB5F8C44F891}"/>
              </a:ext>
            </a:extLst>
          </p:cNvPr>
          <p:cNvSpPr>
            <a:spLocks noGrp="1"/>
          </p:cNvSpPr>
          <p:nvPr>
            <p:ph idx="1"/>
          </p:nvPr>
        </p:nvSpPr>
        <p:spPr>
          <a:xfrm>
            <a:off x="845615" y="1684421"/>
            <a:ext cx="5422837" cy="4277735"/>
          </a:xfrm>
        </p:spPr>
        <p:txBody>
          <a:bodyPr>
            <a:normAutofit/>
          </a:bodyPr>
          <a:lstStyle/>
          <a:p>
            <a:pPr marL="0" indent="0" algn="l">
              <a:buNone/>
            </a:pPr>
            <a:r>
              <a:rPr lang="ru-RU" sz="1600" b="0" i="0" u="none" strike="noStrike" dirty="0">
                <a:solidFill>
                  <a:srgbClr val="0A0A0A"/>
                </a:solidFill>
                <a:effectLst/>
              </a:rPr>
              <a:t>Задний </a:t>
            </a:r>
            <a:r>
              <a:rPr lang="ru-RU" sz="1600" b="0" i="0" u="none" strike="noStrike" dirty="0" err="1">
                <a:solidFill>
                  <a:srgbClr val="0A0A0A"/>
                </a:solidFill>
                <a:effectLst/>
              </a:rPr>
              <a:t>импинджмент</a:t>
            </a:r>
            <a:r>
              <a:rPr lang="ru-RU" sz="1600" b="0" i="0" u="none" strike="noStrike" dirty="0">
                <a:solidFill>
                  <a:srgbClr val="0A0A0A"/>
                </a:solidFill>
                <a:effectLst/>
              </a:rPr>
              <a:t> голеностопного сустава — это состояние, при котором мягкие ткани или костные структуры ущемляются в задней части голеностопного сустава при движении. Это вызывает боль, воспаление и ограничение подвижности, чаще всего при подошвенном сгибании стопы, и характерно для артистов балета и других спортсменов, выполняющих такие движения. </a:t>
            </a:r>
          </a:p>
          <a:p>
            <a:pPr marL="0" indent="0">
              <a:buNone/>
            </a:pPr>
            <a:br>
              <a:rPr lang="ru-RU" sz="1200" dirty="0"/>
            </a:br>
            <a:endParaRPr lang="ru-RU" dirty="0"/>
          </a:p>
        </p:txBody>
      </p:sp>
      <p:pic>
        <p:nvPicPr>
          <p:cNvPr id="9" name="Рисунок 8">
            <a:extLst>
              <a:ext uri="{FF2B5EF4-FFF2-40B4-BE49-F238E27FC236}">
                <a16:creationId xmlns:a16="http://schemas.microsoft.com/office/drawing/2014/main" id="{D3DEF38A-829D-4E5E-A243-C58A4A9D39A2}"/>
              </a:ext>
            </a:extLst>
          </p:cNvPr>
          <p:cNvPicPr>
            <a:picLocks noChangeAspect="1"/>
          </p:cNvPicPr>
          <p:nvPr/>
        </p:nvPicPr>
        <p:blipFill>
          <a:blip r:embed="rId2"/>
          <a:stretch>
            <a:fillRect/>
          </a:stretch>
        </p:blipFill>
        <p:spPr>
          <a:xfrm>
            <a:off x="7190361" y="1501637"/>
            <a:ext cx="3938588" cy="4945445"/>
          </a:xfrm>
          <a:prstGeom prst="rect">
            <a:avLst/>
          </a:prstGeom>
        </p:spPr>
      </p:pic>
    </p:spTree>
    <p:extLst>
      <p:ext uri="{BB962C8B-B14F-4D97-AF65-F5344CB8AC3E}">
        <p14:creationId xmlns:p14="http://schemas.microsoft.com/office/powerpoint/2010/main" val="3930096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5DA75B6-C585-DE36-7222-38A356E60D5C}"/>
              </a:ext>
            </a:extLst>
          </p:cNvPr>
          <p:cNvSpPr>
            <a:spLocks noGrp="1"/>
          </p:cNvSpPr>
          <p:nvPr>
            <p:ph idx="1"/>
          </p:nvPr>
        </p:nvSpPr>
        <p:spPr>
          <a:xfrm>
            <a:off x="6705600" y="410308"/>
            <a:ext cx="4799012" cy="5500914"/>
          </a:xfrm>
        </p:spPr>
        <p:txBody>
          <a:bodyPr/>
          <a:lstStyle/>
          <a:p>
            <a:pPr marL="0" indent="0">
              <a:buNone/>
            </a:pPr>
            <a:r>
              <a:rPr lang="ru-RU" b="1" dirty="0"/>
              <a:t>Тест форсированного подошвенного сгибания </a:t>
            </a:r>
          </a:p>
          <a:p>
            <a:pPr marL="0" indent="0">
              <a:buNone/>
            </a:pPr>
            <a:r>
              <a:rPr lang="ru-RU" dirty="0"/>
              <a:t>Пациент лежит на кушетке. Специалист одной рукой фиксирует пяточную кость, второй переднюю часть стопы.  Затем совершает пассивные повторяющиеся движения подошвенного сгибания в конец амплитуды. Тест позитивный если воспроизводятся симптомы пациента</a:t>
            </a:r>
          </a:p>
          <a:p>
            <a:pPr marL="0" indent="0">
              <a:buNone/>
            </a:pPr>
            <a:r>
              <a:rPr lang="ru-RU" b="1" dirty="0"/>
              <a:t>Тест сидения на пятках </a:t>
            </a:r>
          </a:p>
          <a:p>
            <a:pPr marL="0" indent="0">
              <a:buNone/>
            </a:pPr>
            <a:r>
              <a:rPr lang="ru-RU" dirty="0"/>
              <a:t>Пациент в положении стоя на коленях, туловище вертикально.  Большие пальцы стоп удерживаются вместе, а пятки в стороны, колени соприкасаются. Сохраняя спину прямой, пациент медленно опускается ягодицами назад как можно ниже.</a:t>
            </a:r>
          </a:p>
        </p:txBody>
      </p:sp>
      <p:pic>
        <p:nvPicPr>
          <p:cNvPr id="4" name="Рисунок 3">
            <a:extLst>
              <a:ext uri="{FF2B5EF4-FFF2-40B4-BE49-F238E27FC236}">
                <a16:creationId xmlns:a16="http://schemas.microsoft.com/office/drawing/2014/main" id="{8EA18335-0270-8B81-9EF8-BC8EAC64A184}"/>
              </a:ext>
            </a:extLst>
          </p:cNvPr>
          <p:cNvPicPr>
            <a:picLocks noChangeAspect="1"/>
          </p:cNvPicPr>
          <p:nvPr/>
        </p:nvPicPr>
        <p:blipFill>
          <a:blip r:embed="rId2"/>
          <a:stretch>
            <a:fillRect/>
          </a:stretch>
        </p:blipFill>
        <p:spPr>
          <a:xfrm>
            <a:off x="900332" y="607899"/>
            <a:ext cx="5011167" cy="2821101"/>
          </a:xfrm>
          <a:prstGeom prst="rect">
            <a:avLst/>
          </a:prstGeom>
        </p:spPr>
      </p:pic>
      <p:pic>
        <p:nvPicPr>
          <p:cNvPr id="5" name="Рисунок 4">
            <a:extLst>
              <a:ext uri="{FF2B5EF4-FFF2-40B4-BE49-F238E27FC236}">
                <a16:creationId xmlns:a16="http://schemas.microsoft.com/office/drawing/2014/main" id="{1087B5DB-641C-960F-CFF5-6423A9A9D6C8}"/>
              </a:ext>
            </a:extLst>
          </p:cNvPr>
          <p:cNvPicPr>
            <a:picLocks noChangeAspect="1"/>
          </p:cNvPicPr>
          <p:nvPr/>
        </p:nvPicPr>
        <p:blipFill rotWithShape="1">
          <a:blip r:embed="rId3"/>
          <a:srcRect l="14186" t="17620" r="5944"/>
          <a:stretch/>
        </p:blipFill>
        <p:spPr>
          <a:xfrm rot="10800000" flipH="1" flipV="1">
            <a:off x="900331" y="3594533"/>
            <a:ext cx="5011167" cy="3068820"/>
          </a:xfrm>
          <a:prstGeom prst="rect">
            <a:avLst/>
          </a:prstGeom>
        </p:spPr>
      </p:pic>
    </p:spTree>
    <p:extLst>
      <p:ext uri="{BB962C8B-B14F-4D97-AF65-F5344CB8AC3E}">
        <p14:creationId xmlns:p14="http://schemas.microsoft.com/office/powerpoint/2010/main" val="36606675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8E95542-A951-566A-D3B1-079067458B78}"/>
              </a:ext>
            </a:extLst>
          </p:cNvPr>
          <p:cNvSpPr>
            <a:spLocks noGrp="1"/>
          </p:cNvSpPr>
          <p:nvPr>
            <p:ph idx="1"/>
          </p:nvPr>
        </p:nvSpPr>
        <p:spPr>
          <a:xfrm>
            <a:off x="757988" y="1876926"/>
            <a:ext cx="5787191" cy="3970421"/>
          </a:xfrm>
        </p:spPr>
        <p:txBody>
          <a:bodyPr>
            <a:normAutofit lnSpcReduction="10000"/>
          </a:bodyPr>
          <a:lstStyle/>
          <a:p>
            <a:pPr marL="0" indent="0">
              <a:buNone/>
            </a:pPr>
            <a:r>
              <a:rPr lang="ru-RU" sz="1200" b="1" dirty="0">
                <a:solidFill>
                  <a:srgbClr val="404040"/>
                </a:solidFill>
                <a:effectLst/>
                <a:ea typeface="Times New Roman" panose="02020603050405020304" pitchFamily="18" charset="0"/>
              </a:rPr>
              <a:t> </a:t>
            </a:r>
            <a:r>
              <a:rPr lang="ru-RU" sz="1200" b="1" dirty="0" err="1">
                <a:solidFill>
                  <a:srgbClr val="404040"/>
                </a:solidFill>
                <a:effectLst/>
                <a:ea typeface="Times New Roman" panose="02020603050405020304" pitchFamily="18" charset="0"/>
              </a:rPr>
              <a:t>Albisetti</a:t>
            </a:r>
            <a:r>
              <a:rPr lang="ru-RU" sz="1200" b="1" dirty="0">
                <a:solidFill>
                  <a:srgbClr val="404040"/>
                </a:solidFill>
                <a:effectLst/>
                <a:ea typeface="Times New Roman" panose="02020603050405020304" pitchFamily="18" charset="0"/>
              </a:rPr>
              <a:t> </a:t>
            </a:r>
            <a:r>
              <a:rPr lang="ru-RU" sz="1200" b="1" dirty="0" err="1">
                <a:solidFill>
                  <a:srgbClr val="404040"/>
                </a:solidFill>
                <a:effectLst/>
                <a:ea typeface="Times New Roman" panose="02020603050405020304" pitchFamily="18" charset="0"/>
              </a:rPr>
              <a:t>et</a:t>
            </a:r>
            <a:r>
              <a:rPr lang="ru-RU" sz="1200" b="1" dirty="0">
                <a:solidFill>
                  <a:srgbClr val="404040"/>
                </a:solidFill>
                <a:effectLst/>
                <a:ea typeface="Times New Roman" panose="02020603050405020304" pitchFamily="18" charset="0"/>
              </a:rPr>
              <a:t> </a:t>
            </a:r>
            <a:r>
              <a:rPr lang="ru-RU" sz="1200" b="1" dirty="0" err="1">
                <a:solidFill>
                  <a:srgbClr val="404040"/>
                </a:solidFill>
                <a:effectLst/>
                <a:ea typeface="Times New Roman" panose="02020603050405020304" pitchFamily="18" charset="0"/>
              </a:rPr>
              <a:t>al</a:t>
            </a:r>
            <a:r>
              <a:rPr lang="ru-RU" sz="1200" b="1" dirty="0">
                <a:solidFill>
                  <a:srgbClr val="404040"/>
                </a:solidFill>
                <a:effectLst/>
                <a:ea typeface="Times New Roman" panose="02020603050405020304" pitchFamily="18" charset="0"/>
              </a:rPr>
              <a:t>. (2019) </a:t>
            </a:r>
            <a:r>
              <a:rPr lang="ru-RU" sz="1200" i="1" dirty="0" err="1">
                <a:solidFill>
                  <a:srgbClr val="404040"/>
                </a:solidFill>
                <a:effectLst/>
                <a:ea typeface="Times New Roman" panose="02020603050405020304" pitchFamily="18" charset="0"/>
              </a:rPr>
              <a:t>Foot</a:t>
            </a:r>
            <a:r>
              <a:rPr lang="ru-RU" sz="1200" i="1" dirty="0">
                <a:solidFill>
                  <a:srgbClr val="404040"/>
                </a:solidFill>
                <a:effectLst/>
                <a:ea typeface="Times New Roman" panose="02020603050405020304" pitchFamily="18" charset="0"/>
              </a:rPr>
              <a:t> &amp; </a:t>
            </a:r>
            <a:r>
              <a:rPr lang="ru-RU" sz="1200" i="1" dirty="0" err="1">
                <a:solidFill>
                  <a:srgbClr val="404040"/>
                </a:solidFill>
                <a:effectLst/>
                <a:ea typeface="Times New Roman" panose="02020603050405020304" pitchFamily="18" charset="0"/>
              </a:rPr>
              <a:t>Ankle</a:t>
            </a:r>
            <a:r>
              <a:rPr lang="ru-RU" sz="1200" i="1" dirty="0">
                <a:solidFill>
                  <a:srgbClr val="404040"/>
                </a:solidFill>
                <a:effectLst/>
                <a:ea typeface="Times New Roman" panose="02020603050405020304" pitchFamily="18" charset="0"/>
              </a:rPr>
              <a:t> International</a:t>
            </a:r>
            <a:br>
              <a:rPr lang="ru-RU" sz="1200" dirty="0">
                <a:solidFill>
                  <a:srgbClr val="404040"/>
                </a:solidFill>
                <a:effectLst/>
                <a:ea typeface="Times New Roman" panose="02020603050405020304" pitchFamily="18" charset="0"/>
              </a:rPr>
            </a:br>
            <a:br>
              <a:rPr lang="ru-RU" sz="1200" b="1" dirty="0">
                <a:solidFill>
                  <a:srgbClr val="404040"/>
                </a:solidFill>
                <a:ea typeface="Times New Roman" panose="02020603050405020304" pitchFamily="18" charset="0"/>
              </a:rPr>
            </a:br>
            <a:r>
              <a:rPr lang="ru-RU" sz="1200" dirty="0">
                <a:solidFill>
                  <a:srgbClr val="404040"/>
                </a:solidFill>
                <a:effectLst/>
                <a:ea typeface="Times New Roman" panose="02020603050405020304" pitchFamily="18" charset="0"/>
              </a:rPr>
              <a:t>78 пациентов с </a:t>
            </a:r>
            <a:r>
              <a:rPr lang="ru-RU" sz="1200" dirty="0" err="1">
                <a:solidFill>
                  <a:srgbClr val="404040"/>
                </a:solidFill>
                <a:effectLst/>
                <a:ea typeface="Times New Roman" panose="02020603050405020304" pitchFamily="18" charset="0"/>
              </a:rPr>
              <a:t>артроскопически</a:t>
            </a:r>
            <a:r>
              <a:rPr lang="ru-RU" sz="1200" dirty="0">
                <a:solidFill>
                  <a:srgbClr val="404040"/>
                </a:solidFill>
                <a:effectLst/>
                <a:ea typeface="Times New Roman" panose="02020603050405020304" pitchFamily="18" charset="0"/>
              </a:rPr>
              <a:t> подтвержденным ЗИГС</a:t>
            </a:r>
            <a:br>
              <a:rPr lang="ru-RU" sz="1200" dirty="0">
                <a:solidFill>
                  <a:srgbClr val="404040"/>
                </a:solidFill>
                <a:effectLst/>
                <a:ea typeface="Times New Roman" panose="02020603050405020304" pitchFamily="18" charset="0"/>
              </a:rPr>
            </a:br>
            <a:br>
              <a:rPr lang="ru-RU" sz="1200" dirty="0">
                <a:solidFill>
                  <a:srgbClr val="404040"/>
                </a:solidFill>
                <a:effectLst/>
                <a:ea typeface="Times New Roman" panose="02020603050405020304" pitchFamily="18" charset="0"/>
              </a:rPr>
            </a:br>
            <a:r>
              <a:rPr lang="ru-RU" sz="1200" b="1" dirty="0">
                <a:solidFill>
                  <a:srgbClr val="404040"/>
                </a:solidFill>
                <a:effectLst/>
                <a:ea typeface="Times New Roman" panose="02020603050405020304" pitchFamily="18" charset="0"/>
              </a:rPr>
              <a:t>Результаты:</a:t>
            </a:r>
            <a:endParaRPr lang="ru-RU" sz="1200" dirty="0">
              <a:effectLst/>
              <a:ea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Тест заднего </a:t>
            </a:r>
            <a:r>
              <a:rPr lang="ru-RU" sz="1200" b="1" dirty="0" err="1">
                <a:solidFill>
                  <a:srgbClr val="404040"/>
                </a:solidFill>
                <a:effectLst/>
                <a:ea typeface="Times New Roman" panose="02020603050405020304" pitchFamily="18" charset="0"/>
              </a:rPr>
              <a:t>импинджмента</a:t>
            </a:r>
            <a:r>
              <a:rPr lang="en-US" sz="1200" b="1" dirty="0">
                <a:solidFill>
                  <a:srgbClr val="404040"/>
                </a:solidFill>
                <a:effectLst/>
                <a:ea typeface="Times New Roman" panose="02020603050405020304" pitchFamily="18" charset="0"/>
              </a:rPr>
              <a:t> (Forced Plantar Flexion Test):</a:t>
            </a:r>
            <a:endParaRPr lang="ru-RU" sz="1200" dirty="0">
              <a:effectLst/>
              <a:ea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Чувствительность 92% Специфичность 85%</a:t>
            </a:r>
            <a:endParaRPr lang="ru-RU" sz="1200" dirty="0">
              <a:effectLst/>
              <a:ea typeface="Times New Roman" panose="02020603050405020304" pitchFamily="18" charset="0"/>
              <a:cs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Техника: боль при пассивном форсированном подошвенном сгибании</a:t>
            </a:r>
            <a:endParaRPr lang="ru-RU" sz="1200" dirty="0">
              <a:effectLst/>
              <a:ea typeface="Times New Roman" panose="02020603050405020304" pitchFamily="18" charset="0"/>
              <a:cs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Пальпация заднего края большеберцовой кости:</a:t>
            </a:r>
            <a:endParaRPr lang="ru-RU" sz="1200" dirty="0">
              <a:effectLst/>
              <a:ea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Локальная болезненность → корреляция с костными разрастаниями (OR 4.1)</a:t>
            </a:r>
            <a:endParaRPr lang="ru-RU" sz="1200" dirty="0">
              <a:effectLst/>
              <a:ea typeface="Times New Roman" panose="02020603050405020304" pitchFamily="18" charset="0"/>
              <a:cs typeface="Times New Roman" panose="02020603050405020304" pitchFamily="18" charset="0"/>
            </a:endParaRPr>
          </a:p>
          <a:p>
            <a:pPr marL="0" indent="0" algn="l">
              <a:buNone/>
            </a:pPr>
            <a:r>
              <a:rPr lang="en-US" sz="1200" b="1" dirty="0">
                <a:solidFill>
                  <a:srgbClr val="404040"/>
                </a:solidFill>
                <a:effectLst/>
                <a:ea typeface="Times New Roman" panose="02020603050405020304" pitchFamily="18" charset="0"/>
              </a:rPr>
              <a:t>Russel et al. (2021)</a:t>
            </a:r>
            <a:r>
              <a:rPr lang="ru-RU" sz="1200" b="1" dirty="0">
                <a:solidFill>
                  <a:srgbClr val="404040"/>
                </a:solidFill>
                <a:ea typeface="Times New Roman" panose="02020603050405020304" pitchFamily="18" charset="0"/>
              </a:rPr>
              <a:t> </a:t>
            </a:r>
            <a:r>
              <a:rPr lang="en-US" sz="1200" i="1" dirty="0">
                <a:solidFill>
                  <a:srgbClr val="404040"/>
                </a:solidFill>
                <a:effectLst/>
                <a:ea typeface="Times New Roman" panose="02020603050405020304" pitchFamily="18" charset="0"/>
              </a:rPr>
              <a:t>Knee Surgery, Sports Traumatology, Arthroscopy</a:t>
            </a:r>
            <a:br>
              <a:rPr lang="en-US" sz="1200" dirty="0">
                <a:solidFill>
                  <a:srgbClr val="404040"/>
                </a:solidFill>
                <a:effectLst/>
                <a:ea typeface="Times New Roman" panose="02020603050405020304" pitchFamily="18" charset="0"/>
              </a:rPr>
            </a:br>
            <a:endParaRPr lang="ru-RU" sz="1200" dirty="0">
              <a:effectLst/>
              <a:ea typeface="Times New Roman" panose="02020603050405020304" pitchFamily="18" charset="0"/>
            </a:endParaRPr>
          </a:p>
          <a:p>
            <a:pPr marL="0" lvl="0" indent="0">
              <a:spcAft>
                <a:spcPts val="300"/>
              </a:spcAft>
              <a:buSzPts val="1000"/>
              <a:buNone/>
              <a:tabLst>
                <a:tab pos="457200" algn="l"/>
              </a:tabLst>
            </a:pPr>
            <a:r>
              <a:rPr lang="ru-RU" sz="1200" b="1" dirty="0">
                <a:solidFill>
                  <a:srgbClr val="404040"/>
                </a:solidFill>
                <a:effectLst/>
                <a:ea typeface="Times New Roman" panose="02020603050405020304" pitchFamily="18" charset="0"/>
              </a:rPr>
              <a:t>Тест</a:t>
            </a:r>
            <a:r>
              <a:rPr lang="en-US" sz="1200" b="1" dirty="0">
                <a:solidFill>
                  <a:srgbClr val="404040"/>
                </a:solidFill>
                <a:effectLst/>
                <a:ea typeface="Times New Roman" panose="02020603050405020304" pitchFamily="18" charset="0"/>
              </a:rPr>
              <a:t> "</a:t>
            </a:r>
            <a:r>
              <a:rPr lang="ru-RU" sz="1200" b="1" dirty="0">
                <a:solidFill>
                  <a:srgbClr val="404040"/>
                </a:solidFill>
                <a:effectLst/>
                <a:ea typeface="Times New Roman" panose="02020603050405020304" pitchFamily="18" charset="0"/>
              </a:rPr>
              <a:t>пятка</a:t>
            </a:r>
            <a:r>
              <a:rPr lang="en-US" sz="1200" b="1" dirty="0">
                <a:solidFill>
                  <a:srgbClr val="404040"/>
                </a:solidFill>
                <a:effectLst/>
                <a:ea typeface="Times New Roman" panose="02020603050405020304" pitchFamily="18" charset="0"/>
              </a:rPr>
              <a:t>-</a:t>
            </a:r>
            <a:r>
              <a:rPr lang="ru-RU" sz="1200" b="1" dirty="0">
                <a:solidFill>
                  <a:srgbClr val="404040"/>
                </a:solidFill>
                <a:effectLst/>
                <a:ea typeface="Times New Roman" panose="02020603050405020304" pitchFamily="18" charset="0"/>
              </a:rPr>
              <a:t>ягодица</a:t>
            </a:r>
            <a:r>
              <a:rPr lang="en-US" sz="1200" b="1" dirty="0">
                <a:solidFill>
                  <a:srgbClr val="404040"/>
                </a:solidFill>
                <a:effectLst/>
                <a:ea typeface="Times New Roman" panose="02020603050405020304" pitchFamily="18" charset="0"/>
              </a:rPr>
              <a:t>" (kneeling butt to heels test):</a:t>
            </a:r>
            <a:endParaRPr lang="ru-RU" sz="1200" dirty="0">
              <a:effectLst/>
              <a:ea typeface="Times New Roman" panose="02020603050405020304" pitchFamily="18" charset="0"/>
            </a:endParaRPr>
          </a:p>
          <a:p>
            <a:pPr marL="457200" lvl="1" indent="0">
              <a:buSzPts val="1000"/>
              <a:buNone/>
              <a:tabLst>
                <a:tab pos="914400" algn="l"/>
              </a:tabLst>
            </a:pPr>
            <a:r>
              <a:rPr lang="ru-RU" sz="1200" dirty="0">
                <a:solidFill>
                  <a:srgbClr val="404040"/>
                </a:solidFill>
                <a:effectLst/>
                <a:ea typeface="Times New Roman" panose="02020603050405020304" pitchFamily="18" charset="0"/>
                <a:cs typeface="Times New Roman" panose="02020603050405020304" pitchFamily="18" charset="0"/>
              </a:rPr>
              <a:t>Чувствительность 88% Специфичность 79%</a:t>
            </a:r>
            <a:endParaRPr lang="ru-RU" sz="1200" dirty="0">
              <a:effectLst/>
              <a:ea typeface="Times New Roman" panose="02020603050405020304" pitchFamily="18" charset="0"/>
              <a:cs typeface="Times New Roman" panose="02020603050405020304" pitchFamily="18" charset="0"/>
            </a:endParaRPr>
          </a:p>
          <a:p>
            <a:endParaRPr lang="ru-RU" dirty="0"/>
          </a:p>
        </p:txBody>
      </p:sp>
      <p:pic>
        <p:nvPicPr>
          <p:cNvPr id="8" name="Объект 4">
            <a:extLst>
              <a:ext uri="{FF2B5EF4-FFF2-40B4-BE49-F238E27FC236}">
                <a16:creationId xmlns:a16="http://schemas.microsoft.com/office/drawing/2014/main" id="{8443B6FF-EF10-FE44-61EA-A49B942D9528}"/>
              </a:ext>
            </a:extLst>
          </p:cNvPr>
          <p:cNvPicPr>
            <a:picLocks noChangeAspect="1"/>
          </p:cNvPicPr>
          <p:nvPr/>
        </p:nvPicPr>
        <p:blipFill>
          <a:blip r:embed="rId2"/>
          <a:stretch>
            <a:fillRect/>
          </a:stretch>
        </p:blipFill>
        <p:spPr>
          <a:xfrm>
            <a:off x="7060800" y="1343820"/>
            <a:ext cx="4839062" cy="4676314"/>
          </a:xfrm>
          <a:prstGeom prst="rect">
            <a:avLst/>
          </a:prstGeom>
        </p:spPr>
      </p:pic>
    </p:spTree>
    <p:extLst>
      <p:ext uri="{BB962C8B-B14F-4D97-AF65-F5344CB8AC3E}">
        <p14:creationId xmlns:p14="http://schemas.microsoft.com/office/powerpoint/2010/main" val="2140744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6D9F15-122E-D452-D060-A8AFFDD6FD18}"/>
              </a:ext>
            </a:extLst>
          </p:cNvPr>
          <p:cNvSpPr>
            <a:spLocks noGrp="1"/>
          </p:cNvSpPr>
          <p:nvPr>
            <p:ph type="title"/>
          </p:nvPr>
        </p:nvSpPr>
        <p:spPr>
          <a:xfrm>
            <a:off x="3032312" y="2788555"/>
            <a:ext cx="8911687" cy="1280890"/>
          </a:xfrm>
        </p:spPr>
        <p:txBody>
          <a:bodyPr>
            <a:normAutofit/>
          </a:bodyPr>
          <a:lstStyle/>
          <a:p>
            <a:r>
              <a:rPr lang="ru-RU" sz="4000" dirty="0"/>
              <a:t>Спасибо за внимание!</a:t>
            </a:r>
          </a:p>
        </p:txBody>
      </p:sp>
    </p:spTree>
    <p:extLst>
      <p:ext uri="{BB962C8B-B14F-4D97-AF65-F5344CB8AC3E}">
        <p14:creationId xmlns:p14="http://schemas.microsoft.com/office/powerpoint/2010/main" val="752983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DE9ACB-FE77-C7A8-191C-A394E8C4C05A}"/>
              </a:ext>
            </a:extLst>
          </p:cNvPr>
          <p:cNvSpPr>
            <a:spLocks noGrp="1"/>
          </p:cNvSpPr>
          <p:nvPr>
            <p:ph type="title"/>
          </p:nvPr>
        </p:nvSpPr>
        <p:spPr>
          <a:xfrm>
            <a:off x="3280313" y="2650618"/>
            <a:ext cx="8911687" cy="1280890"/>
          </a:xfrm>
        </p:spPr>
        <p:txBody>
          <a:bodyPr>
            <a:normAutofit/>
          </a:bodyPr>
          <a:lstStyle/>
          <a:p>
            <a:r>
              <a:rPr lang="ru-RU" sz="4800" dirty="0"/>
              <a:t>Ключевые понятия</a:t>
            </a:r>
          </a:p>
        </p:txBody>
      </p:sp>
    </p:spTree>
    <p:extLst>
      <p:ext uri="{BB962C8B-B14F-4D97-AF65-F5344CB8AC3E}">
        <p14:creationId xmlns:p14="http://schemas.microsoft.com/office/powerpoint/2010/main" val="3295515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D44E55-B641-3D69-0A29-3D583922CA34}"/>
              </a:ext>
            </a:extLst>
          </p:cNvPr>
          <p:cNvSpPr>
            <a:spLocks noGrp="1"/>
          </p:cNvSpPr>
          <p:nvPr>
            <p:ph type="title"/>
          </p:nvPr>
        </p:nvSpPr>
        <p:spPr/>
        <p:txBody>
          <a:bodyPr>
            <a:normAutofit fontScale="90000"/>
          </a:bodyPr>
          <a:lstStyle/>
          <a:p>
            <a:r>
              <a:rPr lang="ru-RU" sz="3200" kern="0" dirty="0">
                <a:effectLst/>
                <a:latin typeface="+mn-lt"/>
                <a:ea typeface="Times New Roman" panose="02020603050405020304" pitchFamily="18" charset="0"/>
                <a:cs typeface="Times New Roman" panose="02020603050405020304" pitchFamily="18" charset="0"/>
              </a:rPr>
              <a:t>Чувствительность (не пропустить болезнь)</a:t>
            </a:r>
            <a:br>
              <a:rPr lang="ru-RU" sz="3200" kern="100" dirty="0">
                <a:effectLst/>
                <a:latin typeface="+mn-lt"/>
                <a:ea typeface="Calibri" panose="020F0502020204030204" pitchFamily="34" charset="0"/>
                <a:cs typeface="Times New Roman" panose="02020603050405020304" pitchFamily="18" charset="0"/>
              </a:rPr>
            </a:br>
            <a:endParaRPr lang="ru-RU" sz="5400" dirty="0">
              <a:latin typeface="+mn-lt"/>
            </a:endParaRPr>
          </a:p>
        </p:txBody>
      </p:sp>
      <p:sp>
        <p:nvSpPr>
          <p:cNvPr id="3" name="Объект 2">
            <a:extLst>
              <a:ext uri="{FF2B5EF4-FFF2-40B4-BE49-F238E27FC236}">
                <a16:creationId xmlns:a16="http://schemas.microsoft.com/office/drawing/2014/main" id="{27C02974-6BC1-596C-09F6-6AA1F5B35805}"/>
              </a:ext>
            </a:extLst>
          </p:cNvPr>
          <p:cNvSpPr>
            <a:spLocks noGrp="1"/>
          </p:cNvSpPr>
          <p:nvPr>
            <p:ph idx="1"/>
          </p:nvPr>
        </p:nvSpPr>
        <p:spPr>
          <a:xfrm>
            <a:off x="1615989" y="1673654"/>
            <a:ext cx="10234612" cy="4336422"/>
          </a:xfrm>
        </p:spPr>
        <p:txBody>
          <a:bodyPr/>
          <a:lstStyle/>
          <a:p>
            <a:pPr marL="0" indent="0">
              <a:buNone/>
            </a:pPr>
            <a:r>
              <a:rPr lang="ru-RU" sz="1600" kern="0" dirty="0">
                <a:solidFill>
                  <a:srgbClr val="404040"/>
                </a:solidFill>
                <a:effectLst/>
                <a:ea typeface="Times New Roman" panose="02020603050405020304" pitchFamily="18" charset="0"/>
                <a:cs typeface="Times New Roman" panose="02020603050405020304" pitchFamily="18" charset="0"/>
              </a:rPr>
              <a:t>Это способность теста обнаруживать проблему, если она есть.</a:t>
            </a:r>
            <a:endParaRPr lang="ru-RU" sz="1600" kern="100" dirty="0">
              <a:effectLst/>
              <a:ea typeface="Calibri" panose="020F0502020204030204" pitchFamily="34" charset="0"/>
              <a:cs typeface="Times New Roman" panose="02020603050405020304" pitchFamily="18" charset="0"/>
            </a:endParaRPr>
          </a:p>
          <a:p>
            <a:pPr marL="0" indent="0">
              <a:spcAft>
                <a:spcPts val="300"/>
              </a:spcAft>
              <a:buNone/>
            </a:pPr>
            <a:r>
              <a:rPr lang="ru-RU" sz="1600" b="1" i="1" kern="0" dirty="0">
                <a:solidFill>
                  <a:srgbClr val="404040"/>
                </a:solidFill>
                <a:effectLst/>
                <a:ea typeface="Times New Roman" panose="02020603050405020304" pitchFamily="18" charset="0"/>
                <a:cs typeface="Times New Roman" panose="02020603050405020304" pitchFamily="18" charset="0"/>
              </a:rPr>
              <a:t>Пример</a:t>
            </a:r>
            <a:r>
              <a:rPr lang="ru-RU" sz="1600" kern="0" dirty="0">
                <a:solidFill>
                  <a:srgbClr val="404040"/>
                </a:solidFill>
                <a:effectLst/>
                <a:ea typeface="Times New Roman" panose="02020603050405020304" pitchFamily="18" charset="0"/>
                <a:cs typeface="Times New Roman" panose="02020603050405020304" pitchFamily="18" charset="0"/>
              </a:rPr>
              <a:t>:</a:t>
            </a:r>
            <a:r>
              <a:rPr lang="ru-RU" sz="1600" kern="100" dirty="0">
                <a:ea typeface="Times New Roman" panose="02020603050405020304" pitchFamily="18" charset="0"/>
                <a:cs typeface="Times New Roman" panose="02020603050405020304" pitchFamily="18" charset="0"/>
              </a:rPr>
              <a:t> </a:t>
            </a:r>
            <a:r>
              <a:rPr lang="ru-RU" sz="1600" kern="0" dirty="0">
                <a:solidFill>
                  <a:srgbClr val="404040"/>
                </a:solidFill>
                <a:effectLst/>
                <a:ea typeface="Times New Roman" panose="02020603050405020304" pitchFamily="18" charset="0"/>
                <a:cs typeface="Times New Roman" panose="02020603050405020304" pitchFamily="18" charset="0"/>
              </a:rPr>
              <a:t>Тест с чувствительностью 80% выявит 8 из 10 человек с разрывом связки.</a:t>
            </a:r>
            <a:r>
              <a:rPr lang="ru-RU" sz="1600" kern="100" dirty="0">
                <a:ea typeface="Times New Roman" panose="02020603050405020304" pitchFamily="18" charset="0"/>
                <a:cs typeface="Times New Roman" panose="02020603050405020304" pitchFamily="18" charset="0"/>
              </a:rPr>
              <a:t> </a:t>
            </a:r>
            <a:r>
              <a:rPr lang="ru-RU" sz="1600" kern="0" dirty="0">
                <a:solidFill>
                  <a:srgbClr val="404040"/>
                </a:solidFill>
                <a:effectLst/>
                <a:ea typeface="Times New Roman" panose="02020603050405020304" pitchFamily="18" charset="0"/>
                <a:cs typeface="Times New Roman" panose="02020603050405020304" pitchFamily="18" charset="0"/>
              </a:rPr>
              <a:t>Но 2 человека получат ложноотрицательный результат (тест скажет "здоров", хотя травма есть).</a:t>
            </a:r>
            <a:br>
              <a:rPr lang="ru-RU" sz="1600" kern="100" dirty="0">
                <a:ea typeface="Times New Roman" panose="02020603050405020304" pitchFamily="18" charset="0"/>
                <a:cs typeface="Times New Roman" panose="02020603050405020304" pitchFamily="18" charset="0"/>
              </a:rPr>
            </a:br>
            <a:br>
              <a:rPr lang="ru-RU" sz="1600" kern="0" dirty="0">
                <a:solidFill>
                  <a:srgbClr val="404040"/>
                </a:solidFill>
                <a:effectLst/>
                <a:ea typeface="Times New Roman" panose="02020603050405020304" pitchFamily="18" charset="0"/>
                <a:cs typeface="Times New Roman" panose="02020603050405020304" pitchFamily="18" charset="0"/>
              </a:rPr>
            </a:br>
            <a:r>
              <a:rPr lang="ru-RU" sz="1600" kern="0" dirty="0">
                <a:solidFill>
                  <a:srgbClr val="404040"/>
                </a:solidFill>
                <a:effectLst/>
                <a:ea typeface="Times New Roman" panose="02020603050405020304" pitchFamily="18" charset="0"/>
                <a:cs typeface="Times New Roman" panose="02020603050405020304" pitchFamily="18" charset="0"/>
              </a:rPr>
              <a:t>Высокая чувствительность = тест хорош для первичного скрининга(чтобы не пропустить травму).</a:t>
            </a:r>
            <a:endParaRPr lang="ru-RU" sz="1600" kern="100" dirty="0">
              <a:effectLst/>
              <a:ea typeface="Calibri" panose="020F0502020204030204" pitchFamily="34" charset="0"/>
              <a:cs typeface="Times New Roman" panose="02020603050405020304" pitchFamily="18" charset="0"/>
            </a:endParaRPr>
          </a:p>
          <a:p>
            <a:pPr marL="0" lvl="0" indent="0">
              <a:spcAft>
                <a:spcPts val="300"/>
              </a:spcAft>
              <a:buSzPts val="1000"/>
              <a:buNone/>
              <a:tabLst>
                <a:tab pos="457200" algn="l"/>
              </a:tabLst>
            </a:pPr>
            <a:r>
              <a:rPr lang="ru-RU" sz="1600" b="1" kern="0" dirty="0">
                <a:solidFill>
                  <a:srgbClr val="404040"/>
                </a:solidFill>
                <a:effectLst/>
                <a:ea typeface="Times New Roman" panose="02020603050405020304" pitchFamily="18" charset="0"/>
                <a:cs typeface="Times New Roman" panose="02020603050405020304" pitchFamily="18" charset="0"/>
              </a:rPr>
              <a:t>Когда использовать:</a:t>
            </a:r>
            <a:endParaRPr lang="ru-RU" sz="1600" b="1" kern="100" dirty="0">
              <a:solidFill>
                <a:srgbClr val="404040"/>
              </a:solidFill>
              <a:effectLst/>
              <a:ea typeface="Calibri" panose="020F0502020204030204" pitchFamily="34" charset="0"/>
              <a:cs typeface="Times New Roman" panose="02020603050405020304" pitchFamily="18" charset="0"/>
            </a:endParaRPr>
          </a:p>
          <a:p>
            <a:pPr marL="457200" lvl="1" indent="0">
              <a:buSzPts val="1000"/>
              <a:buNone/>
              <a:tabLst>
                <a:tab pos="914400" algn="l"/>
              </a:tabLst>
            </a:pPr>
            <a:r>
              <a:rPr lang="ru-RU" kern="0" dirty="0">
                <a:solidFill>
                  <a:srgbClr val="404040"/>
                </a:solidFill>
                <a:effectLst/>
                <a:ea typeface="Times New Roman" panose="02020603050405020304" pitchFamily="18" charset="0"/>
                <a:cs typeface="Times New Roman" panose="02020603050405020304" pitchFamily="18" charset="0"/>
              </a:rPr>
              <a:t>На первом этапе диагностики (скрининг).</a:t>
            </a:r>
            <a:endParaRPr lang="ru-RU" kern="100" dirty="0">
              <a:solidFill>
                <a:srgbClr val="404040"/>
              </a:solidFill>
              <a:effectLst/>
              <a:ea typeface="Calibri" panose="020F0502020204030204" pitchFamily="34" charset="0"/>
              <a:cs typeface="Times New Roman" panose="02020603050405020304" pitchFamily="18" charset="0"/>
            </a:endParaRPr>
          </a:p>
          <a:p>
            <a:pPr marL="457200" lvl="1" indent="0">
              <a:buSzPts val="1000"/>
              <a:buNone/>
              <a:tabLst>
                <a:tab pos="914400" algn="l"/>
              </a:tabLst>
            </a:pPr>
            <a:r>
              <a:rPr lang="ru-RU" kern="0" dirty="0">
                <a:solidFill>
                  <a:srgbClr val="404040"/>
                </a:solidFill>
                <a:effectLst/>
                <a:ea typeface="Times New Roman" panose="02020603050405020304" pitchFamily="18" charset="0"/>
                <a:cs typeface="Times New Roman" panose="02020603050405020304" pitchFamily="18" charset="0"/>
              </a:rPr>
              <a:t>При оценке острой травмы, где важно быстро исключить серьезное повреждение.</a:t>
            </a:r>
            <a:endParaRPr lang="ru-RU" kern="100" dirty="0">
              <a:solidFill>
                <a:srgbClr val="404040"/>
              </a:solidFill>
              <a:effectLst/>
              <a:ea typeface="Calibri" panose="020F0502020204030204" pitchFamily="34" charset="0"/>
              <a:cs typeface="Times New Roman" panose="02020603050405020304" pitchFamily="18" charset="0"/>
            </a:endParaRPr>
          </a:p>
          <a:p>
            <a:pPr marL="457200" lvl="1" indent="0">
              <a:buSzPts val="1000"/>
              <a:buNone/>
              <a:tabLst>
                <a:tab pos="914400" algn="l"/>
              </a:tabLst>
            </a:pPr>
            <a:r>
              <a:rPr lang="ru-RU" kern="0" dirty="0">
                <a:solidFill>
                  <a:srgbClr val="404040"/>
                </a:solidFill>
                <a:effectLst/>
                <a:ea typeface="Times New Roman" panose="02020603050405020304" pitchFamily="18" charset="0"/>
                <a:cs typeface="Times New Roman" panose="02020603050405020304" pitchFamily="18" charset="0"/>
              </a:rPr>
              <a:t>Для групп высокого риска (например, спортсмены с большими нагрузками).</a:t>
            </a:r>
            <a:endParaRPr lang="ru-RU" kern="100" dirty="0">
              <a:solidFill>
                <a:srgbClr val="404040"/>
              </a:solidFill>
              <a:effectLst/>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178743608"/>
      </p:ext>
    </p:extLst>
  </p:cSld>
  <p:clrMapOvr>
    <a:masterClrMapping/>
  </p:clrMapOvr>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{0237484C-BABB-6642-8413-8D5E97558E5C}tf10001069</Template>
  <TotalTime>12179</TotalTime>
  <Words>7391</Words>
  <Application>Microsoft Macintosh PowerPoint</Application>
  <PresentationFormat>Широкоэкранный</PresentationFormat>
  <Paragraphs>507</Paragraphs>
  <Slides>74</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74</vt:i4>
      </vt:variant>
    </vt:vector>
  </HeadingPairs>
  <TitlesOfParts>
    <vt:vector size="83" baseType="lpstr">
      <vt:lpstr>Arial</vt:lpstr>
      <vt:lpstr>Century Gothic</vt:lpstr>
      <vt:lpstr>DeepSeek-CJK-patch</vt:lpstr>
      <vt:lpstr>Google Sans</vt:lpstr>
      <vt:lpstr>quote-cjk-patch</vt:lpstr>
      <vt:lpstr>Times New Roman</vt:lpstr>
      <vt:lpstr>Wingdings</vt:lpstr>
      <vt:lpstr>Wingdings 3</vt:lpstr>
      <vt:lpstr>Легкий дым</vt:lpstr>
      <vt:lpstr>Кластеры ортопедических тестов при заболеваниях опорно-двигательного аппарата</vt:lpstr>
      <vt:lpstr>Определение</vt:lpstr>
      <vt:lpstr>Цели тестов</vt:lpstr>
      <vt:lpstr>Виды </vt:lpstr>
      <vt:lpstr>Презентация PowerPoint</vt:lpstr>
      <vt:lpstr>Решение?</vt:lpstr>
      <vt:lpstr>В чем сложности с хронической болью?</vt:lpstr>
      <vt:lpstr>Ключевые понятия</vt:lpstr>
      <vt:lpstr>Чувствительность (не пропустить болезнь) </vt:lpstr>
      <vt:lpstr>Специфичность (не ошибиться в диагнозе) </vt:lpstr>
      <vt:lpstr>Презентация PowerPoint</vt:lpstr>
      <vt:lpstr>Пример с повреждением ПКС </vt:lpstr>
      <vt:lpstr>Коэффициент правдоподобия (КП, LR)  </vt:lpstr>
      <vt:lpstr>Rule in и rule out</vt:lpstr>
      <vt:lpstr>Rule in тесты (подтверждающие тесты)</vt:lpstr>
      <vt:lpstr>Rule out тесты (исключающие тесты) </vt:lpstr>
      <vt:lpstr>Почему это важно? </vt:lpstr>
      <vt:lpstr>Как коэффициент правдоподобия связан с Rule in и Rule out тестами? </vt:lpstr>
      <vt:lpstr>Презентация PowerPoint</vt:lpstr>
      <vt:lpstr>Презентация PowerPoint</vt:lpstr>
      <vt:lpstr>Примеры зависимости LR от популяции </vt:lpstr>
      <vt:lpstr>Тест вальгусной нагрузки при повреждении MCL колена </vt:lpstr>
      <vt:lpstr>Кластер тестов</vt:lpstr>
      <vt:lpstr>Травмы вращательной манжеты плеча</vt:lpstr>
      <vt:lpstr>Презентация PowerPoint</vt:lpstr>
      <vt:lpstr>Презентация PowerPoint</vt:lpstr>
      <vt:lpstr>Презентация PowerPoint</vt:lpstr>
      <vt:lpstr>Импинджмент синдром плечевого сустава синдром</vt:lpstr>
      <vt:lpstr>Презентация PowerPoint</vt:lpstr>
      <vt:lpstr>Презентация PowerPoint</vt:lpstr>
      <vt:lpstr>Тендинопатия длинной головки бицепса</vt:lpstr>
      <vt:lpstr>Презентация PowerPoint</vt:lpstr>
      <vt:lpstr>Презентация PowerPoint</vt:lpstr>
      <vt:lpstr>Презентация PowerPoint</vt:lpstr>
      <vt:lpstr>Латеральный эпикондилит</vt:lpstr>
      <vt:lpstr>Презентация PowerPoint</vt:lpstr>
      <vt:lpstr>Презентация PowerPoint</vt:lpstr>
      <vt:lpstr>Фасеточный синдром</vt:lpstr>
      <vt:lpstr>Презентация PowerPoint</vt:lpstr>
      <vt:lpstr>Презентация PowerPoint</vt:lpstr>
      <vt:lpstr>Радикулопатия поясничного отдела</vt:lpstr>
      <vt:lpstr>Презентация PowerPoint</vt:lpstr>
      <vt:lpstr>Презентация PowerPoint</vt:lpstr>
      <vt:lpstr>Феморо-ацетабулярный импиджмент</vt:lpstr>
      <vt:lpstr>Презентация PowerPoint</vt:lpstr>
      <vt:lpstr>Презентация PowerPoint</vt:lpstr>
      <vt:lpstr>Тендопатия проксимального сухожилия хамстрингов</vt:lpstr>
      <vt:lpstr>Презентация PowerPoint</vt:lpstr>
      <vt:lpstr>Презентация PowerPoint</vt:lpstr>
      <vt:lpstr>Передняя крестообразная связка</vt:lpstr>
      <vt:lpstr>Презентация PowerPoint</vt:lpstr>
      <vt:lpstr>Презентация PowerPoint</vt:lpstr>
      <vt:lpstr>Повреждение связок задне-латерального угла колена</vt:lpstr>
      <vt:lpstr>Презентация PowerPoint</vt:lpstr>
      <vt:lpstr>Презентация PowerPoint</vt:lpstr>
      <vt:lpstr>Тединопатия собственной связки надколенника</vt:lpstr>
      <vt:lpstr>Презентация PowerPoint</vt:lpstr>
      <vt:lpstr>Презентация PowerPoint</vt:lpstr>
      <vt:lpstr>Синдром илиотибиального тракта</vt:lpstr>
      <vt:lpstr>Презентация PowerPoint</vt:lpstr>
      <vt:lpstr>Презентация PowerPoint</vt:lpstr>
      <vt:lpstr>Тендинопатия ахиллова сухожилия</vt:lpstr>
      <vt:lpstr>Презентация PowerPoint</vt:lpstr>
      <vt:lpstr>Презентация PowerPoint</vt:lpstr>
      <vt:lpstr>Хроническая нестабильность голеностопного сустава</vt:lpstr>
      <vt:lpstr>Презентация PowerPoint</vt:lpstr>
      <vt:lpstr>Презентация PowerPoint</vt:lpstr>
      <vt:lpstr>Передний импиджмент голеностопного сустава</vt:lpstr>
      <vt:lpstr>Презентация PowerPoint</vt:lpstr>
      <vt:lpstr>Презентация PowerPoint</vt:lpstr>
      <vt:lpstr>Задний импиджмент голеностопного сустава</vt:lpstr>
      <vt:lpstr>Презентация PowerPoint</vt:lpstr>
      <vt:lpstr>Презентация PowerPoint</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Ортопедические тесты в практике спортивного врача: как могут помочь научные исследования?</dc:title>
  <dc:creator>Sergei Chyogin</dc:creator>
  <cp:lastModifiedBy>Sergei Chyogin</cp:lastModifiedBy>
  <cp:revision>46</cp:revision>
  <dcterms:created xsi:type="dcterms:W3CDTF">2025-05-18T06:31:22Z</dcterms:created>
  <dcterms:modified xsi:type="dcterms:W3CDTF">2025-12-04T06:53:59Z</dcterms:modified>
</cp:coreProperties>
</file>