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29"/>
  </p:notesMasterIdLst>
  <p:sldIdLst>
    <p:sldId id="256" r:id="rId2"/>
    <p:sldId id="303" r:id="rId3"/>
    <p:sldId id="257" r:id="rId4"/>
    <p:sldId id="258" r:id="rId5"/>
    <p:sldId id="261" r:id="rId6"/>
    <p:sldId id="263" r:id="rId7"/>
    <p:sldId id="266" r:id="rId8"/>
    <p:sldId id="268" r:id="rId9"/>
    <p:sldId id="271" r:id="rId10"/>
    <p:sldId id="272" r:id="rId11"/>
    <p:sldId id="276" r:id="rId12"/>
    <p:sldId id="278" r:id="rId13"/>
    <p:sldId id="280" r:id="rId14"/>
    <p:sldId id="282" r:id="rId15"/>
    <p:sldId id="284" r:id="rId16"/>
    <p:sldId id="286" r:id="rId17"/>
    <p:sldId id="288" r:id="rId18"/>
    <p:sldId id="289" r:id="rId19"/>
    <p:sldId id="291" r:id="rId20"/>
    <p:sldId id="293" r:id="rId21"/>
    <p:sldId id="294" r:id="rId22"/>
    <p:sldId id="296" r:id="rId23"/>
    <p:sldId id="297" r:id="rId24"/>
    <p:sldId id="298" r:id="rId25"/>
    <p:sldId id="300" r:id="rId26"/>
    <p:sldId id="301" r:id="rId27"/>
    <p:sldId id="302" r:id="rId2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744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1f714e4e3c23fe24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1f714e4e3c23fe24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1f714e4e3c23fe24_1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g1f714e4e3c23fe24_1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1f714e4e3c23fe24_1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" name="Google Shape;250;g1f714e4e3c23fe24_1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g1f714e4e3c23fe24_2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7" name="Google Shape;267;g1f714e4e3c23fe24_2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1f714e4e3c23fe24_2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Google Shape;286;g1f714e4e3c23fe24_2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1f714e4e3c23fe24_2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4" name="Google Shape;304;g1f714e4e3c23fe24_2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g1f714e4e3c23fe24_2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2" name="Google Shape;322;g1f714e4e3c23fe24_2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g1f714e4e3c23fe24_2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1" name="Google Shape;331;g1f714e4e3c23fe24_2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g1f714e4e3c23fe24_2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9" name="Google Shape;349;g1f714e4e3c23fe24_2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g1f714e4e3c23fe24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7" name="Google Shape;367;g1f714e4e3c23fe24_3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f714e4e3c23fe24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f714e4e3c23fe24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g1f714e4e3c23fe24_3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6" name="Google Shape;376;g1f714e4e3c23fe24_3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g1f714e4e3c23fe24_3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4" name="Google Shape;394;g1f714e4e3c23fe24_3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g1f714e4e3c23fe24_3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3" name="Google Shape;403;g1f714e4e3c23fe24_3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g1f714e4e3c23fe24_3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2" name="Google Shape;412;g1f714e4e3c23fe24_3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g1f714e4e3c23fe24_3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Google Shape;430;g1f714e4e3c23fe24_3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g1f714e4e3c23fe24_3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9" name="Google Shape;439;g1f714e4e3c23fe24_3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g1f714e4e3c23fe24_3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8" name="Google Shape;448;g1f714e4e3c23fe24_3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f714e4e3c23fe24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1f714e4e3c23fe24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f714e4e3c23fe24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f714e4e3c23fe24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1f714e4e3c23fe24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1f714e4e3c23fe24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f714e4e3c23fe24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f714e4e3c23fe24_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1f714e4e3c23fe24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1f714e4e3c23fe24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1f714e4e3c23fe24_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1f714e4e3c23fe24_1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1f714e4e3c23fe24_1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1f714e4e3c23fe24_1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5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8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836637" y="17169"/>
            <a:ext cx="7470725" cy="1188108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 dirty="0"/>
              <a:t>ПМ 01 Оптовая и розничная торговля лекарственными </a:t>
            </a:r>
            <a:br>
              <a:rPr lang="ru" sz="2000" dirty="0"/>
            </a:br>
            <a:r>
              <a:rPr lang="ru" sz="2000" dirty="0"/>
              <a:t>средствами и отпуск лекарственных препаратов для </a:t>
            </a:r>
            <a:br>
              <a:rPr lang="ru" sz="2000" dirty="0"/>
            </a:br>
            <a:r>
              <a:rPr lang="ru" sz="2000" dirty="0"/>
              <a:t>медицинского и ветеринарного применения</a:t>
            </a:r>
            <a:endParaRPr sz="2000"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1010202" y="3361126"/>
            <a:ext cx="5542998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dirty="0"/>
              <a:t>МДК 01.01. Организация деятельности аптеки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dirty="0"/>
              <a:t>и ее структурных подразделений</a:t>
            </a:r>
            <a:endParaRPr sz="1800" dirty="0"/>
          </a:p>
        </p:txBody>
      </p:sp>
      <p:pic>
        <p:nvPicPr>
          <p:cNvPr id="56" name="Google Shape;56;p13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57" y="73811"/>
            <a:ext cx="933945" cy="915964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/>
          <p:nvPr/>
        </p:nvSpPr>
        <p:spPr>
          <a:xfrm>
            <a:off x="0" y="4757400"/>
            <a:ext cx="9144000" cy="386100"/>
          </a:xfrm>
          <a:prstGeom prst="rect">
            <a:avLst/>
          </a:prstGeom>
          <a:solidFill>
            <a:srgbClr val="8A2E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F2F0AC-3EDC-B77F-163F-EB27E4967C85}"/>
              </a:ext>
            </a:extLst>
          </p:cNvPr>
          <p:cNvSpPr txBox="1"/>
          <p:nvPr/>
        </p:nvSpPr>
        <p:spPr>
          <a:xfrm>
            <a:off x="1498604" y="1888776"/>
            <a:ext cx="469899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Тема 1.1. Охрана здоровья </a:t>
            </a:r>
          </a:p>
          <a:p>
            <a:pPr algn="ctr"/>
            <a:r>
              <a:rPr lang="ru-RU" sz="2400" b="1" dirty="0">
                <a:solidFill>
                  <a:srgbClr val="C00000"/>
                </a:solidFill>
              </a:rPr>
              <a:t>граждан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3014D84-D5F1-4C1B-CA2A-AA63A3441C9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29401" y="1205277"/>
            <a:ext cx="2185966" cy="34946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9"/>
          <p:cNvSpPr txBox="1">
            <a:spLocks noGrp="1"/>
          </p:cNvSpPr>
          <p:nvPr>
            <p:ph type="subTitle" idx="1"/>
          </p:nvPr>
        </p:nvSpPr>
        <p:spPr>
          <a:xfrm>
            <a:off x="455632" y="2719934"/>
            <a:ext cx="8578300" cy="773187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 dirty="0">
                <a:solidFill>
                  <a:srgbClr val="7030A0"/>
                </a:solidFill>
              </a:rPr>
              <a:t>Субъекты обращения ЛС </a:t>
            </a:r>
            <a:r>
              <a:rPr lang="ru" sz="1800" dirty="0">
                <a:solidFill>
                  <a:schemeClr val="dk1"/>
                </a:solidFill>
              </a:rPr>
              <a:t>–</a:t>
            </a:r>
            <a:r>
              <a:rPr lang="ru" sz="1800" b="1" dirty="0">
                <a:solidFill>
                  <a:schemeClr val="dk1"/>
                </a:solidFill>
              </a:rPr>
              <a:t> </a:t>
            </a:r>
            <a:r>
              <a:rPr lang="ru" sz="1800" dirty="0">
                <a:solidFill>
                  <a:schemeClr val="dk1"/>
                </a:solidFill>
              </a:rPr>
              <a:t>физические лица, в том числе ИП, и юридические лица, осуществляющие деятельность при обращении ЛС.</a:t>
            </a:r>
            <a:endParaRPr sz="1800" dirty="0">
              <a:solidFill>
                <a:schemeClr val="dk1"/>
              </a:solidFill>
            </a:endParaRPr>
          </a:p>
        </p:txBody>
      </p:sp>
      <p:pic>
        <p:nvPicPr>
          <p:cNvPr id="190" name="Google Shape;190;p29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88033"/>
            <a:ext cx="1049810" cy="948267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29"/>
          <p:cNvSpPr/>
          <p:nvPr/>
        </p:nvSpPr>
        <p:spPr>
          <a:xfrm>
            <a:off x="0" y="4757400"/>
            <a:ext cx="9144000" cy="386100"/>
          </a:xfrm>
          <a:prstGeom prst="rect">
            <a:avLst/>
          </a:prstGeom>
          <a:solidFill>
            <a:srgbClr val="8A2E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DD5C77-7B62-58CD-EFBA-9F402A579446}"/>
              </a:ext>
            </a:extLst>
          </p:cNvPr>
          <p:cNvSpPr txBox="1"/>
          <p:nvPr/>
        </p:nvSpPr>
        <p:spPr>
          <a:xfrm>
            <a:off x="455633" y="3621300"/>
            <a:ext cx="8578299" cy="95410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7030A0"/>
                </a:solidFill>
              </a:rPr>
              <a:t>Фармаконадзор</a:t>
            </a:r>
            <a:r>
              <a:rPr lang="ru-RU" sz="1800" dirty="0"/>
              <a:t> – вид деятельности по мониторингу эффективности и безопасности ЛП, направленный на выявление, оценку и предотвращение нежелательных последствий применения ЛП.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864DFBC-12BE-7BFD-3FEF-D25C05762747}"/>
              </a:ext>
            </a:extLst>
          </p:cNvPr>
          <p:cNvSpPr txBox="1"/>
          <p:nvPr/>
        </p:nvSpPr>
        <p:spPr>
          <a:xfrm>
            <a:off x="1143000" y="146667"/>
            <a:ext cx="7890931" cy="83099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7030A0"/>
                </a:solidFill>
              </a:rPr>
              <a:t>Нормативная документация </a:t>
            </a:r>
            <a:r>
              <a:rPr lang="ru-RU" sz="1600" dirty="0"/>
              <a:t>– документ, содержащий перечень показателей качества ЛС, методов контроля его качества и установленный его производителем.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74813A-37A4-8AD8-8E44-3CBAA6977E1F}"/>
              </a:ext>
            </a:extLst>
          </p:cNvPr>
          <p:cNvSpPr txBox="1"/>
          <p:nvPr/>
        </p:nvSpPr>
        <p:spPr>
          <a:xfrm>
            <a:off x="455633" y="1130060"/>
            <a:ext cx="8578300" cy="1477328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800" b="1" dirty="0">
                <a:solidFill>
                  <a:srgbClr val="7030A0"/>
                </a:solidFill>
              </a:rPr>
              <a:t>Аптечная организация </a:t>
            </a:r>
            <a:r>
              <a:rPr lang="ru-RU" sz="1800" dirty="0"/>
              <a:t>– организация, структурное подразделение медицинской организации, осуществляющие </a:t>
            </a:r>
            <a:r>
              <a:rPr lang="ru-RU" sz="1800" u="sng" dirty="0"/>
              <a:t>розничную торговлю</a:t>
            </a:r>
            <a:r>
              <a:rPr lang="ru-RU" sz="1800" dirty="0"/>
              <a:t> ЛП, в том числе дистанционным способом, </a:t>
            </a:r>
            <a:r>
              <a:rPr lang="ru-RU" sz="1800" u="sng" dirty="0"/>
              <a:t>хранение</a:t>
            </a:r>
            <a:r>
              <a:rPr lang="ru-RU" sz="1800" dirty="0"/>
              <a:t>, </a:t>
            </a:r>
            <a:r>
              <a:rPr lang="ru-RU" sz="1800" u="sng" dirty="0"/>
              <a:t>перевозку</a:t>
            </a:r>
            <a:r>
              <a:rPr lang="ru-RU" sz="1800" dirty="0"/>
              <a:t>, </a:t>
            </a:r>
            <a:r>
              <a:rPr lang="ru-RU" sz="1800" u="sng" dirty="0"/>
              <a:t>изготовление</a:t>
            </a:r>
            <a:r>
              <a:rPr lang="ru-RU" sz="1800" dirty="0"/>
              <a:t> и </a:t>
            </a:r>
            <a:r>
              <a:rPr lang="ru-RU" sz="1800" u="sng" dirty="0"/>
              <a:t>отпуск</a:t>
            </a:r>
            <a:r>
              <a:rPr lang="ru-RU" sz="1800" dirty="0"/>
              <a:t> ЛП для медицинского применения в соответствии с требованиями Федерального закона.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1" name="Google Shape;221;p33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57" y="73810"/>
            <a:ext cx="1219101" cy="1188107"/>
          </a:xfrm>
          <a:prstGeom prst="rect">
            <a:avLst/>
          </a:prstGeom>
          <a:noFill/>
          <a:ln>
            <a:noFill/>
          </a:ln>
        </p:spPr>
      </p:pic>
      <p:sp>
        <p:nvSpPr>
          <p:cNvPr id="222" name="Google Shape;222;p33"/>
          <p:cNvSpPr/>
          <p:nvPr/>
        </p:nvSpPr>
        <p:spPr>
          <a:xfrm>
            <a:off x="0" y="4757400"/>
            <a:ext cx="9144000" cy="386100"/>
          </a:xfrm>
          <a:prstGeom prst="rect">
            <a:avLst/>
          </a:prstGeom>
          <a:solidFill>
            <a:srgbClr val="8A2E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33"/>
          <p:cNvSpPr txBox="1"/>
          <p:nvPr/>
        </p:nvSpPr>
        <p:spPr>
          <a:xfrm>
            <a:off x="381851" y="2351914"/>
            <a:ext cx="8177100" cy="2339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 b="1" dirty="0">
                <a:solidFill>
                  <a:srgbClr val="7030A0"/>
                </a:solidFill>
              </a:rPr>
              <a:t>Фармацевтическая деятельность </a:t>
            </a:r>
            <a:r>
              <a:rPr lang="ru" sz="2000" dirty="0">
                <a:solidFill>
                  <a:schemeClr val="dk1"/>
                </a:solidFill>
              </a:rPr>
              <a:t>— деятельность, включающая в себя </a:t>
            </a:r>
            <a:r>
              <a:rPr lang="ru" sz="2000" b="1" u="sng" dirty="0">
                <a:solidFill>
                  <a:schemeClr val="dk1"/>
                </a:solidFill>
              </a:rPr>
              <a:t>оптовую торговлю</a:t>
            </a:r>
            <a:r>
              <a:rPr lang="ru" sz="2000" b="1" dirty="0">
                <a:solidFill>
                  <a:schemeClr val="dk1"/>
                </a:solidFill>
              </a:rPr>
              <a:t> </a:t>
            </a:r>
            <a:r>
              <a:rPr lang="ru" sz="2000" dirty="0">
                <a:solidFill>
                  <a:schemeClr val="dk1"/>
                </a:solidFill>
              </a:rPr>
              <a:t>ЛС, их </a:t>
            </a:r>
            <a:r>
              <a:rPr lang="ru" sz="2000" b="1" dirty="0">
                <a:solidFill>
                  <a:schemeClr val="dk1"/>
                </a:solidFill>
              </a:rPr>
              <a:t>хранение</a:t>
            </a:r>
            <a:r>
              <a:rPr lang="ru" sz="2000" dirty="0">
                <a:solidFill>
                  <a:schemeClr val="dk1"/>
                </a:solidFill>
              </a:rPr>
              <a:t>, </a:t>
            </a:r>
            <a:r>
              <a:rPr lang="ru" sz="2000" b="1" dirty="0">
                <a:solidFill>
                  <a:schemeClr val="dk1"/>
                </a:solidFill>
              </a:rPr>
              <a:t>перевозку</a:t>
            </a:r>
            <a:r>
              <a:rPr lang="ru" sz="2000" dirty="0">
                <a:solidFill>
                  <a:schemeClr val="dk1"/>
                </a:solidFill>
              </a:rPr>
              <a:t> и (или) </a:t>
            </a:r>
            <a:r>
              <a:rPr lang="ru" sz="2000" b="1" u="sng" dirty="0">
                <a:solidFill>
                  <a:schemeClr val="dk1"/>
                </a:solidFill>
              </a:rPr>
              <a:t>розничную торговлю</a:t>
            </a:r>
            <a:r>
              <a:rPr lang="ru" sz="2000" dirty="0">
                <a:solidFill>
                  <a:schemeClr val="dk1"/>
                </a:solidFill>
              </a:rPr>
              <a:t> ЛП, в том числе дистанционным способом, их </a:t>
            </a:r>
            <a:r>
              <a:rPr lang="ru" sz="2000" b="1" dirty="0">
                <a:solidFill>
                  <a:schemeClr val="dk1"/>
                </a:solidFill>
              </a:rPr>
              <a:t>отпуск</a:t>
            </a:r>
            <a:r>
              <a:rPr lang="ru" sz="2000" dirty="0">
                <a:solidFill>
                  <a:schemeClr val="dk1"/>
                </a:solidFill>
              </a:rPr>
              <a:t>, </a:t>
            </a:r>
            <a:r>
              <a:rPr lang="ru" sz="2000" b="1" dirty="0">
                <a:solidFill>
                  <a:schemeClr val="dk1"/>
                </a:solidFill>
              </a:rPr>
              <a:t>хранение</a:t>
            </a:r>
            <a:r>
              <a:rPr lang="ru" sz="2000" dirty="0">
                <a:solidFill>
                  <a:schemeClr val="dk1"/>
                </a:solidFill>
              </a:rPr>
              <a:t>, </a:t>
            </a:r>
            <a:r>
              <a:rPr lang="ru" sz="2000" b="1" dirty="0">
                <a:solidFill>
                  <a:schemeClr val="dk1"/>
                </a:solidFill>
              </a:rPr>
              <a:t>перевозку</a:t>
            </a:r>
            <a:r>
              <a:rPr lang="ru" sz="2000" dirty="0">
                <a:solidFill>
                  <a:schemeClr val="dk1"/>
                </a:solidFill>
              </a:rPr>
              <a:t>, </a:t>
            </a:r>
            <a:r>
              <a:rPr lang="ru" sz="2000" b="1" dirty="0">
                <a:solidFill>
                  <a:schemeClr val="dk1"/>
                </a:solidFill>
              </a:rPr>
              <a:t>изготовление</a:t>
            </a:r>
            <a:r>
              <a:rPr lang="ru" sz="2000" dirty="0">
                <a:solidFill>
                  <a:schemeClr val="dk1"/>
                </a:solidFill>
              </a:rPr>
              <a:t> ЛП.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 dirty="0">
                <a:solidFill>
                  <a:schemeClr val="dk1"/>
                </a:solidFill>
              </a:rPr>
              <a:t>Все виды деятельности в любой фармацевтической организации осуществляются в соответствии с </a:t>
            </a:r>
            <a:r>
              <a:rPr lang="ru" sz="2000" i="1" dirty="0">
                <a:solidFill>
                  <a:schemeClr val="dk1"/>
                </a:solidFill>
              </a:rPr>
              <a:t>определенными регламентами</a:t>
            </a:r>
            <a:r>
              <a:rPr lang="ru" sz="2000" dirty="0">
                <a:solidFill>
                  <a:schemeClr val="dk1"/>
                </a:solidFill>
              </a:rPr>
              <a:t>. </a:t>
            </a:r>
            <a:endParaRPr sz="2000" dirty="0">
              <a:solidFill>
                <a:schemeClr val="dk1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B7B6301-4619-7A46-FFC4-ADB8C5564BD3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170082" y="171920"/>
            <a:ext cx="4600638" cy="217999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35"/>
          <p:cNvSpPr txBox="1">
            <a:spLocks noGrp="1"/>
          </p:cNvSpPr>
          <p:nvPr>
            <p:ph type="ctrTitle"/>
          </p:nvPr>
        </p:nvSpPr>
        <p:spPr>
          <a:xfrm>
            <a:off x="623400" y="171387"/>
            <a:ext cx="8520600" cy="68776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800" b="1" dirty="0">
                <a:solidFill>
                  <a:srgbClr val="C00000"/>
                </a:solidFill>
              </a:rPr>
              <a:t>4. Структура и основные понятия ФЗ №323</a:t>
            </a:r>
            <a:endParaRPr sz="2800" b="1" dirty="0">
              <a:solidFill>
                <a:srgbClr val="C00000"/>
              </a:solidFill>
            </a:endParaRPr>
          </a:p>
        </p:txBody>
      </p:sp>
      <p:pic>
        <p:nvPicPr>
          <p:cNvPr id="237" name="Google Shape;237;p35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58" y="73810"/>
            <a:ext cx="948210" cy="882923"/>
          </a:xfrm>
          <a:prstGeom prst="rect">
            <a:avLst/>
          </a:prstGeom>
          <a:noFill/>
          <a:ln>
            <a:noFill/>
          </a:ln>
        </p:spPr>
      </p:pic>
      <p:sp>
        <p:nvSpPr>
          <p:cNvPr id="238" name="Google Shape;238;p35"/>
          <p:cNvSpPr/>
          <p:nvPr/>
        </p:nvSpPr>
        <p:spPr>
          <a:xfrm>
            <a:off x="0" y="4757400"/>
            <a:ext cx="9144000" cy="386100"/>
          </a:xfrm>
          <a:prstGeom prst="rect">
            <a:avLst/>
          </a:prstGeom>
          <a:solidFill>
            <a:srgbClr val="8A2E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35"/>
          <p:cNvSpPr txBox="1"/>
          <p:nvPr/>
        </p:nvSpPr>
        <p:spPr>
          <a:xfrm>
            <a:off x="966900" y="859154"/>
            <a:ext cx="8177100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b="1" dirty="0">
                <a:solidFill>
                  <a:schemeClr val="dk1"/>
                </a:solidFill>
              </a:rPr>
              <a:t>21.11.2011 года был принят ФЗ №323-ФЗ «Об основах охраны здоровья граждан РФ», текущая редакция от 23.07.2025г</a:t>
            </a:r>
            <a:r>
              <a:rPr lang="ru" sz="1600" dirty="0">
                <a:solidFill>
                  <a:schemeClr val="dk1"/>
                </a:solidFill>
              </a:rPr>
              <a:t>.</a:t>
            </a:r>
            <a:endParaRPr sz="1600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58D18E8-770B-54CA-CC3B-D49E066C8FF8}"/>
              </a:ext>
            </a:extLst>
          </p:cNvPr>
          <p:cNvSpPr txBox="1"/>
          <p:nvPr/>
        </p:nvSpPr>
        <p:spPr>
          <a:xfrm>
            <a:off x="408600" y="1476184"/>
            <a:ext cx="2637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dirty="0">
                <a:solidFill>
                  <a:srgbClr val="002060"/>
                </a:solidFill>
              </a:rPr>
              <a:t>Структура документа</a:t>
            </a:r>
          </a:p>
        </p:txBody>
      </p:sp>
      <p:sp>
        <p:nvSpPr>
          <p:cNvPr id="247" name="Google Shape;247;p36"/>
          <p:cNvSpPr txBox="1"/>
          <p:nvPr/>
        </p:nvSpPr>
        <p:spPr>
          <a:xfrm>
            <a:off x="204300" y="1887224"/>
            <a:ext cx="8735400" cy="2954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 dirty="0">
                <a:solidFill>
                  <a:schemeClr val="dk1"/>
                </a:solidFill>
              </a:rPr>
              <a:t>Первая глава</a:t>
            </a:r>
            <a:r>
              <a:rPr lang="ru" sz="1800" dirty="0">
                <a:solidFill>
                  <a:schemeClr val="dk1"/>
                </a:solidFill>
              </a:rPr>
              <a:t> содержит 3 статьи (ст. 1 - 3), раскрывающие общие положения.</a:t>
            </a:r>
            <a:endParaRPr sz="18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 dirty="0">
                <a:solidFill>
                  <a:schemeClr val="dk1"/>
                </a:solidFill>
              </a:rPr>
              <a:t>Вторая глава</a:t>
            </a:r>
            <a:r>
              <a:rPr lang="ru" sz="1800" dirty="0">
                <a:solidFill>
                  <a:schemeClr val="dk1"/>
                </a:solidFill>
              </a:rPr>
              <a:t> содержит 10 статей (ст. 4 - 13), определяет основные принципы охраны здоровья.</a:t>
            </a:r>
            <a:endParaRPr sz="18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 dirty="0">
                <a:solidFill>
                  <a:schemeClr val="dk1"/>
                </a:solidFill>
              </a:rPr>
              <a:t>Третья глава</a:t>
            </a:r>
            <a:r>
              <a:rPr lang="ru" sz="1800" dirty="0">
                <a:solidFill>
                  <a:schemeClr val="dk1"/>
                </a:solidFill>
              </a:rPr>
              <a:t> охватывает 4 статьи (ст. 14 - 17) и раскрывает полномочия органов государственной власти.</a:t>
            </a:r>
            <a:endParaRPr sz="18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 dirty="0">
                <a:solidFill>
                  <a:schemeClr val="dk1"/>
                </a:solidFill>
              </a:rPr>
              <a:t>Четвертая глава</a:t>
            </a:r>
            <a:r>
              <a:rPr lang="ru" sz="1800" dirty="0">
                <a:solidFill>
                  <a:schemeClr val="dk1"/>
                </a:solidFill>
              </a:rPr>
              <a:t> содержит 11 статей (ст. 18 - 28), определяет права граждан в области охраны здоровья.</a:t>
            </a:r>
            <a:endParaRPr sz="18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 dirty="0">
                <a:solidFill>
                  <a:schemeClr val="dk1"/>
                </a:solidFill>
              </a:rPr>
              <a:t>Пятая глава</a:t>
            </a:r>
            <a:r>
              <a:rPr lang="ru" sz="1800" dirty="0">
                <a:solidFill>
                  <a:schemeClr val="dk1"/>
                </a:solidFill>
              </a:rPr>
              <a:t> состоит из 27 статей (ст. 29 - 50) и посвящена организации охраны здоровья.</a:t>
            </a:r>
            <a:endParaRPr sz="18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3" name="Google Shape;253;p37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58" y="73811"/>
            <a:ext cx="948210" cy="840590"/>
          </a:xfrm>
          <a:prstGeom prst="rect">
            <a:avLst/>
          </a:prstGeom>
          <a:noFill/>
          <a:ln>
            <a:noFill/>
          </a:ln>
        </p:spPr>
      </p:pic>
      <p:sp>
        <p:nvSpPr>
          <p:cNvPr id="254" name="Google Shape;254;p37"/>
          <p:cNvSpPr/>
          <p:nvPr/>
        </p:nvSpPr>
        <p:spPr>
          <a:xfrm>
            <a:off x="0" y="4757400"/>
            <a:ext cx="9144000" cy="386100"/>
          </a:xfrm>
          <a:prstGeom prst="rect">
            <a:avLst/>
          </a:prstGeom>
          <a:solidFill>
            <a:srgbClr val="8A2E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37"/>
          <p:cNvSpPr txBox="1"/>
          <p:nvPr/>
        </p:nvSpPr>
        <p:spPr>
          <a:xfrm>
            <a:off x="217742" y="850205"/>
            <a:ext cx="8850000" cy="3785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 dirty="0">
                <a:solidFill>
                  <a:schemeClr val="dk1"/>
                </a:solidFill>
              </a:rPr>
              <a:t>Шестая глава</a:t>
            </a:r>
            <a:r>
              <a:rPr lang="ru" sz="1800" dirty="0">
                <a:solidFill>
                  <a:schemeClr val="dk1"/>
                </a:solidFill>
              </a:rPr>
              <a:t> включает 8 статей (ст. 51 - 57), посвящена охране здоровья матери и ребенка.</a:t>
            </a:r>
            <a:endParaRPr sz="18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 dirty="0">
                <a:solidFill>
                  <a:schemeClr val="dk1"/>
                </a:solidFill>
              </a:rPr>
              <a:t>Седьмая глава</a:t>
            </a:r>
            <a:r>
              <a:rPr lang="ru" sz="1800" dirty="0">
                <a:solidFill>
                  <a:schemeClr val="dk1"/>
                </a:solidFill>
              </a:rPr>
              <a:t> содержит 8 статей (ст. 58 - 65) раскрывает сущность медицинской экспертизы и медицинского освидетельствования.</a:t>
            </a:r>
            <a:endParaRPr sz="18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 dirty="0">
                <a:solidFill>
                  <a:schemeClr val="dk1"/>
                </a:solidFill>
              </a:rPr>
              <a:t>Восьмая глава</a:t>
            </a:r>
            <a:r>
              <a:rPr lang="ru" sz="1800" dirty="0">
                <a:solidFill>
                  <a:schemeClr val="dk1"/>
                </a:solidFill>
              </a:rPr>
              <a:t> охватывает 4 статьи (ст. 66 – 68.1), описывает медицинские мероприятия, осуществляемые в связи со смертью человека.</a:t>
            </a:r>
            <a:endParaRPr sz="18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 dirty="0">
                <a:solidFill>
                  <a:schemeClr val="dk1"/>
                </a:solidFill>
              </a:rPr>
              <a:t>Девятая глава</a:t>
            </a:r>
            <a:r>
              <a:rPr lang="ru" sz="1800" dirty="0">
                <a:solidFill>
                  <a:schemeClr val="dk1"/>
                </a:solidFill>
              </a:rPr>
              <a:t> состоит из 11 статей (ст. 69 – 79.1) – медицинские работники и фармацевтические работники, медицинские организации.</a:t>
            </a:r>
            <a:endParaRPr sz="18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 dirty="0">
                <a:solidFill>
                  <a:schemeClr val="dk1"/>
                </a:solidFill>
              </a:rPr>
              <a:t>Десятая глава </a:t>
            </a:r>
            <a:r>
              <a:rPr lang="ru" sz="1800" dirty="0">
                <a:solidFill>
                  <a:schemeClr val="dk1"/>
                </a:solidFill>
              </a:rPr>
              <a:t>(ст. 80-81) – программа государственных гарантий.</a:t>
            </a:r>
          </a:p>
          <a:p>
            <a:r>
              <a:rPr lang="ru-RU" sz="1800" b="1" dirty="0"/>
              <a:t>Одиннадцатая глава </a:t>
            </a:r>
            <a:r>
              <a:rPr lang="ru-RU" sz="1800" dirty="0"/>
              <a:t>(ст. 82-84) – финансовое обеспечение, </a:t>
            </a:r>
          </a:p>
          <a:p>
            <a:r>
              <a:rPr lang="ru-RU" sz="1800" b="1" dirty="0"/>
              <a:t>Двенадцатая глава </a:t>
            </a:r>
            <a:r>
              <a:rPr lang="ru-RU" sz="1800" dirty="0"/>
              <a:t>(ст. 85-97) – организация контроля, </a:t>
            </a:r>
          </a:p>
          <a:p>
            <a:r>
              <a:rPr lang="ru-RU" sz="1800" b="1" dirty="0"/>
              <a:t>Тринадцатая глава </a:t>
            </a:r>
            <a:r>
              <a:rPr lang="ru-RU" sz="1800" dirty="0"/>
              <a:t>(ст.98) – ответственность,</a:t>
            </a:r>
          </a:p>
          <a:p>
            <a:r>
              <a:rPr lang="ru-RU" sz="1800" b="1" dirty="0"/>
              <a:t>Четырнадцатая глава </a:t>
            </a:r>
            <a:r>
              <a:rPr lang="ru-RU" sz="1800" dirty="0"/>
              <a:t>(ст. 99-101) – заключительные положения.</a:t>
            </a:r>
            <a:endParaRPr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0" name="Google Shape;270;p39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58" y="73811"/>
            <a:ext cx="1007476" cy="954108"/>
          </a:xfrm>
          <a:prstGeom prst="rect">
            <a:avLst/>
          </a:prstGeom>
          <a:noFill/>
          <a:ln>
            <a:noFill/>
          </a:ln>
        </p:spPr>
      </p:pic>
      <p:sp>
        <p:nvSpPr>
          <p:cNvPr id="271" name="Google Shape;271;p39"/>
          <p:cNvSpPr/>
          <p:nvPr/>
        </p:nvSpPr>
        <p:spPr>
          <a:xfrm>
            <a:off x="0" y="4757400"/>
            <a:ext cx="9144000" cy="386100"/>
          </a:xfrm>
          <a:prstGeom prst="rect">
            <a:avLst/>
          </a:prstGeom>
          <a:solidFill>
            <a:srgbClr val="8A2E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39"/>
          <p:cNvSpPr txBox="1"/>
          <p:nvPr/>
        </p:nvSpPr>
        <p:spPr>
          <a:xfrm>
            <a:off x="5137738" y="2030422"/>
            <a:ext cx="3604447" cy="233907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b="1" dirty="0">
                <a:solidFill>
                  <a:srgbClr val="7030A0"/>
                </a:solidFill>
              </a:rPr>
              <a:t>Заболевание</a:t>
            </a:r>
            <a:r>
              <a:rPr lang="ru" dirty="0">
                <a:solidFill>
                  <a:schemeClr val="dk1"/>
                </a:solidFill>
              </a:rPr>
              <a:t> – возникающее в связи с воздействием патогенных факторов нарушение деятельности организма, работоспособности, способности адаптироваться к изменяющимся условиям внешней и внутренней среды при одновременном изменении защитно-компенсаторных и защитно-приспособительных реакций и механизмов организма.</a:t>
            </a:r>
            <a:endParaRPr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CEABA6-5CD3-4551-03E8-6E33138B4865}"/>
              </a:ext>
            </a:extLst>
          </p:cNvPr>
          <p:cNvSpPr txBox="1"/>
          <p:nvPr/>
        </p:nvSpPr>
        <p:spPr>
          <a:xfrm>
            <a:off x="1083734" y="434843"/>
            <a:ext cx="39773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Термины и определения</a:t>
            </a:r>
          </a:p>
        </p:txBody>
      </p:sp>
      <p:sp>
        <p:nvSpPr>
          <p:cNvPr id="6" name="Табличка 5">
            <a:extLst>
              <a:ext uri="{FF2B5EF4-FFF2-40B4-BE49-F238E27FC236}">
                <a16:creationId xmlns:a16="http://schemas.microsoft.com/office/drawing/2014/main" id="{FA7A8F8F-ED58-8B5F-3C08-B9DF2D63770D}"/>
              </a:ext>
            </a:extLst>
          </p:cNvPr>
          <p:cNvSpPr/>
          <p:nvPr/>
        </p:nvSpPr>
        <p:spPr>
          <a:xfrm>
            <a:off x="195473" y="1161913"/>
            <a:ext cx="4747016" cy="3235432"/>
          </a:xfrm>
          <a:prstGeom prst="plaqu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5694B2-5AAA-7F5B-4358-DACD2A9F5D1C}"/>
              </a:ext>
            </a:extLst>
          </p:cNvPr>
          <p:cNvSpPr txBox="1"/>
          <p:nvPr/>
        </p:nvSpPr>
        <p:spPr>
          <a:xfrm>
            <a:off x="5137738" y="467808"/>
            <a:ext cx="3604447" cy="138499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7030A0"/>
                </a:solidFill>
              </a:rPr>
              <a:t>Здоровье</a:t>
            </a:r>
            <a:r>
              <a:rPr lang="ru-RU" dirty="0"/>
              <a:t> – состояние физического, психического и социального благополучия человека, при котором отсутствуют заболевания, а также расстройства функций органов и систем организма.</a:t>
            </a:r>
          </a:p>
        </p:txBody>
      </p:sp>
      <p:sp>
        <p:nvSpPr>
          <p:cNvPr id="283" name="Google Shape;283;p40"/>
          <p:cNvSpPr txBox="1"/>
          <p:nvPr/>
        </p:nvSpPr>
        <p:spPr>
          <a:xfrm>
            <a:off x="195473" y="1642516"/>
            <a:ext cx="4747016" cy="2339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 dirty="0">
                <a:solidFill>
                  <a:srgbClr val="7030A0"/>
                </a:solidFill>
              </a:rPr>
              <a:t>Охрана здоровья граждан</a:t>
            </a:r>
            <a:r>
              <a:rPr lang="ru" dirty="0">
                <a:solidFill>
                  <a:srgbClr val="7030A0"/>
                </a:solidFill>
              </a:rPr>
              <a:t> </a:t>
            </a:r>
            <a:r>
              <a:rPr lang="ru" dirty="0">
                <a:solidFill>
                  <a:schemeClr val="dk1"/>
                </a:solidFill>
              </a:rPr>
              <a:t>– система мер политического, экономического, правового, социального, научного, медицинского, в том числе профилактического характера, осуществляемых органами государственной власти РФ, их должностными лицами, гражданами в целях профилактики заболеваний, сохранения и укрепления физического и психического здоровья каждого человека, поддержания его долголетней активной жизни, предоставления ему медицинской помощи.</a:t>
            </a: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9" name="Google Shape;289;p41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58" y="73811"/>
            <a:ext cx="745009" cy="747456"/>
          </a:xfrm>
          <a:prstGeom prst="rect">
            <a:avLst/>
          </a:prstGeom>
          <a:noFill/>
          <a:ln>
            <a:noFill/>
          </a:ln>
        </p:spPr>
      </p:pic>
      <p:sp>
        <p:nvSpPr>
          <p:cNvPr id="290" name="Google Shape;290;p41"/>
          <p:cNvSpPr/>
          <p:nvPr/>
        </p:nvSpPr>
        <p:spPr>
          <a:xfrm>
            <a:off x="0" y="4757400"/>
            <a:ext cx="9144000" cy="386100"/>
          </a:xfrm>
          <a:prstGeom prst="rect">
            <a:avLst/>
          </a:prstGeom>
          <a:solidFill>
            <a:srgbClr val="8A2E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Табличка 5">
            <a:extLst>
              <a:ext uri="{FF2B5EF4-FFF2-40B4-BE49-F238E27FC236}">
                <a16:creationId xmlns:a16="http://schemas.microsoft.com/office/drawing/2014/main" id="{34D50738-FF0C-D882-2F32-B22B1382DB9F}"/>
              </a:ext>
            </a:extLst>
          </p:cNvPr>
          <p:cNvSpPr/>
          <p:nvPr/>
        </p:nvSpPr>
        <p:spPr>
          <a:xfrm>
            <a:off x="973668" y="195728"/>
            <a:ext cx="7525423" cy="1480079"/>
          </a:xfrm>
          <a:prstGeom prst="plaqu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2" name="Google Shape;292;p41"/>
          <p:cNvSpPr txBox="1"/>
          <p:nvPr/>
        </p:nvSpPr>
        <p:spPr>
          <a:xfrm>
            <a:off x="1193800" y="141499"/>
            <a:ext cx="7061199" cy="1569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 dirty="0">
                <a:solidFill>
                  <a:srgbClr val="7030A0"/>
                </a:solidFill>
              </a:rPr>
              <a:t>Фармацевтическая организация </a:t>
            </a:r>
            <a:r>
              <a:rPr lang="ru" sz="1800" dirty="0">
                <a:solidFill>
                  <a:schemeClr val="dk1"/>
                </a:solidFill>
              </a:rPr>
              <a:t>– юридическое лицо независимо от организационно-правовой формы, осуществляющее фармацевтическую деятельность (организация оптовой торговли лекарственными средствами, аптечная организация, ИП). </a:t>
            </a:r>
            <a:endParaRPr sz="1800" dirty="0">
              <a:solidFill>
                <a:schemeClr val="dk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38FD2F-91F1-CFC3-6129-8586953AF51A}"/>
              </a:ext>
            </a:extLst>
          </p:cNvPr>
          <p:cNvSpPr txBox="1"/>
          <p:nvPr/>
        </p:nvSpPr>
        <p:spPr>
          <a:xfrm>
            <a:off x="243730" y="1826244"/>
            <a:ext cx="4572000" cy="1323439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7030A0"/>
                </a:solidFill>
              </a:rPr>
              <a:t>Медицинская помощь </a:t>
            </a:r>
            <a:r>
              <a:rPr lang="ru-RU" sz="1600" dirty="0"/>
              <a:t>– комплекс мероприятий, направленных на поддержание и (или) восстановление здоровья и включающих в себя предоставление медицинских услуг.</a:t>
            </a:r>
          </a:p>
        </p:txBody>
      </p:sp>
      <p:sp>
        <p:nvSpPr>
          <p:cNvPr id="7" name="Google Shape;301;p42">
            <a:extLst>
              <a:ext uri="{FF2B5EF4-FFF2-40B4-BE49-F238E27FC236}">
                <a16:creationId xmlns:a16="http://schemas.microsoft.com/office/drawing/2014/main" id="{91E1F875-0F5F-42C8-E94F-456958456A21}"/>
              </a:ext>
            </a:extLst>
          </p:cNvPr>
          <p:cNvSpPr txBox="1"/>
          <p:nvPr/>
        </p:nvSpPr>
        <p:spPr>
          <a:xfrm>
            <a:off x="4951196" y="1928501"/>
            <a:ext cx="4038600" cy="2646848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b="1" dirty="0">
                <a:solidFill>
                  <a:srgbClr val="7030A0"/>
                </a:solidFill>
              </a:rPr>
              <a:t>Фармацевтический работник</a:t>
            </a:r>
            <a:r>
              <a:rPr lang="ru" sz="1600" dirty="0">
                <a:solidFill>
                  <a:srgbClr val="7030A0"/>
                </a:solidFill>
              </a:rPr>
              <a:t> </a:t>
            </a:r>
            <a:r>
              <a:rPr lang="ru" sz="1600" dirty="0">
                <a:solidFill>
                  <a:schemeClr val="dk1"/>
                </a:solidFill>
              </a:rPr>
              <a:t>– физическое лицо, которое имеет фармацевтическое образование, работает в фармацевтической организации и в трудовые обязанности которого входят оптовая торговля лекарственными средствами, их хранение, перевозка и (или) розничная торговля ЛП, их изготовление, отпуск, хранение и перевозка.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4D32DF-65FB-2CF4-6159-8C955D047A00}"/>
              </a:ext>
            </a:extLst>
          </p:cNvPr>
          <p:cNvSpPr txBox="1"/>
          <p:nvPr/>
        </p:nvSpPr>
        <p:spPr>
          <a:xfrm>
            <a:off x="231930" y="3304917"/>
            <a:ext cx="4583799" cy="1323439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7030A0"/>
                </a:solidFill>
              </a:rPr>
              <a:t>Пациент</a:t>
            </a:r>
            <a:r>
              <a:rPr lang="ru-RU" sz="1600" dirty="0"/>
              <a:t> – физическое лицо, которому оказывается медицинская помощь или которое обратилось за оказанием медицинской помощи независимо от наличия у него заболевания и от его состояния.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" name="Google Shape;307;p43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57" y="73810"/>
            <a:ext cx="965143" cy="874457"/>
          </a:xfrm>
          <a:prstGeom prst="rect">
            <a:avLst/>
          </a:prstGeom>
          <a:noFill/>
          <a:ln>
            <a:noFill/>
          </a:ln>
        </p:spPr>
      </p:pic>
      <p:sp>
        <p:nvSpPr>
          <p:cNvPr id="308" name="Google Shape;308;p43"/>
          <p:cNvSpPr/>
          <p:nvPr/>
        </p:nvSpPr>
        <p:spPr>
          <a:xfrm>
            <a:off x="0" y="4757400"/>
            <a:ext cx="9144000" cy="386100"/>
          </a:xfrm>
          <a:prstGeom prst="rect">
            <a:avLst/>
          </a:prstGeom>
          <a:solidFill>
            <a:srgbClr val="8A2E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43"/>
          <p:cNvSpPr txBox="1"/>
          <p:nvPr/>
        </p:nvSpPr>
        <p:spPr>
          <a:xfrm>
            <a:off x="293875" y="1482000"/>
            <a:ext cx="8850000" cy="3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43"/>
          <p:cNvSpPr txBox="1"/>
          <p:nvPr/>
        </p:nvSpPr>
        <p:spPr>
          <a:xfrm>
            <a:off x="147000" y="948267"/>
            <a:ext cx="8850000" cy="4801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" sz="2000" dirty="0">
                <a:solidFill>
                  <a:schemeClr val="dk1"/>
                </a:solidFill>
              </a:rPr>
              <a:t>соблюдение прав граждан в сфере охраны здоровья и обеспечение государственных гарантий;</a:t>
            </a:r>
            <a:endParaRPr sz="2000" dirty="0">
              <a:solidFill>
                <a:schemeClr val="dk1"/>
              </a:solidFill>
            </a:endParaRPr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" sz="2000" dirty="0">
                <a:solidFill>
                  <a:schemeClr val="dk1"/>
                </a:solidFill>
              </a:rPr>
              <a:t>приоритет интересов пациента при оказании медицинской помощи;</a:t>
            </a:r>
            <a:endParaRPr sz="2000" dirty="0">
              <a:solidFill>
                <a:schemeClr val="dk1"/>
              </a:solidFill>
            </a:endParaRPr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" sz="2000" dirty="0">
                <a:solidFill>
                  <a:schemeClr val="dk1"/>
                </a:solidFill>
              </a:rPr>
              <a:t>приоритет охраны здоровья детей;</a:t>
            </a:r>
            <a:endParaRPr sz="2000" dirty="0">
              <a:solidFill>
                <a:schemeClr val="dk1"/>
              </a:solidFill>
            </a:endParaRPr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" sz="2000" dirty="0">
                <a:solidFill>
                  <a:schemeClr val="dk1"/>
                </a:solidFill>
              </a:rPr>
              <a:t>социальная защищенность граждан в случае утраты здоровья;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2000" dirty="0">
                <a:solidFill>
                  <a:schemeClr val="dk1"/>
                </a:solidFill>
              </a:rPr>
              <a:t>ответственность органов государственной власти за обеспечение прав граждан в сфере охраны здоровья;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2000" dirty="0">
                <a:solidFill>
                  <a:schemeClr val="dk1"/>
                </a:solidFill>
              </a:rPr>
              <a:t>доступность и качество медицинской помощи;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2000" dirty="0">
                <a:solidFill>
                  <a:schemeClr val="dk1"/>
                </a:solidFill>
              </a:rPr>
              <a:t>недопустимость отказа в оказании медицинской помощи;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2000" dirty="0">
                <a:solidFill>
                  <a:schemeClr val="dk1"/>
                </a:solidFill>
              </a:rPr>
              <a:t>приоритет профилактики в сфере охраны здоровья;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2000" dirty="0">
                <a:solidFill>
                  <a:schemeClr val="dk1"/>
                </a:solidFill>
              </a:rPr>
              <a:t>соблюдение врачебной тайны.</a:t>
            </a:r>
            <a:endParaRPr lang="ru-RU" sz="20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78C9A5-C456-904D-A71C-985F8E33E55E}"/>
              </a:ext>
            </a:extLst>
          </p:cNvPr>
          <p:cNvSpPr txBox="1"/>
          <p:nvPr/>
        </p:nvSpPr>
        <p:spPr>
          <a:xfrm>
            <a:off x="1255708" y="583106"/>
            <a:ext cx="49784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Принципы охраны здоровья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76246BE-B57C-0D7C-CDAC-DC064C5F272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07609" y="0"/>
            <a:ext cx="2760134" cy="13800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45"/>
          <p:cNvSpPr txBox="1">
            <a:spLocks noGrp="1"/>
          </p:cNvSpPr>
          <p:nvPr>
            <p:ph type="ctrTitle"/>
          </p:nvPr>
        </p:nvSpPr>
        <p:spPr>
          <a:xfrm>
            <a:off x="-372533" y="-84495"/>
            <a:ext cx="7899392" cy="118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 b="1" dirty="0">
                <a:solidFill>
                  <a:srgbClr val="C00000"/>
                </a:solidFill>
              </a:rPr>
              <a:t>5. Права и обязанности граждан </a:t>
            </a:r>
            <a:br>
              <a:rPr lang="ru" sz="2400" b="1" dirty="0">
                <a:solidFill>
                  <a:srgbClr val="C00000"/>
                </a:solidFill>
              </a:rPr>
            </a:br>
            <a:r>
              <a:rPr lang="ru" sz="2400" b="1" dirty="0">
                <a:solidFill>
                  <a:srgbClr val="C00000"/>
                </a:solidFill>
              </a:rPr>
              <a:t>в сфере охраны здоровья</a:t>
            </a:r>
            <a:endParaRPr sz="2400" b="1" dirty="0">
              <a:solidFill>
                <a:srgbClr val="C00000"/>
              </a:solidFill>
            </a:endParaRPr>
          </a:p>
        </p:txBody>
      </p:sp>
      <p:pic>
        <p:nvPicPr>
          <p:cNvPr id="325" name="Google Shape;325;p45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58" y="73811"/>
            <a:ext cx="892002" cy="815190"/>
          </a:xfrm>
          <a:prstGeom prst="rect">
            <a:avLst/>
          </a:prstGeom>
          <a:noFill/>
          <a:ln>
            <a:noFill/>
          </a:ln>
        </p:spPr>
      </p:pic>
      <p:sp>
        <p:nvSpPr>
          <p:cNvPr id="326" name="Google Shape;326;p45"/>
          <p:cNvSpPr/>
          <p:nvPr/>
        </p:nvSpPr>
        <p:spPr>
          <a:xfrm>
            <a:off x="0" y="4757400"/>
            <a:ext cx="9144000" cy="386100"/>
          </a:xfrm>
          <a:prstGeom prst="rect">
            <a:avLst/>
          </a:prstGeom>
          <a:solidFill>
            <a:srgbClr val="8A2E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45"/>
          <p:cNvSpPr txBox="1"/>
          <p:nvPr/>
        </p:nvSpPr>
        <p:spPr>
          <a:xfrm>
            <a:off x="293875" y="1482000"/>
            <a:ext cx="8850000" cy="3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45"/>
          <p:cNvSpPr txBox="1"/>
          <p:nvPr/>
        </p:nvSpPr>
        <p:spPr>
          <a:xfrm>
            <a:off x="147000" y="1141171"/>
            <a:ext cx="8850000" cy="4062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 dirty="0">
                <a:solidFill>
                  <a:srgbClr val="002060"/>
                </a:solidFill>
              </a:rPr>
              <a:t>Пациент имеет право на:</a:t>
            </a:r>
            <a:endParaRPr sz="1800" b="1" dirty="0">
              <a:solidFill>
                <a:srgbClr val="002060"/>
              </a:solidFill>
            </a:endParaRPr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" sz="1800" dirty="0">
                <a:solidFill>
                  <a:schemeClr val="dk1"/>
                </a:solidFill>
              </a:rPr>
              <a:t>выбор врача и выбор медицинской организации;</a:t>
            </a:r>
            <a:endParaRPr sz="1800" dirty="0">
              <a:solidFill>
                <a:schemeClr val="dk1"/>
              </a:solidFill>
            </a:endParaRPr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" sz="1800" dirty="0">
                <a:solidFill>
                  <a:schemeClr val="dk1"/>
                </a:solidFill>
              </a:rPr>
              <a:t>профилактику, диагностику, лечение, медицинскую реабилитацию в медицинских организациях в условиях, соответствующих санитарно-гигиеническим требованиям;</a:t>
            </a:r>
            <a:endParaRPr sz="1800" dirty="0">
              <a:solidFill>
                <a:schemeClr val="dk1"/>
              </a:solidFill>
            </a:endParaRPr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" sz="1800" dirty="0">
                <a:solidFill>
                  <a:schemeClr val="dk1"/>
                </a:solidFill>
              </a:rPr>
              <a:t>получение консультаций врачей-специалистов;</a:t>
            </a:r>
            <a:endParaRPr sz="1800" dirty="0">
              <a:solidFill>
                <a:schemeClr val="dk1"/>
              </a:solidFill>
            </a:endParaRPr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" sz="1800" dirty="0">
                <a:solidFill>
                  <a:schemeClr val="dk1"/>
                </a:solidFill>
              </a:rPr>
              <a:t>облегчение боли, связанной с заболеванием, состоянием и (или) медицинским вмешательством, методами и ЛП, в том числе наркотическими и психотропными ЛП;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800" dirty="0">
                <a:solidFill>
                  <a:schemeClr val="dk1"/>
                </a:solidFill>
              </a:rPr>
              <a:t>получение информации о своих правах и обязанностях, состоянии своего здоровья, выбор лиц, которым в интересах пациента может быть передана информация о состоянии его здоровья, в том числе после его смерти;</a:t>
            </a:r>
          </a:p>
          <a:p>
            <a:pPr marL="342900" indent="-342900" algn="just">
              <a:buFont typeface="+mj-lt"/>
              <a:buAutoNum type="arabicPeriod"/>
            </a:pPr>
            <a:endParaRPr lang="ru-RU" sz="18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86EAA62-A611-27E7-7CA8-4E2E6BCE724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064511" y="71967"/>
            <a:ext cx="1785614" cy="16340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4" name="Google Shape;334;p46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57" y="73811"/>
            <a:ext cx="982075" cy="849056"/>
          </a:xfrm>
          <a:prstGeom prst="rect">
            <a:avLst/>
          </a:prstGeom>
          <a:noFill/>
          <a:ln>
            <a:noFill/>
          </a:ln>
        </p:spPr>
      </p:pic>
      <p:sp>
        <p:nvSpPr>
          <p:cNvPr id="335" name="Google Shape;335;p46"/>
          <p:cNvSpPr/>
          <p:nvPr/>
        </p:nvSpPr>
        <p:spPr>
          <a:xfrm>
            <a:off x="0" y="4757400"/>
            <a:ext cx="9144000" cy="386100"/>
          </a:xfrm>
          <a:prstGeom prst="rect">
            <a:avLst/>
          </a:prstGeom>
          <a:solidFill>
            <a:srgbClr val="8A2E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46"/>
          <p:cNvSpPr txBox="1"/>
          <p:nvPr/>
        </p:nvSpPr>
        <p:spPr>
          <a:xfrm>
            <a:off x="293875" y="1482000"/>
            <a:ext cx="8850000" cy="3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DF90D4-6876-130C-D1B3-42BA87534EC6}"/>
              </a:ext>
            </a:extLst>
          </p:cNvPr>
          <p:cNvSpPr txBox="1"/>
          <p:nvPr/>
        </p:nvSpPr>
        <p:spPr>
          <a:xfrm>
            <a:off x="293875" y="1276055"/>
            <a:ext cx="829733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/>
            <a:r>
              <a:rPr lang="ru-RU" sz="2000" dirty="0">
                <a:solidFill>
                  <a:schemeClr val="dk1"/>
                </a:solidFill>
              </a:rPr>
              <a:t>6. получение лечебного питания в стационаре;</a:t>
            </a:r>
          </a:p>
          <a:p>
            <a:pPr lvl="0" algn="just"/>
            <a:r>
              <a:rPr lang="ru-RU" sz="2000" dirty="0">
                <a:solidFill>
                  <a:schemeClr val="dk1"/>
                </a:solidFill>
              </a:rPr>
              <a:t>7. защиту сведений, составляющих врачебную тайну;</a:t>
            </a:r>
          </a:p>
          <a:p>
            <a:pPr lvl="0" algn="just"/>
            <a:r>
              <a:rPr lang="ru-RU" sz="2000" dirty="0">
                <a:solidFill>
                  <a:schemeClr val="dk1"/>
                </a:solidFill>
              </a:rPr>
              <a:t>8. отказ от медицинского вмешательства;</a:t>
            </a:r>
          </a:p>
          <a:p>
            <a:pPr lvl="0" algn="just"/>
            <a:r>
              <a:rPr lang="ru-RU" sz="2000" dirty="0">
                <a:solidFill>
                  <a:schemeClr val="dk1"/>
                </a:solidFill>
              </a:rPr>
              <a:t>9. возмещение вреда здоровью при оказании ему медицинской помощи;</a:t>
            </a:r>
          </a:p>
          <a:p>
            <a:pPr lvl="0" algn="just"/>
            <a:r>
              <a:rPr lang="ru-RU" sz="2000" dirty="0">
                <a:solidFill>
                  <a:schemeClr val="dk1"/>
                </a:solidFill>
              </a:rPr>
              <a:t>10. допуск адвоката или законного представителя для защиты своих прав;</a:t>
            </a:r>
          </a:p>
          <a:p>
            <a:pPr lvl="0" algn="just"/>
            <a:r>
              <a:rPr lang="ru-RU" sz="2000" dirty="0">
                <a:solidFill>
                  <a:schemeClr val="dk1"/>
                </a:solidFill>
              </a:rPr>
              <a:t>11. допуск священнослужителя и предоставление условий для отправления религиозных обрядов.</a:t>
            </a:r>
            <a:endParaRPr lang="ru-RU" sz="200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E410610-41D5-AEA9-69AF-B3D4BB82273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56110" y="-80888"/>
            <a:ext cx="2377646" cy="2225233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2" name="Google Shape;352;p48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58" y="73810"/>
            <a:ext cx="736542" cy="645857"/>
          </a:xfrm>
          <a:prstGeom prst="rect">
            <a:avLst/>
          </a:prstGeom>
          <a:noFill/>
          <a:ln>
            <a:noFill/>
          </a:ln>
        </p:spPr>
      </p:pic>
      <p:sp>
        <p:nvSpPr>
          <p:cNvPr id="353" name="Google Shape;353;p48"/>
          <p:cNvSpPr/>
          <p:nvPr/>
        </p:nvSpPr>
        <p:spPr>
          <a:xfrm>
            <a:off x="0" y="4757400"/>
            <a:ext cx="9144000" cy="386100"/>
          </a:xfrm>
          <a:prstGeom prst="rect">
            <a:avLst/>
          </a:prstGeom>
          <a:solidFill>
            <a:srgbClr val="8A2E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48"/>
          <p:cNvSpPr txBox="1"/>
          <p:nvPr/>
        </p:nvSpPr>
        <p:spPr>
          <a:xfrm>
            <a:off x="293875" y="1482000"/>
            <a:ext cx="8850000" cy="3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5" name="Google Shape;355;p48"/>
          <p:cNvSpPr txBox="1"/>
          <p:nvPr/>
        </p:nvSpPr>
        <p:spPr>
          <a:xfrm>
            <a:off x="220375" y="1556805"/>
            <a:ext cx="8703250" cy="3385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/>
              <a:t>Медицинское вмешательство </a:t>
            </a:r>
            <a:r>
              <a:rPr lang="ru" sz="1600" i="1" u="sng" dirty="0"/>
              <a:t>без согласия допускается</a:t>
            </a:r>
            <a:r>
              <a:rPr lang="ru" sz="1600" dirty="0"/>
              <a:t>:</a:t>
            </a:r>
            <a:endParaRPr sz="16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600" dirty="0"/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AutoNum type="arabicParenR"/>
            </a:pPr>
            <a:r>
              <a:rPr lang="ru" sz="1600" dirty="0"/>
              <a:t>если необходимо по экстренным показаниям для устранения угрозы жизни человека и если его состояние не позволяет выразить свою волю или отсутствуют законные представители;</a:t>
            </a:r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AutoNum type="arabicParenR"/>
            </a:pPr>
            <a:r>
              <a:rPr lang="ru-RU" sz="1600" dirty="0">
                <a:solidFill>
                  <a:schemeClr val="dk1"/>
                </a:solidFill>
              </a:rPr>
              <a:t>в отношении лиц, страдающих заболеваниями, представляющими опасность для окружающих;</a:t>
            </a:r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AutoNum type="arabicParenR"/>
            </a:pPr>
            <a:r>
              <a:rPr lang="ru-RU" sz="1600" dirty="0">
                <a:solidFill>
                  <a:schemeClr val="dk1"/>
                </a:solidFill>
              </a:rPr>
              <a:t>в отношении лиц, страдающих тяжелыми психическими расстройствами;</a:t>
            </a:r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AutoNum type="arabicParenR"/>
            </a:pPr>
            <a:r>
              <a:rPr lang="ru-RU" sz="1600" dirty="0">
                <a:solidFill>
                  <a:schemeClr val="dk1"/>
                </a:solidFill>
              </a:rPr>
              <a:t>в отношении лиц, совершивших общественно опасные деяния (преступления);</a:t>
            </a:r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AutoNum type="arabicParenR"/>
            </a:pPr>
            <a:r>
              <a:rPr lang="ru-RU" sz="1600" dirty="0">
                <a:solidFill>
                  <a:schemeClr val="dk1"/>
                </a:solidFill>
              </a:rPr>
              <a:t>при проведении судебно-медицинской экспертизы и (или) судебно-психиатрической экспертизы.</a:t>
            </a:r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AutoNum type="arabicParenR"/>
            </a:pPr>
            <a:r>
              <a:rPr lang="ru-RU" sz="1600" dirty="0">
                <a:solidFill>
                  <a:schemeClr val="dk1"/>
                </a:solidFill>
              </a:rPr>
              <a:t>при оказании паллиативной медицинской помощи.</a:t>
            </a:r>
            <a:endParaRPr lang="ru-RU" sz="1600" dirty="0"/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AutoNum type="arabicParenR"/>
            </a:pPr>
            <a:endParaRPr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9BC764-1DED-4907-4338-4C17F55C3936}"/>
              </a:ext>
            </a:extLst>
          </p:cNvPr>
          <p:cNvSpPr txBox="1"/>
          <p:nvPr/>
        </p:nvSpPr>
        <p:spPr>
          <a:xfrm>
            <a:off x="891883" y="109934"/>
            <a:ext cx="7935511" cy="83099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chemeClr val="tx1"/>
                </a:solidFill>
              </a:rPr>
              <a:t>Необходимым предварительным условием медицинского вмешательства является дача </a:t>
            </a:r>
            <a:r>
              <a:rPr lang="ru-RU" sz="1600" b="1" dirty="0">
                <a:solidFill>
                  <a:schemeClr val="tx1"/>
                </a:solidFill>
              </a:rPr>
              <a:t>информированного добровольного согласия</a:t>
            </a:r>
            <a:r>
              <a:rPr lang="ru-RU" sz="1600" dirty="0">
                <a:solidFill>
                  <a:schemeClr val="tx1"/>
                </a:solidFill>
              </a:rPr>
              <a:t> гражданина или его законного представителя.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C44D238-02EC-4056-8451-12A98E34AA2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942601" y="997244"/>
            <a:ext cx="1540933" cy="10443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045E9370-0786-7DA3-AF15-2827AF4CE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6433" y="485433"/>
            <a:ext cx="2448433" cy="5727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План занятия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8ADC772-2F3D-3B72-582D-5686966516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lvl="0" algn="just"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</a:rPr>
              <a:t>Государственное регулирование фармацевтического рынка. </a:t>
            </a:r>
          </a:p>
          <a:p>
            <a:pPr lvl="0" algn="just"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</a:rPr>
              <a:t>Конституция Российской Федерации.</a:t>
            </a:r>
          </a:p>
          <a:p>
            <a:pPr lvl="0" algn="just"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</a:rPr>
              <a:t>ФЗ «Об обращении ЛС» №61-ФЗ.</a:t>
            </a:r>
          </a:p>
          <a:p>
            <a:pPr lvl="0" algn="just"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</a:rPr>
              <a:t>Структура и основные понятия ФЗ №323.</a:t>
            </a:r>
          </a:p>
          <a:p>
            <a:pPr lvl="0" algn="just"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</a:rPr>
              <a:t>Права и обязанности граждан в сфере охраны здоровья.</a:t>
            </a:r>
          </a:p>
          <a:p>
            <a:pPr lvl="0" algn="just"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</a:rPr>
              <a:t>Права и обязанности фармацевтических работников.</a:t>
            </a:r>
          </a:p>
          <a:p>
            <a:pPr algn="just"/>
            <a:endParaRPr lang="ru-RU" dirty="0"/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A86A9736-5323-B010-88CA-D52964406FD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2</a:t>
            </a:fld>
            <a:endParaRPr lang="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3F3B12B-FD05-2FD9-7FF9-CDEB5CD271C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176115" cy="115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3208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0" name="Google Shape;370;p50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58" y="73811"/>
            <a:ext cx="846610" cy="764390"/>
          </a:xfrm>
          <a:prstGeom prst="rect">
            <a:avLst/>
          </a:prstGeom>
          <a:noFill/>
          <a:ln>
            <a:noFill/>
          </a:ln>
        </p:spPr>
      </p:pic>
      <p:sp>
        <p:nvSpPr>
          <p:cNvPr id="371" name="Google Shape;371;p50"/>
          <p:cNvSpPr/>
          <p:nvPr/>
        </p:nvSpPr>
        <p:spPr>
          <a:xfrm>
            <a:off x="0" y="4757400"/>
            <a:ext cx="9144000" cy="386100"/>
          </a:xfrm>
          <a:prstGeom prst="rect">
            <a:avLst/>
          </a:prstGeom>
          <a:solidFill>
            <a:srgbClr val="8A2E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80CA772-F6C8-B9E6-E748-DBE147894004}"/>
              </a:ext>
            </a:extLst>
          </p:cNvPr>
          <p:cNvSpPr txBox="1"/>
          <p:nvPr/>
        </p:nvSpPr>
        <p:spPr>
          <a:xfrm>
            <a:off x="1151467" y="339439"/>
            <a:ext cx="7713133" cy="400110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Граждане </a:t>
            </a:r>
            <a:r>
              <a:rPr lang="ru-RU" sz="2000" b="1" dirty="0"/>
              <a:t>обязаны</a:t>
            </a:r>
            <a:r>
              <a:rPr lang="ru-RU" sz="2000" dirty="0"/>
              <a:t> заботиться о сохранении своего здоровья.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3E42FE-FBDB-2CF5-8D8C-7E941D5DFA2F}"/>
              </a:ext>
            </a:extLst>
          </p:cNvPr>
          <p:cNvSpPr txBox="1"/>
          <p:nvPr/>
        </p:nvSpPr>
        <p:spPr>
          <a:xfrm>
            <a:off x="287867" y="907006"/>
            <a:ext cx="8576733" cy="707886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Граждане в случаях, предусмотренных законодательством РФ, </a:t>
            </a:r>
            <a:r>
              <a:rPr lang="ru-RU" sz="2000" b="1" dirty="0"/>
              <a:t>обязаны </a:t>
            </a:r>
            <a:r>
              <a:rPr lang="ru-RU" sz="2000" dirty="0"/>
              <a:t>проходить </a:t>
            </a:r>
            <a:r>
              <a:rPr lang="ru-RU" sz="2000" b="1" dirty="0"/>
              <a:t>медицинские осмотры</a:t>
            </a:r>
            <a:r>
              <a:rPr lang="ru-RU" sz="2000" dirty="0"/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8975A6-1D5D-3DEB-CA91-24D7FFB1D9BB}"/>
              </a:ext>
            </a:extLst>
          </p:cNvPr>
          <p:cNvSpPr txBox="1"/>
          <p:nvPr/>
        </p:nvSpPr>
        <p:spPr>
          <a:xfrm>
            <a:off x="279399" y="1695970"/>
            <a:ext cx="8576733" cy="1631216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Граждане, страдающие </a:t>
            </a:r>
            <a:r>
              <a:rPr lang="ru-RU" sz="2000" b="1" dirty="0"/>
              <a:t>заболеваниями, представляющими опасность</a:t>
            </a:r>
            <a:r>
              <a:rPr lang="ru-RU" sz="2000" dirty="0"/>
              <a:t> для окружающих, в случаях, предусмотренных законодательством РФ, </a:t>
            </a:r>
            <a:r>
              <a:rPr lang="ru-RU" sz="2000" b="1" dirty="0"/>
              <a:t>обязаны проходить медицинское обследование </a:t>
            </a:r>
            <a:r>
              <a:rPr lang="ru-RU" sz="2000" dirty="0"/>
              <a:t>и </a:t>
            </a:r>
            <a:r>
              <a:rPr lang="ru-RU" sz="2000" b="1" dirty="0"/>
              <a:t>лечение</a:t>
            </a:r>
            <a:r>
              <a:rPr lang="ru-RU" sz="2000" dirty="0"/>
              <a:t>, а также заниматься профилактикой этих заболеваний.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17E6A69-B2AE-FF56-6A74-D11981F83225}"/>
              </a:ext>
            </a:extLst>
          </p:cNvPr>
          <p:cNvSpPr txBox="1"/>
          <p:nvPr/>
        </p:nvSpPr>
        <p:spPr>
          <a:xfrm>
            <a:off x="279399" y="3408264"/>
            <a:ext cx="8576733" cy="1323439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Граждане, находящиеся на лечении, </a:t>
            </a:r>
            <a:r>
              <a:rPr lang="ru-RU" sz="2000" b="1" dirty="0"/>
              <a:t>обязаны соблюдать режим лечения</a:t>
            </a:r>
            <a:r>
              <a:rPr lang="ru-RU" sz="2000" dirty="0"/>
              <a:t>, в том числе определенный на период их временной нетрудоспособности, и правила поведения пациента в медицинских организациях.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51"/>
          <p:cNvSpPr txBox="1">
            <a:spLocks noGrp="1"/>
          </p:cNvSpPr>
          <p:nvPr>
            <p:ph type="ctrTitle"/>
          </p:nvPr>
        </p:nvSpPr>
        <p:spPr>
          <a:xfrm>
            <a:off x="-186317" y="73810"/>
            <a:ext cx="7814783" cy="118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800" b="1" dirty="0">
                <a:solidFill>
                  <a:srgbClr val="C00000"/>
                </a:solidFill>
              </a:rPr>
              <a:t>6. Права и обязанности фармацевтических работников</a:t>
            </a:r>
            <a:endParaRPr sz="2800" b="1" dirty="0">
              <a:solidFill>
                <a:srgbClr val="C00000"/>
              </a:solidFill>
            </a:endParaRPr>
          </a:p>
        </p:txBody>
      </p:sp>
      <p:pic>
        <p:nvPicPr>
          <p:cNvPr id="379" name="Google Shape;379;p51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57" y="73810"/>
            <a:ext cx="897409" cy="772857"/>
          </a:xfrm>
          <a:prstGeom prst="rect">
            <a:avLst/>
          </a:prstGeom>
          <a:noFill/>
          <a:ln>
            <a:noFill/>
          </a:ln>
        </p:spPr>
      </p:pic>
      <p:sp>
        <p:nvSpPr>
          <p:cNvPr id="380" name="Google Shape;380;p51"/>
          <p:cNvSpPr/>
          <p:nvPr/>
        </p:nvSpPr>
        <p:spPr>
          <a:xfrm>
            <a:off x="0" y="4757400"/>
            <a:ext cx="9144000" cy="386100"/>
          </a:xfrm>
          <a:prstGeom prst="rect">
            <a:avLst/>
          </a:prstGeom>
          <a:solidFill>
            <a:srgbClr val="8A2E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1" name="Google Shape;381;p51"/>
          <p:cNvSpPr txBox="1"/>
          <p:nvPr/>
        </p:nvSpPr>
        <p:spPr>
          <a:xfrm>
            <a:off x="293875" y="1482000"/>
            <a:ext cx="8850000" cy="3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2" name="Google Shape;382;p51"/>
          <p:cNvSpPr txBox="1"/>
          <p:nvPr/>
        </p:nvSpPr>
        <p:spPr>
          <a:xfrm>
            <a:off x="147000" y="1295232"/>
            <a:ext cx="8850000" cy="4062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 dirty="0">
                <a:solidFill>
                  <a:srgbClr val="002060"/>
                </a:solidFill>
              </a:rPr>
              <a:t>Право на осуществление фармацевтической деятельности в РФ имеют:</a:t>
            </a:r>
            <a:endParaRPr sz="1800" b="1" dirty="0">
              <a:solidFill>
                <a:srgbClr val="002060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</a:endParaRPr>
          </a:p>
          <a:p>
            <a:pPr marL="457200" lvl="0" indent="-457200" algn="just" rtl="0">
              <a:spcBef>
                <a:spcPts val="0"/>
              </a:spcBef>
              <a:spcAft>
                <a:spcPts val="0"/>
              </a:spcAft>
              <a:buAutoNum type="arabicParenR"/>
            </a:pPr>
            <a:r>
              <a:rPr lang="ru" sz="1800" dirty="0">
                <a:solidFill>
                  <a:schemeClr val="dk1"/>
                </a:solidFill>
              </a:rPr>
              <a:t>лица, получившие фармацевтическое образование в российских организациях, осуществляющих образовательную деятельность, и прошедшие аккредитацию специалиста;</a:t>
            </a:r>
          </a:p>
          <a:p>
            <a:pPr marL="457200" indent="-457200" algn="just">
              <a:buFont typeface="Arial"/>
              <a:buAutoNum type="arabicParenR"/>
            </a:pPr>
            <a:r>
              <a:rPr lang="ru-RU" sz="1800" dirty="0">
                <a:solidFill>
                  <a:schemeClr val="dk1"/>
                </a:solidFill>
              </a:rPr>
              <a:t>лица, обладающие правом на осуществление медицинской деятельности и получившие дополнительное профессиональное образование в части розничной торговли ЛП, при условии их работы в обособленных подразделениях медицинских организаций, имеющих лицензию на осуществление фармацевтической деятельности и расположенных в сельских населенных пунктах, в которых отсутствуют аптечные организации.</a:t>
            </a:r>
            <a:endParaRPr lang="ru-RU" sz="1800" dirty="0"/>
          </a:p>
          <a:p>
            <a:pPr marL="457200" lvl="0" indent="-457200" algn="just" rtl="0">
              <a:spcBef>
                <a:spcPts val="0"/>
              </a:spcBef>
              <a:spcAft>
                <a:spcPts val="0"/>
              </a:spcAft>
              <a:buAutoNum type="arabicParenR"/>
            </a:pPr>
            <a:endParaRPr sz="18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43760F7-D377-9AA8-1B18-182654B2ACC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289801" y="73810"/>
            <a:ext cx="1435453" cy="12848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7" name="Google Shape;397;p53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58" y="73811"/>
            <a:ext cx="948210" cy="877190"/>
          </a:xfrm>
          <a:prstGeom prst="rect">
            <a:avLst/>
          </a:prstGeom>
          <a:noFill/>
          <a:ln>
            <a:noFill/>
          </a:ln>
        </p:spPr>
      </p:pic>
      <p:sp>
        <p:nvSpPr>
          <p:cNvPr id="398" name="Google Shape;398;p53"/>
          <p:cNvSpPr/>
          <p:nvPr/>
        </p:nvSpPr>
        <p:spPr>
          <a:xfrm>
            <a:off x="0" y="4757400"/>
            <a:ext cx="9144000" cy="386100"/>
          </a:xfrm>
          <a:prstGeom prst="rect">
            <a:avLst/>
          </a:prstGeom>
          <a:solidFill>
            <a:srgbClr val="8A2E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Google Shape;399;p53"/>
          <p:cNvSpPr txBox="1"/>
          <p:nvPr/>
        </p:nvSpPr>
        <p:spPr>
          <a:xfrm>
            <a:off x="293875" y="1482000"/>
            <a:ext cx="8850000" cy="3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0" name="Google Shape;400;p53"/>
          <p:cNvSpPr txBox="1"/>
          <p:nvPr/>
        </p:nvSpPr>
        <p:spPr>
          <a:xfrm>
            <a:off x="147000" y="2298486"/>
            <a:ext cx="8850000" cy="2400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ru" sz="18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dirty="0">
                <a:solidFill>
                  <a:schemeClr val="dk1"/>
                </a:solidFill>
              </a:rPr>
              <a:t>Проводится </a:t>
            </a:r>
            <a:r>
              <a:rPr lang="ru" sz="1800" b="1" dirty="0">
                <a:solidFill>
                  <a:schemeClr val="dk1"/>
                </a:solidFill>
              </a:rPr>
              <a:t>аккредитационной комиссией </a:t>
            </a:r>
            <a:r>
              <a:rPr lang="ru" sz="1800" dirty="0">
                <a:solidFill>
                  <a:schemeClr val="dk1"/>
                </a:solidFill>
              </a:rPr>
              <a:t>по окончании освоения им профессиональных образовательных программ </a:t>
            </a:r>
            <a:r>
              <a:rPr lang="ru" sz="1800" b="1" dirty="0">
                <a:solidFill>
                  <a:srgbClr val="7030A0"/>
                </a:solidFill>
              </a:rPr>
              <a:t>не реже одного раза в пять лет</a:t>
            </a:r>
            <a:r>
              <a:rPr lang="ru" sz="1800" dirty="0">
                <a:solidFill>
                  <a:schemeClr val="dk1"/>
                </a:solidFill>
              </a:rPr>
              <a:t>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ru" sz="18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dirty="0">
                <a:solidFill>
                  <a:schemeClr val="dk1"/>
                </a:solidFill>
              </a:rPr>
              <a:t>Лицо считается прошедшим аккредитацию специалиста с момента внесения данных о прохождении в единую государственную информационную систему в сфере здравоохранения (ЕГИСЗ).</a:t>
            </a:r>
            <a:endParaRPr sz="1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947350-96D9-6FE2-A749-B34524BBD775}"/>
              </a:ext>
            </a:extLst>
          </p:cNvPr>
          <p:cNvSpPr txBox="1"/>
          <p:nvPr/>
        </p:nvSpPr>
        <p:spPr>
          <a:xfrm>
            <a:off x="1024468" y="456299"/>
            <a:ext cx="52069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800" b="1" dirty="0">
                <a:solidFill>
                  <a:srgbClr val="002060"/>
                </a:solidFill>
              </a:rPr>
              <a:t>Аккредитация специалиста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2CB3E9E-4DFB-C787-4778-9194F3F4B64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05341" y="252225"/>
            <a:ext cx="2491659" cy="19879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3F52544-89F9-1A13-D6FA-23A9BBC51949}"/>
              </a:ext>
            </a:extLst>
          </p:cNvPr>
          <p:cNvSpPr txBox="1"/>
          <p:nvPr/>
        </p:nvSpPr>
        <p:spPr>
          <a:xfrm>
            <a:off x="240133" y="1293524"/>
            <a:ext cx="6118333" cy="1200329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800" dirty="0"/>
              <a:t>– </a:t>
            </a:r>
            <a:r>
              <a:rPr lang="ru-RU" sz="1800" b="1" dirty="0"/>
              <a:t>процедура определения соответствия </a:t>
            </a:r>
            <a:r>
              <a:rPr lang="ru-RU" sz="1800" dirty="0"/>
              <a:t>лица, получившего медицинское или фармацевтическое образование, требованиям к осуществлению медицинской либо фармацевтической деятельности.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6" name="Google Shape;406;p54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58" y="73810"/>
            <a:ext cx="880475" cy="781323"/>
          </a:xfrm>
          <a:prstGeom prst="rect">
            <a:avLst/>
          </a:prstGeom>
          <a:noFill/>
          <a:ln>
            <a:noFill/>
          </a:ln>
        </p:spPr>
      </p:pic>
      <p:sp>
        <p:nvSpPr>
          <p:cNvPr id="407" name="Google Shape;407;p54"/>
          <p:cNvSpPr/>
          <p:nvPr/>
        </p:nvSpPr>
        <p:spPr>
          <a:xfrm>
            <a:off x="0" y="4757400"/>
            <a:ext cx="9144000" cy="386100"/>
          </a:xfrm>
          <a:prstGeom prst="rect">
            <a:avLst/>
          </a:prstGeom>
          <a:solidFill>
            <a:srgbClr val="8A2E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9" name="Google Shape;409;p54"/>
          <p:cNvSpPr txBox="1"/>
          <p:nvPr/>
        </p:nvSpPr>
        <p:spPr>
          <a:xfrm>
            <a:off x="180868" y="931333"/>
            <a:ext cx="5838933" cy="350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dirty="0"/>
              <a:t>Лица, </a:t>
            </a:r>
            <a:r>
              <a:rPr lang="ru" sz="1800" b="1" dirty="0"/>
              <a:t>не работавшие </a:t>
            </a:r>
            <a:r>
              <a:rPr lang="ru" sz="1800" dirty="0"/>
              <a:t>по своей специальности </a:t>
            </a:r>
            <a:r>
              <a:rPr lang="ru" sz="1800" b="1" dirty="0"/>
              <a:t>более </a:t>
            </a:r>
            <a:r>
              <a:rPr lang="ru" sz="1800" b="1" dirty="0">
                <a:solidFill>
                  <a:srgbClr val="7030A0"/>
                </a:solidFill>
              </a:rPr>
              <a:t>пяти лет</a:t>
            </a:r>
            <a:r>
              <a:rPr lang="ru" sz="1800" dirty="0"/>
              <a:t>, могут быть допущены к осуществлению деятельности после прохождения </a:t>
            </a:r>
            <a:r>
              <a:rPr lang="ru" sz="1800" i="1" dirty="0"/>
              <a:t>обучения по дополнительным профессиональным программам </a:t>
            </a:r>
            <a:r>
              <a:rPr lang="ru" sz="1800" dirty="0"/>
              <a:t>(повышение квалификации, профессиональная переподготовка) </a:t>
            </a:r>
            <a:r>
              <a:rPr lang="ru" sz="1800" i="1" dirty="0"/>
              <a:t>и прохождения аккредитации</a:t>
            </a:r>
            <a:r>
              <a:rPr lang="ru" sz="1800" dirty="0"/>
              <a:t> специалиста.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dirty="0"/>
              <a:t>Лица, </a:t>
            </a:r>
            <a:r>
              <a:rPr lang="ru" sz="1800" b="1" dirty="0"/>
              <a:t>незаконно занимающиеся </a:t>
            </a:r>
            <a:r>
              <a:rPr lang="ru" sz="1800" dirty="0"/>
              <a:t>медицинской и фармацевтической деятельностью, несут </a:t>
            </a:r>
            <a:r>
              <a:rPr lang="ru" sz="1800" b="1" dirty="0"/>
              <a:t>уголовную ответственность</a:t>
            </a:r>
            <a:r>
              <a:rPr lang="ru" sz="1800" dirty="0"/>
              <a:t> в соответствии с законодательством РФ.</a:t>
            </a:r>
            <a:endParaRPr sz="18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02B372B-4827-5075-FA4B-560BEEE7E56F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32933" y="357283"/>
            <a:ext cx="2744713" cy="352891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5" name="Google Shape;415;p55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57" y="73810"/>
            <a:ext cx="914343" cy="798257"/>
          </a:xfrm>
          <a:prstGeom prst="rect">
            <a:avLst/>
          </a:prstGeom>
          <a:noFill/>
          <a:ln>
            <a:noFill/>
          </a:ln>
        </p:spPr>
      </p:pic>
      <p:sp>
        <p:nvSpPr>
          <p:cNvPr id="416" name="Google Shape;416;p55"/>
          <p:cNvSpPr/>
          <p:nvPr/>
        </p:nvSpPr>
        <p:spPr>
          <a:xfrm>
            <a:off x="0" y="4757400"/>
            <a:ext cx="9144000" cy="386100"/>
          </a:xfrm>
          <a:prstGeom prst="rect">
            <a:avLst/>
          </a:prstGeom>
          <a:solidFill>
            <a:srgbClr val="8A2E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7" name="Google Shape;417;p55"/>
          <p:cNvSpPr txBox="1"/>
          <p:nvPr/>
        </p:nvSpPr>
        <p:spPr>
          <a:xfrm>
            <a:off x="293875" y="1482000"/>
            <a:ext cx="8850000" cy="3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" name="Google Shape;418;p55"/>
          <p:cNvSpPr txBox="1"/>
          <p:nvPr/>
        </p:nvSpPr>
        <p:spPr>
          <a:xfrm>
            <a:off x="26581" y="685374"/>
            <a:ext cx="6628219" cy="4493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</a:endParaRPr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" sz="1600" dirty="0">
                <a:solidFill>
                  <a:schemeClr val="dk1"/>
                </a:solidFill>
              </a:rPr>
              <a:t>создание руководителем соответствующих условий для выполнения работником своих трудовых обязанностей, включая обеспечение необходимым оборудованием;</a:t>
            </a:r>
            <a:endParaRPr sz="1600" dirty="0">
              <a:solidFill>
                <a:schemeClr val="dk1"/>
              </a:solidFill>
            </a:endParaRPr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" sz="1600" dirty="0">
                <a:solidFill>
                  <a:schemeClr val="dk1"/>
                </a:solidFill>
              </a:rPr>
              <a:t>профессиональную подготовку, переподготовку (в т.ч. </a:t>
            </a:r>
            <a:r>
              <a:rPr lang="ru-RU" sz="1600" dirty="0">
                <a:solidFill>
                  <a:schemeClr val="dk1"/>
                </a:solidFill>
              </a:rPr>
              <a:t>п</a:t>
            </a:r>
            <a:r>
              <a:rPr lang="ru" sz="1600" dirty="0">
                <a:solidFill>
                  <a:schemeClr val="dk1"/>
                </a:solidFill>
              </a:rPr>
              <a:t>о состоянию здоровья и в связи с сокращением штатов) и повышение квалификации за счет средств работодателя в соответствии с трудовым законодательством РФ;</a:t>
            </a:r>
            <a:endParaRPr sz="1600" dirty="0">
              <a:solidFill>
                <a:schemeClr val="dk1"/>
              </a:solidFill>
            </a:endParaRPr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" sz="1600" dirty="0">
                <a:solidFill>
                  <a:schemeClr val="dk1"/>
                </a:solidFill>
              </a:rPr>
              <a:t>создание профессиональных некоммерческих организаций;</a:t>
            </a:r>
            <a:endParaRPr sz="1600" dirty="0">
              <a:solidFill>
                <a:schemeClr val="dk1"/>
              </a:solidFill>
            </a:endParaRPr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" sz="1600" dirty="0">
                <a:solidFill>
                  <a:schemeClr val="dk1"/>
                </a:solidFill>
              </a:rPr>
              <a:t>страхование риска своей профессиональной ответственности.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dk1"/>
                </a:solidFill>
              </a:rPr>
              <a:t>прохождение аттестации для получения квалификационной категории;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dk1"/>
                </a:solidFill>
              </a:rPr>
              <a:t>стимулирование труда в соответствии с уровнем квалификации, со спецификой и сложностью работы, с объемом и качеством труда, а также конкретными результатами деятельности.</a:t>
            </a:r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sz="16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85C582-B4D1-08D3-ECAD-16CA819F8BB4}"/>
              </a:ext>
            </a:extLst>
          </p:cNvPr>
          <p:cNvSpPr txBox="1"/>
          <p:nvPr/>
        </p:nvSpPr>
        <p:spPr>
          <a:xfrm>
            <a:off x="376766" y="229374"/>
            <a:ext cx="73448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Права фармацевтических работников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3478BC6-7628-B6A1-569D-D027BE78983A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93989" y="965200"/>
            <a:ext cx="2210696" cy="29475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3" name="Google Shape;433;p57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791" y="63817"/>
            <a:ext cx="931275" cy="857523"/>
          </a:xfrm>
          <a:prstGeom prst="rect">
            <a:avLst/>
          </a:prstGeom>
          <a:noFill/>
          <a:ln>
            <a:noFill/>
          </a:ln>
        </p:spPr>
      </p:pic>
      <p:sp>
        <p:nvSpPr>
          <p:cNvPr id="434" name="Google Shape;434;p57"/>
          <p:cNvSpPr/>
          <p:nvPr/>
        </p:nvSpPr>
        <p:spPr>
          <a:xfrm>
            <a:off x="0" y="4757400"/>
            <a:ext cx="9144000" cy="386100"/>
          </a:xfrm>
          <a:prstGeom prst="rect">
            <a:avLst/>
          </a:prstGeom>
          <a:solidFill>
            <a:srgbClr val="8A2E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5" name="Google Shape;435;p57"/>
          <p:cNvSpPr txBox="1"/>
          <p:nvPr/>
        </p:nvSpPr>
        <p:spPr>
          <a:xfrm>
            <a:off x="293875" y="1482000"/>
            <a:ext cx="8850000" cy="3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6" name="Google Shape;436;p57"/>
          <p:cNvSpPr txBox="1"/>
          <p:nvPr/>
        </p:nvSpPr>
        <p:spPr>
          <a:xfrm>
            <a:off x="67791" y="1558620"/>
            <a:ext cx="8850000" cy="3877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solidFill>
                <a:schemeClr val="dk1"/>
              </a:solidFill>
            </a:endParaRPr>
          </a:p>
          <a:p>
            <a:pPr marL="457200" lvl="0" indent="-457200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" sz="2400" dirty="0">
                <a:solidFill>
                  <a:schemeClr val="dk1"/>
                </a:solidFill>
              </a:rPr>
              <a:t>совершенствовать профессиональные знания и навыки;</a:t>
            </a:r>
            <a:endParaRPr sz="2400" dirty="0">
              <a:solidFill>
                <a:schemeClr val="dk1"/>
              </a:solidFill>
            </a:endParaRPr>
          </a:p>
          <a:p>
            <a:pPr marL="457200" lvl="0" indent="-457200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" sz="2400" dirty="0">
                <a:solidFill>
                  <a:schemeClr val="dk1"/>
                </a:solidFill>
              </a:rPr>
              <a:t>соблюдать врачебную тайну;</a:t>
            </a:r>
            <a:endParaRPr sz="2400" dirty="0">
              <a:solidFill>
                <a:schemeClr val="dk1"/>
              </a:solidFill>
            </a:endParaRPr>
          </a:p>
          <a:p>
            <a:pPr marL="457200" lvl="0" indent="-457200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" sz="2400" dirty="0">
                <a:solidFill>
                  <a:schemeClr val="dk1"/>
                </a:solidFill>
              </a:rPr>
              <a:t>сообщать уполномоченному должностному лицу медицинской организации информацию о любых возникших в результате применения ЛП или использования МИ нежелательных реакциях и угрожающих жизни и здоровью состояниях.</a:t>
            </a:r>
            <a:endParaRPr sz="24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F0166D-1534-F0E7-3E80-A45F47B79EC9}"/>
              </a:ext>
            </a:extLst>
          </p:cNvPr>
          <p:cNvSpPr txBox="1"/>
          <p:nvPr/>
        </p:nvSpPr>
        <p:spPr>
          <a:xfrm>
            <a:off x="470960" y="722814"/>
            <a:ext cx="661147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Обязанности </a:t>
            </a:r>
          </a:p>
          <a:p>
            <a:pPr algn="ctr"/>
            <a:r>
              <a:rPr lang="ru-RU" sz="2400" b="1" dirty="0">
                <a:solidFill>
                  <a:srgbClr val="002060"/>
                </a:solidFill>
              </a:rPr>
              <a:t>фармацевтических работников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BCE9306-B386-2A87-E504-C4225212E50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889846" y="106764"/>
            <a:ext cx="1783194" cy="18740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2" name="Google Shape;442;p58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58" y="73811"/>
            <a:ext cx="1058276" cy="942190"/>
          </a:xfrm>
          <a:prstGeom prst="rect">
            <a:avLst/>
          </a:prstGeom>
          <a:noFill/>
          <a:ln>
            <a:noFill/>
          </a:ln>
        </p:spPr>
      </p:pic>
      <p:sp>
        <p:nvSpPr>
          <p:cNvPr id="443" name="Google Shape;443;p58"/>
          <p:cNvSpPr/>
          <p:nvPr/>
        </p:nvSpPr>
        <p:spPr>
          <a:xfrm>
            <a:off x="0" y="4757400"/>
            <a:ext cx="9144000" cy="386100"/>
          </a:xfrm>
          <a:prstGeom prst="rect">
            <a:avLst/>
          </a:prstGeom>
          <a:solidFill>
            <a:srgbClr val="8A2E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4" name="Google Shape;444;p58"/>
          <p:cNvSpPr txBox="1"/>
          <p:nvPr/>
        </p:nvSpPr>
        <p:spPr>
          <a:xfrm>
            <a:off x="293875" y="1482000"/>
            <a:ext cx="8850000" cy="3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5" name="Google Shape;445;p58"/>
          <p:cNvSpPr txBox="1"/>
          <p:nvPr/>
        </p:nvSpPr>
        <p:spPr>
          <a:xfrm>
            <a:off x="147000" y="1254157"/>
            <a:ext cx="8850000" cy="3785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dirty="0">
                <a:solidFill>
                  <a:schemeClr val="dk1"/>
                </a:solidFill>
              </a:rPr>
              <a:t>1) принимать подарки, денежные средства, в том числе на оплату развлечений, отдыха, проезда к месту отдыха, и принимать участие в развлекательных мероприятиях, проводимых за счет средств компании, представителя компании;</a:t>
            </a:r>
            <a:endParaRPr sz="18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dirty="0">
                <a:solidFill>
                  <a:schemeClr val="dk1"/>
                </a:solidFill>
              </a:rPr>
              <a:t>2) получать от компании, представителя компании образцы ЛП, МИ для вручения населению;</a:t>
            </a:r>
          </a:p>
          <a:p>
            <a:pPr lvl="0" algn="just"/>
            <a:r>
              <a:rPr lang="ru-RU" sz="1800" dirty="0">
                <a:solidFill>
                  <a:schemeClr val="dk1"/>
                </a:solidFill>
              </a:rPr>
              <a:t>3) заключать с компанией, представителем компании соглашения о предложении населению определенных ЛП, МИ;</a:t>
            </a:r>
          </a:p>
          <a:p>
            <a:pPr lvl="0" algn="just"/>
            <a:r>
              <a:rPr lang="ru-RU" sz="1800" dirty="0">
                <a:solidFill>
                  <a:schemeClr val="dk1"/>
                </a:solidFill>
              </a:rPr>
              <a:t>4) предоставлять населению недостоверную и (или) неполную информацию о наличии ЛП (включая ЛП, имеющие одинаковое международное непатентованное наименование) и МИ, в том числе скрывать информацию о наличии ЛП и МИ, имеющих более низкую цену.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6CF863-EF0A-500D-F8AF-DEB8454563CE}"/>
              </a:ext>
            </a:extLst>
          </p:cNvPr>
          <p:cNvSpPr txBox="1"/>
          <p:nvPr/>
        </p:nvSpPr>
        <p:spPr>
          <a:xfrm>
            <a:off x="705742" y="330326"/>
            <a:ext cx="702733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Фармацевтические работники 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</a:rPr>
              <a:t>и руководители аптечных организаций </a:t>
            </a:r>
          </a:p>
          <a:p>
            <a:pPr algn="ctr"/>
            <a:r>
              <a:rPr lang="ru-RU" sz="2000" b="1" u="sng" dirty="0">
                <a:solidFill>
                  <a:srgbClr val="002060"/>
                </a:solidFill>
              </a:rPr>
              <a:t>не вправе</a:t>
            </a:r>
            <a:r>
              <a:rPr lang="ru-RU" sz="2000" b="1" dirty="0">
                <a:solidFill>
                  <a:srgbClr val="002060"/>
                </a:solidFill>
              </a:rPr>
              <a:t>: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82BC808-3B9D-E0B6-C392-1D79C8DE2BCA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145640" y="48412"/>
            <a:ext cx="1586168" cy="15794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59"/>
          <p:cNvSpPr txBox="1">
            <a:spLocks noGrp="1"/>
          </p:cNvSpPr>
          <p:nvPr>
            <p:ph type="ctrTitle"/>
          </p:nvPr>
        </p:nvSpPr>
        <p:spPr>
          <a:xfrm>
            <a:off x="1490083" y="270666"/>
            <a:ext cx="5410250" cy="76226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050" b="1" dirty="0">
                <a:solidFill>
                  <a:srgbClr val="C00000"/>
                </a:solidFill>
              </a:rPr>
              <a:t>К</a:t>
            </a:r>
            <a:r>
              <a:rPr lang="ru" sz="3050" b="1" dirty="0">
                <a:solidFill>
                  <a:srgbClr val="C00000"/>
                </a:solidFill>
              </a:rPr>
              <a:t>онтрольные вопросы</a:t>
            </a:r>
            <a:endParaRPr sz="3050" b="1" dirty="0">
              <a:solidFill>
                <a:srgbClr val="C00000"/>
              </a:solidFill>
            </a:endParaRPr>
          </a:p>
        </p:txBody>
      </p:sp>
      <p:pic>
        <p:nvPicPr>
          <p:cNvPr id="451" name="Google Shape;451;p59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58" y="73810"/>
            <a:ext cx="1049810" cy="959123"/>
          </a:xfrm>
          <a:prstGeom prst="rect">
            <a:avLst/>
          </a:prstGeom>
          <a:noFill/>
          <a:ln>
            <a:noFill/>
          </a:ln>
        </p:spPr>
      </p:pic>
      <p:sp>
        <p:nvSpPr>
          <p:cNvPr id="452" name="Google Shape;452;p59"/>
          <p:cNvSpPr/>
          <p:nvPr/>
        </p:nvSpPr>
        <p:spPr>
          <a:xfrm>
            <a:off x="0" y="4757400"/>
            <a:ext cx="9144000" cy="386100"/>
          </a:xfrm>
          <a:prstGeom prst="rect">
            <a:avLst/>
          </a:prstGeom>
          <a:solidFill>
            <a:srgbClr val="8A2E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BC1BC5-591D-9B1A-206D-22157A6878D7}"/>
              </a:ext>
            </a:extLst>
          </p:cNvPr>
          <p:cNvSpPr txBox="1"/>
          <p:nvPr/>
        </p:nvSpPr>
        <p:spPr>
          <a:xfrm>
            <a:off x="160866" y="1233173"/>
            <a:ext cx="8407400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dirty="0"/>
              <a:t>Что такое рынок? Фармацевтический рынок?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dirty="0"/>
              <a:t>Как осуществляется государственное регулирование фармацевтического рынка?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dirty="0"/>
              <a:t>Какое право закрепляет 41 ст. Конституции РФ?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dirty="0"/>
              <a:t>Дайте определения понятиям «аптечная организация», «обращение ЛС», «фармацевтическая деятельность».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dirty="0"/>
              <a:t>Какие главы содержит закон №61-ФЗ «Об обращении лекарственных средств»?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dirty="0"/>
              <a:t>Дайте определение понятиям «здоровье», «охрана здоровья»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dirty="0"/>
              <a:t>Дайте определение понятиям «фармацевтическая организация», «фармацевтический работник».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dirty="0"/>
              <a:t>Назовите основные права пациента.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dirty="0"/>
              <a:t>Кто имеет право заниматься фармацевтической деятельностью в РФ?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dirty="0"/>
              <a:t>Перечислите права фармацевтических работников.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dirty="0"/>
              <a:t>Назовите обязанности фармацевтических работников.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dirty="0"/>
              <a:t>Какие ограничения налагаются на фармацевтических работников при осуществлении ими профессиональной деятельности?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ctrTitle"/>
          </p:nvPr>
        </p:nvSpPr>
        <p:spPr>
          <a:xfrm>
            <a:off x="1178383" y="86738"/>
            <a:ext cx="7653917" cy="92527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 b="1" dirty="0">
                <a:solidFill>
                  <a:srgbClr val="C00000"/>
                </a:solidFill>
              </a:rPr>
              <a:t>1. Государственное регулирование фармацевтического рынка</a:t>
            </a:r>
            <a:endParaRPr sz="2400" b="1" dirty="0">
              <a:solidFill>
                <a:srgbClr val="C00000"/>
              </a:solidFill>
            </a:endParaRPr>
          </a:p>
        </p:txBody>
      </p:sp>
      <p:sp>
        <p:nvSpPr>
          <p:cNvPr id="63" name="Google Shape;63;p14"/>
          <p:cNvSpPr txBox="1">
            <a:spLocks noGrp="1"/>
          </p:cNvSpPr>
          <p:nvPr>
            <p:ph type="subTitle" idx="1"/>
          </p:nvPr>
        </p:nvSpPr>
        <p:spPr>
          <a:xfrm>
            <a:off x="311700" y="1159932"/>
            <a:ext cx="8520600" cy="336126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 b="1" dirty="0">
                <a:solidFill>
                  <a:srgbClr val="7030A0"/>
                </a:solidFill>
              </a:rPr>
              <a:t>Организация деятельности аптеки и ее структурных подразделений</a:t>
            </a:r>
            <a:r>
              <a:rPr lang="ru" sz="2000" dirty="0">
                <a:solidFill>
                  <a:srgbClr val="7030A0"/>
                </a:solidFill>
              </a:rPr>
              <a:t> </a:t>
            </a:r>
            <a:r>
              <a:rPr lang="ru" sz="2000" dirty="0">
                <a:solidFill>
                  <a:schemeClr val="tx1"/>
                </a:solidFill>
              </a:rPr>
              <a:t>– это междисциплинарный комплекс (МДК), изучающий </a:t>
            </a:r>
            <a:r>
              <a:rPr lang="ru" sz="2000" i="1" dirty="0">
                <a:solidFill>
                  <a:schemeClr val="tx1"/>
                </a:solidFill>
              </a:rPr>
              <a:t>управленческую</a:t>
            </a:r>
            <a:r>
              <a:rPr lang="ru" sz="2000" dirty="0">
                <a:solidFill>
                  <a:schemeClr val="tx1"/>
                </a:solidFill>
              </a:rPr>
              <a:t> и </a:t>
            </a:r>
            <a:r>
              <a:rPr lang="ru" sz="2000" i="1" dirty="0">
                <a:solidFill>
                  <a:schemeClr val="tx1"/>
                </a:solidFill>
              </a:rPr>
              <a:t>экономическую</a:t>
            </a:r>
            <a:r>
              <a:rPr lang="ru" sz="2000" dirty="0">
                <a:solidFill>
                  <a:schemeClr val="tx1"/>
                </a:solidFill>
              </a:rPr>
              <a:t> деятельность. 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ru" sz="20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 dirty="0">
                <a:solidFill>
                  <a:schemeClr val="tx1"/>
                </a:solidFill>
              </a:rPr>
              <a:t>Предмет: </a:t>
            </a:r>
          </a:p>
          <a:p>
            <a:pPr lvl="0" indent="-45720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" sz="2000" u="sng" dirty="0">
                <a:solidFill>
                  <a:schemeClr val="tx1"/>
                </a:solidFill>
              </a:rPr>
              <a:t>субъекты обращения </a:t>
            </a:r>
            <a:r>
              <a:rPr lang="ru" sz="2000" dirty="0">
                <a:solidFill>
                  <a:schemeClr val="tx1"/>
                </a:solidFill>
              </a:rPr>
              <a:t>ЛС, осуществляющие фармацевтическую деятельность (аптечные организации, оптовые фармацевтические организации), </a:t>
            </a:r>
          </a:p>
          <a:p>
            <a:pPr lvl="0" indent="-45720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" sz="2000" dirty="0">
                <a:solidFill>
                  <a:schemeClr val="tx1"/>
                </a:solidFill>
              </a:rPr>
              <a:t>хозяйственные связи между фармацевтическими организациями и внешней средой, </a:t>
            </a:r>
          </a:p>
          <a:p>
            <a:pPr lvl="0" indent="-45720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" sz="2000" dirty="0">
                <a:solidFill>
                  <a:schemeClr val="tx1"/>
                </a:solidFill>
              </a:rPr>
              <a:t>объекты, явления, и процессы, составляющие основу их деятельности на фармацевтическом рынке.</a:t>
            </a:r>
            <a:endParaRPr sz="2000" dirty="0">
              <a:solidFill>
                <a:schemeClr val="tx1"/>
              </a:solidFill>
            </a:endParaRPr>
          </a:p>
        </p:txBody>
      </p:sp>
      <p:pic>
        <p:nvPicPr>
          <p:cNvPr id="64" name="Google Shape;64;p14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58" y="73811"/>
            <a:ext cx="982076" cy="93820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4"/>
          <p:cNvSpPr/>
          <p:nvPr/>
        </p:nvSpPr>
        <p:spPr>
          <a:xfrm>
            <a:off x="0" y="4757400"/>
            <a:ext cx="9144000" cy="386100"/>
          </a:xfrm>
          <a:prstGeom prst="rect">
            <a:avLst/>
          </a:prstGeom>
          <a:solidFill>
            <a:srgbClr val="8A2E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>
            <a:spLocks noGrp="1"/>
          </p:cNvSpPr>
          <p:nvPr>
            <p:ph type="subTitle" idx="1"/>
          </p:nvPr>
        </p:nvSpPr>
        <p:spPr>
          <a:xfrm>
            <a:off x="248344" y="1619236"/>
            <a:ext cx="4040266" cy="2240229"/>
          </a:xfrm>
          <a:prstGeom prst="rect">
            <a:avLst/>
          </a:prstGeom>
          <a:ln w="28575">
            <a:solidFill>
              <a:srgbClr val="7030A0"/>
            </a:solidFill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 dirty="0">
                <a:solidFill>
                  <a:srgbClr val="7030A0"/>
                </a:solidFill>
              </a:rPr>
              <a:t>Фармацевтический рынок (ФР) </a:t>
            </a:r>
            <a:r>
              <a:rPr lang="ru" sz="1800" dirty="0">
                <a:solidFill>
                  <a:schemeClr val="tx1"/>
                </a:solidFill>
              </a:rPr>
              <a:t>— это совокупность экономических отношений, возникающих между его субъектами по поводу купли-продажи и назначения-потребления ЛП и других товаров аптечного ассортимента.</a:t>
            </a:r>
            <a:endParaRPr sz="1800" dirty="0">
              <a:solidFill>
                <a:schemeClr val="tx1"/>
              </a:solidFill>
            </a:endParaRPr>
          </a:p>
        </p:txBody>
      </p:sp>
      <p:pic>
        <p:nvPicPr>
          <p:cNvPr id="72" name="Google Shape;72;p15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37859"/>
            <a:ext cx="1007476" cy="95912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Табличка 10">
            <a:extLst>
              <a:ext uri="{FF2B5EF4-FFF2-40B4-BE49-F238E27FC236}">
                <a16:creationId xmlns:a16="http://schemas.microsoft.com/office/drawing/2014/main" id="{8CF60E18-4D88-770B-6911-EE388A75EF47}"/>
              </a:ext>
            </a:extLst>
          </p:cNvPr>
          <p:cNvSpPr/>
          <p:nvPr/>
        </p:nvSpPr>
        <p:spPr>
          <a:xfrm>
            <a:off x="4444850" y="2292702"/>
            <a:ext cx="4656766" cy="2332994"/>
          </a:xfrm>
          <a:prstGeom prst="plaqu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3" name="Google Shape;73;p15"/>
          <p:cNvSpPr/>
          <p:nvPr/>
        </p:nvSpPr>
        <p:spPr>
          <a:xfrm>
            <a:off x="0" y="4757400"/>
            <a:ext cx="9144000" cy="386100"/>
          </a:xfrm>
          <a:prstGeom prst="rect">
            <a:avLst/>
          </a:prstGeom>
          <a:solidFill>
            <a:srgbClr val="8A2E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3DABB5-E528-5134-10CA-C2239603736B}"/>
              </a:ext>
            </a:extLst>
          </p:cNvPr>
          <p:cNvSpPr txBox="1"/>
          <p:nvPr/>
        </p:nvSpPr>
        <p:spPr>
          <a:xfrm>
            <a:off x="4804266" y="2344940"/>
            <a:ext cx="3937933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Государственное регулирование</a:t>
            </a:r>
            <a:r>
              <a:rPr lang="ru-RU" dirty="0"/>
              <a:t> ФР направлено на </a:t>
            </a:r>
            <a:r>
              <a:rPr lang="ru-RU" i="1" dirty="0"/>
              <a:t>обеспечение прав </a:t>
            </a:r>
            <a:r>
              <a:rPr lang="ru-RU" dirty="0"/>
              <a:t>граждан на </a:t>
            </a:r>
            <a:r>
              <a:rPr lang="ru-RU" u="sng" dirty="0"/>
              <a:t>эффективную</a:t>
            </a:r>
            <a:r>
              <a:rPr lang="ru-RU" dirty="0"/>
              <a:t> и </a:t>
            </a:r>
            <a:r>
              <a:rPr lang="ru-RU" u="sng" dirty="0"/>
              <a:t>безопасную</a:t>
            </a:r>
            <a:r>
              <a:rPr lang="ru-RU" dirty="0"/>
              <a:t> лекарственную терапию. 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Необходимо обеспечивать обращение на рынке эффективных, безопасных и качественных ЛП и создавать барьеры для обращения небезопасных и некачественных лекарств.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A1B353F-043D-1CA5-83E8-C20AC2A09D8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87434" y="37859"/>
            <a:ext cx="2971800" cy="1981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1D2A3B9-F5C6-9D4E-C320-385D045C148D}"/>
              </a:ext>
            </a:extLst>
          </p:cNvPr>
          <p:cNvSpPr txBox="1"/>
          <p:nvPr/>
        </p:nvSpPr>
        <p:spPr>
          <a:xfrm>
            <a:off x="1295358" y="271025"/>
            <a:ext cx="4703232" cy="1169551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7030A0"/>
                </a:solidFill>
              </a:rPr>
              <a:t>Рынок</a:t>
            </a:r>
            <a:r>
              <a:rPr lang="ru-RU" dirty="0"/>
              <a:t> — совокупность процессов и процедур, обеспечивающих обмен между покупателями (потребителями) и продавцами (поставщиками) отдельными товарами и услугами.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>
            <a:spLocks noGrp="1"/>
          </p:cNvSpPr>
          <p:nvPr>
            <p:ph type="subTitle" idx="1"/>
          </p:nvPr>
        </p:nvSpPr>
        <p:spPr>
          <a:xfrm>
            <a:off x="918601" y="287172"/>
            <a:ext cx="5669280" cy="68818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 b="1" dirty="0">
                <a:solidFill>
                  <a:schemeClr val="accent1">
                    <a:lumMod val="50000"/>
                  </a:schemeClr>
                </a:solidFill>
              </a:rPr>
              <a:t>Направления 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г</a:t>
            </a:r>
            <a:r>
              <a:rPr lang="ru" sz="2400" b="1" dirty="0">
                <a:solidFill>
                  <a:schemeClr val="accent1">
                    <a:lumMod val="50000"/>
                  </a:schemeClr>
                </a:solidFill>
              </a:rPr>
              <a:t>осударственного регулирования:</a:t>
            </a:r>
            <a:endParaRPr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96" name="Google Shape;96;p18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57" y="73811"/>
            <a:ext cx="960063" cy="90155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8"/>
          <p:cNvSpPr/>
          <p:nvPr/>
        </p:nvSpPr>
        <p:spPr>
          <a:xfrm>
            <a:off x="0" y="4757400"/>
            <a:ext cx="9144000" cy="386100"/>
          </a:xfrm>
          <a:prstGeom prst="rect">
            <a:avLst/>
          </a:prstGeom>
          <a:solidFill>
            <a:srgbClr val="8A2E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8"/>
          <p:cNvSpPr txBox="1"/>
          <p:nvPr/>
        </p:nvSpPr>
        <p:spPr>
          <a:xfrm>
            <a:off x="145442" y="1191735"/>
            <a:ext cx="8922300" cy="3877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" sz="2000" dirty="0">
                <a:solidFill>
                  <a:schemeClr val="dk1"/>
                </a:solidFill>
              </a:rPr>
              <a:t>принятие </a:t>
            </a:r>
            <a:r>
              <a:rPr lang="ru" sz="2000" b="1" dirty="0">
                <a:solidFill>
                  <a:srgbClr val="7030A0"/>
                </a:solidFill>
              </a:rPr>
              <a:t>законов</a:t>
            </a:r>
            <a:r>
              <a:rPr lang="ru" sz="2000" dirty="0">
                <a:solidFill>
                  <a:schemeClr val="dk1"/>
                </a:solidFill>
              </a:rPr>
              <a:t> и иных нормативных актов;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" sz="2000" dirty="0">
                <a:solidFill>
                  <a:schemeClr val="dk1"/>
                </a:solidFill>
              </a:rPr>
              <a:t>контроль проведения </a:t>
            </a:r>
            <a:r>
              <a:rPr lang="ru" sz="2000" b="1" dirty="0">
                <a:solidFill>
                  <a:srgbClr val="7030A0"/>
                </a:solidFill>
              </a:rPr>
              <a:t>исследований</a:t>
            </a:r>
            <a:r>
              <a:rPr lang="ru" sz="2000" dirty="0">
                <a:solidFill>
                  <a:schemeClr val="dk1"/>
                </a:solidFill>
              </a:rPr>
              <a:t> ЛС у людей и животных;</a:t>
            </a:r>
            <a:endParaRPr sz="2000" dirty="0">
              <a:solidFill>
                <a:schemeClr val="dk1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" sz="2000" b="1" dirty="0">
                <a:solidFill>
                  <a:srgbClr val="7030A0"/>
                </a:solidFill>
              </a:rPr>
              <a:t>регистрация</a:t>
            </a:r>
            <a:r>
              <a:rPr lang="ru" sz="2000" dirty="0">
                <a:solidFill>
                  <a:schemeClr val="dk1"/>
                </a:solidFill>
              </a:rPr>
              <a:t> ЛС (допуск на рынок);</a:t>
            </a:r>
            <a:endParaRPr sz="2000" dirty="0">
              <a:solidFill>
                <a:schemeClr val="dk1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" sz="2000" b="1" dirty="0">
                <a:solidFill>
                  <a:srgbClr val="7030A0"/>
                </a:solidFill>
              </a:rPr>
              <a:t>фармаконадзор</a:t>
            </a:r>
            <a:r>
              <a:rPr lang="ru" sz="2000" dirty="0">
                <a:solidFill>
                  <a:schemeClr val="dk1"/>
                </a:solidFill>
              </a:rPr>
              <a:t> (мониторинг безопасности);</a:t>
            </a:r>
            <a:endParaRPr sz="2000" dirty="0">
              <a:solidFill>
                <a:schemeClr val="dk1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" sz="2000" b="1" dirty="0">
                <a:solidFill>
                  <a:srgbClr val="7030A0"/>
                </a:solidFill>
              </a:rPr>
              <a:t>контроль качества</a:t>
            </a:r>
            <a:r>
              <a:rPr lang="ru" sz="2000" dirty="0">
                <a:solidFill>
                  <a:schemeClr val="dk1"/>
                </a:solidFill>
              </a:rPr>
              <a:t>;</a:t>
            </a:r>
            <a:endParaRPr sz="2000" dirty="0">
              <a:solidFill>
                <a:schemeClr val="dk1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" sz="2000" b="1" dirty="0">
                <a:solidFill>
                  <a:srgbClr val="7030A0"/>
                </a:solidFill>
              </a:rPr>
              <a:t>лицензирование</a:t>
            </a:r>
            <a:r>
              <a:rPr lang="ru" sz="2000" dirty="0">
                <a:solidFill>
                  <a:schemeClr val="dk1"/>
                </a:solidFill>
              </a:rPr>
              <a:t> и контроль </a:t>
            </a:r>
            <a:r>
              <a:rPr lang="ru" sz="2000" b="1" dirty="0">
                <a:solidFill>
                  <a:srgbClr val="7030A0"/>
                </a:solidFill>
              </a:rPr>
              <a:t>производства</a:t>
            </a:r>
            <a:r>
              <a:rPr lang="ru" sz="2000" dirty="0">
                <a:solidFill>
                  <a:schemeClr val="dk1"/>
                </a:solidFill>
              </a:rPr>
              <a:t>;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7030A0"/>
                </a:solidFill>
              </a:rPr>
              <a:t>лицензирование</a:t>
            </a:r>
            <a:r>
              <a:rPr lang="ru-RU" sz="2000" dirty="0">
                <a:solidFill>
                  <a:schemeClr val="dk1"/>
                </a:solidFill>
              </a:rPr>
              <a:t> и контроль </a:t>
            </a:r>
            <a:r>
              <a:rPr lang="ru-RU" sz="2000" b="1" dirty="0">
                <a:solidFill>
                  <a:srgbClr val="7030A0"/>
                </a:solidFill>
              </a:rPr>
              <a:t>дистрибьюции</a:t>
            </a:r>
            <a:r>
              <a:rPr lang="ru-RU" sz="2000" dirty="0">
                <a:solidFill>
                  <a:schemeClr val="dk1"/>
                </a:solidFill>
              </a:rPr>
              <a:t> (посредничества) и </a:t>
            </a:r>
            <a:r>
              <a:rPr lang="ru-RU" sz="2000" b="1" dirty="0">
                <a:solidFill>
                  <a:srgbClr val="7030A0"/>
                </a:solidFill>
              </a:rPr>
              <a:t>розничной торговли </a:t>
            </a:r>
            <a:r>
              <a:rPr lang="ru-RU" sz="2000" dirty="0">
                <a:solidFill>
                  <a:schemeClr val="dk1"/>
                </a:solidFill>
              </a:rPr>
              <a:t>(фармацевтической деятельности);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7030A0"/>
                </a:solidFill>
              </a:rPr>
              <a:t>аккредитация</a:t>
            </a:r>
            <a:r>
              <a:rPr lang="ru-RU" sz="2000" dirty="0">
                <a:solidFill>
                  <a:schemeClr val="dk1"/>
                </a:solidFill>
              </a:rPr>
              <a:t> и лицензирование специалистов;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7030A0"/>
                </a:solidFill>
              </a:rPr>
              <a:t>правила назначения и отпуска </a:t>
            </a:r>
            <a:r>
              <a:rPr lang="ru-RU" sz="2000" dirty="0">
                <a:solidFill>
                  <a:schemeClr val="dk1"/>
                </a:solidFill>
              </a:rPr>
              <a:t>ЛП;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dk1"/>
                </a:solidFill>
              </a:rPr>
              <a:t>сфера </a:t>
            </a:r>
            <a:r>
              <a:rPr lang="ru-RU" sz="2000" b="1" dirty="0">
                <a:solidFill>
                  <a:srgbClr val="7030A0"/>
                </a:solidFill>
              </a:rPr>
              <a:t>продвижения </a:t>
            </a:r>
            <a:r>
              <a:rPr lang="ru-RU" sz="2000" dirty="0">
                <a:solidFill>
                  <a:schemeClr val="tx1"/>
                </a:solidFill>
              </a:rPr>
              <a:t>и</a:t>
            </a:r>
            <a:r>
              <a:rPr lang="ru-RU" sz="2000" b="1" dirty="0">
                <a:solidFill>
                  <a:srgbClr val="7030A0"/>
                </a:solidFill>
              </a:rPr>
              <a:t> рекламы</a:t>
            </a:r>
            <a:r>
              <a:rPr lang="ru-RU" sz="2000" dirty="0">
                <a:solidFill>
                  <a:schemeClr val="dk1"/>
                </a:solidFill>
              </a:rPr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" sz="2000" dirty="0">
              <a:solidFill>
                <a:schemeClr val="dk1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F62FAD0-3342-0996-F51D-804E19C34B8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70162" y="73811"/>
            <a:ext cx="2635709" cy="15155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0"/>
          <p:cNvSpPr txBox="1">
            <a:spLocks noGrp="1"/>
          </p:cNvSpPr>
          <p:nvPr>
            <p:ph type="ctrTitle"/>
          </p:nvPr>
        </p:nvSpPr>
        <p:spPr>
          <a:xfrm>
            <a:off x="1443521" y="183386"/>
            <a:ext cx="5337442" cy="798747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 dirty="0"/>
              <a:t>Основной </a:t>
            </a:r>
            <a:r>
              <a:rPr lang="ru" sz="2400" b="1" dirty="0">
                <a:solidFill>
                  <a:srgbClr val="7030A0"/>
                </a:solidFill>
              </a:rPr>
              <a:t>объект</a:t>
            </a:r>
            <a:r>
              <a:rPr lang="ru" sz="2400" dirty="0"/>
              <a:t> регулирования – </a:t>
            </a:r>
            <a:br>
              <a:rPr lang="ru" sz="2400" dirty="0"/>
            </a:br>
            <a:r>
              <a:rPr lang="ru" sz="2400" b="1" dirty="0">
                <a:solidFill>
                  <a:srgbClr val="7030A0"/>
                </a:solidFill>
              </a:rPr>
              <a:t>лекарственнное средство</a:t>
            </a:r>
            <a:endParaRPr sz="3050" b="1" dirty="0">
              <a:solidFill>
                <a:srgbClr val="7030A0"/>
              </a:solidFill>
            </a:endParaRPr>
          </a:p>
        </p:txBody>
      </p:sp>
      <p:sp>
        <p:nvSpPr>
          <p:cNvPr id="115" name="Google Shape;115;p20"/>
          <p:cNvSpPr txBox="1">
            <a:spLocks noGrp="1"/>
          </p:cNvSpPr>
          <p:nvPr>
            <p:ph type="subTitle" idx="1"/>
          </p:nvPr>
        </p:nvSpPr>
        <p:spPr>
          <a:xfrm>
            <a:off x="76257" y="1208042"/>
            <a:ext cx="8756043" cy="37743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 dirty="0">
                <a:solidFill>
                  <a:srgbClr val="7030A0"/>
                </a:solidFill>
              </a:rPr>
              <a:t>Принципы </a:t>
            </a:r>
            <a:r>
              <a:rPr lang="ru" sz="1800" b="1" dirty="0">
                <a:solidFill>
                  <a:schemeClr val="dk1"/>
                </a:solidFill>
              </a:rPr>
              <a:t>государственного регулирования фармацевтического рынка России:</a:t>
            </a:r>
            <a:endParaRPr sz="1800" b="1" dirty="0">
              <a:solidFill>
                <a:schemeClr val="dk1"/>
              </a:solidFill>
            </a:endParaRP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" sz="1800" dirty="0">
                <a:solidFill>
                  <a:schemeClr val="tx1"/>
                </a:solidFill>
              </a:rPr>
              <a:t>основополагающая роль лекарственного обеспечения и закрепленного в Конституции РФ права граждан на охрану здоровья;</a:t>
            </a:r>
            <a:endParaRPr sz="1800" dirty="0">
              <a:solidFill>
                <a:schemeClr val="tx1"/>
              </a:solidFill>
            </a:endParaRP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" sz="1800" dirty="0">
                <a:solidFill>
                  <a:schemeClr val="tx1"/>
                </a:solidFill>
              </a:rPr>
              <a:t>соблюдение прав и свобод человека и гражданина субъектами сферы обращения лекарственных средств;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</a:rPr>
              <a:t>доступность, качество и эффективность предоставляемых товаров и услуг;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</a:rPr>
              <a:t>приоритет государственного контроля безопасности, качества и эффективности ЛС при их обращении;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</a:rPr>
              <a:t>ответственность организаций за обеспечение прав граждан в сфере обращения ЛС;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</a:rPr>
              <a:t>лицензирование деятельности в фармацевтической сфере.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sz="1800" dirty="0">
              <a:solidFill>
                <a:schemeClr val="tx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</a:endParaRPr>
          </a:p>
        </p:txBody>
      </p:sp>
      <p:pic>
        <p:nvPicPr>
          <p:cNvPr id="116" name="Google Shape;116;p20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57" y="73810"/>
            <a:ext cx="1041343" cy="908323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20"/>
          <p:cNvSpPr/>
          <p:nvPr/>
        </p:nvSpPr>
        <p:spPr>
          <a:xfrm>
            <a:off x="0" y="4757237"/>
            <a:ext cx="9144000" cy="386100"/>
          </a:xfrm>
          <a:prstGeom prst="rect">
            <a:avLst/>
          </a:prstGeom>
          <a:solidFill>
            <a:srgbClr val="8A2E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607641E-FC97-29DB-1C44-30DEBA4CECBA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213600" y="73810"/>
            <a:ext cx="1854143" cy="11342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3"/>
          <p:cNvSpPr txBox="1">
            <a:spLocks noGrp="1"/>
          </p:cNvSpPr>
          <p:nvPr>
            <p:ph type="ctrTitle"/>
          </p:nvPr>
        </p:nvSpPr>
        <p:spPr>
          <a:xfrm>
            <a:off x="1430817" y="370546"/>
            <a:ext cx="3606850" cy="59463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800" b="1" dirty="0">
                <a:solidFill>
                  <a:srgbClr val="C00000"/>
                </a:solidFill>
              </a:rPr>
              <a:t>2. Конституция РФ</a:t>
            </a:r>
            <a:endParaRPr sz="2800" b="1" dirty="0">
              <a:solidFill>
                <a:srgbClr val="C00000"/>
              </a:solidFill>
            </a:endParaRPr>
          </a:p>
        </p:txBody>
      </p:sp>
      <p:sp>
        <p:nvSpPr>
          <p:cNvPr id="141" name="Google Shape;141;p23"/>
          <p:cNvSpPr txBox="1">
            <a:spLocks noGrp="1"/>
          </p:cNvSpPr>
          <p:nvPr>
            <p:ph type="subTitle" idx="1"/>
          </p:nvPr>
        </p:nvSpPr>
        <p:spPr>
          <a:xfrm>
            <a:off x="168879" y="1159395"/>
            <a:ext cx="6130725" cy="321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 dirty="0">
                <a:solidFill>
                  <a:schemeClr val="dk1"/>
                </a:solidFill>
              </a:rPr>
              <a:t>— это высший нормативный правовой акт РФ. </a:t>
            </a:r>
            <a:endParaRPr sz="1800" b="1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 dirty="0">
                <a:solidFill>
                  <a:srgbClr val="7030A0"/>
                </a:solidFill>
              </a:rPr>
              <a:t>41 статья </a:t>
            </a:r>
            <a:r>
              <a:rPr lang="ru" sz="1800" dirty="0">
                <a:solidFill>
                  <a:schemeClr val="dk1"/>
                </a:solidFill>
              </a:rPr>
              <a:t>закрепляет право гражданина </a:t>
            </a:r>
            <a:r>
              <a:rPr lang="ru" sz="1800" b="1" dirty="0">
                <a:solidFill>
                  <a:srgbClr val="7030A0"/>
                </a:solidFill>
              </a:rPr>
              <a:t>на охрану здоровья и медицинскую помощь</a:t>
            </a:r>
            <a:r>
              <a:rPr lang="ru" sz="1800" dirty="0">
                <a:solidFill>
                  <a:schemeClr val="dk1"/>
                </a:solidFill>
              </a:rPr>
              <a:t>. 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dirty="0">
                <a:solidFill>
                  <a:schemeClr val="dk1"/>
                </a:solidFill>
              </a:rPr>
              <a:t>Медицинская помощь в государственных и муниципальных учреждениях здравоохранения оказывается гражданам </a:t>
            </a:r>
            <a:r>
              <a:rPr lang="ru" sz="1800" b="1" dirty="0">
                <a:solidFill>
                  <a:srgbClr val="7030A0"/>
                </a:solidFill>
              </a:rPr>
              <a:t>бесплатно</a:t>
            </a:r>
            <a:r>
              <a:rPr lang="ru" sz="1800" dirty="0">
                <a:solidFill>
                  <a:schemeClr val="dk1"/>
                </a:solidFill>
              </a:rPr>
              <a:t> за счет средств соответствующего бюджета, страховых взносов, других поступлений.</a:t>
            </a:r>
          </a:p>
          <a:p>
            <a:pPr marL="0" lvl="0" indent="0" algn="just"/>
            <a:r>
              <a:rPr lang="ru" sz="1800" b="1" dirty="0">
                <a:solidFill>
                  <a:schemeClr val="dk1"/>
                </a:solidFill>
              </a:rPr>
              <a:t>Финансируются федеральные целевые программы </a:t>
            </a:r>
            <a:r>
              <a:rPr lang="ru" sz="1800" dirty="0">
                <a:solidFill>
                  <a:schemeClr val="dk1"/>
                </a:solidFill>
              </a:rPr>
              <a:t>(например, «Развитие фармацевтической и медицинской промышленности»).</a:t>
            </a:r>
            <a:endParaRPr sz="1800" dirty="0">
              <a:solidFill>
                <a:schemeClr val="dk1"/>
              </a:solidFill>
            </a:endParaRPr>
          </a:p>
        </p:txBody>
      </p:sp>
      <p:pic>
        <p:nvPicPr>
          <p:cNvPr id="142" name="Google Shape;142;p23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57" y="73810"/>
            <a:ext cx="990543" cy="891369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23"/>
          <p:cNvSpPr/>
          <p:nvPr/>
        </p:nvSpPr>
        <p:spPr>
          <a:xfrm>
            <a:off x="0" y="4757400"/>
            <a:ext cx="9144000" cy="386100"/>
          </a:xfrm>
          <a:prstGeom prst="rect">
            <a:avLst/>
          </a:prstGeom>
          <a:solidFill>
            <a:srgbClr val="8A2E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8E732EC-9387-7475-2B80-70CDF753ADA3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366983" y="206776"/>
            <a:ext cx="2692400" cy="44326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5"/>
          <p:cNvSpPr txBox="1">
            <a:spLocks noGrp="1"/>
          </p:cNvSpPr>
          <p:nvPr>
            <p:ph type="ctrTitle"/>
          </p:nvPr>
        </p:nvSpPr>
        <p:spPr>
          <a:xfrm>
            <a:off x="1492102" y="140870"/>
            <a:ext cx="4668584" cy="49072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 b="1" dirty="0">
                <a:solidFill>
                  <a:srgbClr val="C00000"/>
                </a:solidFill>
              </a:rPr>
              <a:t>3. ФЗ «Об обращении ЛС» №61-ФЗ  </a:t>
            </a:r>
            <a:endParaRPr sz="2000" b="1" dirty="0">
              <a:solidFill>
                <a:srgbClr val="C00000"/>
              </a:solidFill>
            </a:endParaRPr>
          </a:p>
        </p:txBody>
      </p:sp>
      <p:sp>
        <p:nvSpPr>
          <p:cNvPr id="157" name="Google Shape;157;p25"/>
          <p:cNvSpPr txBox="1">
            <a:spLocks noGrp="1"/>
          </p:cNvSpPr>
          <p:nvPr>
            <p:ph type="subTitle" idx="1"/>
          </p:nvPr>
        </p:nvSpPr>
        <p:spPr>
          <a:xfrm>
            <a:off x="389465" y="872130"/>
            <a:ext cx="6934204" cy="80705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>
                <a:solidFill>
                  <a:schemeClr val="dk1"/>
                </a:solidFill>
              </a:rPr>
              <a:t>Э</a:t>
            </a:r>
            <a:r>
              <a:rPr lang="ru" sz="1600" dirty="0">
                <a:solidFill>
                  <a:schemeClr val="dk1"/>
                </a:solidFill>
              </a:rPr>
              <a:t>то специальный федеральный закон, регулирующий 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chemeClr val="dk1"/>
                </a:solidFill>
              </a:rPr>
              <a:t>медицинскую и фармацевтическую деятельность.</a:t>
            </a:r>
            <a:endParaRPr sz="1600" dirty="0">
              <a:solidFill>
                <a:schemeClr val="dk1"/>
              </a:solidFill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1600" b="1" dirty="0">
              <a:solidFill>
                <a:schemeClr val="dk1"/>
              </a:solidFill>
            </a:endParaRPr>
          </a:p>
        </p:txBody>
      </p:sp>
      <p:pic>
        <p:nvPicPr>
          <p:cNvPr id="158" name="Google Shape;158;p25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58" y="73810"/>
            <a:ext cx="1024410" cy="925261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25"/>
          <p:cNvSpPr/>
          <p:nvPr/>
        </p:nvSpPr>
        <p:spPr>
          <a:xfrm>
            <a:off x="0" y="4757400"/>
            <a:ext cx="9144000" cy="386100"/>
          </a:xfrm>
          <a:prstGeom prst="rect">
            <a:avLst/>
          </a:prstGeom>
          <a:solidFill>
            <a:srgbClr val="8A2E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2EFF0A-E03E-4D37-06A7-E8747FB6AE25}"/>
              </a:ext>
            </a:extLst>
          </p:cNvPr>
          <p:cNvSpPr txBox="1"/>
          <p:nvPr/>
        </p:nvSpPr>
        <p:spPr>
          <a:xfrm>
            <a:off x="1820331" y="588780"/>
            <a:ext cx="4572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/>
              <a:t>от 12 апреля 2010 г. с изм. от 29.12.2025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EEA0C8F-2B0F-A606-54DB-DF54E10B279F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646334" y="52788"/>
            <a:ext cx="2294464" cy="343195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38E7D82-DB9E-19C8-7AFD-93AF1F78F542}"/>
              </a:ext>
            </a:extLst>
          </p:cNvPr>
          <p:cNvSpPr txBox="1"/>
          <p:nvPr/>
        </p:nvSpPr>
        <p:spPr>
          <a:xfrm flipH="1">
            <a:off x="2675464" y="1429913"/>
            <a:ext cx="2861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solidFill>
                  <a:srgbClr val="002060"/>
                </a:solidFill>
              </a:rPr>
              <a:t>Структура документа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B016FFD-162A-3992-7CFD-C41B352C2A15}"/>
              </a:ext>
            </a:extLst>
          </p:cNvPr>
          <p:cNvSpPr txBox="1"/>
          <p:nvPr/>
        </p:nvSpPr>
        <p:spPr>
          <a:xfrm>
            <a:off x="389465" y="1725654"/>
            <a:ext cx="8161867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общие положения,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полномочия федеральных органов исполнительной власти,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государственная фармакопея,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лицензирование и государственный контроль,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разработка ЛС,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регистрация ЛС,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клинические исследования,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производство и маркировка,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dk1"/>
                </a:solidFill>
              </a:rPr>
              <a:t>ввоз и вывоз ЛС,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7030A0"/>
                </a:solidFill>
              </a:rPr>
              <a:t>фармацевтическая деятельность (Глава Х)</a:t>
            </a:r>
            <a:r>
              <a:rPr lang="ru-RU" dirty="0">
                <a:solidFill>
                  <a:schemeClr val="dk1"/>
                </a:solidFill>
              </a:rPr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dk1"/>
                </a:solidFill>
              </a:rPr>
              <a:t>уничтожение ЛС,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dk1"/>
                </a:solidFill>
              </a:rPr>
              <a:t>государственное регулирование цен,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dk1"/>
                </a:solidFill>
              </a:rPr>
              <a:t>мониторинг эффективности и безопасности ЛП,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dk1"/>
                </a:solidFill>
              </a:rPr>
              <a:t>информация о ЛП,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dk1"/>
                </a:solidFill>
              </a:rPr>
              <a:t>ответственность.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8"/>
          <p:cNvSpPr txBox="1">
            <a:spLocks noGrp="1"/>
          </p:cNvSpPr>
          <p:nvPr>
            <p:ph type="subTitle" idx="1"/>
          </p:nvPr>
        </p:nvSpPr>
        <p:spPr>
          <a:xfrm>
            <a:off x="1082167" y="152724"/>
            <a:ext cx="4302633" cy="4797726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b="1" dirty="0">
                <a:solidFill>
                  <a:srgbClr val="7030A0"/>
                </a:solidFill>
              </a:rPr>
              <a:t>Обращение ЛС</a:t>
            </a:r>
            <a:r>
              <a:rPr lang="ru" sz="1600" dirty="0">
                <a:solidFill>
                  <a:srgbClr val="7030A0"/>
                </a:solidFill>
              </a:rPr>
              <a:t> </a:t>
            </a:r>
            <a:r>
              <a:rPr lang="ru" sz="1600" dirty="0">
                <a:solidFill>
                  <a:schemeClr val="dk1"/>
                </a:solidFill>
              </a:rPr>
              <a:t>– это 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" sz="1600" dirty="0">
                <a:solidFill>
                  <a:schemeClr val="dk1"/>
                </a:solidFill>
              </a:rPr>
              <a:t>разработка, 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" sz="1600" dirty="0">
                <a:solidFill>
                  <a:schemeClr val="dk1"/>
                </a:solidFill>
              </a:rPr>
              <a:t>доклинические исследования, 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" sz="1600" dirty="0">
                <a:solidFill>
                  <a:schemeClr val="dk1"/>
                </a:solidFill>
              </a:rPr>
              <a:t>клинические исследования, 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" sz="1600" dirty="0">
                <a:solidFill>
                  <a:schemeClr val="dk1"/>
                </a:solidFill>
              </a:rPr>
              <a:t>экспертиза, 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" sz="1600" dirty="0">
                <a:solidFill>
                  <a:schemeClr val="dk1"/>
                </a:solidFill>
              </a:rPr>
              <a:t>государственная регистрация, 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" sz="1600" dirty="0">
                <a:solidFill>
                  <a:schemeClr val="dk1"/>
                </a:solidFill>
              </a:rPr>
              <a:t>стандартизация и  контроль качества, 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" sz="1600" dirty="0">
                <a:solidFill>
                  <a:schemeClr val="dk1"/>
                </a:solidFill>
              </a:rPr>
              <a:t>производство, 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" sz="1600" dirty="0">
                <a:solidFill>
                  <a:schemeClr val="dk1"/>
                </a:solidFill>
              </a:rPr>
              <a:t>изготовление, 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" sz="1600" dirty="0">
                <a:solidFill>
                  <a:schemeClr val="dk1"/>
                </a:solidFill>
              </a:rPr>
              <a:t>хранение, 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" sz="1600" dirty="0">
                <a:solidFill>
                  <a:schemeClr val="dk1"/>
                </a:solidFill>
              </a:rPr>
              <a:t>перевозка, 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" sz="1600" dirty="0">
                <a:solidFill>
                  <a:schemeClr val="dk1"/>
                </a:solidFill>
              </a:rPr>
              <a:t>ввоз и вывоз из РФ, 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" sz="1600" dirty="0">
                <a:solidFill>
                  <a:schemeClr val="dk1"/>
                </a:solidFill>
              </a:rPr>
              <a:t>реклама, 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" sz="1600" dirty="0">
                <a:solidFill>
                  <a:schemeClr val="dk1"/>
                </a:solidFill>
              </a:rPr>
              <a:t>отпуск, 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" sz="1600" dirty="0">
                <a:solidFill>
                  <a:schemeClr val="dk1"/>
                </a:solidFill>
              </a:rPr>
              <a:t>реализация, 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" sz="1600" dirty="0">
                <a:solidFill>
                  <a:schemeClr val="dk1"/>
                </a:solidFill>
              </a:rPr>
              <a:t>передача, 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" sz="1600" dirty="0">
                <a:solidFill>
                  <a:schemeClr val="dk1"/>
                </a:solidFill>
              </a:rPr>
              <a:t>применение, 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" sz="1600" dirty="0">
                <a:solidFill>
                  <a:schemeClr val="dk1"/>
                </a:solidFill>
              </a:rPr>
              <a:t>уничтожение ЛС.</a:t>
            </a:r>
            <a:endParaRPr sz="1600" dirty="0">
              <a:solidFill>
                <a:schemeClr val="dk1"/>
              </a:solidFill>
            </a:endParaRPr>
          </a:p>
        </p:txBody>
      </p:sp>
      <p:pic>
        <p:nvPicPr>
          <p:cNvPr id="182" name="Google Shape;182;p28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58" y="73810"/>
            <a:ext cx="897409" cy="874457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28"/>
          <p:cNvSpPr/>
          <p:nvPr/>
        </p:nvSpPr>
        <p:spPr>
          <a:xfrm>
            <a:off x="0" y="4757400"/>
            <a:ext cx="9144000" cy="386100"/>
          </a:xfrm>
          <a:prstGeom prst="rect">
            <a:avLst/>
          </a:prstGeom>
          <a:solidFill>
            <a:srgbClr val="8A2E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69CF7F6-CED4-3F63-22DE-04706DA34B5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08331" y="2080884"/>
            <a:ext cx="4917271" cy="229267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94787E1-9136-1928-5EDB-F6BAE008FAA7}"/>
              </a:ext>
            </a:extLst>
          </p:cNvPr>
          <p:cNvSpPr txBox="1"/>
          <p:nvPr/>
        </p:nvSpPr>
        <p:spPr>
          <a:xfrm>
            <a:off x="4453978" y="186591"/>
            <a:ext cx="46137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</a:rPr>
              <a:t>Термины и определения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2244</Words>
  <Application>Microsoft Office PowerPoint</Application>
  <PresentationFormat>Экран (16:9)</PresentationFormat>
  <Paragraphs>209</Paragraphs>
  <Slides>27</Slides>
  <Notes>26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1" baseType="lpstr">
      <vt:lpstr>Arial</vt:lpstr>
      <vt:lpstr>Calibri</vt:lpstr>
      <vt:lpstr>Wingdings</vt:lpstr>
      <vt:lpstr>Simple Light</vt:lpstr>
      <vt:lpstr>ПМ 01 Оптовая и розничная торговля лекарственными  средствами и отпуск лекарственных препаратов для  медицинского и ветеринарного применения</vt:lpstr>
      <vt:lpstr>План занятия</vt:lpstr>
      <vt:lpstr>1. Государственное регулирование фармацевтического рынка</vt:lpstr>
      <vt:lpstr>Презентация PowerPoint</vt:lpstr>
      <vt:lpstr>Презентация PowerPoint</vt:lpstr>
      <vt:lpstr>Основной объект регулирования –  лекарственнное средство</vt:lpstr>
      <vt:lpstr>2. Конституция РФ</vt:lpstr>
      <vt:lpstr>3. ФЗ «Об обращении ЛС» №61-ФЗ  </vt:lpstr>
      <vt:lpstr>Презентация PowerPoint</vt:lpstr>
      <vt:lpstr>Презентация PowerPoint</vt:lpstr>
      <vt:lpstr>Презентация PowerPoint</vt:lpstr>
      <vt:lpstr>4. Структура и основные понятия ФЗ №323</vt:lpstr>
      <vt:lpstr>Презентация PowerPoint</vt:lpstr>
      <vt:lpstr>Презентация PowerPoint</vt:lpstr>
      <vt:lpstr>Презентация PowerPoint</vt:lpstr>
      <vt:lpstr>Презентация PowerPoint</vt:lpstr>
      <vt:lpstr>5. Права и обязанности граждан  в сфере охраны здоровья</vt:lpstr>
      <vt:lpstr>Презентация PowerPoint</vt:lpstr>
      <vt:lpstr>Презентация PowerPoint</vt:lpstr>
      <vt:lpstr>Презентация PowerPoint</vt:lpstr>
      <vt:lpstr>6. Права и обязанности фармацевтических работников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Контрольные вопросы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Olga</dc:creator>
  <cp:lastModifiedBy>Ольга Калинина</cp:lastModifiedBy>
  <cp:revision>31</cp:revision>
  <dcterms:modified xsi:type="dcterms:W3CDTF">2026-01-05T06:38:24Z</dcterms:modified>
</cp:coreProperties>
</file>