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</p:sldMasterIdLst>
  <p:sldIdLst>
    <p:sldId id="256" r:id="rId3"/>
    <p:sldId id="260" r:id="rId4"/>
    <p:sldId id="264" r:id="rId5"/>
    <p:sldId id="266" r:id="rId6"/>
    <p:sldId id="258" r:id="rId7"/>
    <p:sldId id="268" r:id="rId8"/>
    <p:sldId id="285" r:id="rId9"/>
    <p:sldId id="267" r:id="rId10"/>
    <p:sldId id="269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65"/>
  </p:normalViewPr>
  <p:slideViewPr>
    <p:cSldViewPr snapToGrid="0" snapToObjects="1">
      <p:cViewPr>
        <p:scale>
          <a:sx n="70" d="100"/>
          <a:sy n="70" d="100"/>
        </p:scale>
        <p:origin x="-48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КАЗАНСКИЙ </a:t>
            </a:r>
          </a:p>
          <a:p>
            <a:r>
              <a:rPr lang="ru-RU" sz="32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dirty="0" smtClean="0">
                <a:solidFill>
                  <a:prstClr val="white"/>
                </a:solidFill>
                <a:latin typeface="Book Antiqua" panose="02040602050305030304" pitchFamily="18" charset="0"/>
              </a:rPr>
            </a:br>
            <a:r>
              <a:rPr lang="ru-RU" sz="32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0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544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119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9382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491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7848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 smtClean="0">
              <a:solidFill>
                <a:prstClr val="white"/>
              </a:solidFill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558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prstClr val="white"/>
              </a:solidFill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77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grpSp>
        <p:nvGrpSpPr>
          <p:cNvPr id="19" name="Группа 18"/>
          <p:cNvGrpSpPr/>
          <p:nvPr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Благодарю </a:t>
            </a:r>
          </a:p>
          <a:p>
            <a:pPr algn="ctr"/>
            <a:r>
              <a:rPr lang="ru-RU" sz="6000" dirty="0" smtClean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solidFill>
                <a:prstClr val="white"/>
              </a:solidFill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8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grpSp>
        <p:nvGrpSpPr>
          <p:cNvPr id="13" name="Группа 12"/>
          <p:cNvGrpSpPr/>
          <p:nvPr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Группа 10"/>
          <p:cNvGrpSpPr/>
          <p:nvPr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Группа 7"/>
          <p:cNvGrpSpPr/>
          <p:nvPr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grpSp>
        <p:nvGrpSpPr>
          <p:cNvPr id="6" name="Группа 5"/>
          <p:cNvGrpSpPr/>
          <p:nvPr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 smtClean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A5EB6ED4-FEAC-5848-90E7-CA096FAEB94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F020C9-F458-8E4F-B47A-1B7DE1E54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430" y="586582"/>
            <a:ext cx="5976042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bg1">
                      <a:alpha val="80000"/>
                    </a:schemeClr>
                  </a:glow>
                </a:effectLst>
              </a:rPr>
              <a:t>Мышление </a:t>
            </a:r>
            <a:endParaRPr lang="uk-UA" sz="7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2286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1CEA6F-F181-9E4E-BB06-8750A23FC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Автор: Степашкина В.А., </a:t>
            </a:r>
            <a:r>
              <a:rPr lang="ru-RU" dirty="0" err="1" smtClean="0">
                <a:latin typeface="Book Antiqua" panose="02040602050305030304" pitchFamily="18" charset="0"/>
              </a:rPr>
              <a:t>к.психол.н</a:t>
            </a:r>
            <a:r>
              <a:rPr lang="ru-RU" dirty="0" smtClean="0">
                <a:latin typeface="Book Antiqua" panose="02040602050305030304" pitchFamily="18" charset="0"/>
              </a:rPr>
              <a:t>., клинический психолог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518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841381"/>
            <a:ext cx="11299206" cy="841907"/>
          </a:xfrm>
        </p:spPr>
        <p:txBody>
          <a:bodyPr>
            <a:noAutofit/>
          </a:bodyPr>
          <a:lstStyle/>
          <a:p>
            <a:r>
              <a:rPr lang="ru-RU" sz="2800" dirty="0" smtClean="0"/>
              <a:t>Мышление - </a:t>
            </a:r>
            <a:r>
              <a:rPr lang="ru-RU" sz="2800" dirty="0"/>
              <a:t>наиболее </a:t>
            </a:r>
            <a:r>
              <a:rPr lang="ru-RU" sz="2800" dirty="0" smtClean="0"/>
              <a:t>сложный познавательный психический процесс</a:t>
            </a:r>
            <a:endParaRPr lang="x-none" sz="2800" dirty="0"/>
          </a:p>
        </p:txBody>
      </p:sp>
      <p:grpSp>
        <p:nvGrpSpPr>
          <p:cNvPr id="21" name="组合 33">
            <a:extLst>
              <a:ext uri="{FF2B5EF4-FFF2-40B4-BE49-F238E27FC236}">
                <a16:creationId xmlns:a16="http://schemas.microsoft.com/office/drawing/2014/main" xmlns="" id="{AB3F148F-6E87-5B42-BA04-3BC69914313D}"/>
              </a:ext>
            </a:extLst>
          </p:cNvPr>
          <p:cNvGrpSpPr/>
          <p:nvPr/>
        </p:nvGrpSpPr>
        <p:grpSpPr>
          <a:xfrm>
            <a:off x="3976915" y="1389005"/>
            <a:ext cx="6834506" cy="1791700"/>
            <a:chOff x="-806991" y="3531001"/>
            <a:chExt cx="4399129" cy="1260758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xmlns="" id="{E89AE25D-A166-8C47-9C23-5F94FB141FA3}"/>
                </a:ext>
              </a:extLst>
            </p:cNvPr>
            <p:cNvSpPr/>
            <p:nvPr/>
          </p:nvSpPr>
          <p:spPr>
            <a:xfrm>
              <a:off x="450128" y="4258993"/>
              <a:ext cx="3142010" cy="5327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sz="1200" b="1" dirty="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П</a:t>
              </a:r>
              <a:r>
                <a:rPr lang="ru-RU" altLang="zh-CN" sz="1200" b="1" dirty="0" smtClean="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роцесс </a:t>
              </a:r>
              <a:r>
                <a:rPr lang="ru-RU" altLang="zh-CN" sz="1200" b="1" dirty="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м ы ш л е н и я определяется как процесс </a:t>
              </a:r>
              <a:r>
                <a:rPr lang="ru-RU" altLang="zh-CN" sz="1200" b="1" dirty="0" smtClean="0">
                  <a:solidFill>
                    <a:srgbClr val="FF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отражения в </a:t>
              </a:r>
              <a:r>
                <a:rPr lang="ru-RU" altLang="zh-CN" sz="1200" b="1" dirty="0">
                  <a:solidFill>
                    <a:srgbClr val="FF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психике взаимосвязей между </a:t>
              </a:r>
              <a:r>
                <a:rPr lang="ru-RU" altLang="zh-CN" sz="1200" b="1" dirty="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объектами и явлениями </a:t>
              </a:r>
              <a:r>
                <a:rPr lang="ru-RU" altLang="zh-CN" sz="1200" b="1" dirty="0" smtClean="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действительности</a:t>
              </a:r>
              <a:r>
                <a:rPr lang="ru-RU" altLang="zh-CN" sz="1200" b="1" dirty="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.</a:t>
              </a:r>
              <a:endParaRPr lang="zh-CN" altLang="en-US" sz="1200" b="1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xmlns="" id="{39A755D7-D049-4F44-8DD1-7C70AB604316}"/>
                </a:ext>
              </a:extLst>
            </p:cNvPr>
            <p:cNvSpPr/>
            <p:nvPr/>
          </p:nvSpPr>
          <p:spPr>
            <a:xfrm>
              <a:off x="-806991" y="3531001"/>
              <a:ext cx="2828124" cy="2728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ru-RU" altLang="zh-CN" sz="16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Отличительные особенности мышления</a:t>
              </a:r>
              <a:endParaRPr lang="zh-CN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组合 36">
            <a:extLst>
              <a:ext uri="{FF2B5EF4-FFF2-40B4-BE49-F238E27FC236}">
                <a16:creationId xmlns:a16="http://schemas.microsoft.com/office/drawing/2014/main" xmlns="" id="{FCC9E676-400C-884C-BF17-B262D0222AF0}"/>
              </a:ext>
            </a:extLst>
          </p:cNvPr>
          <p:cNvGrpSpPr/>
          <p:nvPr/>
        </p:nvGrpSpPr>
        <p:grpSpPr>
          <a:xfrm>
            <a:off x="959571" y="4685788"/>
            <a:ext cx="7315392" cy="1739468"/>
            <a:chOff x="874712" y="3451823"/>
            <a:chExt cx="2717426" cy="2078276"/>
          </a:xfrm>
        </p:grpSpPr>
        <p:sp>
          <p:nvSpPr>
            <p:cNvPr id="25" name="矩形 40">
              <a:extLst>
                <a:ext uri="{FF2B5EF4-FFF2-40B4-BE49-F238E27FC236}">
                  <a16:creationId xmlns:a16="http://schemas.microsoft.com/office/drawing/2014/main" xmlns="" id="{417635EC-A970-BA42-9075-98EA3A76F4B2}"/>
                </a:ext>
              </a:extLst>
            </p:cNvPr>
            <p:cNvSpPr/>
            <p:nvPr/>
          </p:nvSpPr>
          <p:spPr>
            <a:xfrm>
              <a:off x="874713" y="4075829"/>
              <a:ext cx="2717425" cy="145427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sz="1200" b="1" dirty="0" smtClean="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Как деятельность - целенаправленный процесс, содержащий мотив, осуществление активности и конечный «идеальный» результат (это характерно для человека). </a:t>
              </a:r>
            </a:p>
            <a:p>
              <a:pPr algn="just">
                <a:lnSpc>
                  <a:spcPct val="120000"/>
                </a:lnSpc>
              </a:pPr>
              <a:r>
                <a:rPr lang="ru-RU" altLang="zh-CN" sz="1200" b="1" dirty="0" smtClean="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Как простой процесс запускающий активность мышление присуще и животным, но в простом процессе активность приводит к результату, который «получился».</a:t>
              </a:r>
              <a:endParaRPr lang="zh-CN" altLang="en-US" sz="1200" b="1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矩形 41">
              <a:extLst>
                <a:ext uri="{FF2B5EF4-FFF2-40B4-BE49-F238E27FC236}">
                  <a16:creationId xmlns:a16="http://schemas.microsoft.com/office/drawing/2014/main" xmlns="" id="{45901CF8-3E82-2249-A55F-E65587DB8B94}"/>
                </a:ext>
              </a:extLst>
            </p:cNvPr>
            <p:cNvSpPr/>
            <p:nvPr/>
          </p:nvSpPr>
          <p:spPr>
            <a:xfrm>
              <a:off x="874712" y="3451823"/>
              <a:ext cx="2717425" cy="5489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Мышление «включает в себя» и процесс, и деятельность</a:t>
              </a:r>
              <a:endParaRPr lang="zh-CN" alt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28" name="矩形 43">
            <a:extLst>
              <a:ext uri="{FF2B5EF4-FFF2-40B4-BE49-F238E27FC236}">
                <a16:creationId xmlns:a16="http://schemas.microsoft.com/office/drawing/2014/main" xmlns="" id="{82704E1F-46D9-6B43-97A4-2F15CECE3B46}"/>
              </a:ext>
            </a:extLst>
          </p:cNvPr>
          <p:cNvSpPr/>
          <p:nvPr/>
        </p:nvSpPr>
        <p:spPr>
          <a:xfrm>
            <a:off x="434084" y="1837803"/>
            <a:ext cx="5490293" cy="15089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200" b="1" dirty="0" smtClean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Процесс мышления </a:t>
            </a:r>
            <a:r>
              <a:rPr lang="ru-RU" altLang="zh-CN" sz="1200" b="1" dirty="0" smtClean="0">
                <a:solidFill>
                  <a:srgbClr val="FF0000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«НЕ ПРИВЯЗАН» К непосредственному отражению (нет обязательного воздействия на органы чувств)</a:t>
            </a:r>
            <a:r>
              <a:rPr lang="ru-RU" altLang="zh-CN" sz="1200" b="1" dirty="0" smtClean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. Мышление опосредованный процесс отражения.</a:t>
            </a:r>
            <a:endParaRPr lang="zh-CN" altLang="en-US" sz="1200" b="1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30" name="组合 45">
            <a:extLst>
              <a:ext uri="{FF2B5EF4-FFF2-40B4-BE49-F238E27FC236}">
                <a16:creationId xmlns:a16="http://schemas.microsoft.com/office/drawing/2014/main" xmlns="" id="{B319FABD-12D4-9F47-BB31-547FED1FC8BD}"/>
              </a:ext>
            </a:extLst>
          </p:cNvPr>
          <p:cNvGrpSpPr/>
          <p:nvPr/>
        </p:nvGrpSpPr>
        <p:grpSpPr>
          <a:xfrm>
            <a:off x="330319" y="3346791"/>
            <a:ext cx="7129736" cy="877164"/>
            <a:chOff x="1512665" y="3451823"/>
            <a:chExt cx="2915489" cy="617775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xmlns="" id="{2AF631A7-3775-1E48-B488-C1601D94D94D}"/>
                </a:ext>
              </a:extLst>
            </p:cNvPr>
            <p:cNvSpPr/>
            <p:nvPr/>
          </p:nvSpPr>
          <p:spPr>
            <a:xfrm>
              <a:off x="1512665" y="3698933"/>
              <a:ext cx="2915489" cy="370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sz="1200" b="1" dirty="0" smtClean="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При необходимости вспомнить или запомнить, при необходимости сконцентрироваться, создать представление, описать переживание и т.д. </a:t>
              </a:r>
              <a:endParaRPr lang="zh-CN" altLang="en-US" sz="1200" b="1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xmlns="" id="{B87F231D-97BD-884B-99C6-7D2EE964690C}"/>
                </a:ext>
              </a:extLst>
            </p:cNvPr>
            <p:cNvSpPr/>
            <p:nvPr/>
          </p:nvSpPr>
          <p:spPr>
            <a:xfrm>
              <a:off x="1606216" y="3451823"/>
              <a:ext cx="2802910" cy="2731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ru-RU" altLang="zh-CN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Мышление сопровождает все психические процессы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35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Определения мышления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latin typeface="Book Antiqua" panose="02040602050305030304" pitchFamily="18" charset="0"/>
              </a:rPr>
              <a:t>Мышление</a:t>
            </a:r>
            <a:r>
              <a:rPr lang="ru-RU" dirty="0">
                <a:latin typeface="Book Antiqua" panose="02040602050305030304" pitchFamily="18" charset="0"/>
              </a:rPr>
              <a:t> (англ. </a:t>
            </a:r>
            <a:r>
              <a:rPr lang="ru-RU" dirty="0" err="1">
                <a:latin typeface="Book Antiqua" panose="02040602050305030304" pitchFamily="18" charset="0"/>
              </a:rPr>
              <a:t>thinking</a:t>
            </a:r>
            <a:r>
              <a:rPr lang="ru-RU" dirty="0">
                <a:latin typeface="Book Antiqua" panose="02040602050305030304" pitchFamily="18" charset="0"/>
              </a:rPr>
              <a:t>) – </a:t>
            </a:r>
            <a:r>
              <a:rPr lang="ru-RU" dirty="0" smtClean="0">
                <a:latin typeface="Book Antiqua" panose="02040602050305030304" pitchFamily="18" charset="0"/>
              </a:rPr>
              <a:t>опосредованный психический </a:t>
            </a:r>
            <a:r>
              <a:rPr lang="ru-RU" dirty="0">
                <a:latin typeface="Book Antiqua" panose="02040602050305030304" pitchFamily="18" charset="0"/>
              </a:rPr>
              <a:t>процесс, обобщенное отражение действительности человеком в ее существенных связях и отношениях. </a:t>
            </a:r>
          </a:p>
          <a:p>
            <a:r>
              <a:rPr lang="ru-RU" b="1" dirty="0" smtClean="0">
                <a:latin typeface="Book Antiqua" panose="02040602050305030304" pitchFamily="18" charset="0"/>
              </a:rPr>
              <a:t>Мышление</a:t>
            </a:r>
            <a:r>
              <a:rPr lang="ru-RU" dirty="0" smtClean="0">
                <a:latin typeface="Book Antiqua" panose="02040602050305030304" pitchFamily="18" charset="0"/>
              </a:rPr>
              <a:t> – познавательный  психический процесс,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результатом</a:t>
            </a:r>
            <a:r>
              <a:rPr lang="ru-RU" dirty="0">
                <a:latin typeface="Book Antiqua" panose="02040602050305030304" pitchFamily="18" charset="0"/>
              </a:rPr>
              <a:t> которого является возникновение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понимания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smtClean="0">
                <a:latin typeface="Book Antiqua" panose="02040602050305030304" pitchFamily="18" charset="0"/>
              </a:rPr>
              <a:t>а специфика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мыслительной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деятельности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рассматривается как </a:t>
            </a:r>
            <a:r>
              <a:rPr lang="ru-RU" dirty="0">
                <a:latin typeface="Book Antiqua" panose="02040602050305030304" pitchFamily="18" charset="0"/>
              </a:rPr>
              <a:t>специально </a:t>
            </a:r>
            <a:r>
              <a:rPr lang="ru-RU" dirty="0" smtClean="0">
                <a:latin typeface="Book Antiqua" panose="02040602050305030304" pitchFamily="18" charset="0"/>
              </a:rPr>
              <a:t>организованная и </a:t>
            </a:r>
            <a:r>
              <a:rPr lang="ru-RU" dirty="0">
                <a:latin typeface="Book Antiqua" panose="02040602050305030304" pitchFamily="18" charset="0"/>
              </a:rPr>
              <a:t>сознательно 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регулируемая активность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человека, 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направленная на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достижение 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понимания </a:t>
            </a:r>
            <a:r>
              <a:rPr lang="ru-RU" dirty="0" smtClean="0">
                <a:latin typeface="Book Antiqua" panose="02040602050305030304" pitchFamily="18" charset="0"/>
              </a:rPr>
              <a:t>(А.Ф. Корниенко, 2013).</a:t>
            </a:r>
          </a:p>
          <a:p>
            <a:r>
              <a:rPr lang="ru-RU" b="1" dirty="0" smtClean="0">
                <a:latin typeface="Book Antiqua" panose="02040602050305030304" pitchFamily="18" charset="0"/>
              </a:rPr>
              <a:t>Мышление</a:t>
            </a:r>
            <a:r>
              <a:rPr lang="ru-RU" dirty="0" smtClean="0">
                <a:latin typeface="Book Antiqua" panose="02040602050305030304" pitchFamily="18" charset="0"/>
              </a:rPr>
              <a:t> – когнитивный процесс, позволяющий познать законы природы и закономерности протекания жизни и функционирования объектов и субъектов действительности.</a:t>
            </a:r>
          </a:p>
          <a:p>
            <a:endParaRPr lang="ru-RU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Мышление часто отождествляют с ассоциацией (связью)</a:t>
            </a:r>
            <a:endParaRPr lang="ru-RU" sz="19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Мышление как особый психический процесс имеет ряд свойств и закономерностей: 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latin typeface="Book Antiqua" panose="02040602050305030304" pitchFamily="18" charset="0"/>
              </a:rPr>
              <a:t>мышление </a:t>
            </a:r>
            <a:r>
              <a:rPr lang="ru-RU" dirty="0">
                <a:latin typeface="Book Antiqua" panose="02040602050305030304" pitchFamily="18" charset="0"/>
              </a:rPr>
              <a:t>возникает в практической деятельности из чувственного познания, но далеко выходит за его </a:t>
            </a:r>
            <a:r>
              <a:rPr lang="ru-RU" dirty="0" smtClean="0">
                <a:latin typeface="Book Antiqua" panose="02040602050305030304" pitchFamily="18" charset="0"/>
              </a:rPr>
              <a:t>пределы; 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Book Antiqua" panose="02040602050305030304" pitchFamily="18" charset="0"/>
              </a:rPr>
              <a:t>мышление </a:t>
            </a:r>
            <a:r>
              <a:rPr lang="ru-RU" dirty="0">
                <a:latin typeface="Book Antiqua" panose="02040602050305030304" pitchFamily="18" charset="0"/>
              </a:rPr>
              <a:t>связано с ощущениями и восприятием; 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3</a:t>
            </a:r>
            <a:r>
              <a:rPr lang="ru-RU" dirty="0">
                <a:latin typeface="Book Antiqua" panose="02040602050305030304" pitchFamily="18" charset="0"/>
              </a:rPr>
              <a:t>) мышление связано с личностными качествами (с прошлым опытом, мотивацией и т.д.); 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4</a:t>
            </a:r>
            <a:r>
              <a:rPr lang="ru-RU" dirty="0">
                <a:latin typeface="Book Antiqua" panose="02040602050305030304" pitchFamily="18" charset="0"/>
              </a:rPr>
              <a:t>) мышление неразрывно связано с речью: мысли всегда облекаются в речевую форму (внешнюю или внутреннюю речь); 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5</a:t>
            </a:r>
            <a:r>
              <a:rPr lang="ru-RU" dirty="0">
                <a:latin typeface="Book Antiqua" panose="02040602050305030304" pitchFamily="18" charset="0"/>
              </a:rPr>
              <a:t>) мышление можно понимать как деятельность, имеющую свою структуру (цель решения проблемы, познавательный мотив, действие).</a:t>
            </a:r>
          </a:p>
        </p:txBody>
      </p:sp>
    </p:spTree>
    <p:extLst>
      <p:ext uri="{BB962C8B-B14F-4D97-AF65-F5344CB8AC3E}">
        <p14:creationId xmlns:p14="http://schemas.microsoft.com/office/powerpoint/2010/main" val="391634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59" y="738939"/>
            <a:ext cx="10515600" cy="72477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мышления</a:t>
            </a:r>
            <a:endParaRPr lang="x-none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671A4CD-310A-794A-8ECE-50D538BD7646}"/>
              </a:ext>
            </a:extLst>
          </p:cNvPr>
          <p:cNvGrpSpPr/>
          <p:nvPr/>
        </p:nvGrpSpPr>
        <p:grpSpPr>
          <a:xfrm>
            <a:off x="838201" y="2065505"/>
            <a:ext cx="1049867" cy="1049867"/>
            <a:chOff x="1016000" y="1689100"/>
            <a:chExt cx="787400" cy="787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8C1B06D1-9D27-414C-BECF-B02CC58E3BDC}"/>
                </a:ext>
              </a:extLst>
            </p:cNvPr>
            <p:cNvGrpSpPr/>
            <p:nvPr/>
          </p:nvGrpSpPr>
          <p:grpSpPr>
            <a:xfrm>
              <a:off x="1016000" y="1689100"/>
              <a:ext cx="787400" cy="787400"/>
              <a:chOff x="4343400" y="1854885"/>
              <a:chExt cx="457200" cy="4572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019DD0E3-D548-E14F-B423-C017ED644577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07AB0B8D-8596-A546-9F1A-D41182FA0740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3903C33-7E4C-484D-8F83-794FC00C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54" y="1960311"/>
              <a:ext cx="284092" cy="244978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1680980-D510-A845-B3FC-D53E82094021}"/>
              </a:ext>
            </a:extLst>
          </p:cNvPr>
          <p:cNvSpPr>
            <a:spLocks/>
          </p:cNvSpPr>
          <p:nvPr/>
        </p:nvSpPr>
        <p:spPr bwMode="auto">
          <a:xfrm>
            <a:off x="589503" y="3025227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xmlns="" id="{2569B6CD-7279-324C-A021-C547CA512538}"/>
              </a:ext>
            </a:extLst>
          </p:cNvPr>
          <p:cNvGrpSpPr/>
          <p:nvPr/>
        </p:nvGrpSpPr>
        <p:grpSpPr>
          <a:xfrm>
            <a:off x="2561935" y="1257355"/>
            <a:ext cx="1049867" cy="1049867"/>
            <a:chOff x="2597150" y="1689100"/>
            <a:chExt cx="787400" cy="787400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xmlns="" id="{E27608FE-8EC0-D347-97FA-58D507E9F943}"/>
                </a:ext>
              </a:extLst>
            </p:cNvPr>
            <p:cNvGrpSpPr/>
            <p:nvPr/>
          </p:nvGrpSpPr>
          <p:grpSpPr>
            <a:xfrm>
              <a:off x="2597150" y="1689100"/>
              <a:ext cx="787400" cy="787400"/>
              <a:chOff x="4343400" y="1854885"/>
              <a:chExt cx="457200" cy="457200"/>
            </a:xfrm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xmlns="" id="{EAA7841C-7AA8-4243-B3BE-55D29526B254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Oval 16">
                <a:extLst>
                  <a:ext uri="{FF2B5EF4-FFF2-40B4-BE49-F238E27FC236}">
                    <a16:creationId xmlns:a16="http://schemas.microsoft.com/office/drawing/2014/main" xmlns="" id="{85CD68A4-0C3C-824F-A6FA-AB20F163BD02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xmlns="" id="{8F44946F-7A4F-0643-9CD2-9367F0AE9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775" y="1970605"/>
              <a:ext cx="286150" cy="224390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32" y="10"/>
                </a:cxn>
                <a:cxn ang="0">
                  <a:pos x="18" y="14"/>
                </a:cxn>
                <a:cxn ang="0">
                  <a:pos x="0" y="14"/>
                </a:cxn>
                <a:cxn ang="0">
                  <a:pos x="64" y="14"/>
                </a:cxn>
                <a:cxn ang="0">
                  <a:pos x="0" y="15"/>
                </a:cxn>
                <a:cxn ang="0">
                  <a:pos x="18" y="20"/>
                </a:cxn>
                <a:cxn ang="0">
                  <a:pos x="2" y="22"/>
                </a:cxn>
                <a:cxn ang="0">
                  <a:pos x="9" y="35"/>
                </a:cxn>
                <a:cxn ang="0">
                  <a:pos x="1" y="36"/>
                </a:cxn>
                <a:cxn ang="0">
                  <a:pos x="0" y="28"/>
                </a:cxn>
                <a:cxn ang="0">
                  <a:pos x="8" y="27"/>
                </a:cxn>
                <a:cxn ang="0">
                  <a:pos x="9" y="35"/>
                </a:cxn>
                <a:cxn ang="0">
                  <a:pos x="15" y="50"/>
                </a:cxn>
                <a:cxn ang="0">
                  <a:pos x="7" y="49"/>
                </a:cxn>
                <a:cxn ang="0">
                  <a:pos x="8" y="41"/>
                </a:cxn>
                <a:cxn ang="0">
                  <a:pos x="16" y="42"/>
                </a:cxn>
                <a:cxn ang="0">
                  <a:pos x="23" y="35"/>
                </a:cxn>
                <a:cxn ang="0">
                  <a:pos x="15" y="36"/>
                </a:cxn>
                <a:cxn ang="0">
                  <a:pos x="13" y="28"/>
                </a:cxn>
                <a:cxn ang="0">
                  <a:pos x="21" y="27"/>
                </a:cxn>
                <a:cxn ang="0">
                  <a:pos x="23" y="35"/>
                </a:cxn>
                <a:cxn ang="0">
                  <a:pos x="28" y="50"/>
                </a:cxn>
                <a:cxn ang="0">
                  <a:pos x="20" y="49"/>
                </a:cxn>
                <a:cxn ang="0">
                  <a:pos x="21" y="41"/>
                </a:cxn>
                <a:cxn ang="0">
                  <a:pos x="29" y="42"/>
                </a:cxn>
                <a:cxn ang="0">
                  <a:pos x="36" y="35"/>
                </a:cxn>
                <a:cxn ang="0">
                  <a:pos x="28" y="36"/>
                </a:cxn>
                <a:cxn ang="0">
                  <a:pos x="27" y="28"/>
                </a:cxn>
                <a:cxn ang="0">
                  <a:pos x="35" y="27"/>
                </a:cxn>
                <a:cxn ang="0">
                  <a:pos x="36" y="35"/>
                </a:cxn>
                <a:cxn ang="0">
                  <a:pos x="42" y="50"/>
                </a:cxn>
                <a:cxn ang="0">
                  <a:pos x="34" y="49"/>
                </a:cxn>
                <a:cxn ang="0">
                  <a:pos x="35" y="41"/>
                </a:cxn>
                <a:cxn ang="0">
                  <a:pos x="43" y="42"/>
                </a:cxn>
                <a:cxn ang="0">
                  <a:pos x="50" y="35"/>
                </a:cxn>
                <a:cxn ang="0">
                  <a:pos x="42" y="36"/>
                </a:cxn>
                <a:cxn ang="0">
                  <a:pos x="41" y="28"/>
                </a:cxn>
                <a:cxn ang="0">
                  <a:pos x="49" y="27"/>
                </a:cxn>
                <a:cxn ang="0">
                  <a:pos x="50" y="35"/>
                </a:cxn>
                <a:cxn ang="0">
                  <a:pos x="61" y="22"/>
                </a:cxn>
                <a:cxn ang="0">
                  <a:pos x="45" y="20"/>
                </a:cxn>
                <a:cxn ang="0">
                  <a:pos x="64" y="15"/>
                </a:cxn>
                <a:cxn ang="0">
                  <a:pos x="57" y="49"/>
                </a:cxn>
                <a:cxn ang="0">
                  <a:pos x="49" y="50"/>
                </a:cxn>
                <a:cxn ang="0">
                  <a:pos x="48" y="42"/>
                </a:cxn>
                <a:cxn ang="0">
                  <a:pos x="56" y="41"/>
                </a:cxn>
                <a:cxn ang="0">
                  <a:pos x="57" y="49"/>
                </a:cxn>
                <a:cxn ang="0">
                  <a:pos x="63" y="36"/>
                </a:cxn>
                <a:cxn ang="0">
                  <a:pos x="55" y="35"/>
                </a:cxn>
                <a:cxn ang="0">
                  <a:pos x="56" y="27"/>
                </a:cxn>
                <a:cxn ang="0">
                  <a:pos x="64" y="28"/>
                </a:cxn>
              </a:cxnLst>
              <a:rect l="0" t="0" r="r" b="b"/>
              <a:pathLst>
                <a:path w="64" h="50">
                  <a:moveTo>
                    <a:pt x="6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4" y="10"/>
                    <a:pt x="32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4" y="0"/>
                    <a:pt x="32" y="0"/>
                  </a:cubicBezTo>
                  <a:cubicBezTo>
                    <a:pt x="59" y="0"/>
                    <a:pt x="64" y="11"/>
                    <a:pt x="64" y="14"/>
                  </a:cubicBezTo>
                  <a:close/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lose/>
                  <a:moveTo>
                    <a:pt x="9" y="35"/>
                  </a:moveTo>
                  <a:cubicBezTo>
                    <a:pt x="9" y="36"/>
                    <a:pt x="8" y="36"/>
                    <a:pt x="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8"/>
                  </a:cubicBezTo>
                  <a:lnTo>
                    <a:pt x="9" y="35"/>
                  </a:lnTo>
                  <a:close/>
                  <a:moveTo>
                    <a:pt x="16" y="49"/>
                  </a:moveTo>
                  <a:cubicBezTo>
                    <a:pt x="16" y="49"/>
                    <a:pt x="15" y="50"/>
                    <a:pt x="1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49"/>
                    <a:pt x="7" y="4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8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1"/>
                    <a:pt x="16" y="42"/>
                  </a:cubicBezTo>
                  <a:lnTo>
                    <a:pt x="16" y="49"/>
                  </a:lnTo>
                  <a:close/>
                  <a:moveTo>
                    <a:pt x="23" y="35"/>
                  </a:moveTo>
                  <a:cubicBezTo>
                    <a:pt x="23" y="36"/>
                    <a:pt x="22" y="36"/>
                    <a:pt x="2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7"/>
                    <a:pt x="23" y="28"/>
                  </a:cubicBezTo>
                  <a:lnTo>
                    <a:pt x="23" y="35"/>
                  </a:lnTo>
                  <a:close/>
                  <a:moveTo>
                    <a:pt x="29" y="49"/>
                  </a:moveTo>
                  <a:cubicBezTo>
                    <a:pt x="29" y="49"/>
                    <a:pt x="29" y="50"/>
                    <a:pt x="28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49"/>
                    <a:pt x="20" y="4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2"/>
                  </a:cubicBezTo>
                  <a:lnTo>
                    <a:pt x="29" y="49"/>
                  </a:lnTo>
                  <a:close/>
                  <a:moveTo>
                    <a:pt x="36" y="35"/>
                  </a:moveTo>
                  <a:cubicBezTo>
                    <a:pt x="36" y="36"/>
                    <a:pt x="36" y="36"/>
                    <a:pt x="35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6"/>
                    <a:pt x="27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8"/>
                  </a:cubicBezTo>
                  <a:lnTo>
                    <a:pt x="36" y="35"/>
                  </a:lnTo>
                  <a:close/>
                  <a:moveTo>
                    <a:pt x="43" y="49"/>
                  </a:moveTo>
                  <a:cubicBezTo>
                    <a:pt x="43" y="49"/>
                    <a:pt x="43" y="50"/>
                    <a:pt x="42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4" y="49"/>
                    <a:pt x="34" y="49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5" y="41"/>
                    <a:pt x="3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2"/>
                  </a:cubicBezTo>
                  <a:lnTo>
                    <a:pt x="43" y="49"/>
                  </a:lnTo>
                  <a:close/>
                  <a:moveTo>
                    <a:pt x="50" y="35"/>
                  </a:moveTo>
                  <a:cubicBezTo>
                    <a:pt x="50" y="36"/>
                    <a:pt x="50" y="36"/>
                    <a:pt x="49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8"/>
                  </a:cubicBezTo>
                  <a:lnTo>
                    <a:pt x="50" y="35"/>
                  </a:lnTo>
                  <a:close/>
                  <a:moveTo>
                    <a:pt x="64" y="20"/>
                  </a:moveTo>
                  <a:cubicBezTo>
                    <a:pt x="64" y="21"/>
                    <a:pt x="63" y="22"/>
                    <a:pt x="61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22"/>
                    <a:pt x="45" y="21"/>
                    <a:pt x="45" y="2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4" y="20"/>
                  </a:lnTo>
                  <a:close/>
                  <a:moveTo>
                    <a:pt x="57" y="49"/>
                  </a:moveTo>
                  <a:cubicBezTo>
                    <a:pt x="57" y="49"/>
                    <a:pt x="56" y="50"/>
                    <a:pt x="56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49"/>
                    <a:pt x="48" y="4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2"/>
                  </a:cubicBezTo>
                  <a:lnTo>
                    <a:pt x="57" y="49"/>
                  </a:lnTo>
                  <a:close/>
                  <a:moveTo>
                    <a:pt x="64" y="35"/>
                  </a:moveTo>
                  <a:cubicBezTo>
                    <a:pt x="64" y="36"/>
                    <a:pt x="63" y="36"/>
                    <a:pt x="6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7"/>
                    <a:pt x="56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8"/>
                  </a:cubicBezTo>
                  <a:lnTo>
                    <a:pt x="6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xmlns="" id="{CA3F21DF-DE44-D64A-829B-CFD6B26BD38C}"/>
              </a:ext>
            </a:extLst>
          </p:cNvPr>
          <p:cNvGrpSpPr/>
          <p:nvPr/>
        </p:nvGrpSpPr>
        <p:grpSpPr>
          <a:xfrm>
            <a:off x="2290698" y="2275063"/>
            <a:ext cx="1547259" cy="1949967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xmlns="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xmlns="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xmlns="" id="{B0FBDEA9-9723-5946-8C32-D2266FA37501}"/>
              </a:ext>
            </a:extLst>
          </p:cNvPr>
          <p:cNvGrpSpPr/>
          <p:nvPr/>
        </p:nvGrpSpPr>
        <p:grpSpPr>
          <a:xfrm>
            <a:off x="4754748" y="1955140"/>
            <a:ext cx="1049867" cy="1049867"/>
            <a:chOff x="4178300" y="1689100"/>
            <a:chExt cx="787400" cy="787400"/>
          </a:xfrm>
        </p:grpSpPr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xmlns="" id="{AE067047-17ED-0042-B3CD-4755C1B36047}"/>
                </a:ext>
              </a:extLst>
            </p:cNvPr>
            <p:cNvGrpSpPr/>
            <p:nvPr/>
          </p:nvGrpSpPr>
          <p:grpSpPr>
            <a:xfrm>
              <a:off x="4178300" y="1689100"/>
              <a:ext cx="787400" cy="787400"/>
              <a:chOff x="4343400" y="1854885"/>
              <a:chExt cx="457200" cy="457200"/>
            </a:xfrm>
          </p:grpSpPr>
          <p:sp>
            <p:nvSpPr>
              <p:cNvPr id="23" name="Oval 24">
                <a:extLst>
                  <a:ext uri="{FF2B5EF4-FFF2-40B4-BE49-F238E27FC236}">
                    <a16:creationId xmlns:a16="http://schemas.microsoft.com/office/drawing/2014/main" xmlns="" id="{4A2A5270-29A5-2D4C-A1D7-1C41B419E977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Oval 25">
                <a:extLst>
                  <a:ext uri="{FF2B5EF4-FFF2-40B4-BE49-F238E27FC236}">
                    <a16:creationId xmlns:a16="http://schemas.microsoft.com/office/drawing/2014/main" xmlns="" id="{4D0E82FC-FDAA-5D4B-8E33-4F761C2A0DE1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xmlns="" id="{02282448-A85A-9940-A4D3-13BC01695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954" y="1979868"/>
              <a:ext cx="284092" cy="2058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xmlns="" id="{AA51DE34-B574-204E-A4F5-DF0421DDFD28}"/>
              </a:ext>
            </a:extLst>
          </p:cNvPr>
          <p:cNvGrpSpPr/>
          <p:nvPr/>
        </p:nvGrpSpPr>
        <p:grpSpPr>
          <a:xfrm>
            <a:off x="4506053" y="3019509"/>
            <a:ext cx="1547259" cy="1949967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xmlns="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xmlns="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Group 30">
            <a:extLst>
              <a:ext uri="{FF2B5EF4-FFF2-40B4-BE49-F238E27FC236}">
                <a16:creationId xmlns:a16="http://schemas.microsoft.com/office/drawing/2014/main" xmlns="" id="{466CEC11-56CE-2A41-9A7A-E51575734232}"/>
              </a:ext>
            </a:extLst>
          </p:cNvPr>
          <p:cNvGrpSpPr/>
          <p:nvPr/>
        </p:nvGrpSpPr>
        <p:grpSpPr>
          <a:xfrm>
            <a:off x="7211181" y="1315300"/>
            <a:ext cx="1049867" cy="1049867"/>
            <a:chOff x="5759450" y="1689100"/>
            <a:chExt cx="787400" cy="787400"/>
          </a:xfrm>
        </p:grpSpPr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xmlns="" id="{118E5217-E072-2C4C-AD2C-3D4AB135F5CA}"/>
                </a:ext>
              </a:extLst>
            </p:cNvPr>
            <p:cNvGrpSpPr/>
            <p:nvPr/>
          </p:nvGrpSpPr>
          <p:grpSpPr>
            <a:xfrm>
              <a:off x="5759450" y="1689100"/>
              <a:ext cx="787400" cy="787400"/>
              <a:chOff x="4343400" y="1854885"/>
              <a:chExt cx="457200" cy="457200"/>
            </a:xfrm>
          </p:grpSpPr>
          <p:sp>
            <p:nvSpPr>
              <p:cNvPr id="31" name="Oval 33">
                <a:extLst>
                  <a:ext uri="{FF2B5EF4-FFF2-40B4-BE49-F238E27FC236}">
                    <a16:creationId xmlns:a16="http://schemas.microsoft.com/office/drawing/2014/main" xmlns="" id="{DC91552F-6EE7-7740-9AD6-26F10564EB4A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Oval 34">
                <a:extLst>
                  <a:ext uri="{FF2B5EF4-FFF2-40B4-BE49-F238E27FC236}">
                    <a16:creationId xmlns:a16="http://schemas.microsoft.com/office/drawing/2014/main" xmlns="" id="{61BF5840-CEC1-A445-8403-669B37DA9F6B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: Shape 32">
              <a:extLst>
                <a:ext uri="{FF2B5EF4-FFF2-40B4-BE49-F238E27FC236}">
                  <a16:creationId xmlns:a16="http://schemas.microsoft.com/office/drawing/2014/main" xmlns="" id="{F7424034-6CC0-4246-A1F2-C2B7CDAA9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661" y="1960311"/>
              <a:ext cx="244978" cy="244978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4" name="Freeform: Shape 36">
            <a:extLst>
              <a:ext uri="{FF2B5EF4-FFF2-40B4-BE49-F238E27FC236}">
                <a16:creationId xmlns:a16="http://schemas.microsoft.com/office/drawing/2014/main" xmlns="" id="{5EC93C6A-B1DE-6649-A624-2C5A85FB1264}"/>
              </a:ext>
            </a:extLst>
          </p:cNvPr>
          <p:cNvSpPr>
            <a:spLocks/>
          </p:cNvSpPr>
          <p:nvPr/>
        </p:nvSpPr>
        <p:spPr bwMode="auto">
          <a:xfrm flipH="1">
            <a:off x="6962486" y="2365167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xmlns="" id="{03F37059-CC62-7F47-87FE-CE284FDD29D3}"/>
              </a:ext>
            </a:extLst>
          </p:cNvPr>
          <p:cNvGrpSpPr/>
          <p:nvPr/>
        </p:nvGrpSpPr>
        <p:grpSpPr>
          <a:xfrm>
            <a:off x="9786415" y="2031452"/>
            <a:ext cx="1049867" cy="1049867"/>
            <a:chOff x="7340600" y="1689100"/>
            <a:chExt cx="787400" cy="787400"/>
          </a:xfrm>
        </p:grpSpPr>
        <p:grpSp>
          <p:nvGrpSpPr>
            <p:cNvPr id="37" name="Group 40">
              <a:extLst>
                <a:ext uri="{FF2B5EF4-FFF2-40B4-BE49-F238E27FC236}">
                  <a16:creationId xmlns:a16="http://schemas.microsoft.com/office/drawing/2014/main" xmlns="" id="{DF529922-157C-714D-81DA-84EA4FCB762D}"/>
                </a:ext>
              </a:extLst>
            </p:cNvPr>
            <p:cNvGrpSpPr/>
            <p:nvPr/>
          </p:nvGrpSpPr>
          <p:grpSpPr>
            <a:xfrm>
              <a:off x="7340600" y="1689100"/>
              <a:ext cx="787400" cy="787400"/>
              <a:chOff x="4343400" y="1854885"/>
              <a:chExt cx="457200" cy="457200"/>
            </a:xfrm>
          </p:grpSpPr>
          <p:sp>
            <p:nvSpPr>
              <p:cNvPr id="39" name="Oval 42">
                <a:extLst>
                  <a:ext uri="{FF2B5EF4-FFF2-40B4-BE49-F238E27FC236}">
                    <a16:creationId xmlns:a16="http://schemas.microsoft.com/office/drawing/2014/main" xmlns="" id="{A25B7585-9597-604D-8F24-83EE257D15C1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Oval 43">
                <a:extLst>
                  <a:ext uri="{FF2B5EF4-FFF2-40B4-BE49-F238E27FC236}">
                    <a16:creationId xmlns:a16="http://schemas.microsoft.com/office/drawing/2014/main" xmlns="" id="{1BE87A02-F9A0-C049-8D7B-6729B8C2262E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8" name="Freeform: Shape 41">
              <a:extLst>
                <a:ext uri="{FF2B5EF4-FFF2-40B4-BE49-F238E27FC236}">
                  <a16:creationId xmlns:a16="http://schemas.microsoft.com/office/drawing/2014/main" xmlns="" id="{939E277E-6D95-1F4D-A97B-87DE28806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6665" y="1979869"/>
              <a:ext cx="255270" cy="20586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2" name="Freeform: Shape 45">
            <a:extLst>
              <a:ext uri="{FF2B5EF4-FFF2-40B4-BE49-F238E27FC236}">
                <a16:creationId xmlns:a16="http://schemas.microsoft.com/office/drawing/2014/main" xmlns="" id="{D9CB586B-89BF-F04B-99E9-F07007216E6C}"/>
              </a:ext>
            </a:extLst>
          </p:cNvPr>
          <p:cNvSpPr>
            <a:spLocks/>
          </p:cNvSpPr>
          <p:nvPr/>
        </p:nvSpPr>
        <p:spPr bwMode="auto">
          <a:xfrm flipH="1">
            <a:off x="9537720" y="3116849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xmlns="" id="{108ECC95-6066-4747-B120-A12EC72C6F10}"/>
              </a:ext>
            </a:extLst>
          </p:cNvPr>
          <p:cNvSpPr txBox="1"/>
          <p:nvPr/>
        </p:nvSpPr>
        <p:spPr>
          <a:xfrm>
            <a:off x="398740" y="5015916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Образное мышление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50">
            <a:extLst>
              <a:ext uri="{FF2B5EF4-FFF2-40B4-BE49-F238E27FC236}">
                <a16:creationId xmlns:a16="http://schemas.microsoft.com/office/drawing/2014/main" xmlns="" id="{21FF1077-D325-3143-9932-3FC53AE9DC34}"/>
              </a:ext>
            </a:extLst>
          </p:cNvPr>
          <p:cNvSpPr txBox="1">
            <a:spLocks/>
          </p:cNvSpPr>
          <p:nvPr/>
        </p:nvSpPr>
        <p:spPr>
          <a:xfrm>
            <a:off x="371179" y="5455044"/>
            <a:ext cx="1846168" cy="749322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ru-RU" altLang="zh-CN" sz="1100" b="1" dirty="0" smtClean="0">
                <a:cs typeface="+mn-ea"/>
                <a:sym typeface="+mn-lt"/>
              </a:rPr>
              <a:t>Результат размышления – образ связи между образами объектов или явлений </a:t>
            </a:r>
            <a:endParaRPr lang="zh-CN" altLang="en-US" sz="1100" b="1" dirty="0"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xmlns="" id="{C7F2AE0E-136B-DB49-981C-B5DAA42D8145}"/>
              </a:ext>
            </a:extLst>
          </p:cNvPr>
          <p:cNvSpPr txBox="1"/>
          <p:nvPr/>
        </p:nvSpPr>
        <p:spPr>
          <a:xfrm>
            <a:off x="2162542" y="4353823"/>
            <a:ext cx="2221173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algn="just"/>
            <a:r>
              <a:rPr lang="ru-RU" altLang="zh-CN" b="1" dirty="0" smtClean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Понятийное </a:t>
            </a:r>
          </a:p>
          <a:p>
            <a:pPr algn="just"/>
            <a:r>
              <a:rPr lang="ru-RU" altLang="zh-CN" b="1" dirty="0" smtClean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мышление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53">
            <a:extLst>
              <a:ext uri="{FF2B5EF4-FFF2-40B4-BE49-F238E27FC236}">
                <a16:creationId xmlns:a16="http://schemas.microsoft.com/office/drawing/2014/main" xmlns="" id="{6F5DD0EB-05AA-934E-A5D1-7B81C5B3F078}"/>
              </a:ext>
            </a:extLst>
          </p:cNvPr>
          <p:cNvSpPr txBox="1">
            <a:spLocks/>
          </p:cNvSpPr>
          <p:nvPr/>
        </p:nvSpPr>
        <p:spPr>
          <a:xfrm>
            <a:off x="2463111" y="4926120"/>
            <a:ext cx="1620033" cy="749322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just"/>
            <a:r>
              <a:rPr lang="ru-RU" altLang="zh-CN" sz="1100" dirty="0" smtClean="0">
                <a:cs typeface="+mn-ea"/>
                <a:sym typeface="+mn-lt"/>
              </a:rPr>
              <a:t>Выраженная </a:t>
            </a:r>
            <a:r>
              <a:rPr lang="ru-RU" altLang="zh-CN" sz="1100" dirty="0">
                <a:cs typeface="+mn-ea"/>
                <a:sym typeface="+mn-lt"/>
              </a:rPr>
              <a:t>в слове мысль об общих и </a:t>
            </a:r>
            <a:r>
              <a:rPr lang="ru-RU" altLang="zh-CN" sz="1100" dirty="0" smtClean="0">
                <a:cs typeface="+mn-ea"/>
                <a:sym typeface="+mn-lt"/>
              </a:rPr>
              <a:t>существенных признаках </a:t>
            </a:r>
            <a:r>
              <a:rPr lang="ru-RU" altLang="zh-CN" sz="1100" dirty="0">
                <a:cs typeface="+mn-ea"/>
                <a:sym typeface="+mn-lt"/>
              </a:rPr>
              <a:t>предметов и явлений </a:t>
            </a:r>
            <a:r>
              <a:rPr lang="ru-RU" altLang="zh-CN" sz="1100" dirty="0" smtClean="0">
                <a:cs typeface="+mn-ea"/>
                <a:sym typeface="+mn-lt"/>
              </a:rPr>
              <a:t>действительности 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:a16="http://schemas.microsoft.com/office/drawing/2014/main" xmlns="" id="{08524556-A9A8-D142-A96A-DAFF189696AF}"/>
              </a:ext>
            </a:extLst>
          </p:cNvPr>
          <p:cNvSpPr txBox="1"/>
          <p:nvPr/>
        </p:nvSpPr>
        <p:spPr>
          <a:xfrm>
            <a:off x="4506053" y="4987113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 smtClean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Суждение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6">
            <a:extLst>
              <a:ext uri="{FF2B5EF4-FFF2-40B4-BE49-F238E27FC236}">
                <a16:creationId xmlns:a16="http://schemas.microsoft.com/office/drawing/2014/main" xmlns="" id="{72C33E5D-0FB5-C34F-8C2B-111D8A825F55}"/>
              </a:ext>
            </a:extLst>
          </p:cNvPr>
          <p:cNvSpPr txBox="1">
            <a:spLocks/>
          </p:cNvSpPr>
          <p:nvPr/>
        </p:nvSpPr>
        <p:spPr>
          <a:xfrm>
            <a:off x="4314812" y="5419970"/>
            <a:ext cx="2225897" cy="918629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r>
              <a:rPr lang="ru-RU" altLang="zh-CN" sz="1100" b="1" dirty="0" smtClean="0">
                <a:cs typeface="+mn-ea"/>
                <a:sym typeface="+mn-lt"/>
              </a:rPr>
              <a:t>Результат рассуждения,</a:t>
            </a:r>
            <a:r>
              <a:rPr lang="ru-RU" sz="1100" b="1" dirty="0" smtClean="0"/>
              <a:t> </a:t>
            </a:r>
            <a:r>
              <a:rPr lang="ru-RU" sz="1100" b="1" dirty="0"/>
              <a:t>форма мышления, в которой высказывается утверждение или отрицание тех или иных связей и отношений между предметами, явлениями и событиями.</a:t>
            </a:r>
            <a:endParaRPr lang="zh-CN" altLang="en-US" sz="1100" b="1" dirty="0"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xmlns="" id="{6A3C9776-F048-A347-8734-ACABE80368DE}"/>
              </a:ext>
            </a:extLst>
          </p:cNvPr>
          <p:cNvSpPr txBox="1"/>
          <p:nvPr/>
        </p:nvSpPr>
        <p:spPr>
          <a:xfrm>
            <a:off x="6919801" y="4362213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 smtClean="0">
                <a:solidFill>
                  <a:schemeClr val="accent4">
                    <a:lumMod val="75000"/>
                  </a:schemeClr>
                </a:solidFill>
                <a:cs typeface="+mn-ea"/>
                <a:sym typeface="+mn-lt"/>
              </a:rPr>
              <a:t>Умозаключение</a:t>
            </a:r>
            <a:endParaRPr lang="zh-CN" altLang="en-US" b="1" dirty="0">
              <a:solidFill>
                <a:schemeClr val="accent4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9">
            <a:extLst>
              <a:ext uri="{FF2B5EF4-FFF2-40B4-BE49-F238E27FC236}">
                <a16:creationId xmlns:a16="http://schemas.microsoft.com/office/drawing/2014/main" xmlns="" id="{E4BE603C-8EEE-4845-B407-B24440F17CF0}"/>
              </a:ext>
            </a:extLst>
          </p:cNvPr>
          <p:cNvSpPr txBox="1">
            <a:spLocks/>
          </p:cNvSpPr>
          <p:nvPr/>
        </p:nvSpPr>
        <p:spPr>
          <a:xfrm>
            <a:off x="6655140" y="4803679"/>
            <a:ext cx="2220213" cy="834797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just"/>
            <a:r>
              <a:rPr lang="ru-RU" altLang="zh-CN" sz="1100" dirty="0">
                <a:cs typeface="+mn-ea"/>
                <a:sym typeface="+mn-lt"/>
              </a:rPr>
              <a:t>Ф</a:t>
            </a:r>
            <a:r>
              <a:rPr lang="ru-RU" altLang="zh-CN" sz="1100" dirty="0" smtClean="0">
                <a:cs typeface="+mn-ea"/>
                <a:sym typeface="+mn-lt"/>
              </a:rPr>
              <a:t>орма </a:t>
            </a:r>
            <a:r>
              <a:rPr lang="ru-RU" altLang="zh-CN" sz="1100" dirty="0">
                <a:cs typeface="+mn-ea"/>
                <a:sym typeface="+mn-lt"/>
              </a:rPr>
              <a:t>мышления, в которой из одного или </a:t>
            </a:r>
            <a:r>
              <a:rPr lang="ru-RU" altLang="zh-CN" sz="1100" dirty="0" smtClean="0">
                <a:cs typeface="+mn-ea"/>
                <a:sym typeface="+mn-lt"/>
              </a:rPr>
              <a:t>нескольких суждений </a:t>
            </a:r>
            <a:r>
              <a:rPr lang="ru-RU" altLang="zh-CN" sz="1100" dirty="0">
                <a:cs typeface="+mn-ea"/>
                <a:sym typeface="+mn-lt"/>
              </a:rPr>
              <a:t>выводится новое суждение, так или иначе </a:t>
            </a:r>
            <a:r>
              <a:rPr lang="ru-RU" altLang="zh-CN" sz="1100" dirty="0" smtClean="0">
                <a:cs typeface="+mn-ea"/>
                <a:sym typeface="+mn-lt"/>
              </a:rPr>
              <a:t>завершающее мыслительный процесс 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xmlns="" id="{6376FAB9-E5FA-8349-B718-276D0FF70620}"/>
              </a:ext>
            </a:extLst>
          </p:cNvPr>
          <p:cNvSpPr txBox="1"/>
          <p:nvPr/>
        </p:nvSpPr>
        <p:spPr>
          <a:xfrm>
            <a:off x="8875353" y="5395885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 smtClean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Интерпретация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xmlns="" id="{C2F93BB6-35BE-B24B-BC2B-AD8D7F53E6E7}"/>
              </a:ext>
            </a:extLst>
          </p:cNvPr>
          <p:cNvSpPr txBox="1">
            <a:spLocks/>
          </p:cNvSpPr>
          <p:nvPr/>
        </p:nvSpPr>
        <p:spPr>
          <a:xfrm>
            <a:off x="7572796" y="5802438"/>
            <a:ext cx="2874109" cy="803853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100" b="1" dirty="0" smtClean="0">
                <a:cs typeface="+mn-ea"/>
                <a:sym typeface="+mn-lt"/>
              </a:rPr>
              <a:t>Объяснение связей между объектами и явлениями действительности, определение значений и смыслов, интерпретация связана с пониманием </a:t>
            </a:r>
            <a:endParaRPr lang="zh-CN" altLang="en-US" sz="1100" b="1" dirty="0">
              <a:cs typeface="+mn-ea"/>
              <a:sym typeface="+mn-lt"/>
            </a:endParaRPr>
          </a:p>
        </p:txBody>
      </p:sp>
      <p:sp>
        <p:nvSpPr>
          <p:cNvPr id="53" name="Freeform: Shape 19">
            <a:extLst>
              <a:ext uri="{FF2B5EF4-FFF2-40B4-BE49-F238E27FC236}">
                <a16:creationId xmlns:a16="http://schemas.microsoft.com/office/drawing/2014/main" xmlns="" id="{6AE558C0-34E8-C847-9B2E-6909A08F18DC}"/>
              </a:ext>
            </a:extLst>
          </p:cNvPr>
          <p:cNvSpPr>
            <a:spLocks/>
          </p:cNvSpPr>
          <p:nvPr/>
        </p:nvSpPr>
        <p:spPr bwMode="auto">
          <a:xfrm>
            <a:off x="1215054" y="4626393"/>
            <a:ext cx="296156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6" name="Freeform: Shape 28">
            <a:extLst>
              <a:ext uri="{FF2B5EF4-FFF2-40B4-BE49-F238E27FC236}">
                <a16:creationId xmlns:a16="http://schemas.microsoft.com/office/drawing/2014/main" xmlns="" id="{227E1181-394E-B348-B948-D79DB9383885}"/>
              </a:ext>
            </a:extLst>
          </p:cNvPr>
          <p:cNvSpPr>
            <a:spLocks/>
          </p:cNvSpPr>
          <p:nvPr/>
        </p:nvSpPr>
        <p:spPr bwMode="auto">
          <a:xfrm>
            <a:off x="7617169" y="3885374"/>
            <a:ext cx="296156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9" name="Freeform: Shape 28">
            <a:extLst>
              <a:ext uri="{FF2B5EF4-FFF2-40B4-BE49-F238E27FC236}">
                <a16:creationId xmlns:a16="http://schemas.microsoft.com/office/drawing/2014/main" xmlns="" id="{227E1181-394E-B348-B948-D79DB9383885}"/>
              </a:ext>
            </a:extLst>
          </p:cNvPr>
          <p:cNvSpPr>
            <a:spLocks/>
          </p:cNvSpPr>
          <p:nvPr/>
        </p:nvSpPr>
        <p:spPr bwMode="auto">
          <a:xfrm>
            <a:off x="10162519" y="4626393"/>
            <a:ext cx="296156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463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Мыслительные операции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580" y="1690688"/>
            <a:ext cx="10893356" cy="4454979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Анализ</a:t>
            </a:r>
            <a:r>
              <a:rPr lang="ru-RU" dirty="0">
                <a:latin typeface="Book Antiqua" panose="02040602050305030304" pitchFamily="18" charset="0"/>
              </a:rPr>
              <a:t> — мысленное расчленение целого на части, выделение </a:t>
            </a:r>
            <a:r>
              <a:rPr lang="ru-RU" dirty="0" smtClean="0">
                <a:latin typeface="Book Antiqua" panose="02040602050305030304" pitchFamily="18" charset="0"/>
              </a:rPr>
              <a:t>отдельных признаков</a:t>
            </a:r>
            <a:r>
              <a:rPr lang="ru-RU" dirty="0">
                <a:latin typeface="Book Antiqua" panose="02040602050305030304" pitchFamily="18" charset="0"/>
              </a:rPr>
              <a:t>, свойств.</a:t>
            </a:r>
          </a:p>
          <a:p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Синтез</a:t>
            </a:r>
            <a:r>
              <a:rPr lang="ru-RU" dirty="0">
                <a:latin typeface="Book Antiqua" panose="02040602050305030304" pitchFamily="18" charset="0"/>
              </a:rPr>
              <a:t> — мысленное соединение частей, признаков, свойств в единое целое</a:t>
            </a:r>
            <a:r>
              <a:rPr lang="ru-RU" dirty="0" smtClean="0">
                <a:latin typeface="Book Antiqua" panose="02040602050305030304" pitchFamily="18" charset="0"/>
              </a:rPr>
              <a:t>,  мысленное </a:t>
            </a:r>
            <a:r>
              <a:rPr lang="ru-RU" dirty="0">
                <a:latin typeface="Book Antiqua" panose="02040602050305030304" pitchFamily="18" charset="0"/>
              </a:rPr>
              <a:t>соединение предметов, явлений, событий в системы, комплексы и др.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Анализ и синтез взаимосвязаны друг с другом. Ведущая же роль того </a:t>
            </a:r>
            <a:r>
              <a:rPr lang="ru-RU" dirty="0" smtClean="0">
                <a:latin typeface="Book Antiqua" panose="02040602050305030304" pitchFamily="18" charset="0"/>
              </a:rPr>
              <a:t>или другого </a:t>
            </a:r>
            <a:r>
              <a:rPr lang="ru-RU" dirty="0">
                <a:latin typeface="Book Antiqua" panose="02040602050305030304" pitchFamily="18" charset="0"/>
              </a:rPr>
              <a:t>определяется задачами деятельности</a:t>
            </a:r>
            <a:r>
              <a:rPr lang="ru-RU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Сравнение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— мыслительное установление сходства и различия </a:t>
            </a:r>
            <a:r>
              <a:rPr lang="ru-RU" dirty="0" smtClean="0">
                <a:latin typeface="Book Antiqua" panose="02040602050305030304" pitchFamily="18" charset="0"/>
              </a:rPr>
              <a:t>между предметами </a:t>
            </a:r>
            <a:r>
              <a:rPr lang="ru-RU" dirty="0">
                <a:latin typeface="Book Antiqua" panose="02040602050305030304" pitchFamily="18" charset="0"/>
              </a:rPr>
              <a:t>и явлениями или их признаками.</a:t>
            </a:r>
          </a:p>
          <a:p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Обобщение</a:t>
            </a:r>
            <a:r>
              <a:rPr lang="ru-RU" dirty="0">
                <a:latin typeface="Book Antiqua" panose="02040602050305030304" pitchFamily="18" charset="0"/>
              </a:rPr>
              <a:t> — мысленное объединение предметов или явлений на </a:t>
            </a:r>
            <a:r>
              <a:rPr lang="ru-RU" dirty="0" smtClean="0">
                <a:latin typeface="Book Antiqua" panose="02040602050305030304" pitchFamily="18" charset="0"/>
              </a:rPr>
              <a:t>основе выделения </a:t>
            </a:r>
            <a:r>
              <a:rPr lang="ru-RU" dirty="0">
                <a:latin typeface="Book Antiqua" panose="02040602050305030304" pitchFamily="18" charset="0"/>
              </a:rPr>
              <a:t>при сравнении общих и существенных для них свойств и признаков.</a:t>
            </a:r>
          </a:p>
          <a:p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Абстракция</a:t>
            </a:r>
            <a:r>
              <a:rPr lang="ru-RU" dirty="0">
                <a:latin typeface="Book Antiqua" panose="02040602050305030304" pitchFamily="18" charset="0"/>
              </a:rPr>
              <a:t> — мысленное отвлечение от каких-либо свойств </a:t>
            </a:r>
            <a:r>
              <a:rPr lang="ru-RU" dirty="0" smtClean="0">
                <a:latin typeface="Book Antiqua" panose="02040602050305030304" pitchFamily="18" charset="0"/>
              </a:rPr>
              <a:t>или признаков </a:t>
            </a:r>
            <a:r>
              <a:rPr lang="ru-RU" dirty="0">
                <a:latin typeface="Book Antiqua" panose="02040602050305030304" pitchFamily="18" charset="0"/>
              </a:rPr>
              <a:t>предметов, явлений.</a:t>
            </a:r>
          </a:p>
          <a:p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Конкретизация</a:t>
            </a:r>
            <a:r>
              <a:rPr lang="ru-RU" dirty="0">
                <a:latin typeface="Book Antiqua" panose="02040602050305030304" pitchFamily="18" charset="0"/>
              </a:rPr>
              <a:t> — мысленное выделение из общего того или </a:t>
            </a:r>
            <a:r>
              <a:rPr lang="ru-RU" dirty="0" smtClean="0">
                <a:latin typeface="Book Antiqua" panose="02040602050305030304" pitchFamily="18" charset="0"/>
              </a:rPr>
              <a:t>иного частного </a:t>
            </a:r>
            <a:r>
              <a:rPr lang="ru-RU" dirty="0">
                <a:latin typeface="Book Antiqua" panose="02040602050305030304" pitchFamily="18" charset="0"/>
              </a:rPr>
              <a:t>конкретного свойства и признака.</a:t>
            </a:r>
          </a:p>
          <a:p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Классификация</a:t>
            </a:r>
            <a:r>
              <a:rPr lang="ru-RU" dirty="0">
                <a:latin typeface="Book Antiqua" panose="02040602050305030304" pitchFamily="18" charset="0"/>
              </a:rPr>
              <a:t> — мысленное разъединение и последующее </a:t>
            </a:r>
            <a:r>
              <a:rPr lang="ru-RU" dirty="0" smtClean="0">
                <a:latin typeface="Book Antiqua" panose="02040602050305030304" pitchFamily="18" charset="0"/>
              </a:rPr>
              <a:t>объединение предметов</a:t>
            </a:r>
            <a:r>
              <a:rPr lang="ru-RU" dirty="0">
                <a:latin typeface="Book Antiqua" panose="02040602050305030304" pitchFamily="18" charset="0"/>
              </a:rPr>
              <a:t>, явлений, событий в группы и подгруппы по определенным признакам.</a:t>
            </a:r>
          </a:p>
        </p:txBody>
      </p:sp>
    </p:spTree>
    <p:extLst>
      <p:ext uri="{BB962C8B-B14F-4D97-AF65-F5344CB8AC3E}">
        <p14:creationId xmlns:p14="http://schemas.microsoft.com/office/powerpoint/2010/main" val="13073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136" y="1653449"/>
            <a:ext cx="6337426" cy="463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61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Виды мышления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9" y="1051991"/>
            <a:ext cx="9586983" cy="52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13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629" y="847559"/>
            <a:ext cx="10585315" cy="582676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Теоретическое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мышление – это познание законов, правил. </a:t>
            </a:r>
            <a:r>
              <a:rPr lang="ru-RU" dirty="0" smtClean="0">
                <a:latin typeface="Book Antiqua" panose="02040602050305030304" pitchFamily="18" charset="0"/>
              </a:rPr>
              <a:t>Характер обобщений</a:t>
            </a:r>
            <a:r>
              <a:rPr lang="ru-RU" dirty="0">
                <a:latin typeface="Book Antiqua" panose="02040602050305030304" pitchFamily="18" charset="0"/>
              </a:rPr>
              <a:t>, с которыми имеет дело такое мышление, – научные понятия.</a:t>
            </a:r>
          </a:p>
          <a:p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Практическое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мышление – подготовка физического </a:t>
            </a:r>
            <a:r>
              <a:rPr lang="ru-RU" dirty="0" smtClean="0">
                <a:latin typeface="Book Antiqua" panose="02040602050305030304" pitchFamily="18" charset="0"/>
              </a:rPr>
              <a:t>преобразования действительности</a:t>
            </a:r>
            <a:r>
              <a:rPr lang="ru-RU" dirty="0">
                <a:latin typeface="Book Antiqua" panose="02040602050305030304" pitchFamily="18" charset="0"/>
              </a:rPr>
              <a:t>: постановка цели, создание плана, проекта, </a:t>
            </a:r>
            <a:r>
              <a:rPr lang="ru-RU" dirty="0" smtClean="0">
                <a:latin typeface="Book Antiqua" panose="02040602050305030304" pitchFamily="18" charset="0"/>
              </a:rPr>
              <a:t>схемы. Характер </a:t>
            </a:r>
            <a:r>
              <a:rPr lang="ru-RU" dirty="0">
                <a:latin typeface="Book Antiqua" panose="02040602050305030304" pitchFamily="18" charset="0"/>
              </a:rPr>
              <a:t>обобщений, с которыми имеет дело такое мышление, – житейские, ситуационные обобщения.</a:t>
            </a:r>
          </a:p>
          <a:p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Наглядно-действенное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мышление – вид мышления, </a:t>
            </a:r>
            <a:r>
              <a:rPr lang="ru-RU" dirty="0" smtClean="0">
                <a:latin typeface="Book Antiqua" panose="02040602050305030304" pitchFamily="18" charset="0"/>
              </a:rPr>
              <a:t>опирающийся на </a:t>
            </a:r>
            <a:r>
              <a:rPr lang="ru-RU" dirty="0">
                <a:latin typeface="Book Antiqua" panose="02040602050305030304" pitchFamily="18" charset="0"/>
              </a:rPr>
              <a:t>непосредственное восприятие предметов, реальное </a:t>
            </a:r>
            <a:r>
              <a:rPr lang="ru-RU" dirty="0" smtClean="0">
                <a:latin typeface="Book Antiqua" panose="02040602050305030304" pitchFamily="18" charset="0"/>
              </a:rPr>
              <a:t>преобразование в </a:t>
            </a:r>
            <a:r>
              <a:rPr lang="ru-RU" dirty="0">
                <a:latin typeface="Book Antiqua" panose="02040602050305030304" pitchFamily="18" charset="0"/>
              </a:rPr>
              <a:t>процессе действий с предметами.</a:t>
            </a:r>
          </a:p>
          <a:p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Наглядно-образное </a:t>
            </a:r>
            <a:r>
              <a:rPr lang="ru-RU" dirty="0">
                <a:latin typeface="Book Antiqua" panose="02040602050305030304" pitchFamily="18" charset="0"/>
              </a:rPr>
              <a:t>мышление – вид мышления, </a:t>
            </a:r>
            <a:r>
              <a:rPr lang="ru-RU" dirty="0" smtClean="0">
                <a:latin typeface="Book Antiqua" panose="02040602050305030304" pitchFamily="18" charset="0"/>
              </a:rPr>
              <a:t>характеризующийся опорой </a:t>
            </a:r>
            <a:r>
              <a:rPr lang="ru-RU" dirty="0">
                <a:latin typeface="Book Antiqua" panose="02040602050305030304" pitchFamily="18" charset="0"/>
              </a:rPr>
              <a:t>на представления и образы; функции образного </a:t>
            </a:r>
            <a:r>
              <a:rPr lang="ru-RU" dirty="0" smtClean="0">
                <a:latin typeface="Book Antiqua" panose="02040602050305030304" pitchFamily="18" charset="0"/>
              </a:rPr>
              <a:t>мышления связаны </a:t>
            </a:r>
            <a:r>
              <a:rPr lang="ru-RU" dirty="0">
                <a:latin typeface="Book Antiqua" panose="02040602050305030304" pitchFamily="18" charset="0"/>
              </a:rPr>
              <a:t>с представлением ситуаций и изменений в них, которые человек хочет получить в результате своей деятельности, преобразующей ситуацию.</a:t>
            </a:r>
          </a:p>
          <a:p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Словесно-логическое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мышление – вид мышления, осуществляемый </a:t>
            </a:r>
            <a:r>
              <a:rPr lang="ru-RU" dirty="0" smtClean="0">
                <a:latin typeface="Book Antiqua" panose="02040602050305030304" pitchFamily="18" charset="0"/>
              </a:rPr>
              <a:t>при помощи </a:t>
            </a:r>
            <a:r>
              <a:rPr lang="ru-RU" dirty="0">
                <a:latin typeface="Book Antiqua" panose="02040602050305030304" pitchFamily="18" charset="0"/>
              </a:rPr>
              <a:t>логических операций с понятиями.</a:t>
            </a:r>
          </a:p>
          <a:p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Эмоциональное</a:t>
            </a:r>
            <a:r>
              <a:rPr lang="ru-RU" dirty="0" smtClean="0">
                <a:latin typeface="Book Antiqua" panose="02040602050305030304" pitchFamily="18" charset="0"/>
              </a:rPr>
              <a:t> мышление – </a:t>
            </a:r>
            <a:r>
              <a:rPr lang="ru-RU" dirty="0">
                <a:latin typeface="Book Antiqua" panose="02040602050305030304" pitchFamily="18" charset="0"/>
              </a:rPr>
              <a:t>восприятие эмоций в себе и других</a:t>
            </a:r>
            <a:r>
              <a:rPr lang="ru-RU" dirty="0" smtClean="0">
                <a:latin typeface="Book Antiqua" panose="02040602050305030304" pitchFamily="18" charset="0"/>
              </a:rPr>
              <a:t>; направление эмоций на решение задачи; изменение эмоций, управление эмоциями для достижения цели.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12055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НОВЫЙ ВАРИАНТ —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НОВЫЙ ВАРИАНТ — копия</Template>
  <TotalTime>1444</TotalTime>
  <Words>718</Words>
  <Application>Microsoft Office PowerPoint</Application>
  <PresentationFormat>Произвольный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ПРЕЗЕНТАЦИЯ НОВЫЙ ВАРИАНТ — копия</vt:lpstr>
      <vt:lpstr>1_Тема Office</vt:lpstr>
      <vt:lpstr>Мышление </vt:lpstr>
      <vt:lpstr>Мышление - наиболее сложный познавательный психический процесс</vt:lpstr>
      <vt:lpstr>Определения мышления</vt:lpstr>
      <vt:lpstr>Мышление как особый психический процесс имеет ряд свойств и закономерностей:  </vt:lpstr>
      <vt:lpstr>Результаты мышления</vt:lpstr>
      <vt:lpstr>Мыслительные операции</vt:lpstr>
      <vt:lpstr>Презентация PowerPoint</vt:lpstr>
      <vt:lpstr>Виды мышления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79297</cp:lastModifiedBy>
  <cp:revision>52</cp:revision>
  <dcterms:created xsi:type="dcterms:W3CDTF">2024-04-25T08:25:18Z</dcterms:created>
  <dcterms:modified xsi:type="dcterms:W3CDTF">2026-01-20T23:30:04Z</dcterms:modified>
</cp:coreProperties>
</file>