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sldIdLst>
    <p:sldId id="256" r:id="rId3"/>
    <p:sldId id="273" r:id="rId4"/>
    <p:sldId id="274" r:id="rId5"/>
    <p:sldId id="278" r:id="rId6"/>
    <p:sldId id="279" r:id="rId7"/>
    <p:sldId id="280" r:id="rId8"/>
    <p:sldId id="285" r:id="rId9"/>
    <p:sldId id="281" r:id="rId10"/>
    <p:sldId id="282" r:id="rId11"/>
    <p:sldId id="275" r:id="rId12"/>
    <p:sldId id="283" r:id="rId13"/>
    <p:sldId id="284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65"/>
  </p:normalViewPr>
  <p:slideViewPr>
    <p:cSldViewPr snapToGrid="0" snapToObjects="1">
      <p:cViewPr>
        <p:scale>
          <a:sx n="70" d="100"/>
          <a:sy n="70" d="100"/>
        </p:scale>
        <p:origin x="-48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4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19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8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91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84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5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9" name="Группа 18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Благодарю </a:t>
            </a:r>
          </a:p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3" name="Группа 12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grpSp>
        <p:nvGrpSpPr>
          <p:cNvPr id="6" name="Группа 5"/>
          <p:cNvGrpSpPr/>
          <p:nvPr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A9F7AC8F-F76D-344C-BABF-401BD7B9711E}" type="datetimeFigureOut">
              <a:rPr lang="uk-UA" smtClean="0"/>
              <a:t>21.01.2026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D163-9339-0E42-875D-6AA453177EEC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5EB6ED4-FEAC-5848-90E7-CA096FAEB9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020C9-F458-8E4F-B47A-1B7DE1E5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507" y="586582"/>
            <a:ext cx="6212965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80000"/>
                    </a:schemeClr>
                  </a:glow>
                </a:effectLst>
              </a:rPr>
              <a:t>Эмоциональные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8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80000"/>
                    </a:schemeClr>
                  </a:glow>
                </a:effectLst>
              </a:rPr>
              <a:t>процессы</a:t>
            </a:r>
            <a:endParaRPr lang="uk-UA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1CEA6F-F181-9E4E-BB06-8750A23FC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064" y="4078504"/>
            <a:ext cx="5026644" cy="2013150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Автор: Степашкина В.А., </a:t>
            </a:r>
            <a:r>
              <a:rPr lang="ru-RU" dirty="0" err="1" smtClean="0">
                <a:latin typeface="Book Antiqua" panose="02040602050305030304" pitchFamily="18" charset="0"/>
              </a:rPr>
              <a:t>к.психол.н</a:t>
            </a:r>
            <a:r>
              <a:rPr lang="ru-RU" dirty="0" smtClean="0">
                <a:latin typeface="Book Antiqua" panose="02040602050305030304" pitchFamily="18" charset="0"/>
              </a:rPr>
              <a:t>., клинический психолог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518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61" y="749426"/>
            <a:ext cx="6326740" cy="5496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Чувства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Высшие эмоции называют чувствами. </a:t>
            </a:r>
            <a:r>
              <a:rPr lang="ru-RU" i="1" dirty="0">
                <a:latin typeface="Book Antiqua" panose="02040602050305030304" pitchFamily="18" charset="0"/>
              </a:rPr>
              <a:t>Чувства </a:t>
            </a:r>
            <a:r>
              <a:rPr lang="ru-RU" i="1" dirty="0" smtClean="0">
                <a:latin typeface="Book Antiqua" panose="02040602050305030304" pitchFamily="18" charset="0"/>
              </a:rPr>
              <a:t>– эмоциональная форма </a:t>
            </a:r>
            <a:r>
              <a:rPr lang="ru-RU" i="1" dirty="0">
                <a:latin typeface="Book Antiqua" panose="02040602050305030304" pitchFamily="18" charset="0"/>
              </a:rPr>
              <a:t>отражения социально значимых явлений. </a:t>
            </a:r>
            <a:r>
              <a:rPr lang="ru-RU" dirty="0">
                <a:latin typeface="Book Antiqua" panose="02040602050305030304" pitchFamily="18" charset="0"/>
              </a:rPr>
              <a:t>Они </a:t>
            </a:r>
            <a:r>
              <a:rPr lang="ru-RU" dirty="0" smtClean="0">
                <a:latin typeface="Book Antiqua" panose="02040602050305030304" pitchFamily="18" charset="0"/>
              </a:rPr>
              <a:t>вызываются соответствием </a:t>
            </a:r>
            <a:r>
              <a:rPr lang="ru-RU" dirty="0">
                <a:latin typeface="Book Antiqua" panose="02040602050305030304" pitchFamily="18" charset="0"/>
              </a:rPr>
              <a:t>или отклонением тех или иных обстоятельств от </a:t>
            </a:r>
            <a:r>
              <a:rPr lang="ru-RU" dirty="0" smtClean="0">
                <a:latin typeface="Book Antiqua" panose="02040602050305030304" pitchFamily="18" charset="0"/>
              </a:rPr>
              <a:t>параметров жизнедеятельности </a:t>
            </a:r>
            <a:r>
              <a:rPr lang="ru-RU" dirty="0">
                <a:latin typeface="Book Antiqua" panose="02040602050305030304" pitchFamily="18" charset="0"/>
              </a:rPr>
              <a:t>данного человека как личности.</a:t>
            </a:r>
          </a:p>
          <a:p>
            <a:r>
              <a:rPr lang="ru-RU" dirty="0">
                <a:latin typeface="Book Antiqua" panose="02040602050305030304" pitchFamily="18" charset="0"/>
              </a:rPr>
              <a:t> Если низшие, ситуативные эмоции связаны </a:t>
            </a:r>
            <a:r>
              <a:rPr lang="ru-RU" dirty="0" smtClean="0">
                <a:latin typeface="Book Antiqua" panose="02040602050305030304" pitchFamily="18" charset="0"/>
              </a:rPr>
              <a:t>с удовлетворением </a:t>
            </a:r>
            <a:r>
              <a:rPr lang="ru-RU" dirty="0">
                <a:latin typeface="Book Antiqua" panose="02040602050305030304" pitchFamily="18" charset="0"/>
              </a:rPr>
              <a:t>биологических потребностей, то высшие эмоции </a:t>
            </a:r>
            <a:r>
              <a:rPr lang="ru-RU" dirty="0" smtClean="0">
                <a:latin typeface="Book Antiqua" panose="02040602050305030304" pitchFamily="18" charset="0"/>
              </a:rPr>
              <a:t>- чувства </a:t>
            </a:r>
            <a:r>
              <a:rPr lang="ru-RU" dirty="0">
                <a:latin typeface="Book Antiqua" panose="02040602050305030304" pitchFamily="18" charset="0"/>
              </a:rPr>
              <a:t>связаны с личностными, социально значимыми ценностями.</a:t>
            </a:r>
          </a:p>
          <a:p>
            <a:r>
              <a:rPr lang="ru-RU" dirty="0">
                <a:latin typeface="Book Antiqua" panose="02040602050305030304" pitchFamily="18" charset="0"/>
              </a:rPr>
              <a:t> Чувства - базовые эмоционально-смысловые </a:t>
            </a:r>
            <a:r>
              <a:rPr lang="ru-RU" dirty="0" smtClean="0">
                <a:latin typeface="Book Antiqua" panose="02040602050305030304" pitchFamily="18" charset="0"/>
              </a:rPr>
              <a:t>компоненты личности</a:t>
            </a:r>
            <a:r>
              <a:rPr lang="ru-RU" dirty="0">
                <a:latin typeface="Book Antiqua" panose="02040602050305030304" pitchFamily="18" charset="0"/>
              </a:rPr>
              <a:t>. От биологически обусловленных эмоций они </a:t>
            </a:r>
            <a:r>
              <a:rPr lang="ru-RU" dirty="0" smtClean="0">
                <a:latin typeface="Book Antiqua" panose="02040602050305030304" pitchFamily="18" charset="0"/>
              </a:rPr>
              <a:t>отличаются происхождением </a:t>
            </a:r>
            <a:r>
              <a:rPr lang="ru-RU" dirty="0">
                <a:latin typeface="Book Antiqua" panose="02040602050305030304" pitchFamily="18" charset="0"/>
              </a:rPr>
              <a:t>- формируются по мере </a:t>
            </a:r>
            <a:r>
              <a:rPr lang="ru-RU" dirty="0" err="1">
                <a:latin typeface="Book Antiqua" panose="02040602050305030304" pitchFamily="18" charset="0"/>
              </a:rPr>
              <a:t>интернализации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индивидом социальных </a:t>
            </a:r>
            <a:r>
              <a:rPr lang="ru-RU" dirty="0">
                <a:latin typeface="Book Antiqua" panose="02040602050305030304" pitchFamily="18" charset="0"/>
              </a:rPr>
              <a:t>ценностей.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Социализация </a:t>
            </a:r>
            <a:r>
              <a:rPr lang="ru-RU" dirty="0">
                <a:latin typeface="Book Antiqua" panose="02040602050305030304" pitchFamily="18" charset="0"/>
              </a:rPr>
              <a:t>личности и состоит в </a:t>
            </a:r>
            <a:r>
              <a:rPr lang="ru-RU" dirty="0" smtClean="0">
                <a:latin typeface="Book Antiqua" panose="02040602050305030304" pitchFamily="18" charset="0"/>
              </a:rPr>
              <a:t>переводе социально </a:t>
            </a:r>
            <a:r>
              <a:rPr lang="ru-RU" dirty="0">
                <a:latin typeface="Book Antiqua" panose="02040602050305030304" pitchFamily="18" charset="0"/>
              </a:rPr>
              <a:t>значимых явлений в эмоциональную сферу </a:t>
            </a:r>
            <a:r>
              <a:rPr lang="ru-RU" dirty="0" smtClean="0">
                <a:latin typeface="Book Antiqua" panose="02040602050305030304" pitchFamily="18" charset="0"/>
              </a:rPr>
              <a:t>индивида.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3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Чувства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63" y="1765425"/>
            <a:ext cx="10167797" cy="470780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Чувства человека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иерархически организованы </a:t>
            </a:r>
            <a:r>
              <a:rPr lang="ru-RU" dirty="0">
                <a:latin typeface="Book Antiqua" panose="02040602050305030304" pitchFamily="18" charset="0"/>
              </a:rPr>
              <a:t>- у каждого индивида есть доминирующие чувства, определяющие его личностную направленность. Они регулируют различные сферы взаимодействия человека с действительностью. Иерархия чувств определяет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мотивационную сферу </a:t>
            </a:r>
            <a:r>
              <a:rPr lang="ru-RU" dirty="0">
                <a:latin typeface="Book Antiqua" panose="02040602050305030304" pitchFamily="18" charset="0"/>
              </a:rPr>
              <a:t>личности. </a:t>
            </a:r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Праксические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чувства относятся к практике, к труду, к деятельности;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Нравственные</a:t>
            </a:r>
            <a:r>
              <a:rPr lang="ru-RU" dirty="0" smtClean="0">
                <a:latin typeface="Book Antiqua" panose="02040602050305030304" pitchFamily="18" charset="0"/>
              </a:rPr>
              <a:t> чувства относятся к оценке этики, нравственности и правильности/неправильности </a:t>
            </a:r>
            <a:r>
              <a:rPr lang="ru-RU" dirty="0">
                <a:latin typeface="Book Antiqua" panose="02040602050305030304" pitchFamily="18" charset="0"/>
              </a:rPr>
              <a:t>поведения (например, совесть). </a:t>
            </a:r>
            <a:r>
              <a:rPr lang="ru-RU" dirty="0" smtClean="0">
                <a:latin typeface="Book Antiqua" panose="02040602050305030304" pitchFamily="18" charset="0"/>
              </a:rPr>
              <a:t>Нравственные чувства </a:t>
            </a:r>
            <a:r>
              <a:rPr lang="ru-RU" dirty="0">
                <a:latin typeface="Book Antiqua" panose="02040602050305030304" pitchFamily="18" charset="0"/>
              </a:rPr>
              <a:t>основаны на принятом в данном обществе понимания добра и </a:t>
            </a:r>
            <a:r>
              <a:rPr lang="ru-RU" dirty="0" smtClean="0">
                <a:latin typeface="Book Antiqua" panose="02040602050305030304" pitchFamily="18" charset="0"/>
              </a:rPr>
              <a:t>зла, долга </a:t>
            </a:r>
            <a:r>
              <a:rPr lang="ru-RU" dirty="0">
                <a:latin typeface="Book Antiqua" panose="02040602050305030304" pitchFamily="18" charset="0"/>
              </a:rPr>
              <a:t>и чести, справедливости и </a:t>
            </a:r>
            <a:r>
              <a:rPr lang="ru-RU" dirty="0" smtClean="0">
                <a:latin typeface="Book Antiqua" panose="02040602050305030304" pitchFamily="18" charset="0"/>
              </a:rPr>
              <a:t>несправедливости;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Эстетические</a:t>
            </a:r>
            <a:r>
              <a:rPr lang="ru-RU" dirty="0" smtClean="0">
                <a:latin typeface="Book Antiqua" panose="02040602050305030304" pitchFamily="18" charset="0"/>
              </a:rPr>
              <a:t> чувства относятся к проживанию прекрасного и безобразного, комичного или трагичного (эмпатия, юмор, ирония);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Интеллектуальные</a:t>
            </a:r>
            <a:r>
              <a:rPr lang="ru-RU" dirty="0" smtClean="0">
                <a:latin typeface="Book Antiqua" panose="02040602050305030304" pitchFamily="18" charset="0"/>
              </a:rPr>
              <a:t> чувства относятся к проживанию и переживанию процесса познания и осуществления умственных действий (например, удовольствие от решения задач, любознательность, радость от удовлетворения процессом получения знаний и стремление к новым знаниям).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Тема 3. Эмоции и чувства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Эмоции</a:t>
            </a:r>
            <a:r>
              <a:rPr lang="ru-RU" dirty="0">
                <a:latin typeface="Book Antiqua" panose="02040602050305030304" pitchFamily="18" charset="0"/>
              </a:rPr>
              <a:t> – элементарная форма переживания человеком своего отношения к предметам действительности, отличающаяся непосредственным и пристрастным характером и обусловленная актуальными потребностями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Эмоции</a:t>
            </a:r>
            <a:r>
              <a:rPr lang="ru-RU" dirty="0" smtClean="0">
                <a:latin typeface="Book Antiqua" panose="02040602050305030304" pitchFamily="18" charset="0"/>
              </a:rPr>
              <a:t> – отражение значимости или определение человеком значимости происходящего.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Эмоции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– показатель личной значимости </a:t>
            </a:r>
            <a:r>
              <a:rPr lang="ru-RU" dirty="0">
                <a:latin typeface="Book Antiqua" panose="02040602050305030304" pitchFamily="18" charset="0"/>
              </a:rPr>
              <a:t>внешних и внутренних стимулов, ситуаций, событий для </a:t>
            </a:r>
            <a:r>
              <a:rPr lang="ru-RU" dirty="0" smtClean="0">
                <a:latin typeface="Book Antiqua" panose="02040602050305030304" pitchFamily="18" charset="0"/>
              </a:rPr>
              <a:t>человека.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Эмоции</a:t>
            </a:r>
            <a:r>
              <a:rPr lang="ru-RU" dirty="0" smtClean="0">
                <a:latin typeface="Book Antiqua" panose="02040602050305030304" pitchFamily="18" charset="0"/>
              </a:rPr>
              <a:t> – отношение к происходящему при непосредственном воздействии на органы чувств.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Эмоции</a:t>
            </a:r>
            <a:r>
              <a:rPr lang="ru-RU" dirty="0" smtClean="0">
                <a:latin typeface="Book Antiqua" panose="02040602050305030304" pitchFamily="18" charset="0"/>
              </a:rPr>
              <a:t> – отражение субъективной значимости отражаемых явлений, событий, объектов в настоящий момент времени.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3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97" y="2779413"/>
            <a:ext cx="10815120" cy="382306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Эмоции связаны </a:t>
            </a:r>
            <a:r>
              <a:rPr lang="ru-RU" dirty="0">
                <a:latin typeface="Book Antiqua" panose="02040602050305030304" pitchFamily="18" charset="0"/>
              </a:rPr>
              <a:t>с потребностями и </a:t>
            </a:r>
            <a:r>
              <a:rPr lang="ru-RU" dirty="0" smtClean="0">
                <a:latin typeface="Book Antiqua" panose="02040602050305030304" pitchFamily="18" charset="0"/>
              </a:rPr>
              <a:t>их удовлетворением</a:t>
            </a:r>
            <a:r>
              <a:rPr lang="en-US" dirty="0" smtClean="0"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 Термин </a:t>
            </a:r>
            <a:r>
              <a:rPr lang="ru-RU" dirty="0">
                <a:latin typeface="Book Antiqua" panose="02040602050305030304" pitchFamily="18" charset="0"/>
              </a:rPr>
              <a:t>«эмоция» является производным от латинского </a:t>
            </a:r>
            <a:r>
              <a:rPr lang="ru-RU" dirty="0" err="1" smtClean="0">
                <a:latin typeface="Book Antiqua" panose="02040602050305030304" pitchFamily="18" charset="0"/>
              </a:rPr>
              <a:t>emoveo</a:t>
            </a:r>
            <a:r>
              <a:rPr lang="ru-RU" dirty="0" smtClean="0">
                <a:latin typeface="Book Antiqua" panose="02040602050305030304" pitchFamily="18" charset="0"/>
              </a:rPr>
              <a:t>, </a:t>
            </a:r>
            <a:r>
              <a:rPr lang="en-US" dirty="0" err="1" smtClean="0">
                <a:latin typeface="Book Antiqua" panose="02040602050305030304" pitchFamily="18" charset="0"/>
              </a:rPr>
              <a:t>emovere</a:t>
            </a:r>
            <a:r>
              <a:rPr lang="ru-RU" dirty="0" smtClean="0">
                <a:latin typeface="Book Antiqua" panose="02040602050305030304" pitchFamily="18" charset="0"/>
              </a:rPr>
              <a:t> –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потрясаю</a:t>
            </a:r>
            <a:r>
              <a:rPr lang="ru-RU" dirty="0">
                <a:latin typeface="Book Antiqua" panose="02040602050305030304" pitchFamily="18" charset="0"/>
              </a:rPr>
              <a:t>, волную. В </a:t>
            </a:r>
            <a:r>
              <a:rPr lang="ru-RU" dirty="0" smtClean="0">
                <a:latin typeface="Book Antiqua" panose="02040602050305030304" pitchFamily="18" charset="0"/>
              </a:rPr>
              <a:t>психологии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в широком смысле </a:t>
            </a:r>
            <a:r>
              <a:rPr lang="ru-RU" dirty="0">
                <a:latin typeface="Book Antiqua" panose="02040602050305030304" pitchFamily="18" charset="0"/>
              </a:rPr>
              <a:t>эмоции понимаются как </a:t>
            </a:r>
            <a:r>
              <a:rPr lang="ru-RU" dirty="0" smtClean="0">
                <a:latin typeface="Book Antiqua" panose="02040602050305030304" pitchFamily="18" charset="0"/>
              </a:rPr>
              <a:t>психическое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отражение </a:t>
            </a:r>
            <a:r>
              <a:rPr lang="ru-RU" dirty="0">
                <a:latin typeface="Book Antiqua" panose="02040602050305030304" pitchFamily="18" charset="0"/>
              </a:rPr>
              <a:t>в форме непосредственного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пристрастного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переживания жизненного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смысла явлений и ситуаций, обусловленного отношением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их объективных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свойств к потребностям субъекта.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В </a:t>
            </a:r>
            <a:r>
              <a:rPr lang="ru-RU" dirty="0">
                <a:latin typeface="Book Antiqua" panose="02040602050305030304" pitchFamily="18" charset="0"/>
              </a:rPr>
              <a:t>процессе </a:t>
            </a:r>
            <a:r>
              <a:rPr lang="ru-RU" dirty="0" smtClean="0">
                <a:latin typeface="Book Antiqua" panose="02040602050305030304" pitchFamily="18" charset="0"/>
              </a:rPr>
              <a:t>эволюции эмоции </a:t>
            </a:r>
            <a:r>
              <a:rPr lang="ru-RU" dirty="0">
                <a:latin typeface="Book Antiqua" panose="02040602050305030304" pitchFamily="18" charset="0"/>
              </a:rPr>
              <a:t>возникли как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средство</a:t>
            </a:r>
            <a:r>
              <a:rPr lang="ru-RU" dirty="0">
                <a:latin typeface="Book Antiqua" panose="02040602050305030304" pitchFamily="18" charset="0"/>
              </a:rPr>
              <a:t>, позволяющее живым существам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определять биологическую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значимость состояний организма и внешних воздействий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02" y="878187"/>
            <a:ext cx="5935695" cy="160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Функции эмоций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Отражательная (ответная реакция)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Оценочная (определение степени значимости и отношение)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Регуляторная (влияние на состояние и отношение)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Сигнальная (показатель успеха или неудачи совершенных действий или поведения)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Побуждение (активация поиска и определение степени удовлетворенности потребности)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Подкрепляющая (указывает на ценность и важность завершения какого-либо действия и достижение результата)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7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Функции эмоций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Дифференцирующая (выбор, определение предпочтения)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Синтезирующая (обобщение впечатлений)</a:t>
            </a:r>
          </a:p>
          <a:p>
            <a:r>
              <a:rPr lang="ru-RU" dirty="0" err="1" smtClean="0">
                <a:latin typeface="Book Antiqua" panose="02040602050305030304" pitchFamily="18" charset="0"/>
              </a:rPr>
              <a:t>Мобилизирующая</a:t>
            </a:r>
            <a:r>
              <a:rPr lang="ru-RU" dirty="0" smtClean="0">
                <a:latin typeface="Book Antiqua" panose="02040602050305030304" pitchFamily="18" charset="0"/>
              </a:rPr>
              <a:t> (активизация сил организма в критических ситуациях)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Коммуникативная (поддержание социальных контактов и общения)</a:t>
            </a:r>
          </a:p>
          <a:p>
            <a:pPr marL="0" indent="0">
              <a:buNone/>
            </a:pPr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Для </a:t>
            </a:r>
            <a:r>
              <a:rPr lang="ru-RU" dirty="0">
                <a:latin typeface="Book Antiqua" panose="02040602050305030304" pitchFamily="18" charset="0"/>
              </a:rPr>
              <a:t>эмоций </a:t>
            </a:r>
            <a:r>
              <a:rPr lang="ru-RU" dirty="0" smtClean="0">
                <a:latin typeface="Book Antiqua" panose="02040602050305030304" pitchFamily="18" charset="0"/>
              </a:rPr>
              <a:t>характерны: 1</a:t>
            </a:r>
            <a:r>
              <a:rPr lang="ru-RU" dirty="0">
                <a:latin typeface="Book Antiqua" panose="02040602050305030304" pitchFamily="18" charset="0"/>
              </a:rPr>
              <a:t>) отчетливо выраженная </a:t>
            </a:r>
            <a:r>
              <a:rPr lang="ru-RU" dirty="0" smtClean="0">
                <a:latin typeface="Book Antiqua" panose="02040602050305030304" pitchFamily="18" charset="0"/>
              </a:rPr>
              <a:t>интенсивность; 2</a:t>
            </a:r>
            <a:r>
              <a:rPr lang="ru-RU" dirty="0">
                <a:latin typeface="Book Antiqua" panose="02040602050305030304" pitchFamily="18" charset="0"/>
              </a:rPr>
              <a:t>) ограниченная продолжительность (длительность эмоции </a:t>
            </a:r>
            <a:r>
              <a:rPr lang="ru-RU" dirty="0" smtClean="0">
                <a:latin typeface="Book Antiqua" panose="02040602050305030304" pitchFamily="18" charset="0"/>
              </a:rPr>
              <a:t>ограничена временем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непосредственного </a:t>
            </a:r>
            <a:r>
              <a:rPr lang="ru-RU" dirty="0">
                <a:latin typeface="Book Antiqua" panose="02040602050305030304" pitchFamily="18" charset="0"/>
              </a:rPr>
              <a:t>действия причины или </a:t>
            </a:r>
            <a:r>
              <a:rPr lang="ru-RU" dirty="0" smtClean="0">
                <a:latin typeface="Book Antiqua" panose="02040602050305030304" pitchFamily="18" charset="0"/>
              </a:rPr>
              <a:t>временем воспоминания о </a:t>
            </a:r>
            <a:r>
              <a:rPr lang="ru-RU" dirty="0">
                <a:latin typeface="Book Antiqua" panose="02040602050305030304" pitchFamily="18" charset="0"/>
              </a:rPr>
              <a:t>ней</a:t>
            </a:r>
            <a:r>
              <a:rPr lang="ru-RU" dirty="0" smtClean="0">
                <a:latin typeface="Book Antiqua" panose="02040602050305030304" pitchFamily="18" charset="0"/>
              </a:rPr>
              <a:t>); 3</a:t>
            </a:r>
            <a:r>
              <a:rPr lang="ru-RU" dirty="0">
                <a:latin typeface="Book Antiqua" panose="02040602050305030304" pitchFamily="18" charset="0"/>
              </a:rPr>
              <a:t>) хорошая </a:t>
            </a:r>
            <a:r>
              <a:rPr lang="ru-RU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осознаваемость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причины ее </a:t>
            </a:r>
            <a:r>
              <a:rPr lang="ru-RU" dirty="0" smtClean="0">
                <a:latin typeface="Book Antiqua" panose="02040602050305030304" pitchFamily="18" charset="0"/>
              </a:rPr>
              <a:t>появления; 4</a:t>
            </a:r>
            <a:r>
              <a:rPr lang="ru-RU" dirty="0">
                <a:latin typeface="Book Antiqua" panose="02040602050305030304" pitchFamily="18" charset="0"/>
              </a:rPr>
              <a:t>) связь с конкретным объектом, обстоятельством; эмоция не </a:t>
            </a:r>
            <a:r>
              <a:rPr lang="ru-RU" dirty="0" smtClean="0">
                <a:latin typeface="Book Antiqua" panose="02040602050305030304" pitchFamily="18" charset="0"/>
              </a:rPr>
              <a:t>имеет диффузного </a:t>
            </a:r>
            <a:r>
              <a:rPr lang="ru-RU" dirty="0">
                <a:latin typeface="Book Antiqua" panose="02040602050305030304" pitchFamily="18" charset="0"/>
              </a:rPr>
              <a:t>характера, свойственного </a:t>
            </a:r>
            <a:r>
              <a:rPr lang="ru-RU" dirty="0" smtClean="0">
                <a:latin typeface="Book Antiqua" panose="02040602050305030304" pitchFamily="18" charset="0"/>
              </a:rPr>
              <a:t>настроениям; 5</a:t>
            </a:r>
            <a:r>
              <a:rPr lang="ru-RU" dirty="0">
                <a:latin typeface="Book Antiqua" panose="02040602050305030304" pitchFamily="18" charset="0"/>
              </a:rPr>
              <a:t>) полярность. </a:t>
            </a:r>
            <a:endParaRPr lang="ru-RU" dirty="0" smtClean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416" y="950614"/>
            <a:ext cx="10267384" cy="52263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Признаки эмоций по Е.П. Ильину: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1) эмоции – это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реакции на ситуацию, а не на отдельный </a:t>
            </a:r>
            <a:r>
              <a:rPr lang="ru-RU" dirty="0" smtClean="0">
                <a:latin typeface="Book Antiqua" panose="02040602050305030304" pitchFamily="18" charset="0"/>
              </a:rPr>
              <a:t>раздражитель; человек оценивает ситуацию, создаваемую этим раздражителем, и реагирует возникновением эмоции на эту ситуацию, а не на сам раздражитель;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2) эмоции – это часто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заблаговременные</a:t>
            </a:r>
            <a:r>
              <a:rPr lang="ru-RU" dirty="0" smtClean="0">
                <a:latin typeface="Book Antiqua" panose="02040602050305030304" pitchFamily="18" charset="0"/>
              </a:rPr>
              <a:t> реакции на ситуацию и ее оценка, таким образом, эмоция выступает в качестве механизма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предвидения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значимости</a:t>
            </a:r>
            <a:r>
              <a:rPr lang="ru-RU" dirty="0" smtClean="0">
                <a:latin typeface="Book Antiqua" panose="02040602050305030304" pitchFamily="18" charset="0"/>
              </a:rPr>
              <a:t> той или иной ситуации;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3) эмоции – это дифференцированная оценка разных ситуаций (в отличие от эмоционального тона, который дает обобщенную оценку типа «нравится – не </a:t>
            </a:r>
            <a:r>
              <a:rPr lang="ru-RU" dirty="0">
                <a:latin typeface="Book Antiqua" panose="02040602050305030304" pitchFamily="18" charset="0"/>
              </a:rPr>
              <a:t>нравится»);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4</a:t>
            </a:r>
            <a:r>
              <a:rPr lang="ru-RU" dirty="0">
                <a:latin typeface="Book Antiqua" panose="02040602050305030304" pitchFamily="18" charset="0"/>
              </a:rPr>
              <a:t>) эмоции – это не только способ оценки предстоящей ситуации, но </a:t>
            </a:r>
            <a:r>
              <a:rPr lang="ru-RU" dirty="0" smtClean="0">
                <a:latin typeface="Book Antiqua" panose="02040602050305030304" pitchFamily="18" charset="0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механизм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заблаговременной и адекватной подготовки</a:t>
            </a:r>
            <a:r>
              <a:rPr lang="ru-RU" dirty="0">
                <a:latin typeface="Book Antiqua" panose="02040602050305030304" pitchFamily="18" charset="0"/>
              </a:rPr>
              <a:t> к ней за </a:t>
            </a:r>
            <a:r>
              <a:rPr lang="ru-RU" dirty="0" smtClean="0">
                <a:latin typeface="Book Antiqua" panose="02040602050305030304" pitchFamily="18" charset="0"/>
              </a:rPr>
              <a:t>счет мобилизации </a:t>
            </a:r>
            <a:r>
              <a:rPr lang="ru-RU" dirty="0">
                <a:latin typeface="Book Antiqua" panose="02040602050305030304" pitchFamily="18" charset="0"/>
              </a:rPr>
              <a:t>психической и физической энергии;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5) эмоции, как и эмоциональный тон, – это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механизм закрепления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положительного и отрицательного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опыта.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17" y="825593"/>
            <a:ext cx="4409038" cy="57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55" y="2568953"/>
            <a:ext cx="4197079" cy="2283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8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735"/>
            <a:ext cx="4614372" cy="319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573" y="962085"/>
            <a:ext cx="69259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 содержательному своеобразию</a:t>
            </a:r>
            <a:r>
              <a:rPr lang="ru-RU" dirty="0">
                <a:latin typeface="Book Antiqua" panose="02040602050305030304" pitchFamily="18" charset="0"/>
              </a:rPr>
              <a:t> эмоции подразделяются </a:t>
            </a:r>
            <a:r>
              <a:rPr lang="ru-RU" dirty="0" smtClean="0">
                <a:latin typeface="Book Antiqua" panose="02040602050305030304" pitchFamily="18" charset="0"/>
              </a:rPr>
              <a:t>на следующие </a:t>
            </a:r>
            <a:r>
              <a:rPr lang="ru-RU" dirty="0">
                <a:latin typeface="Book Antiqua" panose="02040602050305030304" pitchFamily="18" charset="0"/>
              </a:rPr>
              <a:t>виды</a:t>
            </a:r>
            <a:r>
              <a:rPr lang="ru-RU" dirty="0" smtClean="0">
                <a:latin typeface="Book Antiqua" panose="02040602050305030304" pitchFamily="18" charset="0"/>
              </a:rPr>
              <a:t>: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1) эмоциональный тон </a:t>
            </a:r>
            <a:r>
              <a:rPr lang="ru-RU" dirty="0" smtClean="0">
                <a:latin typeface="Book Antiqua" panose="02040602050305030304" pitchFamily="18" charset="0"/>
              </a:rPr>
              <a:t>ощущения (приятное или неприятное ощущение: например, нравится ли запах, вкус, цвет);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2</a:t>
            </a:r>
            <a:r>
              <a:rPr lang="ru-RU" dirty="0">
                <a:latin typeface="Book Antiqua" panose="02040602050305030304" pitchFamily="18" charset="0"/>
              </a:rPr>
              <a:t>) </a:t>
            </a:r>
            <a:r>
              <a:rPr lang="ru-RU" dirty="0" smtClean="0">
                <a:latin typeface="Book Antiqua" panose="02040602050305030304" pitchFamily="18" charset="0"/>
              </a:rPr>
              <a:t>эмоциональный отклик (возбудимость, сопереживание: например, «посмотри этот потрясающий фильм, тебе понравится»);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3</a:t>
            </a:r>
            <a:r>
              <a:rPr lang="ru-RU" dirty="0">
                <a:latin typeface="Book Antiqua" panose="02040602050305030304" pitchFamily="18" charset="0"/>
              </a:rPr>
              <a:t>) </a:t>
            </a:r>
            <a:r>
              <a:rPr lang="ru-RU" dirty="0" smtClean="0">
                <a:latin typeface="Book Antiqua" panose="02040602050305030304" pitchFamily="18" charset="0"/>
              </a:rPr>
              <a:t>настроение (эмоциональное состояние, фон психической деятельности);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4) конфликтные эмоциональные </a:t>
            </a:r>
            <a:r>
              <a:rPr lang="ru-RU" dirty="0" smtClean="0">
                <a:latin typeface="Book Antiqua" panose="02040602050305030304" pitchFamily="18" charset="0"/>
              </a:rPr>
              <a:t>состояния: тревожность</a:t>
            </a:r>
            <a:r>
              <a:rPr lang="ru-RU" dirty="0">
                <a:latin typeface="Book Antiqua" panose="02040602050305030304" pitchFamily="18" charset="0"/>
              </a:rPr>
              <a:t>, стресс, аффект, фрустрация; </a:t>
            </a:r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5</a:t>
            </a:r>
            <a:r>
              <a:rPr lang="ru-RU" dirty="0">
                <a:latin typeface="Book Antiqua" panose="02040602050305030304" pitchFamily="18" charset="0"/>
              </a:rPr>
              <a:t>) высшие эмоции </a:t>
            </a:r>
            <a:r>
              <a:rPr lang="ru-RU" dirty="0" smtClean="0">
                <a:latin typeface="Book Antiqua" panose="02040602050305030304" pitchFamily="18" charset="0"/>
              </a:rPr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чувства.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 критерию продуктивности: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Стенические (активизируют, например гнев)  и астенические (снижают активацию и продуктивность, например тоска).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7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7" y="828796"/>
            <a:ext cx="8311081" cy="586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4184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НОВЫЙ ВАРИАНТ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НОВЫЙ ВАРИАНТ — копия</Template>
  <TotalTime>1453</TotalTime>
  <Words>799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ПРЕЗЕНТАЦИЯ НОВЫЙ ВАРИАНТ — копия</vt:lpstr>
      <vt:lpstr>1_Тема Office</vt:lpstr>
      <vt:lpstr>Эмоциональные  процессы</vt:lpstr>
      <vt:lpstr>Тема 3. Эмоции и чувства</vt:lpstr>
      <vt:lpstr>Презентация PowerPoint</vt:lpstr>
      <vt:lpstr>Функции эмоций</vt:lpstr>
      <vt:lpstr>Функции эмоций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Чувства</vt:lpstr>
      <vt:lpstr>Чувства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79297</cp:lastModifiedBy>
  <cp:revision>54</cp:revision>
  <dcterms:created xsi:type="dcterms:W3CDTF">2024-04-25T08:25:18Z</dcterms:created>
  <dcterms:modified xsi:type="dcterms:W3CDTF">2026-01-20T23:54:09Z</dcterms:modified>
</cp:coreProperties>
</file>