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7" r:id="rId3"/>
  </p:sldMasterIdLst>
  <p:notesMasterIdLst>
    <p:notesMasterId r:id="rId23"/>
  </p:notesMasterIdLst>
  <p:sldIdLst>
    <p:sldId id="263" r:id="rId4"/>
    <p:sldId id="283" r:id="rId5"/>
    <p:sldId id="294" r:id="rId6"/>
    <p:sldId id="259" r:id="rId7"/>
    <p:sldId id="260" r:id="rId8"/>
    <p:sldId id="284" r:id="rId9"/>
    <p:sldId id="290" r:id="rId10"/>
    <p:sldId id="289" r:id="rId11"/>
    <p:sldId id="295" r:id="rId12"/>
    <p:sldId id="281" r:id="rId13"/>
    <p:sldId id="280" r:id="rId14"/>
    <p:sldId id="282" r:id="rId15"/>
    <p:sldId id="288" r:id="rId16"/>
    <p:sldId id="285" r:id="rId17"/>
    <p:sldId id="291" r:id="rId18"/>
    <p:sldId id="292" r:id="rId19"/>
    <p:sldId id="293" r:id="rId20"/>
    <p:sldId id="286" r:id="rId21"/>
    <p:sldId id="279" r:id="rId22"/>
  </p:sldIdLst>
  <p:sldSz cx="9144000" cy="5143500" type="screen16x9"/>
  <p:notesSz cx="6799263" cy="98758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67" autoAdjust="0"/>
    <p:restoredTop sz="94577" autoAdjust="0"/>
  </p:normalViewPr>
  <p:slideViewPr>
    <p:cSldViewPr>
      <p:cViewPr>
        <p:scale>
          <a:sx n="90" d="100"/>
          <a:sy n="90" d="100"/>
        </p:scale>
        <p:origin x="-764" y="28"/>
      </p:cViewPr>
      <p:guideLst>
        <p:guide orient="horz" pos="2160"/>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C81DD67-FA8F-4310-A4F3-D14EF1A25C0A}"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6B71ACC3-FB5A-4D11-8191-C4E034783D75}">
      <dgm:prSet phldrT="[Текст]"/>
      <dgm:spPr/>
      <dgm:t>
        <a:bodyPr/>
        <a:lstStyle/>
        <a:p>
          <a:r>
            <a:rPr lang="ru-RU" dirty="0" smtClean="0"/>
            <a:t>физический</a:t>
          </a:r>
          <a:endParaRPr lang="ru-RU" dirty="0"/>
        </a:p>
      </dgm:t>
    </dgm:pt>
    <dgm:pt modelId="{17D6B3A2-8355-4D83-9016-E82A87DDD700}" type="parTrans" cxnId="{36541AC4-EC7E-4C2D-9B1E-C1C578C792D4}">
      <dgm:prSet/>
      <dgm:spPr/>
      <dgm:t>
        <a:bodyPr/>
        <a:lstStyle/>
        <a:p>
          <a:endParaRPr lang="ru-RU"/>
        </a:p>
      </dgm:t>
    </dgm:pt>
    <dgm:pt modelId="{3CA65381-7D30-4230-8D3A-B8F9A46C0EE2}" type="sibTrans" cxnId="{36541AC4-EC7E-4C2D-9B1E-C1C578C792D4}">
      <dgm:prSet/>
      <dgm:spPr/>
      <dgm:t>
        <a:bodyPr/>
        <a:lstStyle/>
        <a:p>
          <a:endParaRPr lang="ru-RU"/>
        </a:p>
      </dgm:t>
    </dgm:pt>
    <dgm:pt modelId="{1B17A8AF-F6E1-4D9D-B181-B0880C8BFAAB}">
      <dgm:prSet phldrT="[Текст]"/>
      <dgm:spPr/>
      <dgm:t>
        <a:bodyPr/>
        <a:lstStyle/>
        <a:p>
          <a:r>
            <a:rPr lang="ru-RU" dirty="0" smtClean="0"/>
            <a:t>возраст</a:t>
          </a:r>
          <a:endParaRPr lang="ru-RU" dirty="0"/>
        </a:p>
      </dgm:t>
    </dgm:pt>
    <dgm:pt modelId="{8CABE797-3E5C-4E85-9976-C0F83A27078C}" type="parTrans" cxnId="{6FCBD18C-2874-446A-B6DA-9F3D49FCEBFF}">
      <dgm:prSet/>
      <dgm:spPr/>
      <dgm:t>
        <a:bodyPr/>
        <a:lstStyle/>
        <a:p>
          <a:endParaRPr lang="ru-RU"/>
        </a:p>
      </dgm:t>
    </dgm:pt>
    <dgm:pt modelId="{7DFC9A6D-2ED2-4A91-8F9E-E454D588D32E}" type="sibTrans" cxnId="{6FCBD18C-2874-446A-B6DA-9F3D49FCEBFF}">
      <dgm:prSet/>
      <dgm:spPr/>
      <dgm:t>
        <a:bodyPr/>
        <a:lstStyle/>
        <a:p>
          <a:endParaRPr lang="ru-RU"/>
        </a:p>
      </dgm:t>
    </dgm:pt>
    <dgm:pt modelId="{F7E424BB-B030-4FF7-83C7-07C6A1FD3F47}">
      <dgm:prSet phldrT="[Текст]"/>
      <dgm:spPr/>
      <dgm:t>
        <a:bodyPr/>
        <a:lstStyle/>
        <a:p>
          <a:r>
            <a:rPr lang="ru-RU" dirty="0" smtClean="0"/>
            <a:t>психологический</a:t>
          </a:r>
          <a:endParaRPr lang="ru-RU" dirty="0"/>
        </a:p>
      </dgm:t>
    </dgm:pt>
    <dgm:pt modelId="{BF3FCE3A-D9B2-4DA8-8A69-E45621A01A90}" type="parTrans" cxnId="{8193A1A9-4EFA-42EE-87FF-E107D9CC6730}">
      <dgm:prSet/>
      <dgm:spPr/>
      <dgm:t>
        <a:bodyPr/>
        <a:lstStyle/>
        <a:p>
          <a:endParaRPr lang="ru-RU"/>
        </a:p>
      </dgm:t>
    </dgm:pt>
    <dgm:pt modelId="{BAE20924-BC28-4D26-8C7A-BD7472642B17}" type="sibTrans" cxnId="{8193A1A9-4EFA-42EE-87FF-E107D9CC6730}">
      <dgm:prSet/>
      <dgm:spPr/>
      <dgm:t>
        <a:bodyPr/>
        <a:lstStyle/>
        <a:p>
          <a:endParaRPr lang="ru-RU"/>
        </a:p>
      </dgm:t>
    </dgm:pt>
    <dgm:pt modelId="{4D3CB845-A778-4DD7-A1C3-5E24CC2D11EB}" type="pres">
      <dgm:prSet presAssocID="{0C81DD67-FA8F-4310-A4F3-D14EF1A25C0A}" presName="diagram" presStyleCnt="0">
        <dgm:presLayoutVars>
          <dgm:dir/>
          <dgm:resizeHandles val="exact"/>
        </dgm:presLayoutVars>
      </dgm:prSet>
      <dgm:spPr/>
      <dgm:t>
        <a:bodyPr/>
        <a:lstStyle/>
        <a:p>
          <a:endParaRPr lang="ru-RU"/>
        </a:p>
      </dgm:t>
    </dgm:pt>
    <dgm:pt modelId="{5E9A15F2-7B86-42F0-8D1A-0B3EE5BA3BA0}" type="pres">
      <dgm:prSet presAssocID="{6B71ACC3-FB5A-4D11-8191-C4E034783D75}" presName="node" presStyleLbl="node1" presStyleIdx="0" presStyleCnt="3" custLinFactY="16604" custLinFactNeighborX="-9135" custLinFactNeighborY="100000">
        <dgm:presLayoutVars>
          <dgm:bulletEnabled val="1"/>
        </dgm:presLayoutVars>
      </dgm:prSet>
      <dgm:spPr/>
      <dgm:t>
        <a:bodyPr/>
        <a:lstStyle/>
        <a:p>
          <a:endParaRPr lang="ru-RU"/>
        </a:p>
      </dgm:t>
    </dgm:pt>
    <dgm:pt modelId="{3B11FCDC-6471-421D-BCCA-D14C9FD8D7CA}" type="pres">
      <dgm:prSet presAssocID="{3CA65381-7D30-4230-8D3A-B8F9A46C0EE2}" presName="sibTrans" presStyleCnt="0"/>
      <dgm:spPr/>
    </dgm:pt>
    <dgm:pt modelId="{3A3BCB8F-1AFE-43AA-9E24-FB8F061544AF}" type="pres">
      <dgm:prSet presAssocID="{1B17A8AF-F6E1-4D9D-B181-B0880C8BFAAB}" presName="node" presStyleLbl="node1" presStyleIdx="1" presStyleCnt="3" custLinFactNeighborX="-59586" custLinFactNeighborY="7218">
        <dgm:presLayoutVars>
          <dgm:bulletEnabled val="1"/>
        </dgm:presLayoutVars>
      </dgm:prSet>
      <dgm:spPr/>
      <dgm:t>
        <a:bodyPr/>
        <a:lstStyle/>
        <a:p>
          <a:endParaRPr lang="ru-RU"/>
        </a:p>
      </dgm:t>
    </dgm:pt>
    <dgm:pt modelId="{6689A64C-DA50-49AE-A4F3-11D7478DC693}" type="pres">
      <dgm:prSet presAssocID="{7DFC9A6D-2ED2-4A91-8F9E-E454D588D32E}" presName="sibTrans" presStyleCnt="0"/>
      <dgm:spPr/>
    </dgm:pt>
    <dgm:pt modelId="{701ABD77-4D7E-403E-B8E9-CDF9EC2C01BE}" type="pres">
      <dgm:prSet presAssocID="{F7E424BB-B030-4FF7-83C7-07C6A1FD3F47}" presName="node" presStyleLbl="node1" presStyleIdx="2" presStyleCnt="3" custLinFactNeighborX="47094" custLinFactNeighborY="-63">
        <dgm:presLayoutVars>
          <dgm:bulletEnabled val="1"/>
        </dgm:presLayoutVars>
      </dgm:prSet>
      <dgm:spPr/>
      <dgm:t>
        <a:bodyPr/>
        <a:lstStyle/>
        <a:p>
          <a:endParaRPr lang="ru-RU"/>
        </a:p>
      </dgm:t>
    </dgm:pt>
  </dgm:ptLst>
  <dgm:cxnLst>
    <dgm:cxn modelId="{07ADB8C4-498E-4520-8D72-8A53970261CF}" type="presOf" srcId="{6B71ACC3-FB5A-4D11-8191-C4E034783D75}" destId="{5E9A15F2-7B86-42F0-8D1A-0B3EE5BA3BA0}" srcOrd="0" destOrd="0" presId="urn:microsoft.com/office/officeart/2005/8/layout/default"/>
    <dgm:cxn modelId="{6FCBD18C-2874-446A-B6DA-9F3D49FCEBFF}" srcId="{0C81DD67-FA8F-4310-A4F3-D14EF1A25C0A}" destId="{1B17A8AF-F6E1-4D9D-B181-B0880C8BFAAB}" srcOrd="1" destOrd="0" parTransId="{8CABE797-3E5C-4E85-9976-C0F83A27078C}" sibTransId="{7DFC9A6D-2ED2-4A91-8F9E-E454D588D32E}"/>
    <dgm:cxn modelId="{7B492887-334F-4A37-8CD5-C66389FA826A}" type="presOf" srcId="{0C81DD67-FA8F-4310-A4F3-D14EF1A25C0A}" destId="{4D3CB845-A778-4DD7-A1C3-5E24CC2D11EB}" srcOrd="0" destOrd="0" presId="urn:microsoft.com/office/officeart/2005/8/layout/default"/>
    <dgm:cxn modelId="{8B5E4DE6-04AD-4871-A7CF-AD966B0F9E46}" type="presOf" srcId="{1B17A8AF-F6E1-4D9D-B181-B0880C8BFAAB}" destId="{3A3BCB8F-1AFE-43AA-9E24-FB8F061544AF}" srcOrd="0" destOrd="0" presId="urn:microsoft.com/office/officeart/2005/8/layout/default"/>
    <dgm:cxn modelId="{7E17798B-3954-4542-BD2E-3B294ADD293D}" type="presOf" srcId="{F7E424BB-B030-4FF7-83C7-07C6A1FD3F47}" destId="{701ABD77-4D7E-403E-B8E9-CDF9EC2C01BE}" srcOrd="0" destOrd="0" presId="urn:microsoft.com/office/officeart/2005/8/layout/default"/>
    <dgm:cxn modelId="{8193A1A9-4EFA-42EE-87FF-E107D9CC6730}" srcId="{0C81DD67-FA8F-4310-A4F3-D14EF1A25C0A}" destId="{F7E424BB-B030-4FF7-83C7-07C6A1FD3F47}" srcOrd="2" destOrd="0" parTransId="{BF3FCE3A-D9B2-4DA8-8A69-E45621A01A90}" sibTransId="{BAE20924-BC28-4D26-8C7A-BD7472642B17}"/>
    <dgm:cxn modelId="{36541AC4-EC7E-4C2D-9B1E-C1C578C792D4}" srcId="{0C81DD67-FA8F-4310-A4F3-D14EF1A25C0A}" destId="{6B71ACC3-FB5A-4D11-8191-C4E034783D75}" srcOrd="0" destOrd="0" parTransId="{17D6B3A2-8355-4D83-9016-E82A87DDD700}" sibTransId="{3CA65381-7D30-4230-8D3A-B8F9A46C0EE2}"/>
    <dgm:cxn modelId="{187BC63D-282A-4560-8EEC-926087BA1693}" type="presParOf" srcId="{4D3CB845-A778-4DD7-A1C3-5E24CC2D11EB}" destId="{5E9A15F2-7B86-42F0-8D1A-0B3EE5BA3BA0}" srcOrd="0" destOrd="0" presId="urn:microsoft.com/office/officeart/2005/8/layout/default"/>
    <dgm:cxn modelId="{ECDBC65C-7704-4E90-994E-8FC7282965EC}" type="presParOf" srcId="{4D3CB845-A778-4DD7-A1C3-5E24CC2D11EB}" destId="{3B11FCDC-6471-421D-BCCA-D14C9FD8D7CA}" srcOrd="1" destOrd="0" presId="urn:microsoft.com/office/officeart/2005/8/layout/default"/>
    <dgm:cxn modelId="{A76C62E8-FAD5-444A-92E8-0CE496E33F92}" type="presParOf" srcId="{4D3CB845-A778-4DD7-A1C3-5E24CC2D11EB}" destId="{3A3BCB8F-1AFE-43AA-9E24-FB8F061544AF}" srcOrd="2" destOrd="0" presId="urn:microsoft.com/office/officeart/2005/8/layout/default"/>
    <dgm:cxn modelId="{84B7EE24-FD1A-463A-9F82-CFE86B4C1DD7}" type="presParOf" srcId="{4D3CB845-A778-4DD7-A1C3-5E24CC2D11EB}" destId="{6689A64C-DA50-49AE-A4F3-11D7478DC693}" srcOrd="3" destOrd="0" presId="urn:microsoft.com/office/officeart/2005/8/layout/default"/>
    <dgm:cxn modelId="{9F307ED1-6E85-41B3-A648-3EF93EE1CEF2}" type="presParOf" srcId="{4D3CB845-A778-4DD7-A1C3-5E24CC2D11EB}" destId="{701ABD77-4D7E-403E-B8E9-CDF9EC2C01BE}"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A15F2-7B86-42F0-8D1A-0B3EE5BA3BA0}">
      <dsp:nvSpPr>
        <dsp:cNvPr id="0" name=""/>
        <dsp:cNvSpPr/>
      </dsp:nvSpPr>
      <dsp:spPr>
        <a:xfrm>
          <a:off x="253053" y="1442256"/>
          <a:ext cx="2059899" cy="1235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физический</a:t>
          </a:r>
          <a:endParaRPr lang="ru-RU" sz="2000" kern="1200" dirty="0"/>
        </a:p>
      </dsp:txBody>
      <dsp:txXfrm>
        <a:off x="253053" y="1442256"/>
        <a:ext cx="2059899" cy="1235939"/>
      </dsp:txXfrm>
    </dsp:sp>
    <dsp:sp modelId="{3A3BCB8F-1AFE-43AA-9E24-FB8F061544AF}">
      <dsp:nvSpPr>
        <dsp:cNvPr id="0" name=""/>
        <dsp:cNvSpPr/>
      </dsp:nvSpPr>
      <dsp:spPr>
        <a:xfrm>
          <a:off x="1479703" y="90311"/>
          <a:ext cx="2059899" cy="1235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возраст</a:t>
          </a:r>
          <a:endParaRPr lang="ru-RU" sz="2000" kern="1200" dirty="0"/>
        </a:p>
      </dsp:txBody>
      <dsp:txXfrm>
        <a:off x="1479703" y="90311"/>
        <a:ext cx="2059899" cy="1235939"/>
      </dsp:txXfrm>
    </dsp:sp>
    <dsp:sp modelId="{701ABD77-4D7E-403E-B8E9-CDF9EC2C01BE}">
      <dsp:nvSpPr>
        <dsp:cNvPr id="0" name=""/>
        <dsp:cNvSpPr/>
      </dsp:nvSpPr>
      <dsp:spPr>
        <a:xfrm>
          <a:off x="2544259" y="1442252"/>
          <a:ext cx="2059899" cy="123593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психологический</a:t>
          </a:r>
          <a:endParaRPr lang="ru-RU" sz="2000" kern="1200" dirty="0"/>
        </a:p>
      </dsp:txBody>
      <dsp:txXfrm>
        <a:off x="2544259" y="1442252"/>
        <a:ext cx="2059899" cy="1235939"/>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3713"/>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51275" y="0"/>
            <a:ext cx="2946400" cy="493713"/>
          </a:xfrm>
          <a:prstGeom prst="rect">
            <a:avLst/>
          </a:prstGeom>
        </p:spPr>
        <p:txBody>
          <a:bodyPr vert="horz" lIns="91440" tIns="45720" rIns="91440" bIns="45720" rtlCol="0"/>
          <a:lstStyle>
            <a:lvl1pPr algn="r">
              <a:defRPr sz="1200"/>
            </a:lvl1pPr>
          </a:lstStyle>
          <a:p>
            <a:fld id="{66863125-C040-49AE-84B7-6562BA67062D}" type="datetimeFigureOut">
              <a:rPr lang="ru-RU" smtClean="0"/>
              <a:t>22.01.2026</a:t>
            </a:fld>
            <a:endParaRPr lang="ru-RU"/>
          </a:p>
        </p:txBody>
      </p:sp>
      <p:sp>
        <p:nvSpPr>
          <p:cNvPr id="4" name="Образ слайда 3"/>
          <p:cNvSpPr>
            <a:spLocks noGrp="1" noRot="1" noChangeAspect="1"/>
          </p:cNvSpPr>
          <p:nvPr>
            <p:ph type="sldImg" idx="2"/>
          </p:nvPr>
        </p:nvSpPr>
        <p:spPr>
          <a:xfrm>
            <a:off x="109538" y="741363"/>
            <a:ext cx="6580187"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691063"/>
            <a:ext cx="5440363" cy="4443412"/>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380538"/>
            <a:ext cx="2946400" cy="49371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51275" y="9380538"/>
            <a:ext cx="2946400" cy="493712"/>
          </a:xfrm>
          <a:prstGeom prst="rect">
            <a:avLst/>
          </a:prstGeom>
        </p:spPr>
        <p:txBody>
          <a:bodyPr vert="horz" lIns="91440" tIns="45720" rIns="91440" bIns="45720" rtlCol="0" anchor="b"/>
          <a:lstStyle>
            <a:lvl1pPr algn="r">
              <a:defRPr sz="1200"/>
            </a:lvl1pPr>
          </a:lstStyle>
          <a:p>
            <a:fld id="{24B1C948-0B88-4266-B393-8D3B5AC64456}" type="slidenum">
              <a:rPr lang="ru-RU" smtClean="0"/>
              <a:t>‹#›</a:t>
            </a:fld>
            <a:endParaRPr lang="ru-RU"/>
          </a:p>
        </p:txBody>
      </p:sp>
    </p:spTree>
    <p:extLst>
      <p:ext uri="{BB962C8B-B14F-4D97-AF65-F5344CB8AC3E}">
        <p14:creationId xmlns:p14="http://schemas.microsoft.com/office/powerpoint/2010/main" val="93512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7A570D4-9143-4E91-8959-8D963457B763}" type="slidenum">
              <a:rPr lang="ru-RU" smtClean="0"/>
              <a:t>1</a:t>
            </a:fld>
            <a:endParaRPr lang="ru-RU" dirty="0"/>
          </a:p>
        </p:txBody>
      </p:sp>
    </p:spTree>
    <p:extLst>
      <p:ext uri="{BB962C8B-B14F-4D97-AF65-F5344CB8AC3E}">
        <p14:creationId xmlns:p14="http://schemas.microsoft.com/office/powerpoint/2010/main" val="22521837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4B1C948-0B88-4266-B393-8D3B5AC64456}" type="slidenum">
              <a:rPr lang="ru-RU" smtClean="0"/>
              <a:t>4</a:t>
            </a:fld>
            <a:endParaRPr lang="ru-RU"/>
          </a:p>
        </p:txBody>
      </p:sp>
    </p:spTree>
    <p:extLst>
      <p:ext uri="{BB962C8B-B14F-4D97-AF65-F5344CB8AC3E}">
        <p14:creationId xmlns:p14="http://schemas.microsoft.com/office/powerpoint/2010/main" val="2035074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4B1C948-0B88-4266-B393-8D3B5AC64456}" type="slidenum">
              <a:rPr lang="ru-RU" smtClean="0"/>
              <a:t>5</a:t>
            </a:fld>
            <a:endParaRPr lang="ru-RU"/>
          </a:p>
        </p:txBody>
      </p:sp>
    </p:spTree>
    <p:extLst>
      <p:ext uri="{BB962C8B-B14F-4D97-AF65-F5344CB8AC3E}">
        <p14:creationId xmlns:p14="http://schemas.microsoft.com/office/powerpoint/2010/main" val="2035074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4B1C948-0B88-4266-B393-8D3B5AC64456}" type="slidenum">
              <a:rPr lang="ru-RU" smtClean="0">
                <a:solidFill>
                  <a:prstClr val="black"/>
                </a:solidFill>
              </a:rPr>
              <a:pPr/>
              <a:t>10</a:t>
            </a:fld>
            <a:endParaRPr lang="ru-RU">
              <a:solidFill>
                <a:prstClr val="black"/>
              </a:solidFill>
            </a:endParaRPr>
          </a:p>
        </p:txBody>
      </p:sp>
    </p:spTree>
    <p:extLst>
      <p:ext uri="{BB962C8B-B14F-4D97-AF65-F5344CB8AC3E}">
        <p14:creationId xmlns:p14="http://schemas.microsoft.com/office/powerpoint/2010/main" val="20350747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4B1C948-0B88-4266-B393-8D3B5AC64456}" type="slidenum">
              <a:rPr lang="ru-RU" smtClean="0"/>
              <a:t>11</a:t>
            </a:fld>
            <a:endParaRPr lang="ru-RU"/>
          </a:p>
        </p:txBody>
      </p:sp>
    </p:spTree>
    <p:extLst>
      <p:ext uri="{BB962C8B-B14F-4D97-AF65-F5344CB8AC3E}">
        <p14:creationId xmlns:p14="http://schemas.microsoft.com/office/powerpoint/2010/main" val="824871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4B1C948-0B88-4266-B393-8D3B5AC64456}" type="slidenum">
              <a:rPr lang="ru-RU" smtClean="0"/>
              <a:t>12</a:t>
            </a:fld>
            <a:endParaRPr lang="ru-RU"/>
          </a:p>
        </p:txBody>
      </p:sp>
    </p:spTree>
    <p:extLst>
      <p:ext uri="{BB962C8B-B14F-4D97-AF65-F5344CB8AC3E}">
        <p14:creationId xmlns:p14="http://schemas.microsoft.com/office/powerpoint/2010/main" val="20350747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24B1C948-0B88-4266-B393-8D3B5AC64456}" type="slidenum">
              <a:rPr lang="ru-RU" smtClean="0"/>
              <a:t>15</a:t>
            </a:fld>
            <a:endParaRPr lang="ru-RU"/>
          </a:p>
        </p:txBody>
      </p:sp>
    </p:spTree>
    <p:extLst>
      <p:ext uri="{BB962C8B-B14F-4D97-AF65-F5344CB8AC3E}">
        <p14:creationId xmlns:p14="http://schemas.microsoft.com/office/powerpoint/2010/main" val="2035074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570D4-9143-4E91-8959-8D963457B763}"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ru-RU"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52183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597819"/>
            <a:ext cx="7772400" cy="1102519"/>
          </a:xfrm>
        </p:spPr>
        <p:txBody>
          <a:bodyPr/>
          <a:lstStyle/>
          <a:p>
            <a:r>
              <a:rPr lang="ru-RU"/>
              <a:t>Образец заголовка</a:t>
            </a:r>
          </a:p>
        </p:txBody>
      </p:sp>
      <p:sp>
        <p:nvSpPr>
          <p:cNvPr id="3" name="Подзаголовок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E73CC0BD-98EC-474A-893C-90B8968C2553}" type="datetimeFigureOut">
              <a:rPr lang="ru-RU" smtClean="0"/>
              <a:t>22.01.2026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D4CFE9-6BC6-45A6-8791-EC5AF25F6903}" type="slidenum">
              <a:rPr lang="ru-RU" smtClean="0"/>
              <a:t>‹#›</a:t>
            </a:fld>
            <a:endParaRPr lang="ru-RU"/>
          </a:p>
        </p:txBody>
      </p:sp>
    </p:spTree>
    <p:extLst>
      <p:ext uri="{BB962C8B-B14F-4D97-AF65-F5344CB8AC3E}">
        <p14:creationId xmlns:p14="http://schemas.microsoft.com/office/powerpoint/2010/main" val="614224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73CC0BD-98EC-474A-893C-90B8968C2553}" type="datetimeFigureOut">
              <a:rPr lang="ru-RU" smtClean="0"/>
              <a:t>22.01.2026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D4CFE9-6BC6-45A6-8791-EC5AF25F6903}" type="slidenum">
              <a:rPr lang="ru-RU" smtClean="0"/>
              <a:t>‹#›</a:t>
            </a:fld>
            <a:endParaRPr lang="ru-RU"/>
          </a:p>
        </p:txBody>
      </p:sp>
    </p:spTree>
    <p:extLst>
      <p:ext uri="{BB962C8B-B14F-4D97-AF65-F5344CB8AC3E}">
        <p14:creationId xmlns:p14="http://schemas.microsoft.com/office/powerpoint/2010/main" val="3899936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05979"/>
            <a:ext cx="2057400" cy="4388644"/>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05979"/>
            <a:ext cx="6019800" cy="43886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73CC0BD-98EC-474A-893C-90B8968C2553}" type="datetimeFigureOut">
              <a:rPr lang="ru-RU" smtClean="0"/>
              <a:t>22.01.2026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D4CFE9-6BC6-45A6-8791-EC5AF25F6903}" type="slidenum">
              <a:rPr lang="ru-RU" smtClean="0"/>
              <a:t>‹#›</a:t>
            </a:fld>
            <a:endParaRPr lang="ru-RU"/>
          </a:p>
        </p:txBody>
      </p:sp>
    </p:spTree>
    <p:extLst>
      <p:ext uri="{BB962C8B-B14F-4D97-AF65-F5344CB8AC3E}">
        <p14:creationId xmlns:p14="http://schemas.microsoft.com/office/powerpoint/2010/main" val="2524134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p:nvSpPr>
        <p:spPr>
          <a:xfrm>
            <a:off x="0" y="0"/>
            <a:ext cx="4573800" cy="5143500"/>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l"/>
            <a:endParaRPr lang="ru-RU" dirty="0">
              <a:latin typeface="Book Antiqua" panose="02040602050305030304" pitchFamily="18" charset="0"/>
            </a:endParaRPr>
          </a:p>
        </p:txBody>
      </p:sp>
      <p:sp>
        <p:nvSpPr>
          <p:cNvPr id="2" name="Заголовок 1"/>
          <p:cNvSpPr>
            <a:spLocks noGrp="1"/>
          </p:cNvSpPr>
          <p:nvPr>
            <p:ph type="ctrTitle"/>
          </p:nvPr>
        </p:nvSpPr>
        <p:spPr>
          <a:xfrm>
            <a:off x="5018121" y="1135663"/>
            <a:ext cx="3769983" cy="1785518"/>
          </a:xfrm>
        </p:spPr>
        <p:txBody>
          <a:bodyPr anchor="b"/>
          <a:lstStyle>
            <a:lvl1pPr algn="ctr">
              <a:defRPr sz="4500">
                <a:latin typeface="Book Antiqua" panose="02040602050305030304" pitchFamily="18" charset="0"/>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5018121" y="3106408"/>
            <a:ext cx="3769983" cy="1509863"/>
          </a:xfrm>
        </p:spPr>
        <p:txBody>
          <a:bodyPr/>
          <a:lstStyle>
            <a:lvl1pPr marL="0" indent="0" algn="ctr">
              <a:buNone/>
              <a:defRPr sz="1800">
                <a:latin typeface="Blogger Sans Light" panose="02000506030000020004" pitchFamily="50" charset="0"/>
                <a:ea typeface="Blogger Sans Light" panose="02000506030000020004" pitchFamily="50" charset="0"/>
              </a:defRPr>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smtClean="0"/>
              <a:t>Образец подзаголовка</a:t>
            </a:r>
            <a:endParaRPr lang="ru-RU" dirty="0"/>
          </a:p>
        </p:txBody>
      </p:sp>
      <p:sp>
        <p:nvSpPr>
          <p:cNvPr id="9" name="TextBox 8"/>
          <p:cNvSpPr txBox="1"/>
          <p:nvPr/>
        </p:nvSpPr>
        <p:spPr>
          <a:xfrm>
            <a:off x="628651" y="482958"/>
            <a:ext cx="3524786" cy="1546577"/>
          </a:xfrm>
          <a:prstGeom prst="rect">
            <a:avLst/>
          </a:prstGeom>
          <a:noFill/>
        </p:spPr>
        <p:txBody>
          <a:bodyPr wrap="square" lIns="68580" tIns="34290" rIns="68580" bIns="34290" rtlCol="0">
            <a:spAutoFit/>
          </a:bodyPr>
          <a:lstStyle/>
          <a:p>
            <a:r>
              <a:rPr lang="ru-RU" sz="2400" dirty="0" smtClean="0">
                <a:solidFill>
                  <a:schemeClr val="bg1"/>
                </a:solidFill>
                <a:latin typeface="Book Antiqua" panose="02040602050305030304" pitchFamily="18" charset="0"/>
              </a:rPr>
              <a:t>КАЗАНСКИЙ</a:t>
            </a:r>
            <a:r>
              <a:rPr lang="ru-RU" sz="2400" baseline="0" dirty="0" smtClean="0">
                <a:solidFill>
                  <a:schemeClr val="bg1"/>
                </a:solidFill>
                <a:latin typeface="Book Antiqua" panose="02040602050305030304" pitchFamily="18" charset="0"/>
              </a:rPr>
              <a:t> </a:t>
            </a:r>
          </a:p>
          <a:p>
            <a:r>
              <a:rPr lang="ru-RU" sz="2400" baseline="0" dirty="0" smtClean="0">
                <a:solidFill>
                  <a:schemeClr val="bg1"/>
                </a:solidFill>
                <a:latin typeface="Book Antiqua" panose="02040602050305030304" pitchFamily="18" charset="0"/>
              </a:rPr>
              <a:t>ГОСУДАРСТВЕННЫЙ</a:t>
            </a:r>
            <a:br>
              <a:rPr lang="ru-RU" sz="2400" baseline="0" dirty="0" smtClean="0">
                <a:solidFill>
                  <a:schemeClr val="bg1"/>
                </a:solidFill>
                <a:latin typeface="Book Antiqua" panose="02040602050305030304" pitchFamily="18" charset="0"/>
              </a:rPr>
            </a:br>
            <a:r>
              <a:rPr lang="ru-RU" sz="2400" baseline="0" dirty="0" smtClean="0">
                <a:solidFill>
                  <a:schemeClr val="bg1"/>
                </a:solidFill>
                <a:latin typeface="Book Antiqua" panose="02040602050305030304" pitchFamily="18" charset="0"/>
              </a:rPr>
              <a:t>МЕДИЦИНСКИЙ </a:t>
            </a:r>
          </a:p>
          <a:p>
            <a:r>
              <a:rPr lang="ru-RU" sz="2400" baseline="0" dirty="0" smtClean="0">
                <a:solidFill>
                  <a:schemeClr val="bg1"/>
                </a:solidFill>
                <a:latin typeface="Book Antiqua" panose="02040602050305030304" pitchFamily="18" charset="0"/>
              </a:rPr>
              <a:t>УНИВЕРСИТЕТ</a:t>
            </a:r>
            <a:endParaRPr lang="ru-RU" sz="2400" dirty="0">
              <a:solidFill>
                <a:schemeClr val="bg1"/>
              </a:solidFill>
              <a:latin typeface="Book Antiqua" panose="02040602050305030304" pitchFamily="18" charset="0"/>
            </a:endParaRPr>
          </a:p>
        </p:txBody>
      </p:sp>
      <p:cxnSp>
        <p:nvCxnSpPr>
          <p:cNvPr id="11" name="Прямая соединительная линия 10"/>
          <p:cNvCxnSpPr/>
          <p:nvPr/>
        </p:nvCxnSpPr>
        <p:spPr>
          <a:xfrm>
            <a:off x="464948" y="492617"/>
            <a:ext cx="0" cy="15358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p:nvPicPr>
        <p:blipFill rotWithShape="1">
          <a:blip r:embed="rId2" cstate="print">
            <a:extLst>
              <a:ext uri="{28A0092B-C50C-407E-A947-70E740481C1C}">
                <a14:useLocalDpi xmlns:a14="http://schemas.microsoft.com/office/drawing/2010/main" val="0"/>
              </a:ext>
            </a:extLst>
          </a:blip>
          <a:srcRect l="8143" t="24722" r="68312" b="37500"/>
          <a:stretch/>
        </p:blipFill>
        <p:spPr>
          <a:xfrm>
            <a:off x="1240022" y="2512492"/>
            <a:ext cx="1928813" cy="1943100"/>
          </a:xfrm>
          <a:prstGeom prst="rect">
            <a:avLst/>
          </a:prstGeom>
        </p:spPr>
      </p:pic>
    </p:spTree>
    <p:extLst>
      <p:ext uri="{BB962C8B-B14F-4D97-AF65-F5344CB8AC3E}">
        <p14:creationId xmlns:p14="http://schemas.microsoft.com/office/powerpoint/2010/main" val="3511644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4" name="Прямоугольник 13"/>
          <p:cNvSpPr/>
          <p:nvPr/>
        </p:nvSpPr>
        <p:spPr>
          <a:xfrm>
            <a:off x="1" y="0"/>
            <a:ext cx="9143999" cy="511901"/>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B3385EC9-7EA4-4DD0-8D20-F351A9029D05}" type="datetime1">
              <a:rPr lang="ru-RU" smtClean="0">
                <a:solidFill>
                  <a:prstClr val="black">
                    <a:tint val="75000"/>
                  </a:prstClr>
                </a:solidFill>
              </a:rPr>
              <a:pPr/>
              <a:t>22.01.2026</a:t>
            </a:fld>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DAB41D-B87B-4F26-8082-130FB7FED33D}" type="slidenum">
              <a:rPr lang="ru-RU" smtClean="0">
                <a:solidFill>
                  <a:prstClr val="black">
                    <a:tint val="75000"/>
                  </a:prstClr>
                </a:solidFill>
              </a:rPr>
              <a:pPr/>
              <a:t>‹#›</a:t>
            </a:fld>
            <a:endParaRPr lang="ru-RU">
              <a:solidFill>
                <a:prstClr val="black">
                  <a:tint val="75000"/>
                </a:prstClr>
              </a:solidFill>
            </a:endParaRPr>
          </a:p>
        </p:txBody>
      </p:sp>
      <p:grpSp>
        <p:nvGrpSpPr>
          <p:cNvPr id="19" name="Группа 18"/>
          <p:cNvGrpSpPr/>
          <p:nvPr/>
        </p:nvGrpSpPr>
        <p:grpSpPr>
          <a:xfrm rot="10800000" flipH="1">
            <a:off x="6878016" y="3842658"/>
            <a:ext cx="2265984" cy="1300843"/>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628650" y="117451"/>
            <a:ext cx="3333751" cy="500137"/>
          </a:xfrm>
          <a:prstGeom prst="rect">
            <a:avLst/>
          </a:prstGeom>
          <a:noFill/>
        </p:spPr>
        <p:txBody>
          <a:bodyPr wrap="square" lIns="68580" tIns="34290" rIns="68580" bIns="34290" rtlCol="0">
            <a:spAutoFit/>
          </a:bodyPr>
          <a:lstStyle/>
          <a:p>
            <a:pPr algn="r"/>
            <a:r>
              <a:rPr lang="ru-RU" b="1" dirty="0" smtClean="0">
                <a:solidFill>
                  <a:schemeClr val="bg1"/>
                </a:solidFill>
                <a:latin typeface="Book Antiqua" panose="02040602050305030304" pitchFamily="18" charset="0"/>
              </a:rPr>
              <a:t>КАЗАНСКИЙ ГОСУДАРСТВЕННЫЙ</a:t>
            </a:r>
            <a:endParaRPr lang="ru-RU" b="1" dirty="0">
              <a:solidFill>
                <a:schemeClr val="bg1"/>
              </a:solidFill>
              <a:latin typeface="Book Antiqua" panose="02040602050305030304" pitchFamily="18" charset="0"/>
            </a:endParaRPr>
          </a:p>
        </p:txBody>
      </p:sp>
      <p:sp>
        <p:nvSpPr>
          <p:cNvPr id="21" name="TextBox 20"/>
          <p:cNvSpPr txBox="1"/>
          <p:nvPr/>
        </p:nvSpPr>
        <p:spPr>
          <a:xfrm>
            <a:off x="5181600" y="117451"/>
            <a:ext cx="3333749" cy="284693"/>
          </a:xfrm>
          <a:prstGeom prst="rect">
            <a:avLst/>
          </a:prstGeom>
          <a:noFill/>
        </p:spPr>
        <p:txBody>
          <a:bodyPr wrap="square" lIns="68580" tIns="34290" rIns="68580" bIns="34290" rtlCol="0">
            <a:spAutoFit/>
          </a:bodyPr>
          <a:lstStyle/>
          <a:p>
            <a:pPr algn="l"/>
            <a:r>
              <a:rPr lang="ru-RU" b="1" dirty="0" smtClean="0">
                <a:solidFill>
                  <a:schemeClr val="bg1"/>
                </a:solidFill>
                <a:latin typeface="Book Antiqua" panose="02040602050305030304" pitchFamily="18" charset="0"/>
              </a:rPr>
              <a:t>МЕДИЦИНСКИЙ УНИВЕРСИТЕТ</a:t>
            </a:r>
            <a:endParaRPr lang="ru-RU" b="1" dirty="0">
              <a:solidFill>
                <a:schemeClr val="bg1"/>
              </a:solidFill>
              <a:latin typeface="Book Antiqua" panose="02040602050305030304" pitchFamily="18" charset="0"/>
            </a:endParaRPr>
          </a:p>
        </p:txBody>
      </p:sp>
      <p:pic>
        <p:nvPicPr>
          <p:cNvPr id="10" name="Рисунок 9"/>
          <p:cNvPicPr>
            <a:picLocks noChangeAspect="1"/>
          </p:cNvPicPr>
          <p:nvPr/>
        </p:nvPicPr>
        <p:blipFill rotWithShape="1">
          <a:blip r:embed="rId2" cstate="print">
            <a:extLst>
              <a:ext uri="{28A0092B-C50C-407E-A947-70E740481C1C}">
                <a14:useLocalDpi xmlns:a14="http://schemas.microsoft.com/office/drawing/2010/main" val="0"/>
              </a:ext>
            </a:extLst>
          </a:blip>
          <a:srcRect l="8101" t="25164" r="68316" b="37465"/>
          <a:stretch/>
        </p:blipFill>
        <p:spPr>
          <a:xfrm>
            <a:off x="4296981" y="0"/>
            <a:ext cx="511937" cy="509377"/>
          </a:xfrm>
          <a:prstGeom prst="rect">
            <a:avLst/>
          </a:prstGeom>
        </p:spPr>
      </p:pic>
    </p:spTree>
    <p:extLst>
      <p:ext uri="{BB962C8B-B14F-4D97-AF65-F5344CB8AC3E}">
        <p14:creationId xmlns:p14="http://schemas.microsoft.com/office/powerpoint/2010/main" val="2356326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282304"/>
            <a:ext cx="7886700" cy="2139553"/>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5400B3C-F6AD-47AD-A374-A3F770A64AE0}" type="datetime1">
              <a:rPr lang="ru-RU" smtClean="0">
                <a:solidFill>
                  <a:prstClr val="black">
                    <a:tint val="75000"/>
                  </a:prstClr>
                </a:solidFill>
              </a:rPr>
              <a:pPr/>
              <a:t>22.01.2026</a:t>
            </a:fld>
            <a:endParaRPr lang="ru-RU">
              <a:solidFill>
                <a:prstClr val="black">
                  <a:tint val="75000"/>
                </a:prstClr>
              </a:solidFill>
            </a:endParaRPr>
          </a:p>
        </p:txBody>
      </p:sp>
      <p:sp>
        <p:nvSpPr>
          <p:cNvPr id="5" name="Нижний колонтитул 4"/>
          <p:cNvSpPr>
            <a:spLocks noGrp="1"/>
          </p:cNvSpPr>
          <p:nvPr>
            <p:ph type="ftr" sz="quarter" idx="11"/>
          </p:nvPr>
        </p:nvSpPr>
        <p:spPr>
          <a:xfrm>
            <a:off x="3028950" y="4767263"/>
            <a:ext cx="3086100" cy="273844"/>
          </a:xfrm>
          <a:prstGeom prst="rect">
            <a:avLst/>
          </a:prstGeom>
        </p:spPr>
        <p:txBody>
          <a:bodyPr lIns="68580" tIns="34290" rIns="68580" bIns="34290"/>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2FDAB41D-B87B-4F26-8082-130FB7FED33D}" type="slidenum">
              <a:rPr lang="ru-RU" smtClean="0">
                <a:solidFill>
                  <a:prstClr val="black">
                    <a:tint val="75000"/>
                  </a:prstClr>
                </a:solidFill>
              </a:rPr>
              <a:pPr/>
              <a:t>‹#›</a:t>
            </a:fld>
            <a:endParaRPr lang="ru-RU">
              <a:solidFill>
                <a:prstClr val="black">
                  <a:tint val="75000"/>
                </a:prstClr>
              </a:solidFill>
            </a:endParaRPr>
          </a:p>
        </p:txBody>
      </p:sp>
      <p:grpSp>
        <p:nvGrpSpPr>
          <p:cNvPr id="13" name="Группа 12"/>
          <p:cNvGrpSpPr/>
          <p:nvPr/>
        </p:nvGrpSpPr>
        <p:grpSpPr>
          <a:xfrm rot="10800000" flipH="1">
            <a:off x="6878016" y="3842658"/>
            <a:ext cx="2265984" cy="1300843"/>
            <a:chOff x="8366975" y="0"/>
            <a:chExt cx="3825025" cy="2195848"/>
          </a:xfrm>
        </p:grpSpPr>
        <p:sp>
          <p:nvSpPr>
            <p:cNvPr id="14" name="Прямоугольный треугольник 13"/>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единительная линия 14"/>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33331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091FCE2-90DC-42E1-92FA-F02B87F45A8A}" type="datetime1">
              <a:rPr lang="ru-RU" smtClean="0">
                <a:solidFill>
                  <a:prstClr val="black">
                    <a:tint val="75000"/>
                  </a:prstClr>
                </a:solidFill>
              </a:rPr>
              <a:pPr/>
              <a:t>22.01.2026</a:t>
            </a:fld>
            <a:endParaRPr lang="ru-RU">
              <a:solidFill>
                <a:prstClr val="black">
                  <a:tint val="75000"/>
                </a:prstClr>
              </a:solidFill>
            </a:endParaRPr>
          </a:p>
        </p:txBody>
      </p:sp>
      <p:sp>
        <p:nvSpPr>
          <p:cNvPr id="6" name="Нижний колонтитул 5"/>
          <p:cNvSpPr>
            <a:spLocks noGrp="1"/>
          </p:cNvSpPr>
          <p:nvPr>
            <p:ph type="ftr" sz="quarter" idx="11"/>
          </p:nvPr>
        </p:nvSpPr>
        <p:spPr>
          <a:xfrm>
            <a:off x="3028950" y="4767263"/>
            <a:ext cx="3086100" cy="273844"/>
          </a:xfrm>
          <a:prstGeom prst="rect">
            <a:avLst/>
          </a:prstGeom>
        </p:spPr>
        <p:txBody>
          <a:bodyPr lIns="68580" tIns="34290" rIns="68580" bIns="34290"/>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2FDAB41D-B87B-4F26-8082-130FB7FED33D}" type="slidenum">
              <a:rPr lang="ru-RU" smtClean="0">
                <a:solidFill>
                  <a:prstClr val="black">
                    <a:tint val="75000"/>
                  </a:prstClr>
                </a:solidFill>
              </a:rPr>
              <a:pPr/>
              <a:t>‹#›</a:t>
            </a:fld>
            <a:endParaRPr lang="ru-RU">
              <a:solidFill>
                <a:prstClr val="black">
                  <a:tint val="75000"/>
                </a:prstClr>
              </a:solidFill>
            </a:endParaRPr>
          </a:p>
        </p:txBody>
      </p:sp>
      <p:grpSp>
        <p:nvGrpSpPr>
          <p:cNvPr id="11" name="Группа 10"/>
          <p:cNvGrpSpPr/>
          <p:nvPr/>
        </p:nvGrpSpPr>
        <p:grpSpPr>
          <a:xfrm rot="10800000" flipH="1">
            <a:off x="6878016" y="3842658"/>
            <a:ext cx="2265984" cy="1300843"/>
            <a:chOff x="8366975" y="0"/>
            <a:chExt cx="3825025" cy="2195848"/>
          </a:xfrm>
        </p:grpSpPr>
        <p:sp>
          <p:nvSpPr>
            <p:cNvPr id="12" name="Прямоугольный треугольник 11"/>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единительная линия 12"/>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1874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8ECB70A-DDE9-4199-B449-2F5F90FD6051}" type="datetime1">
              <a:rPr lang="ru-RU" smtClean="0">
                <a:solidFill>
                  <a:prstClr val="black">
                    <a:tint val="75000"/>
                  </a:prstClr>
                </a:solidFill>
              </a:rPr>
              <a:pPr/>
              <a:t>22.01.2026</a:t>
            </a:fld>
            <a:endParaRPr lang="ru-RU">
              <a:solidFill>
                <a:prstClr val="black">
                  <a:tint val="75000"/>
                </a:prstClr>
              </a:solidFill>
            </a:endParaRPr>
          </a:p>
        </p:txBody>
      </p:sp>
      <p:sp>
        <p:nvSpPr>
          <p:cNvPr id="4" name="Нижний колонтитул 3"/>
          <p:cNvSpPr>
            <a:spLocks noGrp="1"/>
          </p:cNvSpPr>
          <p:nvPr>
            <p:ph type="ftr" sz="quarter" idx="11"/>
          </p:nvPr>
        </p:nvSpPr>
        <p:spPr>
          <a:xfrm>
            <a:off x="3028950" y="4767263"/>
            <a:ext cx="3086100" cy="273844"/>
          </a:xfrm>
          <a:prstGeom prst="rect">
            <a:avLst/>
          </a:prstGeom>
        </p:spPr>
        <p:txBody>
          <a:bodyPr lIns="68580" tIns="34290" rIns="68580" bIns="34290"/>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2FDAB41D-B87B-4F26-8082-130FB7FED33D}" type="slidenum">
              <a:rPr lang="ru-RU" smtClean="0">
                <a:solidFill>
                  <a:prstClr val="black">
                    <a:tint val="75000"/>
                  </a:prstClr>
                </a:solidFill>
              </a:rPr>
              <a:pPr/>
              <a:t>‹#›</a:t>
            </a:fld>
            <a:endParaRPr lang="ru-RU">
              <a:solidFill>
                <a:prstClr val="black">
                  <a:tint val="75000"/>
                </a:prstClr>
              </a:solidFill>
            </a:endParaRPr>
          </a:p>
        </p:txBody>
      </p:sp>
      <p:grpSp>
        <p:nvGrpSpPr>
          <p:cNvPr id="9" name="Группа 8"/>
          <p:cNvGrpSpPr/>
          <p:nvPr/>
        </p:nvGrpSpPr>
        <p:grpSpPr>
          <a:xfrm rot="10800000" flipH="1">
            <a:off x="6878016" y="3842658"/>
            <a:ext cx="2265984" cy="1300843"/>
            <a:chOff x="8366975" y="0"/>
            <a:chExt cx="3825025" cy="2195848"/>
          </a:xfrm>
        </p:grpSpPr>
        <p:sp>
          <p:nvSpPr>
            <p:cNvPr id="10" name="Прямоугольный треугольник 9"/>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9863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CF92A66-27D4-4E17-B8AB-677076EA365C}" type="datetime1">
              <a:rPr lang="ru-RU" smtClean="0">
                <a:solidFill>
                  <a:prstClr val="black">
                    <a:tint val="75000"/>
                  </a:prstClr>
                </a:solidFill>
              </a:rPr>
              <a:pPr/>
              <a:t>22.01.2026</a:t>
            </a:fld>
            <a:endParaRPr lang="ru-RU">
              <a:solidFill>
                <a:prstClr val="black">
                  <a:tint val="75000"/>
                </a:prstClr>
              </a:solidFill>
            </a:endParaRPr>
          </a:p>
        </p:txBody>
      </p:sp>
      <p:sp>
        <p:nvSpPr>
          <p:cNvPr id="3" name="Нижний колонтитул 2"/>
          <p:cNvSpPr>
            <a:spLocks noGrp="1"/>
          </p:cNvSpPr>
          <p:nvPr>
            <p:ph type="ftr" sz="quarter" idx="11"/>
          </p:nvPr>
        </p:nvSpPr>
        <p:spPr>
          <a:xfrm>
            <a:off x="3028950" y="4767263"/>
            <a:ext cx="3086100" cy="273844"/>
          </a:xfrm>
          <a:prstGeom prst="rect">
            <a:avLst/>
          </a:prstGeom>
        </p:spPr>
        <p:txBody>
          <a:bodyPr lIns="68580" tIns="34290" rIns="68580" bIns="34290"/>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2FDAB41D-B87B-4F26-8082-130FB7FED33D}" type="slidenum">
              <a:rPr lang="ru-RU" smtClean="0">
                <a:solidFill>
                  <a:prstClr val="black">
                    <a:tint val="75000"/>
                  </a:prstClr>
                </a:solidFill>
              </a:rPr>
              <a:pPr/>
              <a:t>‹#›</a:t>
            </a:fld>
            <a:endParaRPr lang="ru-RU">
              <a:solidFill>
                <a:prstClr val="black">
                  <a:tint val="75000"/>
                </a:prstClr>
              </a:solidFill>
            </a:endParaRPr>
          </a:p>
        </p:txBody>
      </p:sp>
      <p:grpSp>
        <p:nvGrpSpPr>
          <p:cNvPr id="8" name="Группа 7"/>
          <p:cNvGrpSpPr/>
          <p:nvPr/>
        </p:nvGrpSpPr>
        <p:grpSpPr>
          <a:xfrm rot="10800000" flipH="1">
            <a:off x="6878016" y="3842658"/>
            <a:ext cx="2265984" cy="1300843"/>
            <a:chOff x="8366975" y="0"/>
            <a:chExt cx="3825025" cy="2195848"/>
          </a:xfrm>
        </p:grpSpPr>
        <p:sp>
          <p:nvSpPr>
            <p:cNvPr id="9" name="Прямоугольный треугольник 8"/>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6741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44C6B-61E8-4273-BDAC-45E25ADAE681}" type="datetime1">
              <a:rPr lang="ru-RU" smtClean="0">
                <a:solidFill>
                  <a:prstClr val="black">
                    <a:tint val="75000"/>
                  </a:prstClr>
                </a:solidFill>
              </a:rPr>
              <a:pPr/>
              <a:t>22.01.2026</a:t>
            </a:fld>
            <a:endParaRPr lang="ru-RU">
              <a:solidFill>
                <a:prstClr val="black">
                  <a:tint val="75000"/>
                </a:prstClr>
              </a:solidFill>
            </a:endParaRPr>
          </a:p>
        </p:txBody>
      </p:sp>
      <p:sp>
        <p:nvSpPr>
          <p:cNvPr id="4" name="Нижний колонтитул 3"/>
          <p:cNvSpPr>
            <a:spLocks noGrp="1"/>
          </p:cNvSpPr>
          <p:nvPr>
            <p:ph type="ftr" sz="quarter" idx="11"/>
          </p:nvPr>
        </p:nvSpPr>
        <p:spPr>
          <a:xfrm>
            <a:off x="3028950" y="4767263"/>
            <a:ext cx="3086100" cy="273844"/>
          </a:xfrm>
          <a:prstGeom prst="rect">
            <a:avLst/>
          </a:prstGeom>
        </p:spPr>
        <p:txBody>
          <a:bodyPr lIns="68580" tIns="34290" rIns="68580" bIns="34290"/>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2FDAB41D-B87B-4F26-8082-130FB7FED33D}" type="slidenum">
              <a:rPr lang="ru-RU" smtClean="0">
                <a:solidFill>
                  <a:prstClr val="black">
                    <a:tint val="75000"/>
                  </a:prstClr>
                </a:solidFill>
              </a:rPr>
              <a:pPr/>
              <a:t>‹#›</a:t>
            </a:fld>
            <a:endParaRPr lang="ru-RU">
              <a:solidFill>
                <a:prstClr val="black">
                  <a:tint val="75000"/>
                </a:prstClr>
              </a:solidFill>
            </a:endParaRPr>
          </a:p>
        </p:txBody>
      </p:sp>
      <p:grpSp>
        <p:nvGrpSpPr>
          <p:cNvPr id="6" name="Группа 5"/>
          <p:cNvGrpSpPr/>
          <p:nvPr/>
        </p:nvGrpSpPr>
        <p:grpSpPr>
          <a:xfrm rot="10800000" flipH="1">
            <a:off x="6878016" y="3842658"/>
            <a:ext cx="2265984" cy="1300843"/>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836738"/>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1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t="6533" b="3603"/>
          <a:stretch/>
        </p:blipFill>
        <p:spPr>
          <a:xfrm>
            <a:off x="-717" y="-16328"/>
            <a:ext cx="9144717" cy="5159828"/>
          </a:xfrm>
          <a:prstGeom prst="rect">
            <a:avLst/>
          </a:prstGeom>
        </p:spPr>
      </p:pic>
      <p:sp>
        <p:nvSpPr>
          <p:cNvPr id="3" name="Дата 2"/>
          <p:cNvSpPr>
            <a:spLocks noGrp="1"/>
          </p:cNvSpPr>
          <p:nvPr>
            <p:ph type="dt" sz="half" idx="10"/>
          </p:nvPr>
        </p:nvSpPr>
        <p:spPr/>
        <p:txBody>
          <a:bodyPr/>
          <a:lstStyle/>
          <a:p>
            <a:fld id="{B4C44C6B-61E8-4273-BDAC-45E25ADAE681}" type="datetime1">
              <a:rPr lang="ru-RU" smtClean="0">
                <a:solidFill>
                  <a:prstClr val="black">
                    <a:tint val="75000"/>
                  </a:prstClr>
                </a:solidFill>
              </a:rPr>
              <a:pPr/>
              <a:t>22.01.2026</a:t>
            </a:fld>
            <a:endParaRPr lang="ru-RU">
              <a:solidFill>
                <a:prstClr val="black">
                  <a:tint val="75000"/>
                </a:prstClr>
              </a:solidFill>
            </a:endParaRPr>
          </a:p>
        </p:txBody>
      </p:sp>
      <p:sp>
        <p:nvSpPr>
          <p:cNvPr id="4" name="Номер слайда 3"/>
          <p:cNvSpPr>
            <a:spLocks noGrp="1"/>
          </p:cNvSpPr>
          <p:nvPr>
            <p:ph type="sldNum" sz="quarter" idx="11"/>
          </p:nvPr>
        </p:nvSpPr>
        <p:spPr/>
        <p:txBody>
          <a:bodyPr/>
          <a:lstStyle/>
          <a:p>
            <a:fld id="{2FDAB41D-B87B-4F26-8082-130FB7FED33D}" type="slidenum">
              <a:rPr lang="ru-RU" smtClean="0">
                <a:solidFill>
                  <a:prstClr val="black">
                    <a:tint val="75000"/>
                  </a:prstClr>
                </a:solidFill>
              </a:rPr>
              <a:pPr/>
              <a:t>‹#›</a:t>
            </a:fld>
            <a:endParaRPr lang="ru-RU">
              <a:solidFill>
                <a:prstClr val="black">
                  <a:tint val="75000"/>
                </a:prstClr>
              </a:solidFill>
            </a:endParaRPr>
          </a:p>
        </p:txBody>
      </p:sp>
      <p:sp>
        <p:nvSpPr>
          <p:cNvPr id="6" name="Прямоугольник 5"/>
          <p:cNvSpPr/>
          <p:nvPr/>
        </p:nvSpPr>
        <p:spPr>
          <a:xfrm>
            <a:off x="1273441" y="3248535"/>
            <a:ext cx="6596402" cy="1655649"/>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sz="4500" baseline="0" dirty="0" smtClean="0">
              <a:latin typeface="Book Antiqua" panose="02040602050305030304" pitchFamily="18" charset="0"/>
              <a:ea typeface="Blogger Sans" panose="02000506030000020004" pitchFamily="50" charset="0"/>
            </a:endParaRPr>
          </a:p>
        </p:txBody>
      </p:sp>
      <p:sp>
        <p:nvSpPr>
          <p:cNvPr id="2" name="Заголовок 1"/>
          <p:cNvSpPr>
            <a:spLocks noGrp="1"/>
          </p:cNvSpPr>
          <p:nvPr>
            <p:ph type="title"/>
          </p:nvPr>
        </p:nvSpPr>
        <p:spPr>
          <a:xfrm>
            <a:off x="1273800" y="3248535"/>
            <a:ext cx="6596402" cy="1655649"/>
          </a:xfrm>
        </p:spPr>
        <p:txBody>
          <a:bodyPr/>
          <a:lstStyle>
            <a:lvl1pPr algn="ctr">
              <a:defRPr>
                <a:solidFill>
                  <a:schemeClr val="bg1"/>
                </a:solidFill>
              </a:defRPr>
            </a:lvl1pPr>
          </a:lstStyle>
          <a:p>
            <a:r>
              <a:rPr lang="ru-RU" smtClean="0"/>
              <a:t>Образец заголовка</a:t>
            </a:r>
            <a:endParaRPr lang="ru-RU" dirty="0"/>
          </a:p>
        </p:txBody>
      </p:sp>
    </p:spTree>
    <p:extLst>
      <p:ext uri="{BB962C8B-B14F-4D97-AF65-F5344CB8AC3E}">
        <p14:creationId xmlns:p14="http://schemas.microsoft.com/office/powerpoint/2010/main" val="898875206"/>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73CC0BD-98EC-474A-893C-90B8968C2553}" type="datetimeFigureOut">
              <a:rPr lang="ru-RU" smtClean="0"/>
              <a:t>22.01.2026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D4CFE9-6BC6-45A6-8791-EC5AF25F6903}" type="slidenum">
              <a:rPr lang="ru-RU" smtClean="0"/>
              <a:t>‹#›</a:t>
            </a:fld>
            <a:endParaRPr lang="ru-RU"/>
          </a:p>
        </p:txBody>
      </p:sp>
    </p:spTree>
    <p:extLst>
      <p:ext uri="{BB962C8B-B14F-4D97-AF65-F5344CB8AC3E}">
        <p14:creationId xmlns:p14="http://schemas.microsoft.com/office/powerpoint/2010/main" val="39561027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Дата 2"/>
          <p:cNvSpPr>
            <a:spLocks noGrp="1"/>
          </p:cNvSpPr>
          <p:nvPr>
            <p:ph type="dt" sz="half" idx="10"/>
          </p:nvPr>
        </p:nvSpPr>
        <p:spPr/>
        <p:txBody>
          <a:bodyPr/>
          <a:lstStyle/>
          <a:p>
            <a:fld id="{B4C44C6B-61E8-4273-BDAC-45E25ADAE681}" type="datetime1">
              <a:rPr lang="ru-RU" smtClean="0">
                <a:solidFill>
                  <a:prstClr val="black">
                    <a:tint val="75000"/>
                  </a:prstClr>
                </a:solidFill>
              </a:rPr>
              <a:pPr/>
              <a:t>22.01.2026</a:t>
            </a:fld>
            <a:endParaRPr lang="ru-RU">
              <a:solidFill>
                <a:prstClr val="black">
                  <a:tint val="75000"/>
                </a:prstClr>
              </a:solidFill>
            </a:endParaRPr>
          </a:p>
        </p:txBody>
      </p:sp>
      <p:sp>
        <p:nvSpPr>
          <p:cNvPr id="4" name="Номер слайда 3"/>
          <p:cNvSpPr>
            <a:spLocks noGrp="1"/>
          </p:cNvSpPr>
          <p:nvPr>
            <p:ph type="sldNum" sz="quarter" idx="11"/>
          </p:nvPr>
        </p:nvSpPr>
        <p:spPr/>
        <p:txBody>
          <a:bodyPr/>
          <a:lstStyle/>
          <a:p>
            <a:fld id="{2FDAB41D-B87B-4F26-8082-130FB7FED33D}" type="slidenum">
              <a:rPr lang="ru-RU" smtClean="0">
                <a:solidFill>
                  <a:prstClr val="black">
                    <a:tint val="75000"/>
                  </a:prstClr>
                </a:solidFill>
              </a:rPr>
              <a:pPr/>
              <a:t>‹#›</a:t>
            </a:fld>
            <a:endParaRPr lang="ru-RU">
              <a:solidFill>
                <a:prstClr val="black">
                  <a:tint val="75000"/>
                </a:prstClr>
              </a:solidFill>
            </a:endParaRPr>
          </a:p>
        </p:txBody>
      </p:sp>
      <p:sp>
        <p:nvSpPr>
          <p:cNvPr id="6" name="Прямоугольник 5"/>
          <p:cNvSpPr/>
          <p:nvPr/>
        </p:nvSpPr>
        <p:spPr>
          <a:xfrm>
            <a:off x="1273441" y="3248535"/>
            <a:ext cx="6596402" cy="1655649"/>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ru-RU" sz="4500" dirty="0">
              <a:latin typeface="Book Antiqua" panose="02040602050305030304" pitchFamily="18" charset="0"/>
              <a:ea typeface="Blogger Sans" panose="02000506030000020004" pitchFamily="50" charset="0"/>
            </a:endParaRPr>
          </a:p>
        </p:txBody>
      </p:sp>
      <p:sp>
        <p:nvSpPr>
          <p:cNvPr id="5" name="Заголовок 4"/>
          <p:cNvSpPr>
            <a:spLocks noGrp="1"/>
          </p:cNvSpPr>
          <p:nvPr>
            <p:ph type="title"/>
          </p:nvPr>
        </p:nvSpPr>
        <p:spPr>
          <a:xfrm>
            <a:off x="1273441" y="3248535"/>
            <a:ext cx="6596402" cy="1655649"/>
          </a:xfrm>
        </p:spPr>
        <p:txBody>
          <a:bodyPr/>
          <a:lstStyle>
            <a:lvl1pPr algn="ctr">
              <a:defRPr>
                <a:solidFill>
                  <a:schemeClr val="bg1"/>
                </a:solidFill>
              </a:defRPr>
            </a:lvl1pPr>
          </a:lstStyle>
          <a:p>
            <a:r>
              <a:rPr lang="ru-RU" smtClean="0"/>
              <a:t>Образец заголовка</a:t>
            </a:r>
            <a:endParaRPr lang="ru-RU" dirty="0"/>
          </a:p>
        </p:txBody>
      </p:sp>
    </p:spTree>
    <p:extLst>
      <p:ext uri="{BB962C8B-B14F-4D97-AF65-F5344CB8AC3E}">
        <p14:creationId xmlns:p14="http://schemas.microsoft.com/office/powerpoint/2010/main" val="2846524957"/>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p:nvPicPr>
        <p:blipFill rotWithShape="1">
          <a:blip r:embed="rId2" cstate="print">
            <a:extLst>
              <a:ext uri="{28A0092B-C50C-407E-A947-70E740481C1C}">
                <a14:useLocalDpi xmlns:a14="http://schemas.microsoft.com/office/drawing/2010/main" val="0"/>
              </a:ext>
            </a:extLst>
          </a:blip>
          <a:srcRect t="6533" b="3603"/>
          <a:stretch/>
        </p:blipFill>
        <p:spPr>
          <a:xfrm>
            <a:off x="-717" y="-16328"/>
            <a:ext cx="9144717" cy="5159828"/>
          </a:xfrm>
          <a:prstGeom prst="rect">
            <a:avLst/>
          </a:prstGeom>
        </p:spPr>
      </p:pic>
      <p:sp>
        <p:nvSpPr>
          <p:cNvPr id="3" name="Дата 2"/>
          <p:cNvSpPr>
            <a:spLocks noGrp="1"/>
          </p:cNvSpPr>
          <p:nvPr>
            <p:ph type="dt" sz="half" idx="10"/>
          </p:nvPr>
        </p:nvSpPr>
        <p:spPr/>
        <p:txBody>
          <a:bodyPr/>
          <a:lstStyle/>
          <a:p>
            <a:fld id="{B4C44C6B-61E8-4273-BDAC-45E25ADAE681}" type="datetime1">
              <a:rPr lang="ru-RU" smtClean="0">
                <a:solidFill>
                  <a:prstClr val="black">
                    <a:tint val="75000"/>
                  </a:prstClr>
                </a:solidFill>
              </a:rPr>
              <a:pPr/>
              <a:t>22.01.2026</a:t>
            </a:fld>
            <a:endParaRPr lang="ru-RU">
              <a:solidFill>
                <a:prstClr val="black">
                  <a:tint val="75000"/>
                </a:prstClr>
              </a:solidFill>
            </a:endParaRPr>
          </a:p>
        </p:txBody>
      </p:sp>
      <p:sp>
        <p:nvSpPr>
          <p:cNvPr id="4" name="Номер слайда 3"/>
          <p:cNvSpPr>
            <a:spLocks noGrp="1"/>
          </p:cNvSpPr>
          <p:nvPr>
            <p:ph type="sldNum" sz="quarter" idx="11"/>
          </p:nvPr>
        </p:nvSpPr>
        <p:spPr/>
        <p:txBody>
          <a:bodyPr/>
          <a:lstStyle/>
          <a:p>
            <a:fld id="{2FDAB41D-B87B-4F26-8082-130FB7FED33D}" type="slidenum">
              <a:rPr lang="ru-RU" smtClean="0">
                <a:solidFill>
                  <a:prstClr val="black">
                    <a:tint val="75000"/>
                  </a:prstClr>
                </a:solidFill>
              </a:rPr>
              <a:pPr/>
              <a:t>‹#›</a:t>
            </a:fld>
            <a:endParaRPr lang="ru-RU">
              <a:solidFill>
                <a:prstClr val="black">
                  <a:tint val="75000"/>
                </a:prstClr>
              </a:solidFill>
            </a:endParaRPr>
          </a:p>
        </p:txBody>
      </p:sp>
      <p:sp>
        <p:nvSpPr>
          <p:cNvPr id="6" name="Прямоугольник 5"/>
          <p:cNvSpPr/>
          <p:nvPr/>
        </p:nvSpPr>
        <p:spPr>
          <a:xfrm>
            <a:off x="1273441" y="3248535"/>
            <a:ext cx="6596402" cy="1655649"/>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ru-RU" sz="4500" dirty="0" smtClean="0">
                <a:latin typeface="Book Antiqua" panose="02040602050305030304" pitchFamily="18" charset="0"/>
                <a:ea typeface="Blogger Sans" panose="02000506030000020004" pitchFamily="50" charset="0"/>
              </a:rPr>
              <a:t>Благодарю</a:t>
            </a:r>
            <a:r>
              <a:rPr lang="ru-RU" sz="4500" baseline="0" dirty="0" smtClean="0">
                <a:latin typeface="Book Antiqua" panose="02040602050305030304" pitchFamily="18" charset="0"/>
                <a:ea typeface="Blogger Sans" panose="02000506030000020004" pitchFamily="50" charset="0"/>
              </a:rPr>
              <a:t> </a:t>
            </a:r>
          </a:p>
          <a:p>
            <a:pPr algn="ctr"/>
            <a:r>
              <a:rPr lang="ru-RU" sz="4500" baseline="0" dirty="0" smtClean="0">
                <a:latin typeface="Book Antiqua" panose="02040602050305030304" pitchFamily="18" charset="0"/>
                <a:ea typeface="Blogger Sans" panose="02000506030000020004" pitchFamily="50" charset="0"/>
              </a:rPr>
              <a:t>за внимание!</a:t>
            </a:r>
            <a:endParaRPr lang="ru-RU" sz="45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424723669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userDrawn="1"/>
        </p:nvSpPr>
        <p:spPr>
          <a:xfrm>
            <a:off x="0" y="0"/>
            <a:ext cx="4573800" cy="5143500"/>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endParaRPr lang="ru-RU" dirty="0">
              <a:solidFill>
                <a:prstClr val="white"/>
              </a:solidFill>
              <a:latin typeface="Book Antiqua" panose="02040602050305030304" pitchFamily="18" charset="0"/>
            </a:endParaRPr>
          </a:p>
        </p:txBody>
      </p:sp>
      <p:sp>
        <p:nvSpPr>
          <p:cNvPr id="2" name="Заголовок 1"/>
          <p:cNvSpPr>
            <a:spLocks noGrp="1"/>
          </p:cNvSpPr>
          <p:nvPr>
            <p:ph type="ctrTitle"/>
          </p:nvPr>
        </p:nvSpPr>
        <p:spPr>
          <a:xfrm>
            <a:off x="5018123" y="1135663"/>
            <a:ext cx="3769983" cy="1785518"/>
          </a:xfrm>
        </p:spPr>
        <p:txBody>
          <a:bodyPr anchor="b"/>
          <a:lstStyle>
            <a:lvl1pPr algn="ctr">
              <a:defRPr sz="4500">
                <a:latin typeface="Book Antiqua" panose="02040602050305030304" pitchFamily="18" charset="0"/>
              </a:defRPr>
            </a:lvl1pPr>
          </a:lstStyle>
          <a:p>
            <a:r>
              <a:rPr lang="ru-RU" smtClean="0"/>
              <a:t>Образец заголовка</a:t>
            </a:r>
            <a:endParaRPr lang="ru-RU" dirty="0"/>
          </a:p>
        </p:txBody>
      </p:sp>
      <p:sp>
        <p:nvSpPr>
          <p:cNvPr id="3" name="Подзаголовок 2"/>
          <p:cNvSpPr>
            <a:spLocks noGrp="1"/>
          </p:cNvSpPr>
          <p:nvPr>
            <p:ph type="subTitle" idx="1"/>
          </p:nvPr>
        </p:nvSpPr>
        <p:spPr>
          <a:xfrm>
            <a:off x="5018123" y="3106410"/>
            <a:ext cx="3769983" cy="1509863"/>
          </a:xfrm>
        </p:spPr>
        <p:txBody>
          <a:bodyPr/>
          <a:lstStyle>
            <a:lvl1pPr marL="0" indent="0" algn="ctr">
              <a:buNone/>
              <a:defRPr sz="1800">
                <a:latin typeface="Blogger Sans Light" panose="02000506030000020004" pitchFamily="50" charset="0"/>
                <a:ea typeface="Blogger Sans Light" panose="02000506030000020004" pitchFamily="50" charset="0"/>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ru-RU" smtClean="0"/>
              <a:t>Образец подзаголовка</a:t>
            </a:r>
            <a:endParaRPr lang="ru-RU" dirty="0"/>
          </a:p>
        </p:txBody>
      </p:sp>
      <p:sp>
        <p:nvSpPr>
          <p:cNvPr id="9" name="TextBox 8"/>
          <p:cNvSpPr txBox="1"/>
          <p:nvPr userDrawn="1"/>
        </p:nvSpPr>
        <p:spPr>
          <a:xfrm>
            <a:off x="628651" y="482960"/>
            <a:ext cx="3524786" cy="1546577"/>
          </a:xfrm>
          <a:prstGeom prst="rect">
            <a:avLst/>
          </a:prstGeom>
          <a:noFill/>
        </p:spPr>
        <p:txBody>
          <a:bodyPr wrap="square" lIns="68577" tIns="34289" rIns="68577" bIns="34289" rtlCol="0">
            <a:spAutoFit/>
          </a:bodyPr>
          <a:lstStyle/>
          <a:p>
            <a:r>
              <a:rPr lang="ru-RU" sz="2400" dirty="0" smtClean="0">
                <a:solidFill>
                  <a:prstClr val="white"/>
                </a:solidFill>
                <a:latin typeface="Book Antiqua" panose="02040602050305030304" pitchFamily="18" charset="0"/>
              </a:rPr>
              <a:t>КАЗАНСКИЙ </a:t>
            </a:r>
          </a:p>
          <a:p>
            <a:r>
              <a:rPr lang="ru-RU" sz="2400" dirty="0" smtClean="0">
                <a:solidFill>
                  <a:prstClr val="white"/>
                </a:solidFill>
                <a:latin typeface="Book Antiqua" panose="02040602050305030304" pitchFamily="18" charset="0"/>
              </a:rPr>
              <a:t>ГОСУДАРСТВЕННЫЙ</a:t>
            </a:r>
            <a:br>
              <a:rPr lang="ru-RU" sz="2400" dirty="0" smtClean="0">
                <a:solidFill>
                  <a:prstClr val="white"/>
                </a:solidFill>
                <a:latin typeface="Book Antiqua" panose="02040602050305030304" pitchFamily="18" charset="0"/>
              </a:rPr>
            </a:br>
            <a:r>
              <a:rPr lang="ru-RU" sz="2400" dirty="0" smtClean="0">
                <a:solidFill>
                  <a:prstClr val="white"/>
                </a:solidFill>
                <a:latin typeface="Book Antiqua" panose="02040602050305030304" pitchFamily="18" charset="0"/>
              </a:rPr>
              <a:t>МЕДИЦИНСКИЙ </a:t>
            </a:r>
          </a:p>
          <a:p>
            <a:r>
              <a:rPr lang="ru-RU" sz="2400" dirty="0" smtClean="0">
                <a:solidFill>
                  <a:prstClr val="white"/>
                </a:solidFill>
                <a:latin typeface="Book Antiqua" panose="02040602050305030304" pitchFamily="18" charset="0"/>
              </a:rPr>
              <a:t>УНИВЕРСИТЕТ</a:t>
            </a:r>
            <a:endParaRPr lang="ru-RU" sz="2400" dirty="0">
              <a:solidFill>
                <a:prstClr val="white"/>
              </a:solidFill>
              <a:latin typeface="Book Antiqua" panose="02040602050305030304" pitchFamily="18" charset="0"/>
            </a:endParaRPr>
          </a:p>
        </p:txBody>
      </p:sp>
      <p:cxnSp>
        <p:nvCxnSpPr>
          <p:cNvPr id="11" name="Прямая соединительная линия 10"/>
          <p:cNvCxnSpPr/>
          <p:nvPr userDrawn="1"/>
        </p:nvCxnSpPr>
        <p:spPr>
          <a:xfrm>
            <a:off x="464948" y="492617"/>
            <a:ext cx="0" cy="153580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43" t="24722" r="68312" b="37500"/>
          <a:stretch/>
        </p:blipFill>
        <p:spPr>
          <a:xfrm>
            <a:off x="1240024" y="2512492"/>
            <a:ext cx="1928813" cy="1943100"/>
          </a:xfrm>
          <a:prstGeom prst="rect">
            <a:avLst/>
          </a:prstGeom>
        </p:spPr>
      </p:pic>
    </p:spTree>
    <p:extLst>
      <p:ext uri="{BB962C8B-B14F-4D97-AF65-F5344CB8AC3E}">
        <p14:creationId xmlns:p14="http://schemas.microsoft.com/office/powerpoint/2010/main" val="21488007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4" name="Прямоугольник 13"/>
          <p:cNvSpPr/>
          <p:nvPr userDrawn="1"/>
        </p:nvSpPr>
        <p:spPr>
          <a:xfrm>
            <a:off x="3" y="2"/>
            <a:ext cx="9143999" cy="511901"/>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ru-RU">
              <a:solidFill>
                <a:prstClr val="white"/>
              </a:solidFill>
            </a:endParaRPr>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dirty="0"/>
          </a:p>
        </p:txBody>
      </p:sp>
      <p:sp>
        <p:nvSpPr>
          <p:cNvPr id="4" name="Дата 3"/>
          <p:cNvSpPr>
            <a:spLocks noGrp="1"/>
          </p:cNvSpPr>
          <p:nvPr>
            <p:ph type="dt" sz="half" idx="10"/>
          </p:nvPr>
        </p:nvSpPr>
        <p:spPr/>
        <p:txBody>
          <a:bodyPr/>
          <a:lstStyle/>
          <a:p>
            <a:fld id="{007BCCCA-D0D7-4190-95BA-5D08F8F72979}" type="datetimeFigureOut">
              <a:rPr lang="ru-RU" smtClean="0">
                <a:solidFill>
                  <a:prstClr val="black">
                    <a:tint val="75000"/>
                  </a:prstClr>
                </a:solidFill>
              </a:rPr>
              <a:pPr/>
              <a:t>22.01.2026</a:t>
            </a:fld>
            <a:endParaRPr lang="ru-RU" dirty="0">
              <a:solidFill>
                <a:prstClr val="black">
                  <a:tint val="75000"/>
                </a:prstClr>
              </a:solidFill>
            </a:endParaRPr>
          </a:p>
        </p:txBody>
      </p:sp>
      <p:sp>
        <p:nvSpPr>
          <p:cNvPr id="6" name="Номер слайда 5"/>
          <p:cNvSpPr>
            <a:spLocks noGrp="1"/>
          </p:cNvSpPr>
          <p:nvPr>
            <p:ph type="sldNum" sz="quarter" idx="12"/>
          </p:nvPr>
        </p:nvSpPr>
        <p:spPr/>
        <p:txBody>
          <a:bodyPr/>
          <a:lstStyle/>
          <a:p>
            <a:fld id="{3103DC6B-32C4-4B33-B068-5484795C408B}" type="slidenum">
              <a:rPr lang="ru-RU" smtClean="0">
                <a:solidFill>
                  <a:prstClr val="black">
                    <a:tint val="75000"/>
                  </a:prstClr>
                </a:solidFill>
              </a:rPr>
              <a:pPr/>
              <a:t>‹#›</a:t>
            </a:fld>
            <a:endParaRPr lang="ru-RU">
              <a:solidFill>
                <a:prstClr val="black">
                  <a:tint val="75000"/>
                </a:prstClr>
              </a:solidFill>
            </a:endParaRPr>
          </a:p>
        </p:txBody>
      </p:sp>
      <p:grpSp>
        <p:nvGrpSpPr>
          <p:cNvPr id="19" name="Группа 18"/>
          <p:cNvGrpSpPr/>
          <p:nvPr userDrawn="1"/>
        </p:nvGrpSpPr>
        <p:grpSpPr>
          <a:xfrm rot="10800000" flipH="1">
            <a:off x="6878016" y="3842660"/>
            <a:ext cx="2265984" cy="1300843"/>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userDrawn="1"/>
        </p:nvSpPr>
        <p:spPr>
          <a:xfrm>
            <a:off x="628652" y="117451"/>
            <a:ext cx="3333751" cy="623246"/>
          </a:xfrm>
          <a:prstGeom prst="rect">
            <a:avLst/>
          </a:prstGeom>
          <a:noFill/>
        </p:spPr>
        <p:txBody>
          <a:bodyPr wrap="square" lIns="68577" tIns="34289" rIns="68577" bIns="34289" rtlCol="0">
            <a:spAutoFit/>
          </a:bodyPr>
          <a:lstStyle/>
          <a:p>
            <a:pPr algn="r"/>
            <a:r>
              <a:rPr lang="ru-RU" b="1" dirty="0" smtClean="0">
                <a:solidFill>
                  <a:prstClr val="white"/>
                </a:solidFill>
                <a:latin typeface="Book Antiqua" panose="02040602050305030304" pitchFamily="18" charset="0"/>
              </a:rPr>
              <a:t>КАЗАНСКИЙ ГОСУДАРСТВЕННЫЙ</a:t>
            </a:r>
            <a:endParaRPr lang="ru-RU" b="1" dirty="0">
              <a:solidFill>
                <a:prstClr val="white"/>
              </a:solidFill>
              <a:latin typeface="Book Antiqua" panose="02040602050305030304" pitchFamily="18" charset="0"/>
            </a:endParaRPr>
          </a:p>
        </p:txBody>
      </p:sp>
      <p:sp>
        <p:nvSpPr>
          <p:cNvPr id="21" name="TextBox 20"/>
          <p:cNvSpPr txBox="1"/>
          <p:nvPr userDrawn="1"/>
        </p:nvSpPr>
        <p:spPr>
          <a:xfrm>
            <a:off x="5181602" y="117453"/>
            <a:ext cx="3333749" cy="623246"/>
          </a:xfrm>
          <a:prstGeom prst="rect">
            <a:avLst/>
          </a:prstGeom>
          <a:noFill/>
        </p:spPr>
        <p:txBody>
          <a:bodyPr wrap="square" lIns="68577" tIns="34289" rIns="68577" bIns="34289" rtlCol="0">
            <a:spAutoFit/>
          </a:bodyPr>
          <a:lstStyle/>
          <a:p>
            <a:r>
              <a:rPr lang="ru-RU" b="1" dirty="0" smtClean="0">
                <a:solidFill>
                  <a:prstClr val="white"/>
                </a:solidFill>
                <a:latin typeface="Book Antiqua" panose="02040602050305030304" pitchFamily="18" charset="0"/>
              </a:rPr>
              <a:t>МЕДИЦИНСКИЙ УНИВЕРСИТЕТ</a:t>
            </a:r>
            <a:endParaRPr lang="ru-RU" b="1" dirty="0">
              <a:solidFill>
                <a:prstClr val="white"/>
              </a:solidFill>
              <a:latin typeface="Book Antiqua" panose="02040602050305030304" pitchFamily="18" charset="0"/>
            </a:endParaRPr>
          </a:p>
        </p:txBody>
      </p:sp>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l="8101" t="25164" r="68316" b="37465"/>
          <a:stretch/>
        </p:blipFill>
        <p:spPr>
          <a:xfrm>
            <a:off x="4296983" y="2"/>
            <a:ext cx="511937" cy="509377"/>
          </a:xfrm>
          <a:prstGeom prst="rect">
            <a:avLst/>
          </a:prstGeom>
        </p:spPr>
      </p:pic>
    </p:spTree>
    <p:extLst>
      <p:ext uri="{BB962C8B-B14F-4D97-AF65-F5344CB8AC3E}">
        <p14:creationId xmlns:p14="http://schemas.microsoft.com/office/powerpoint/2010/main" val="32917086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3888" y="1282306"/>
            <a:ext cx="7886700" cy="2139553"/>
          </a:xfrm>
        </p:spPr>
        <p:txBody>
          <a:bodyPr anchor="b"/>
          <a:lstStyle>
            <a:lvl1pPr>
              <a:defRPr sz="4500"/>
            </a:lvl1pPr>
          </a:lstStyle>
          <a:p>
            <a:r>
              <a:rPr lang="ru-RU" smtClean="0"/>
              <a:t>Образец заголовка</a:t>
            </a:r>
            <a:endParaRPr lang="ru-RU"/>
          </a:p>
        </p:txBody>
      </p:sp>
      <p:sp>
        <p:nvSpPr>
          <p:cNvPr id="3" name="Текст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884" indent="0">
              <a:buNone/>
              <a:defRPr sz="1500">
                <a:solidFill>
                  <a:schemeClr val="tx1">
                    <a:tint val="75000"/>
                  </a:schemeClr>
                </a:solidFill>
              </a:defRPr>
            </a:lvl2pPr>
            <a:lvl3pPr marL="685766" indent="0">
              <a:buNone/>
              <a:defRPr sz="140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07BCCCA-D0D7-4190-95BA-5D08F8F72979}" type="datetimeFigureOut">
              <a:rPr lang="ru-RU" smtClean="0">
                <a:solidFill>
                  <a:prstClr val="black">
                    <a:tint val="75000"/>
                  </a:prstClr>
                </a:solidFill>
              </a:rPr>
              <a:pPr/>
              <a:t>22.01.2026</a:t>
            </a:fld>
            <a:endParaRPr lang="ru-RU">
              <a:solidFill>
                <a:prstClr val="black">
                  <a:tint val="75000"/>
                </a:prstClr>
              </a:solidFill>
            </a:endParaRPr>
          </a:p>
        </p:txBody>
      </p:sp>
      <p:sp>
        <p:nvSpPr>
          <p:cNvPr id="5" name="Нижний колонтитул 4"/>
          <p:cNvSpPr>
            <a:spLocks noGrp="1"/>
          </p:cNvSpPr>
          <p:nvPr>
            <p:ph type="ftr" sz="quarter" idx="11"/>
          </p:nvPr>
        </p:nvSpPr>
        <p:spPr>
          <a:xfrm>
            <a:off x="3028950" y="4767264"/>
            <a:ext cx="3086100" cy="273844"/>
          </a:xfrm>
          <a:prstGeom prst="rect">
            <a:avLst/>
          </a:prstGeom>
        </p:spPr>
        <p:txBody>
          <a:bodyPr lIns="68577" tIns="34289" rIns="68577" bIns="34289"/>
          <a:lstStyle/>
          <a:p>
            <a:endParaRPr lang="ru-RU" dirty="0">
              <a:solidFill>
                <a:prstClr val="black"/>
              </a:solidFill>
            </a:endParaRPr>
          </a:p>
        </p:txBody>
      </p:sp>
      <p:sp>
        <p:nvSpPr>
          <p:cNvPr id="6" name="Номер слайда 5"/>
          <p:cNvSpPr>
            <a:spLocks noGrp="1"/>
          </p:cNvSpPr>
          <p:nvPr>
            <p:ph type="sldNum" sz="quarter" idx="12"/>
          </p:nvPr>
        </p:nvSpPr>
        <p:spPr/>
        <p:txBody>
          <a:bodyPr/>
          <a:lstStyle/>
          <a:p>
            <a:fld id="{3103DC6B-32C4-4B33-B068-5484795C408B}" type="slidenum">
              <a:rPr lang="ru-RU" smtClean="0">
                <a:solidFill>
                  <a:prstClr val="black">
                    <a:tint val="75000"/>
                  </a:prstClr>
                </a:solidFill>
              </a:rPr>
              <a:pPr/>
              <a:t>‹#›</a:t>
            </a:fld>
            <a:endParaRPr lang="ru-RU">
              <a:solidFill>
                <a:prstClr val="black">
                  <a:tint val="75000"/>
                </a:prstClr>
              </a:solidFill>
            </a:endParaRPr>
          </a:p>
        </p:txBody>
      </p:sp>
      <p:grpSp>
        <p:nvGrpSpPr>
          <p:cNvPr id="13" name="Группа 12"/>
          <p:cNvGrpSpPr/>
          <p:nvPr userDrawn="1"/>
        </p:nvGrpSpPr>
        <p:grpSpPr>
          <a:xfrm rot="10800000" flipH="1">
            <a:off x="6878016" y="3842660"/>
            <a:ext cx="2265984" cy="1300843"/>
            <a:chOff x="8366975" y="0"/>
            <a:chExt cx="3825025" cy="2195848"/>
          </a:xfrm>
        </p:grpSpPr>
        <p:sp>
          <p:nvSpPr>
            <p:cNvPr id="14" name="Прямоугольный треугольник 13"/>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15" name="Прямая соединительная линия 14"/>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954431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286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29150" y="1369219"/>
            <a:ext cx="3886200" cy="326350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07BCCCA-D0D7-4190-95BA-5D08F8F72979}" type="datetimeFigureOut">
              <a:rPr lang="ru-RU" smtClean="0">
                <a:solidFill>
                  <a:prstClr val="black">
                    <a:tint val="75000"/>
                  </a:prstClr>
                </a:solidFill>
              </a:rPr>
              <a:pPr/>
              <a:t>22.01.2026</a:t>
            </a:fld>
            <a:endParaRPr lang="ru-RU">
              <a:solidFill>
                <a:prstClr val="black">
                  <a:tint val="75000"/>
                </a:prstClr>
              </a:solidFill>
            </a:endParaRPr>
          </a:p>
        </p:txBody>
      </p:sp>
      <p:sp>
        <p:nvSpPr>
          <p:cNvPr id="6" name="Нижний колонтитул 5"/>
          <p:cNvSpPr>
            <a:spLocks noGrp="1"/>
          </p:cNvSpPr>
          <p:nvPr>
            <p:ph type="ftr" sz="quarter" idx="11"/>
          </p:nvPr>
        </p:nvSpPr>
        <p:spPr>
          <a:xfrm>
            <a:off x="3028950" y="4767264"/>
            <a:ext cx="3086100" cy="273844"/>
          </a:xfrm>
          <a:prstGeom prst="rect">
            <a:avLst/>
          </a:prstGeom>
        </p:spPr>
        <p:txBody>
          <a:bodyPr lIns="68577" tIns="34289" rIns="68577" bIns="34289"/>
          <a:lstStyle/>
          <a:p>
            <a:endParaRPr lang="ru-RU">
              <a:solidFill>
                <a:prstClr val="black"/>
              </a:solidFill>
            </a:endParaRPr>
          </a:p>
        </p:txBody>
      </p:sp>
      <p:sp>
        <p:nvSpPr>
          <p:cNvPr id="7" name="Номер слайда 6"/>
          <p:cNvSpPr>
            <a:spLocks noGrp="1"/>
          </p:cNvSpPr>
          <p:nvPr>
            <p:ph type="sldNum" sz="quarter" idx="12"/>
          </p:nvPr>
        </p:nvSpPr>
        <p:spPr/>
        <p:txBody>
          <a:bodyPr/>
          <a:lstStyle/>
          <a:p>
            <a:fld id="{3103DC6B-32C4-4B33-B068-5484795C408B}" type="slidenum">
              <a:rPr lang="ru-RU" smtClean="0">
                <a:solidFill>
                  <a:prstClr val="black">
                    <a:tint val="75000"/>
                  </a:prstClr>
                </a:solidFill>
              </a:rPr>
              <a:pPr/>
              <a:t>‹#›</a:t>
            </a:fld>
            <a:endParaRPr lang="ru-RU">
              <a:solidFill>
                <a:prstClr val="black">
                  <a:tint val="75000"/>
                </a:prstClr>
              </a:solidFill>
            </a:endParaRPr>
          </a:p>
        </p:txBody>
      </p:sp>
      <p:grpSp>
        <p:nvGrpSpPr>
          <p:cNvPr id="11" name="Группа 10"/>
          <p:cNvGrpSpPr/>
          <p:nvPr userDrawn="1"/>
        </p:nvGrpSpPr>
        <p:grpSpPr>
          <a:xfrm rot="10800000" flipH="1">
            <a:off x="6878016" y="3842660"/>
            <a:ext cx="2265984" cy="1300843"/>
            <a:chOff x="8366975" y="0"/>
            <a:chExt cx="3825025" cy="2195848"/>
          </a:xfrm>
        </p:grpSpPr>
        <p:sp>
          <p:nvSpPr>
            <p:cNvPr id="12" name="Прямоугольный треугольник 11"/>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13" name="Прямая соединительная линия 12"/>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511993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BCCCA-D0D7-4190-95BA-5D08F8F72979}" type="datetimeFigureOut">
              <a:rPr lang="ru-RU" smtClean="0">
                <a:solidFill>
                  <a:prstClr val="black">
                    <a:tint val="75000"/>
                  </a:prstClr>
                </a:solidFill>
              </a:rPr>
              <a:pPr/>
              <a:t>22.01.2026</a:t>
            </a:fld>
            <a:endParaRPr lang="ru-RU">
              <a:solidFill>
                <a:prstClr val="black">
                  <a:tint val="75000"/>
                </a:prstClr>
              </a:solidFill>
            </a:endParaRPr>
          </a:p>
        </p:txBody>
      </p:sp>
      <p:sp>
        <p:nvSpPr>
          <p:cNvPr id="4" name="Нижний колонтитул 3"/>
          <p:cNvSpPr>
            <a:spLocks noGrp="1"/>
          </p:cNvSpPr>
          <p:nvPr>
            <p:ph type="ftr" sz="quarter" idx="11"/>
          </p:nvPr>
        </p:nvSpPr>
        <p:spPr>
          <a:xfrm>
            <a:off x="3028950" y="4767264"/>
            <a:ext cx="3086100" cy="273844"/>
          </a:xfrm>
          <a:prstGeom prst="rect">
            <a:avLst/>
          </a:prstGeom>
        </p:spPr>
        <p:txBody>
          <a:bodyPr lIns="68577" tIns="34289" rIns="68577" bIns="34289"/>
          <a:lstStyle/>
          <a:p>
            <a:endParaRPr lang="ru-RU">
              <a:solidFill>
                <a:prstClr val="black"/>
              </a:solidFill>
            </a:endParaRPr>
          </a:p>
        </p:txBody>
      </p:sp>
      <p:sp>
        <p:nvSpPr>
          <p:cNvPr id="5" name="Номер слайда 4"/>
          <p:cNvSpPr>
            <a:spLocks noGrp="1"/>
          </p:cNvSpPr>
          <p:nvPr>
            <p:ph type="sldNum" sz="quarter" idx="12"/>
          </p:nvPr>
        </p:nvSpPr>
        <p:spPr/>
        <p:txBody>
          <a:bodyPr/>
          <a:lstStyle/>
          <a:p>
            <a:fld id="{3103DC6B-32C4-4B33-B068-5484795C408B}" type="slidenum">
              <a:rPr lang="ru-RU" smtClean="0">
                <a:solidFill>
                  <a:prstClr val="black">
                    <a:tint val="75000"/>
                  </a:prstClr>
                </a:solidFill>
              </a:rPr>
              <a:pPr/>
              <a:t>‹#›</a:t>
            </a:fld>
            <a:endParaRPr lang="ru-RU">
              <a:solidFill>
                <a:prstClr val="black">
                  <a:tint val="75000"/>
                </a:prstClr>
              </a:solidFill>
            </a:endParaRPr>
          </a:p>
        </p:txBody>
      </p:sp>
      <p:grpSp>
        <p:nvGrpSpPr>
          <p:cNvPr id="9" name="Группа 8"/>
          <p:cNvGrpSpPr/>
          <p:nvPr userDrawn="1"/>
        </p:nvGrpSpPr>
        <p:grpSpPr>
          <a:xfrm rot="10800000" flipH="1">
            <a:off x="6878016" y="3842660"/>
            <a:ext cx="2265984" cy="1300843"/>
            <a:chOff x="8366975" y="0"/>
            <a:chExt cx="3825025" cy="2195848"/>
          </a:xfrm>
        </p:grpSpPr>
        <p:sp>
          <p:nvSpPr>
            <p:cNvPr id="10" name="Прямоугольный треугольник 9"/>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11" name="Прямая соединительная линия 10"/>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99382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7BCCCA-D0D7-4190-95BA-5D08F8F72979}" type="datetimeFigureOut">
              <a:rPr lang="ru-RU" smtClean="0">
                <a:solidFill>
                  <a:prstClr val="black">
                    <a:tint val="75000"/>
                  </a:prstClr>
                </a:solidFill>
              </a:rPr>
              <a:pPr/>
              <a:t>22.01.2026</a:t>
            </a:fld>
            <a:endParaRPr lang="ru-RU">
              <a:solidFill>
                <a:prstClr val="black">
                  <a:tint val="75000"/>
                </a:prstClr>
              </a:solidFill>
            </a:endParaRPr>
          </a:p>
        </p:txBody>
      </p:sp>
      <p:sp>
        <p:nvSpPr>
          <p:cNvPr id="3" name="Нижний колонтитул 2"/>
          <p:cNvSpPr>
            <a:spLocks noGrp="1"/>
          </p:cNvSpPr>
          <p:nvPr>
            <p:ph type="ftr" sz="quarter" idx="11"/>
          </p:nvPr>
        </p:nvSpPr>
        <p:spPr>
          <a:xfrm>
            <a:off x="3028950" y="4767264"/>
            <a:ext cx="3086100" cy="273844"/>
          </a:xfrm>
          <a:prstGeom prst="rect">
            <a:avLst/>
          </a:prstGeom>
        </p:spPr>
        <p:txBody>
          <a:bodyPr lIns="68577" tIns="34289" rIns="68577" bIns="34289"/>
          <a:lstStyle/>
          <a:p>
            <a:endParaRPr lang="ru-RU">
              <a:solidFill>
                <a:prstClr val="black"/>
              </a:solidFill>
            </a:endParaRPr>
          </a:p>
        </p:txBody>
      </p:sp>
      <p:sp>
        <p:nvSpPr>
          <p:cNvPr id="4" name="Номер слайда 3"/>
          <p:cNvSpPr>
            <a:spLocks noGrp="1"/>
          </p:cNvSpPr>
          <p:nvPr>
            <p:ph type="sldNum" sz="quarter" idx="12"/>
          </p:nvPr>
        </p:nvSpPr>
        <p:spPr/>
        <p:txBody>
          <a:bodyPr/>
          <a:lstStyle/>
          <a:p>
            <a:fld id="{3103DC6B-32C4-4B33-B068-5484795C408B}" type="slidenum">
              <a:rPr lang="ru-RU" smtClean="0">
                <a:solidFill>
                  <a:prstClr val="black">
                    <a:tint val="75000"/>
                  </a:prstClr>
                </a:solidFill>
              </a:rPr>
              <a:pPr/>
              <a:t>‹#›</a:t>
            </a:fld>
            <a:endParaRPr lang="ru-RU">
              <a:solidFill>
                <a:prstClr val="black">
                  <a:tint val="75000"/>
                </a:prstClr>
              </a:solidFill>
            </a:endParaRPr>
          </a:p>
        </p:txBody>
      </p:sp>
      <p:grpSp>
        <p:nvGrpSpPr>
          <p:cNvPr id="8" name="Группа 7"/>
          <p:cNvGrpSpPr/>
          <p:nvPr userDrawn="1"/>
        </p:nvGrpSpPr>
        <p:grpSpPr>
          <a:xfrm rot="10800000" flipH="1">
            <a:off x="6878016" y="3842660"/>
            <a:ext cx="2265984" cy="1300843"/>
            <a:chOff x="8366975" y="0"/>
            <a:chExt cx="3825025" cy="2195848"/>
          </a:xfrm>
        </p:grpSpPr>
        <p:sp>
          <p:nvSpPr>
            <p:cNvPr id="9" name="Прямоугольный треугольник 8"/>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10" name="Прямая соединительная линия 9"/>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4919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BCCCA-D0D7-4190-95BA-5D08F8F72979}" type="datetimeFigureOut">
              <a:rPr lang="ru-RU" smtClean="0">
                <a:solidFill>
                  <a:prstClr val="black">
                    <a:tint val="75000"/>
                  </a:prstClr>
                </a:solidFill>
              </a:rPr>
              <a:pPr/>
              <a:t>22.01.2026</a:t>
            </a:fld>
            <a:endParaRPr lang="ru-RU">
              <a:solidFill>
                <a:prstClr val="black">
                  <a:tint val="75000"/>
                </a:prstClr>
              </a:solidFill>
            </a:endParaRPr>
          </a:p>
        </p:txBody>
      </p:sp>
      <p:sp>
        <p:nvSpPr>
          <p:cNvPr id="4" name="Нижний колонтитул 3"/>
          <p:cNvSpPr>
            <a:spLocks noGrp="1"/>
          </p:cNvSpPr>
          <p:nvPr>
            <p:ph type="ftr" sz="quarter" idx="11"/>
          </p:nvPr>
        </p:nvSpPr>
        <p:spPr>
          <a:xfrm>
            <a:off x="3028950" y="4767264"/>
            <a:ext cx="3086100" cy="273844"/>
          </a:xfrm>
          <a:prstGeom prst="rect">
            <a:avLst/>
          </a:prstGeom>
        </p:spPr>
        <p:txBody>
          <a:bodyPr lIns="68577" tIns="34289" rIns="68577" bIns="34289"/>
          <a:lstStyle/>
          <a:p>
            <a:endParaRPr lang="ru-RU">
              <a:solidFill>
                <a:prstClr val="black"/>
              </a:solidFill>
            </a:endParaRPr>
          </a:p>
        </p:txBody>
      </p:sp>
      <p:sp>
        <p:nvSpPr>
          <p:cNvPr id="5" name="Номер слайда 4"/>
          <p:cNvSpPr>
            <a:spLocks noGrp="1"/>
          </p:cNvSpPr>
          <p:nvPr>
            <p:ph type="sldNum" sz="quarter" idx="12"/>
          </p:nvPr>
        </p:nvSpPr>
        <p:spPr/>
        <p:txBody>
          <a:bodyPr/>
          <a:lstStyle/>
          <a:p>
            <a:fld id="{3103DC6B-32C4-4B33-B068-5484795C408B}" type="slidenum">
              <a:rPr lang="ru-RU" smtClean="0">
                <a:solidFill>
                  <a:prstClr val="black">
                    <a:tint val="75000"/>
                  </a:prstClr>
                </a:solidFill>
              </a:rPr>
              <a:pPr/>
              <a:t>‹#›</a:t>
            </a:fld>
            <a:endParaRPr lang="ru-RU">
              <a:solidFill>
                <a:prstClr val="black">
                  <a:tint val="75000"/>
                </a:prstClr>
              </a:solidFill>
            </a:endParaRPr>
          </a:p>
        </p:txBody>
      </p:sp>
      <p:grpSp>
        <p:nvGrpSpPr>
          <p:cNvPr id="6" name="Группа 5"/>
          <p:cNvGrpSpPr/>
          <p:nvPr userDrawn="1"/>
        </p:nvGrpSpPr>
        <p:grpSpPr>
          <a:xfrm rot="10800000" flipH="1">
            <a:off x="6878016" y="3842660"/>
            <a:ext cx="2265984" cy="1300843"/>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78480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716" y="-16328"/>
            <a:ext cx="9144717" cy="5159828"/>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solidFill>
                  <a:prstClr val="black">
                    <a:tint val="75000"/>
                  </a:prstClr>
                </a:solidFill>
              </a:rPr>
              <a:pPr/>
              <a:t>22.01.2026</a:t>
            </a:fld>
            <a:endParaRPr lang="ru-RU" dirty="0">
              <a:solidFill>
                <a:prstClr val="black">
                  <a:tint val="75000"/>
                </a:prstClr>
              </a:solidFill>
            </a:endParaRPr>
          </a:p>
        </p:txBody>
      </p:sp>
      <p:sp>
        <p:nvSpPr>
          <p:cNvPr id="4" name="Номер слайда 3"/>
          <p:cNvSpPr>
            <a:spLocks noGrp="1"/>
          </p:cNvSpPr>
          <p:nvPr>
            <p:ph type="sldNum" sz="quarter" idx="11"/>
          </p:nvPr>
        </p:nvSpPr>
        <p:spPr/>
        <p:txBody>
          <a:bodyPr/>
          <a:lstStyle/>
          <a:p>
            <a:fld id="{3103DC6B-32C4-4B33-B068-5484795C408B}" type="slidenum">
              <a:rPr lang="ru-RU" smtClean="0">
                <a:solidFill>
                  <a:prstClr val="black">
                    <a:tint val="75000"/>
                  </a:prstClr>
                </a:solidFill>
              </a:rPr>
              <a:pPr/>
              <a:t>‹#›</a:t>
            </a:fld>
            <a:endParaRPr lang="ru-RU">
              <a:solidFill>
                <a:prstClr val="black">
                  <a:tint val="75000"/>
                </a:prstClr>
              </a:solidFill>
            </a:endParaRPr>
          </a:p>
        </p:txBody>
      </p:sp>
      <p:sp>
        <p:nvSpPr>
          <p:cNvPr id="6" name="Прямоугольник 5"/>
          <p:cNvSpPr/>
          <p:nvPr userDrawn="1"/>
        </p:nvSpPr>
        <p:spPr>
          <a:xfrm>
            <a:off x="1273441" y="3248537"/>
            <a:ext cx="6596402" cy="1655649"/>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ru-RU" sz="4500" dirty="0" smtClean="0">
              <a:solidFill>
                <a:prstClr val="white"/>
              </a:solidFill>
              <a:latin typeface="Book Antiqua" panose="02040602050305030304" pitchFamily="18" charset="0"/>
              <a:ea typeface="Blogger Sans" panose="02000506030000020004" pitchFamily="50" charset="0"/>
            </a:endParaRPr>
          </a:p>
        </p:txBody>
      </p:sp>
      <p:sp>
        <p:nvSpPr>
          <p:cNvPr id="2" name="Заголовок 1"/>
          <p:cNvSpPr>
            <a:spLocks noGrp="1"/>
          </p:cNvSpPr>
          <p:nvPr>
            <p:ph type="title"/>
          </p:nvPr>
        </p:nvSpPr>
        <p:spPr>
          <a:xfrm>
            <a:off x="1273801" y="3248537"/>
            <a:ext cx="6596402" cy="1655649"/>
          </a:xfrm>
        </p:spPr>
        <p:txBody>
          <a:bodyPr/>
          <a:lstStyle>
            <a:lvl1pPr algn="ctr">
              <a:defRPr>
                <a:solidFill>
                  <a:schemeClr val="bg1"/>
                </a:solidFill>
              </a:defRPr>
            </a:lvl1pPr>
          </a:lstStyle>
          <a:p>
            <a:r>
              <a:rPr lang="ru-RU" smtClean="0"/>
              <a:t>Образец заголовка</a:t>
            </a:r>
            <a:endParaRPr lang="ru-RU" dirty="0"/>
          </a:p>
        </p:txBody>
      </p:sp>
    </p:spTree>
    <p:extLst>
      <p:ext uri="{BB962C8B-B14F-4D97-AF65-F5344CB8AC3E}">
        <p14:creationId xmlns:p14="http://schemas.microsoft.com/office/powerpoint/2010/main" val="374555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3305176"/>
            <a:ext cx="7772400" cy="1021556"/>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73CC0BD-98EC-474A-893C-90B8968C2553}" type="datetimeFigureOut">
              <a:rPr lang="ru-RU" smtClean="0"/>
              <a:t>22.01.2026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D4CFE9-6BC6-45A6-8791-EC5AF25F6903}" type="slidenum">
              <a:rPr lang="ru-RU" smtClean="0"/>
              <a:t>‹#›</a:t>
            </a:fld>
            <a:endParaRPr lang="ru-RU"/>
          </a:p>
        </p:txBody>
      </p:sp>
    </p:spTree>
    <p:extLst>
      <p:ext uri="{BB962C8B-B14F-4D97-AF65-F5344CB8AC3E}">
        <p14:creationId xmlns:p14="http://schemas.microsoft.com/office/powerpoint/2010/main" val="14189245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solidFill>
                  <a:prstClr val="black">
                    <a:tint val="75000"/>
                  </a:prstClr>
                </a:solidFill>
              </a:rPr>
              <a:pPr/>
              <a:t>22.01.2026</a:t>
            </a:fld>
            <a:endParaRPr lang="ru-RU" dirty="0">
              <a:solidFill>
                <a:prstClr val="black">
                  <a:tint val="75000"/>
                </a:prstClr>
              </a:solidFill>
            </a:endParaRPr>
          </a:p>
        </p:txBody>
      </p:sp>
      <p:sp>
        <p:nvSpPr>
          <p:cNvPr id="4" name="Номер слайда 3"/>
          <p:cNvSpPr>
            <a:spLocks noGrp="1"/>
          </p:cNvSpPr>
          <p:nvPr>
            <p:ph type="sldNum" sz="quarter" idx="11"/>
          </p:nvPr>
        </p:nvSpPr>
        <p:spPr/>
        <p:txBody>
          <a:bodyPr/>
          <a:lstStyle/>
          <a:p>
            <a:fld id="{3103DC6B-32C4-4B33-B068-5484795C408B}" type="slidenum">
              <a:rPr lang="ru-RU" smtClean="0">
                <a:solidFill>
                  <a:prstClr val="black">
                    <a:tint val="75000"/>
                  </a:prstClr>
                </a:solidFill>
              </a:rPr>
              <a:pPr/>
              <a:t>‹#›</a:t>
            </a:fld>
            <a:endParaRPr lang="ru-RU">
              <a:solidFill>
                <a:prstClr val="black">
                  <a:tint val="75000"/>
                </a:prstClr>
              </a:solidFill>
            </a:endParaRPr>
          </a:p>
        </p:txBody>
      </p:sp>
      <p:sp>
        <p:nvSpPr>
          <p:cNvPr id="6" name="Прямоугольник 5"/>
          <p:cNvSpPr/>
          <p:nvPr userDrawn="1"/>
        </p:nvSpPr>
        <p:spPr>
          <a:xfrm>
            <a:off x="1273441" y="3248537"/>
            <a:ext cx="6596402" cy="1655649"/>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endParaRPr lang="ru-RU" sz="4500" dirty="0">
              <a:solidFill>
                <a:prstClr val="white"/>
              </a:solidFill>
              <a:latin typeface="Book Antiqua" panose="02040602050305030304" pitchFamily="18" charset="0"/>
              <a:ea typeface="Blogger Sans" panose="02000506030000020004" pitchFamily="50" charset="0"/>
            </a:endParaRPr>
          </a:p>
        </p:txBody>
      </p:sp>
      <p:sp>
        <p:nvSpPr>
          <p:cNvPr id="5" name="Заголовок 4"/>
          <p:cNvSpPr>
            <a:spLocks noGrp="1"/>
          </p:cNvSpPr>
          <p:nvPr>
            <p:ph type="title"/>
          </p:nvPr>
        </p:nvSpPr>
        <p:spPr>
          <a:xfrm>
            <a:off x="1273441" y="3248537"/>
            <a:ext cx="6596402" cy="1655649"/>
          </a:xfrm>
        </p:spPr>
        <p:txBody>
          <a:bodyPr/>
          <a:lstStyle>
            <a:lvl1pPr algn="ctr">
              <a:defRPr>
                <a:solidFill>
                  <a:schemeClr val="bg1"/>
                </a:solidFill>
              </a:defRPr>
            </a:lvl1pPr>
          </a:lstStyle>
          <a:p>
            <a:r>
              <a:rPr lang="ru-RU" smtClean="0"/>
              <a:t>Образец заголовка</a:t>
            </a:r>
            <a:endParaRPr lang="ru-RU" dirty="0"/>
          </a:p>
        </p:txBody>
      </p:sp>
    </p:spTree>
    <p:extLst>
      <p:ext uri="{BB962C8B-B14F-4D97-AF65-F5344CB8AC3E}">
        <p14:creationId xmlns:p14="http://schemas.microsoft.com/office/powerpoint/2010/main" val="3432775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716" y="-16328"/>
            <a:ext cx="9144717" cy="5159828"/>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solidFill>
                  <a:prstClr val="black">
                    <a:tint val="75000"/>
                  </a:prstClr>
                </a:solidFill>
              </a:rPr>
              <a:pPr/>
              <a:t>22.01.2026</a:t>
            </a:fld>
            <a:endParaRPr lang="ru-RU" dirty="0">
              <a:solidFill>
                <a:prstClr val="black">
                  <a:tint val="75000"/>
                </a:prstClr>
              </a:solidFill>
            </a:endParaRPr>
          </a:p>
        </p:txBody>
      </p:sp>
      <p:sp>
        <p:nvSpPr>
          <p:cNvPr id="4" name="Номер слайда 3"/>
          <p:cNvSpPr>
            <a:spLocks noGrp="1"/>
          </p:cNvSpPr>
          <p:nvPr>
            <p:ph type="sldNum" sz="quarter" idx="11"/>
          </p:nvPr>
        </p:nvSpPr>
        <p:spPr/>
        <p:txBody>
          <a:bodyPr/>
          <a:lstStyle/>
          <a:p>
            <a:fld id="{3103DC6B-32C4-4B33-B068-5484795C408B}" type="slidenum">
              <a:rPr lang="ru-RU" smtClean="0">
                <a:solidFill>
                  <a:prstClr val="black">
                    <a:tint val="75000"/>
                  </a:prstClr>
                </a:solidFill>
              </a:rPr>
              <a:pPr/>
              <a:t>‹#›</a:t>
            </a:fld>
            <a:endParaRPr lang="ru-RU">
              <a:solidFill>
                <a:prstClr val="black">
                  <a:tint val="75000"/>
                </a:prstClr>
              </a:solidFill>
            </a:endParaRPr>
          </a:p>
        </p:txBody>
      </p:sp>
      <p:sp>
        <p:nvSpPr>
          <p:cNvPr id="6" name="Прямоугольник 5"/>
          <p:cNvSpPr/>
          <p:nvPr userDrawn="1"/>
        </p:nvSpPr>
        <p:spPr>
          <a:xfrm>
            <a:off x="1273441" y="3248537"/>
            <a:ext cx="6596402" cy="1655649"/>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a:r>
              <a:rPr lang="ru-RU" sz="4500" dirty="0" smtClean="0">
                <a:solidFill>
                  <a:prstClr val="white"/>
                </a:solidFill>
                <a:latin typeface="Book Antiqua" panose="02040602050305030304" pitchFamily="18" charset="0"/>
                <a:ea typeface="Blogger Sans" panose="02000506030000020004" pitchFamily="50" charset="0"/>
              </a:rPr>
              <a:t>Благодарю </a:t>
            </a:r>
          </a:p>
          <a:p>
            <a:pPr algn="ctr"/>
            <a:r>
              <a:rPr lang="ru-RU" sz="4500" dirty="0" smtClean="0">
                <a:solidFill>
                  <a:prstClr val="white"/>
                </a:solidFill>
                <a:latin typeface="Book Antiqua" panose="02040602050305030304" pitchFamily="18" charset="0"/>
                <a:ea typeface="Blogger Sans" panose="02000506030000020004" pitchFamily="50" charset="0"/>
              </a:rPr>
              <a:t>за внимание!</a:t>
            </a:r>
            <a:endParaRPr lang="ru-RU" sz="4500" dirty="0">
              <a:solidFill>
                <a:prstClr val="white"/>
              </a:solidFill>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4172981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73CC0BD-98EC-474A-893C-90B8968C2553}" type="datetimeFigureOut">
              <a:rPr lang="ru-RU" smtClean="0"/>
              <a:t>22.01.2026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D4CFE9-6BC6-45A6-8791-EC5AF25F6903}" type="slidenum">
              <a:rPr lang="ru-RU" smtClean="0"/>
              <a:t>‹#›</a:t>
            </a:fld>
            <a:endParaRPr lang="ru-RU"/>
          </a:p>
        </p:txBody>
      </p:sp>
    </p:spTree>
    <p:extLst>
      <p:ext uri="{BB962C8B-B14F-4D97-AF65-F5344CB8AC3E}">
        <p14:creationId xmlns:p14="http://schemas.microsoft.com/office/powerpoint/2010/main" val="2553219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73CC0BD-98EC-474A-893C-90B8968C2553}" type="datetimeFigureOut">
              <a:rPr lang="ru-RU" smtClean="0"/>
              <a:t>22.01.2026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5D4CFE9-6BC6-45A6-8791-EC5AF25F6903}" type="slidenum">
              <a:rPr lang="ru-RU" smtClean="0"/>
              <a:t>‹#›</a:t>
            </a:fld>
            <a:endParaRPr lang="ru-RU"/>
          </a:p>
        </p:txBody>
      </p:sp>
    </p:spTree>
    <p:extLst>
      <p:ext uri="{BB962C8B-B14F-4D97-AF65-F5344CB8AC3E}">
        <p14:creationId xmlns:p14="http://schemas.microsoft.com/office/powerpoint/2010/main" val="53475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73CC0BD-98EC-474A-893C-90B8968C2553}" type="datetimeFigureOut">
              <a:rPr lang="ru-RU" smtClean="0"/>
              <a:t>22.01.2026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5D4CFE9-6BC6-45A6-8791-EC5AF25F6903}" type="slidenum">
              <a:rPr lang="ru-RU" smtClean="0"/>
              <a:t>‹#›</a:t>
            </a:fld>
            <a:endParaRPr lang="ru-RU"/>
          </a:p>
        </p:txBody>
      </p:sp>
    </p:spTree>
    <p:extLst>
      <p:ext uri="{BB962C8B-B14F-4D97-AF65-F5344CB8AC3E}">
        <p14:creationId xmlns:p14="http://schemas.microsoft.com/office/powerpoint/2010/main" val="2932374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73CC0BD-98EC-474A-893C-90B8968C2553}" type="datetimeFigureOut">
              <a:rPr lang="ru-RU" smtClean="0"/>
              <a:t>22.01.2026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5D4CFE9-6BC6-45A6-8791-EC5AF25F6903}" type="slidenum">
              <a:rPr lang="ru-RU" smtClean="0"/>
              <a:t>‹#›</a:t>
            </a:fld>
            <a:endParaRPr lang="ru-RU"/>
          </a:p>
        </p:txBody>
      </p:sp>
    </p:spTree>
    <p:extLst>
      <p:ext uri="{BB962C8B-B14F-4D97-AF65-F5344CB8AC3E}">
        <p14:creationId xmlns:p14="http://schemas.microsoft.com/office/powerpoint/2010/main" val="2148464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1" y="204787"/>
            <a:ext cx="3008313" cy="871538"/>
          </a:xfrm>
        </p:spPr>
        <p:txBody>
          <a:bodyPr anchor="b"/>
          <a:lstStyle>
            <a:lvl1pPr algn="l">
              <a:defRPr sz="2000" b="1"/>
            </a:lvl1pPr>
          </a:lstStyle>
          <a:p>
            <a:r>
              <a:rPr lang="ru-RU"/>
              <a:t>Образец заголовка</a:t>
            </a:r>
          </a:p>
        </p:txBody>
      </p:sp>
      <p:sp>
        <p:nvSpPr>
          <p:cNvPr id="3" name="Объект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73CC0BD-98EC-474A-893C-90B8968C2553}" type="datetimeFigureOut">
              <a:rPr lang="ru-RU" smtClean="0"/>
              <a:t>22.01.2026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D4CFE9-6BC6-45A6-8791-EC5AF25F6903}" type="slidenum">
              <a:rPr lang="ru-RU" smtClean="0"/>
              <a:t>‹#›</a:t>
            </a:fld>
            <a:endParaRPr lang="ru-RU"/>
          </a:p>
        </p:txBody>
      </p:sp>
    </p:spTree>
    <p:extLst>
      <p:ext uri="{BB962C8B-B14F-4D97-AF65-F5344CB8AC3E}">
        <p14:creationId xmlns:p14="http://schemas.microsoft.com/office/powerpoint/2010/main" val="30289285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3600450"/>
            <a:ext cx="5486400" cy="425054"/>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E73CC0BD-98EC-474A-893C-90B8968C2553}" type="datetimeFigureOut">
              <a:rPr lang="ru-RU" smtClean="0"/>
              <a:t>22.01.2026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D4CFE9-6BC6-45A6-8791-EC5AF25F6903}" type="slidenum">
              <a:rPr lang="ru-RU" smtClean="0"/>
              <a:t>‹#›</a:t>
            </a:fld>
            <a:endParaRPr lang="ru-RU"/>
          </a:p>
        </p:txBody>
      </p:sp>
    </p:spTree>
    <p:extLst>
      <p:ext uri="{BB962C8B-B14F-4D97-AF65-F5344CB8AC3E}">
        <p14:creationId xmlns:p14="http://schemas.microsoft.com/office/powerpoint/2010/main" val="28177804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73CC0BD-98EC-474A-893C-90B8968C2553}" type="datetimeFigureOut">
              <a:rPr lang="ru-RU" smtClean="0"/>
              <a:t>22.01.2026</a:t>
            </a:fld>
            <a:endParaRPr lang="ru-RU"/>
          </a:p>
        </p:txBody>
      </p:sp>
      <p:sp>
        <p:nvSpPr>
          <p:cNvPr id="5" name="Нижний колонтитул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5D4CFE9-6BC6-45A6-8791-EC5AF25F6903}" type="slidenum">
              <a:rPr lang="ru-RU" smtClean="0"/>
              <a:t>‹#›</a:t>
            </a:fld>
            <a:endParaRPr lang="ru-RU"/>
          </a:p>
        </p:txBody>
      </p:sp>
    </p:spTree>
    <p:extLst>
      <p:ext uri="{BB962C8B-B14F-4D97-AF65-F5344CB8AC3E}">
        <p14:creationId xmlns:p14="http://schemas.microsoft.com/office/powerpoint/2010/main" val="30649709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724437"/>
            <a:ext cx="7886700" cy="543580"/>
          </a:xfrm>
          <a:prstGeom prst="rect">
            <a:avLst/>
          </a:prstGeom>
        </p:spPr>
        <p:txBody>
          <a:bodyPr vert="horz" lIns="68580" tIns="34290" rIns="68580" bIns="3429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553200" y="4767263"/>
            <a:ext cx="976313" cy="273844"/>
          </a:xfrm>
          <a:prstGeom prst="rect">
            <a:avLst/>
          </a:prstGeom>
        </p:spPr>
        <p:txBody>
          <a:bodyPr vert="horz" lIns="68580" tIns="34290" rIns="68580" bIns="34290" rtlCol="0" anchor="ctr"/>
          <a:lstStyle>
            <a:lvl1pPr algn="l">
              <a:defRPr sz="900">
                <a:solidFill>
                  <a:schemeClr val="tx1">
                    <a:tint val="75000"/>
                  </a:schemeClr>
                </a:solidFill>
                <a:latin typeface="Blogger Sans" panose="02000506030000020004" pitchFamily="50" charset="0"/>
                <a:ea typeface="Blogger Sans" panose="02000506030000020004" pitchFamily="50" charset="0"/>
              </a:defRPr>
            </a:lvl1pPr>
          </a:lstStyle>
          <a:p>
            <a:fld id="{E73CC0BD-98EC-474A-893C-90B8968C2553}" type="datetimeFigureOut">
              <a:rPr lang="ru-RU" smtClean="0"/>
              <a:t>22.01.2026</a:t>
            </a:fld>
            <a:endParaRPr lang="ru-RU"/>
          </a:p>
        </p:txBody>
      </p:sp>
      <p:sp>
        <p:nvSpPr>
          <p:cNvPr id="6" name="Номер слайда 5"/>
          <p:cNvSpPr>
            <a:spLocks noGrp="1"/>
          </p:cNvSpPr>
          <p:nvPr>
            <p:ph type="sldNum" sz="quarter" idx="4"/>
          </p:nvPr>
        </p:nvSpPr>
        <p:spPr>
          <a:xfrm>
            <a:off x="7793831" y="4767263"/>
            <a:ext cx="721519" cy="273844"/>
          </a:xfrm>
          <a:prstGeom prst="rect">
            <a:avLst/>
          </a:prstGeom>
        </p:spPr>
        <p:txBody>
          <a:bodyPr vert="horz" lIns="68580" tIns="34290" rIns="68580" bIns="34290" rtlCol="0" anchor="ctr"/>
          <a:lstStyle>
            <a:lvl1pPr algn="r">
              <a:defRPr sz="900">
                <a:solidFill>
                  <a:schemeClr val="tx1">
                    <a:tint val="75000"/>
                  </a:schemeClr>
                </a:solidFill>
              </a:defRPr>
            </a:lvl1pPr>
          </a:lstStyle>
          <a:p>
            <a:fld id="{95D4CFE9-6BC6-45A6-8791-EC5AF25F6903}" type="slidenum">
              <a:rPr lang="ru-RU" smtClean="0"/>
              <a:t>‹#›</a:t>
            </a:fld>
            <a:endParaRPr lang="ru-RU"/>
          </a:p>
        </p:txBody>
      </p:sp>
    </p:spTree>
    <p:extLst>
      <p:ext uri="{BB962C8B-B14F-4D97-AF65-F5344CB8AC3E}">
        <p14:creationId xmlns:p14="http://schemas.microsoft.com/office/powerpoint/2010/main" val="60589678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xStyles>
    <p:titleStyle>
      <a:lvl1pPr algn="l" defTabSz="685800" rtl="0" eaLnBrk="1" latinLnBrk="0" hangingPunct="1">
        <a:lnSpc>
          <a:spcPct val="90000"/>
        </a:lnSpc>
        <a:spcBef>
          <a:spcPct val="0"/>
        </a:spcBef>
        <a:buNone/>
        <a:defRPr sz="3300" kern="1200">
          <a:solidFill>
            <a:schemeClr val="tx1"/>
          </a:solidFill>
          <a:latin typeface="Book Antiqua" panose="02040602050305030304" pitchFamily="18" charset="0"/>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Blogger Sans Light" panose="02000506030000020004" pitchFamily="50" charset="0"/>
          <a:ea typeface="Blogger Sans Light" panose="02000506030000020004" pitchFamily="50"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Blogger Sans Light" panose="02000506030000020004" pitchFamily="50" charset="0"/>
          <a:ea typeface="Blogger Sans Light" panose="02000506030000020004" pitchFamily="50"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Blogger Sans Light" panose="02000506030000020004" pitchFamily="50" charset="0"/>
          <a:ea typeface="Blogger Sans Light" panose="02000506030000020004" pitchFamily="50"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Blogger Sans Light" panose="02000506030000020004" pitchFamily="50" charset="0"/>
          <a:ea typeface="Blogger Sans Light" panose="02000506030000020004" pitchFamily="50"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8650" y="724437"/>
            <a:ext cx="7886700" cy="543580"/>
          </a:xfrm>
          <a:prstGeom prst="rect">
            <a:avLst/>
          </a:prstGeom>
        </p:spPr>
        <p:txBody>
          <a:bodyPr vert="horz" lIns="68579" tIns="34289" rIns="68579" bIns="34289"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628650" y="1369219"/>
            <a:ext cx="7886700" cy="3263504"/>
          </a:xfrm>
          <a:prstGeom prst="rect">
            <a:avLst/>
          </a:prstGeom>
        </p:spPr>
        <p:txBody>
          <a:bodyPr vert="horz" lIns="68579" tIns="34289" rIns="68579" bIns="34289"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6553201" y="4767264"/>
            <a:ext cx="976313" cy="273844"/>
          </a:xfrm>
          <a:prstGeom prst="rect">
            <a:avLst/>
          </a:prstGeom>
        </p:spPr>
        <p:txBody>
          <a:bodyPr vert="horz" lIns="68579" tIns="34289" rIns="68579" bIns="34289" rtlCol="0" anchor="ctr"/>
          <a:lstStyle>
            <a:lvl1pPr algn="l">
              <a:defRPr sz="900">
                <a:solidFill>
                  <a:schemeClr val="tx1">
                    <a:tint val="75000"/>
                  </a:schemeClr>
                </a:solidFill>
                <a:latin typeface="Blogger Sans" panose="02000506030000020004" pitchFamily="50" charset="0"/>
                <a:ea typeface="Blogger Sans" panose="02000506030000020004" pitchFamily="50" charset="0"/>
              </a:defRPr>
            </a:lvl1pPr>
          </a:lstStyle>
          <a:p>
            <a:fld id="{007BCCCA-D0D7-4190-95BA-5D08F8F72979}" type="datetimeFigureOut">
              <a:rPr lang="ru-RU" smtClean="0">
                <a:solidFill>
                  <a:prstClr val="black">
                    <a:tint val="75000"/>
                  </a:prstClr>
                </a:solidFill>
              </a:rPr>
              <a:pPr/>
              <a:t>22.01.2026</a:t>
            </a:fld>
            <a:endParaRPr lang="ru-RU" dirty="0">
              <a:solidFill>
                <a:prstClr val="black">
                  <a:tint val="75000"/>
                </a:prstClr>
              </a:solidFill>
            </a:endParaRPr>
          </a:p>
        </p:txBody>
      </p:sp>
      <p:sp>
        <p:nvSpPr>
          <p:cNvPr id="6" name="Номер слайда 5"/>
          <p:cNvSpPr>
            <a:spLocks noGrp="1"/>
          </p:cNvSpPr>
          <p:nvPr>
            <p:ph type="sldNum" sz="quarter" idx="4"/>
          </p:nvPr>
        </p:nvSpPr>
        <p:spPr>
          <a:xfrm>
            <a:off x="7793832" y="4767264"/>
            <a:ext cx="721519" cy="273844"/>
          </a:xfrm>
          <a:prstGeom prst="rect">
            <a:avLst/>
          </a:prstGeom>
        </p:spPr>
        <p:txBody>
          <a:bodyPr vert="horz" lIns="68579" tIns="34289" rIns="68579" bIns="34289" rtlCol="0" anchor="ctr"/>
          <a:lstStyle>
            <a:lvl1pPr algn="r">
              <a:defRPr sz="900">
                <a:solidFill>
                  <a:schemeClr val="tx1">
                    <a:tint val="75000"/>
                  </a:schemeClr>
                </a:solidFill>
              </a:defRPr>
            </a:lvl1pPr>
          </a:lstStyle>
          <a:p>
            <a:fld id="{3103DC6B-32C4-4B33-B068-5484795C408B}"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46166293"/>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Lst>
  <p:txStyles>
    <p:titleStyle>
      <a:lvl1pPr algn="l" defTabSz="685783" rtl="0" eaLnBrk="1" latinLnBrk="0" hangingPunct="1">
        <a:lnSpc>
          <a:spcPct val="90000"/>
        </a:lnSpc>
        <a:spcBef>
          <a:spcPct val="0"/>
        </a:spcBef>
        <a:buNone/>
        <a:defRPr sz="3300" kern="1200">
          <a:solidFill>
            <a:schemeClr val="tx1"/>
          </a:solidFill>
          <a:latin typeface="Book Antiqua" panose="02040602050305030304" pitchFamily="18" charset="0"/>
          <a:ea typeface="+mj-ea"/>
          <a:cs typeface="+mj-cs"/>
        </a:defRPr>
      </a:lvl1pPr>
    </p:titleStyle>
    <p:bodyStyle>
      <a:lvl1pPr marL="171446" indent="-171446" algn="l" defTabSz="685783" rtl="0" eaLnBrk="1" latinLnBrk="0" hangingPunct="1">
        <a:lnSpc>
          <a:spcPct val="90000"/>
        </a:lnSpc>
        <a:spcBef>
          <a:spcPts val="750"/>
        </a:spcBef>
        <a:buFont typeface="Arial" panose="020B0604020202020204" pitchFamily="34" charset="0"/>
        <a:buChar char="•"/>
        <a:defRPr sz="2100" kern="1200">
          <a:solidFill>
            <a:schemeClr val="tx1"/>
          </a:solidFill>
          <a:latin typeface="Blogger Sans Light" panose="02000506030000020004" pitchFamily="50" charset="0"/>
          <a:ea typeface="Blogger Sans Light" panose="02000506030000020004" pitchFamily="50" charset="0"/>
          <a:cs typeface="+mn-cs"/>
        </a:defRPr>
      </a:lvl1pPr>
      <a:lvl2pPr marL="514337" indent="-171446" algn="l" defTabSz="685783" rtl="0" eaLnBrk="1" latinLnBrk="0" hangingPunct="1">
        <a:lnSpc>
          <a:spcPct val="90000"/>
        </a:lnSpc>
        <a:spcBef>
          <a:spcPts val="375"/>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2pPr>
      <a:lvl3pPr marL="857228" indent="-171446" algn="l" defTabSz="685783" rtl="0" eaLnBrk="1" latinLnBrk="0" hangingPunct="1">
        <a:lnSpc>
          <a:spcPct val="90000"/>
        </a:lnSpc>
        <a:spcBef>
          <a:spcPts val="375"/>
        </a:spcBef>
        <a:buFont typeface="Arial" panose="020B0604020202020204" pitchFamily="34" charset="0"/>
        <a:buChar char="•"/>
        <a:defRPr sz="1500" kern="1200">
          <a:solidFill>
            <a:schemeClr val="tx1"/>
          </a:solidFill>
          <a:latin typeface="Blogger Sans Light" panose="02000506030000020004" pitchFamily="50" charset="0"/>
          <a:ea typeface="Blogger Sans Light" panose="02000506030000020004" pitchFamily="50" charset="0"/>
          <a:cs typeface="+mn-cs"/>
        </a:defRPr>
      </a:lvl3pPr>
      <a:lvl4pPr marL="1200120"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Blogger Sans Light" panose="02000506030000020004" pitchFamily="50" charset="0"/>
          <a:ea typeface="Blogger Sans Light" panose="02000506030000020004" pitchFamily="50" charset="0"/>
          <a:cs typeface="+mn-cs"/>
        </a:defRPr>
      </a:lvl4pPr>
      <a:lvl5pPr marL="1543012"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Blogger Sans Light" panose="02000506030000020004" pitchFamily="50" charset="0"/>
          <a:ea typeface="Blogger Sans Light" panose="02000506030000020004" pitchFamily="50" charset="0"/>
          <a:cs typeface="+mn-cs"/>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ru-RU"/>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259632" y="1923678"/>
            <a:ext cx="7272808" cy="1384995"/>
          </a:xfrm>
          <a:prstGeom prst="rect">
            <a:avLst/>
          </a:prstGeom>
          <a:noFill/>
        </p:spPr>
        <p:txBody>
          <a:bodyPr wrap="square" rtlCol="0">
            <a:spAutoFit/>
          </a:bodyPr>
          <a:lstStyle/>
          <a:p>
            <a:pPr lvl="0" algn="ctr">
              <a:buClr>
                <a:srgbClr val="000000"/>
              </a:buClr>
              <a:buSzPts val="1100"/>
            </a:pPr>
            <a:r>
              <a:rPr lang="ru-RU" sz="2800" b="1" dirty="0" smtClean="0">
                <a:solidFill>
                  <a:schemeClr val="bg1">
                    <a:lumMod val="50000"/>
                  </a:schemeClr>
                </a:solidFill>
                <a:latin typeface="Book Antiqua" panose="02040602050305030304" pitchFamily="18" charset="0"/>
              </a:rPr>
              <a:t>«</a:t>
            </a:r>
            <a:r>
              <a:rPr lang="ru-RU" sz="2800" b="1" dirty="0" smtClean="0">
                <a:solidFill>
                  <a:schemeClr val="bg1">
                    <a:lumMod val="50000"/>
                  </a:schemeClr>
                </a:solidFill>
                <a:latin typeface="Book Antiqua" panose="02040602050305030304" pitchFamily="18" charset="0"/>
              </a:rPr>
              <a:t>Возрастная психология. Понятия «возраст» и «развитие» в психологии»</a:t>
            </a:r>
          </a:p>
          <a:p>
            <a:pPr lvl="0" algn="ctr">
              <a:buClr>
                <a:srgbClr val="000000"/>
              </a:buClr>
              <a:buSzPts val="1100"/>
            </a:pPr>
            <a:r>
              <a:rPr lang="ru-RU" sz="2800" b="1" dirty="0" smtClean="0">
                <a:solidFill>
                  <a:schemeClr val="bg1">
                    <a:lumMod val="50000"/>
                  </a:schemeClr>
                </a:solidFill>
                <a:latin typeface="Book Antiqua" panose="02040602050305030304" pitchFamily="18" charset="0"/>
              </a:rPr>
              <a:t> </a:t>
            </a:r>
            <a:endParaRPr lang="ru-RU" sz="2800" b="1" dirty="0">
              <a:solidFill>
                <a:schemeClr val="bg1">
                  <a:lumMod val="50000"/>
                </a:schemeClr>
              </a:solidFill>
              <a:latin typeface="Book Antiqua" panose="02040602050305030304" pitchFamily="18" charset="0"/>
            </a:endParaRPr>
          </a:p>
        </p:txBody>
      </p:sp>
      <p:sp>
        <p:nvSpPr>
          <p:cNvPr id="9" name="TextBox 8"/>
          <p:cNvSpPr txBox="1"/>
          <p:nvPr/>
        </p:nvSpPr>
        <p:spPr>
          <a:xfrm>
            <a:off x="2669874" y="3723878"/>
            <a:ext cx="4176464" cy="584775"/>
          </a:xfrm>
          <a:prstGeom prst="rect">
            <a:avLst/>
          </a:prstGeom>
          <a:noFill/>
        </p:spPr>
        <p:txBody>
          <a:bodyPr wrap="square" rtlCol="0">
            <a:spAutoFit/>
          </a:bodyPr>
          <a:lstStyle/>
          <a:p>
            <a:pPr algn="r"/>
            <a:r>
              <a:rPr lang="ru-RU" sz="1600" dirty="0" smtClean="0">
                <a:solidFill>
                  <a:schemeClr val="bg1"/>
                </a:solidFill>
                <a:latin typeface="Book Antiqua" panose="02040602050305030304" pitchFamily="18" charset="0"/>
              </a:rPr>
              <a:t>Степашкина Валерия Александровна,</a:t>
            </a:r>
          </a:p>
          <a:p>
            <a:pPr algn="r"/>
            <a:r>
              <a:rPr lang="ru-RU" sz="1600" dirty="0" err="1" smtClean="0">
                <a:solidFill>
                  <a:schemeClr val="bg1"/>
                </a:solidFill>
                <a:latin typeface="Book Antiqua" panose="02040602050305030304" pitchFamily="18" charset="0"/>
              </a:rPr>
              <a:t>к.психол.н</a:t>
            </a:r>
            <a:r>
              <a:rPr lang="ru-RU" sz="1600" dirty="0" smtClean="0">
                <a:solidFill>
                  <a:schemeClr val="bg1"/>
                </a:solidFill>
                <a:latin typeface="Book Antiqua" panose="02040602050305030304" pitchFamily="18" charset="0"/>
              </a:rPr>
              <a:t>., </a:t>
            </a:r>
            <a:r>
              <a:rPr lang="ru-RU" sz="1600" dirty="0" smtClean="0">
                <a:solidFill>
                  <a:schemeClr val="bg1"/>
                </a:solidFill>
                <a:latin typeface="Book Antiqua" panose="02040602050305030304" pitchFamily="18" charset="0"/>
              </a:rPr>
              <a:t>клинический психолог</a:t>
            </a:r>
            <a:endParaRPr lang="ru-RU" sz="1600" dirty="0">
              <a:solidFill>
                <a:schemeClr val="bg1"/>
              </a:solidFill>
              <a:latin typeface="Book Antiqua" panose="02040602050305030304" pitchFamily="18" charset="0"/>
            </a:endParaRPr>
          </a:p>
        </p:txBody>
      </p:sp>
      <p:sp>
        <p:nvSpPr>
          <p:cNvPr id="2" name="Заголовок 1"/>
          <p:cNvSpPr>
            <a:spLocks noGrp="1"/>
          </p:cNvSpPr>
          <p:nvPr>
            <p:ph type="title"/>
          </p:nvPr>
        </p:nvSpPr>
        <p:spPr>
          <a:xfrm>
            <a:off x="1259632" y="-92546"/>
            <a:ext cx="6596402" cy="1655649"/>
          </a:xfrm>
        </p:spPr>
        <p:txBody>
          <a:bodyPr/>
          <a:lstStyle/>
          <a:p>
            <a:endParaRPr lang="ru-RU" dirty="0"/>
          </a:p>
        </p:txBody>
      </p:sp>
    </p:spTree>
    <p:extLst>
      <p:ext uri="{BB962C8B-B14F-4D97-AF65-F5344CB8AC3E}">
        <p14:creationId xmlns:p14="http://schemas.microsoft.com/office/powerpoint/2010/main" val="31696357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Прямоугольник 10"/>
          <p:cNvSpPr/>
          <p:nvPr/>
        </p:nvSpPr>
        <p:spPr>
          <a:xfrm>
            <a:off x="1187624" y="32594"/>
            <a:ext cx="7344816" cy="923330"/>
          </a:xfrm>
          <a:prstGeom prst="rect">
            <a:avLst/>
          </a:prstGeom>
        </p:spPr>
        <p:txBody>
          <a:bodyPr wrap="square">
            <a:spAutoFit/>
          </a:bodyPr>
          <a:lstStyle/>
          <a:p>
            <a:r>
              <a:rPr lang="ru-RU" dirty="0" smtClean="0">
                <a:solidFill>
                  <a:prstClr val="black"/>
                </a:solidFill>
              </a:rPr>
              <a:t>Человек опосредованно через познание мира познает самого </a:t>
            </a:r>
            <a:r>
              <a:rPr lang="ru-RU" dirty="0">
                <a:solidFill>
                  <a:prstClr val="black"/>
                </a:solidFill>
              </a:rPr>
              <a:t>себя: в процессе взаимодействия с внешним миром человек, выступая активно действующим лицом, познает мир, а вместе с тем и </a:t>
            </a:r>
            <a:r>
              <a:rPr lang="ru-RU" dirty="0" smtClean="0">
                <a:solidFill>
                  <a:prstClr val="black"/>
                </a:solidFill>
              </a:rPr>
              <a:t>себя.</a:t>
            </a:r>
            <a:endParaRPr lang="ru-RU" dirty="0">
              <a:solidFill>
                <a:prstClr val="black"/>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1260136"/>
            <a:ext cx="2289298" cy="143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192" y="1203598"/>
            <a:ext cx="2543665" cy="143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90594" y="1317997"/>
            <a:ext cx="213887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790594" y="3188940"/>
            <a:ext cx="2165414" cy="144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225044" y="2931790"/>
            <a:ext cx="1926425" cy="369332"/>
          </a:xfrm>
          <a:prstGeom prst="rect">
            <a:avLst/>
          </a:prstGeom>
          <a:noFill/>
        </p:spPr>
        <p:txBody>
          <a:bodyPr wrap="none" rtlCol="0">
            <a:spAutoFit/>
          </a:bodyPr>
          <a:lstStyle/>
          <a:p>
            <a:r>
              <a:rPr lang="ru-RU" dirty="0" smtClean="0">
                <a:solidFill>
                  <a:srgbClr val="FF0000"/>
                </a:solidFill>
              </a:rPr>
              <a:t>Человек и космос</a:t>
            </a:r>
            <a:endParaRPr lang="ru-RU" dirty="0">
              <a:solidFill>
                <a:srgbClr val="FF0000"/>
              </a:solidFill>
            </a:endParaRPr>
          </a:p>
        </p:txBody>
      </p:sp>
      <p:sp>
        <p:nvSpPr>
          <p:cNvPr id="12" name="TextBox 11"/>
          <p:cNvSpPr txBox="1"/>
          <p:nvPr/>
        </p:nvSpPr>
        <p:spPr>
          <a:xfrm>
            <a:off x="3670112" y="936857"/>
            <a:ext cx="2070760" cy="369332"/>
          </a:xfrm>
          <a:prstGeom prst="rect">
            <a:avLst/>
          </a:prstGeom>
          <a:noFill/>
        </p:spPr>
        <p:txBody>
          <a:bodyPr wrap="none" rtlCol="0">
            <a:spAutoFit/>
          </a:bodyPr>
          <a:lstStyle/>
          <a:p>
            <a:r>
              <a:rPr lang="ru-RU" dirty="0" smtClean="0">
                <a:solidFill>
                  <a:srgbClr val="FF0000"/>
                </a:solidFill>
              </a:rPr>
              <a:t>Человек и природа</a:t>
            </a:r>
            <a:endParaRPr lang="ru-RU" dirty="0">
              <a:solidFill>
                <a:srgbClr val="FF0000"/>
              </a:solidFill>
            </a:endParaRPr>
          </a:p>
        </p:txBody>
      </p:sp>
      <p:sp>
        <p:nvSpPr>
          <p:cNvPr id="13" name="TextBox 12"/>
          <p:cNvSpPr txBox="1"/>
          <p:nvPr/>
        </p:nvSpPr>
        <p:spPr>
          <a:xfrm>
            <a:off x="6372200" y="2681735"/>
            <a:ext cx="2338974" cy="369332"/>
          </a:xfrm>
          <a:prstGeom prst="rect">
            <a:avLst/>
          </a:prstGeom>
          <a:noFill/>
        </p:spPr>
        <p:txBody>
          <a:bodyPr wrap="none" rtlCol="0">
            <a:spAutoFit/>
          </a:bodyPr>
          <a:lstStyle/>
          <a:p>
            <a:r>
              <a:rPr lang="ru-RU" dirty="0" smtClean="0">
                <a:solidFill>
                  <a:srgbClr val="FF0000"/>
                </a:solidFill>
              </a:rPr>
              <a:t>Человек и технологии</a:t>
            </a:r>
            <a:endParaRPr lang="ru-RU" dirty="0">
              <a:solidFill>
                <a:srgbClr val="FF0000"/>
              </a:solidFill>
            </a:endParaRPr>
          </a:p>
        </p:txBody>
      </p:sp>
      <p:sp>
        <p:nvSpPr>
          <p:cNvPr id="14" name="TextBox 13"/>
          <p:cNvSpPr txBox="1"/>
          <p:nvPr/>
        </p:nvSpPr>
        <p:spPr>
          <a:xfrm>
            <a:off x="3670112" y="4628940"/>
            <a:ext cx="2484270" cy="369332"/>
          </a:xfrm>
          <a:prstGeom prst="rect">
            <a:avLst/>
          </a:prstGeom>
          <a:noFill/>
        </p:spPr>
        <p:txBody>
          <a:bodyPr wrap="none" rtlCol="0">
            <a:spAutoFit/>
          </a:bodyPr>
          <a:lstStyle/>
          <a:p>
            <a:r>
              <a:rPr lang="ru-RU" dirty="0" smtClean="0">
                <a:solidFill>
                  <a:srgbClr val="FF0000"/>
                </a:solidFill>
              </a:rPr>
              <a:t>Человек и другие люди</a:t>
            </a:r>
            <a:endParaRPr lang="ru-RU" dirty="0">
              <a:solidFill>
                <a:srgbClr val="FF0000"/>
              </a:solidFill>
            </a:endParaRPr>
          </a:p>
        </p:txBody>
      </p:sp>
      <p:sp>
        <p:nvSpPr>
          <p:cNvPr id="3" name="Прямоугольник 2"/>
          <p:cNvSpPr/>
          <p:nvPr/>
        </p:nvSpPr>
        <p:spPr>
          <a:xfrm>
            <a:off x="827583" y="3651870"/>
            <a:ext cx="2891002" cy="954107"/>
          </a:xfrm>
          <a:prstGeom prst="rect">
            <a:avLst/>
          </a:prstGeom>
        </p:spPr>
        <p:txBody>
          <a:bodyPr wrap="square">
            <a:spAutoFit/>
          </a:bodyPr>
          <a:lstStyle/>
          <a:p>
            <a:r>
              <a:rPr lang="en-US" sz="1400" i="1" dirty="0" smtClean="0"/>
              <a:t>“</a:t>
            </a:r>
            <a:r>
              <a:rPr lang="ru-RU" sz="1400" i="1" dirty="0" smtClean="0"/>
              <a:t>Чтобы </a:t>
            </a:r>
            <a:r>
              <a:rPr lang="ru-RU" sz="1400" i="1" dirty="0"/>
              <a:t>быть собой, </a:t>
            </a:r>
            <a:endParaRPr lang="en-US" sz="1400" i="1" dirty="0" smtClean="0"/>
          </a:p>
          <a:p>
            <a:r>
              <a:rPr lang="ru-RU" sz="1400" i="1" dirty="0" smtClean="0"/>
              <a:t>нужно </a:t>
            </a:r>
            <a:r>
              <a:rPr lang="ru-RU" sz="1400" i="1" dirty="0"/>
              <a:t>быть </a:t>
            </a:r>
            <a:r>
              <a:rPr lang="ru-RU" sz="1400" i="1" dirty="0" smtClean="0"/>
              <a:t>кем-то</a:t>
            </a:r>
            <a:r>
              <a:rPr lang="en-US" sz="1400" i="1" dirty="0" smtClean="0"/>
              <a:t>”</a:t>
            </a:r>
            <a:r>
              <a:rPr lang="ru-RU" sz="1400" i="1" dirty="0" smtClean="0"/>
              <a:t>.</a:t>
            </a:r>
            <a:endParaRPr lang="ru-RU" sz="1400" i="1" dirty="0"/>
          </a:p>
          <a:p>
            <a:endParaRPr lang="ru-RU" sz="1400" i="1" dirty="0" smtClean="0"/>
          </a:p>
          <a:p>
            <a:r>
              <a:rPr lang="ru-RU" sz="1400" i="1" dirty="0" smtClean="0"/>
              <a:t>Станислав </a:t>
            </a:r>
            <a:r>
              <a:rPr lang="ru-RU" sz="1400" i="1" dirty="0"/>
              <a:t>Ежи </a:t>
            </a:r>
            <a:r>
              <a:rPr lang="ru-RU" sz="1400" i="1" dirty="0" err="1"/>
              <a:t>Лец</a:t>
            </a:r>
            <a:endParaRPr lang="ru-RU" sz="1400" i="1" dirty="0"/>
          </a:p>
        </p:txBody>
      </p:sp>
      <p:sp>
        <p:nvSpPr>
          <p:cNvPr id="6" name="Прямоугольник 5"/>
          <p:cNvSpPr/>
          <p:nvPr/>
        </p:nvSpPr>
        <p:spPr>
          <a:xfrm>
            <a:off x="6228184" y="3310414"/>
            <a:ext cx="2790056" cy="1508105"/>
          </a:xfrm>
          <a:prstGeom prst="rect">
            <a:avLst/>
          </a:prstGeom>
        </p:spPr>
        <p:txBody>
          <a:bodyPr wrap="square">
            <a:spAutoFit/>
          </a:bodyPr>
          <a:lstStyle/>
          <a:p>
            <a:r>
              <a:rPr lang="en-US" sz="1400" i="1" dirty="0" smtClean="0"/>
              <a:t>“</a:t>
            </a:r>
            <a:r>
              <a:rPr lang="ru-RU" sz="1400" i="1" dirty="0" smtClean="0"/>
              <a:t>Я </a:t>
            </a:r>
            <a:r>
              <a:rPr lang="ru-RU" sz="1400" i="1" dirty="0"/>
              <a:t>ухожу в себя и открываю целый мир</a:t>
            </a:r>
            <a:r>
              <a:rPr lang="ru-RU" sz="1400" i="1" dirty="0" smtClean="0"/>
              <a:t>!</a:t>
            </a:r>
            <a:r>
              <a:rPr lang="en-US" sz="1400" i="1" dirty="0" smtClean="0"/>
              <a:t>”</a:t>
            </a:r>
          </a:p>
          <a:p>
            <a:endParaRPr lang="en-US" sz="1400" i="1" dirty="0"/>
          </a:p>
          <a:p>
            <a:r>
              <a:rPr lang="ru-RU" sz="1400" i="1" dirty="0" smtClean="0"/>
              <a:t>Иоганн Вольфганг Гёте</a:t>
            </a:r>
            <a:endParaRPr lang="ru-RU" sz="1400" i="1" dirty="0"/>
          </a:p>
          <a:p>
            <a:r>
              <a:rPr lang="ru-RU" dirty="0"/>
              <a:t/>
            </a:r>
            <a:br>
              <a:rPr lang="ru-RU" dirty="0"/>
            </a:br>
            <a:endParaRPr lang="ru-RU" dirty="0"/>
          </a:p>
        </p:txBody>
      </p:sp>
    </p:spTree>
    <p:extLst>
      <p:ext uri="{BB962C8B-B14F-4D97-AF65-F5344CB8AC3E}">
        <p14:creationId xmlns:p14="http://schemas.microsoft.com/office/powerpoint/2010/main" val="2013914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566E021-F3EA-184E-81E9-C97EBDFF7BF1}"/>
              </a:ext>
            </a:extLst>
          </p:cNvPr>
          <p:cNvSpPr txBox="1"/>
          <p:nvPr/>
        </p:nvSpPr>
        <p:spPr>
          <a:xfrm>
            <a:off x="1187624" y="267494"/>
            <a:ext cx="7560840" cy="1477328"/>
          </a:xfrm>
          <a:prstGeom prst="rect">
            <a:avLst/>
          </a:prstGeom>
          <a:noFill/>
        </p:spPr>
        <p:txBody>
          <a:bodyPr wrap="square" rtlCol="0">
            <a:spAutoFit/>
          </a:bodyPr>
          <a:lstStyle/>
          <a:p>
            <a:pPr algn="ctr"/>
            <a:endParaRPr lang="ru-RU" dirty="0" smtClean="0">
              <a:solidFill>
                <a:srgbClr val="FF0000"/>
              </a:solidFill>
            </a:endParaRPr>
          </a:p>
          <a:p>
            <a:pPr algn="ctr"/>
            <a:r>
              <a:rPr lang="ru-RU" dirty="0">
                <a:solidFill>
                  <a:srgbClr val="FF0000"/>
                </a:solidFill>
              </a:rPr>
              <a:t>Возраст – это качественно своеобразный период физического, психологического или поведенческого развития, характеризующийся присущими только ему особенностями. </a:t>
            </a:r>
            <a:endParaRPr lang="ru-RU" dirty="0" smtClean="0">
              <a:solidFill>
                <a:srgbClr val="FF0000"/>
              </a:solidFill>
            </a:endParaRPr>
          </a:p>
          <a:p>
            <a:pPr algn="ctr"/>
            <a:endParaRPr lang="ru-RU" dirty="0">
              <a:solidFill>
                <a:srgbClr val="FF0000"/>
              </a:solidFill>
            </a:endParaRPr>
          </a:p>
        </p:txBody>
      </p:sp>
      <p:graphicFrame>
        <p:nvGraphicFramePr>
          <p:cNvPr id="6" name="Схема 5"/>
          <p:cNvGraphicFramePr/>
          <p:nvPr>
            <p:extLst>
              <p:ext uri="{D42A27DB-BD31-4B8C-83A1-F6EECF244321}">
                <p14:modId xmlns:p14="http://schemas.microsoft.com/office/powerpoint/2010/main" val="3076723389"/>
              </p:ext>
            </p:extLst>
          </p:nvPr>
        </p:nvGraphicFramePr>
        <p:xfrm>
          <a:off x="2411760" y="1635646"/>
          <a:ext cx="5208240" cy="2680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807042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3507862"/>
            <a:ext cx="2226568" cy="16108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Прямоугольник 1"/>
          <p:cNvSpPr/>
          <p:nvPr/>
        </p:nvSpPr>
        <p:spPr>
          <a:xfrm>
            <a:off x="1043608" y="555526"/>
            <a:ext cx="7776864" cy="2308324"/>
          </a:xfrm>
          <a:prstGeom prst="rect">
            <a:avLst/>
          </a:prstGeom>
        </p:spPr>
        <p:txBody>
          <a:bodyPr wrap="square">
            <a:spAutoFit/>
          </a:bodyPr>
          <a:lstStyle/>
          <a:p>
            <a:pPr algn="ctr"/>
            <a:r>
              <a:rPr lang="ru-RU" sz="1600" dirty="0">
                <a:solidFill>
                  <a:srgbClr val="333333"/>
                </a:solidFill>
                <a:latin typeface="Helvetica Neue"/>
              </a:rPr>
              <a:t>«Фактор возраста, </a:t>
            </a:r>
            <a:endParaRPr lang="ru-RU" sz="1600" dirty="0" smtClean="0">
              <a:solidFill>
                <a:srgbClr val="333333"/>
              </a:solidFill>
              <a:latin typeface="Helvetica Neue"/>
            </a:endParaRPr>
          </a:p>
          <a:p>
            <a:pPr algn="ctr"/>
            <a:r>
              <a:rPr lang="ru-RU" sz="1600" dirty="0" smtClean="0">
                <a:solidFill>
                  <a:srgbClr val="333333"/>
                </a:solidFill>
                <a:latin typeface="Helvetica Neue"/>
              </a:rPr>
              <a:t>который </a:t>
            </a:r>
            <a:r>
              <a:rPr lang="ru-RU" sz="1600" dirty="0">
                <a:solidFill>
                  <a:srgbClr val="333333"/>
                </a:solidFill>
                <a:latin typeface="Helvetica Neue"/>
              </a:rPr>
              <a:t>рассматривается </a:t>
            </a:r>
            <a:r>
              <a:rPr lang="ru-RU" sz="1600" dirty="0" smtClean="0">
                <a:solidFill>
                  <a:srgbClr val="333333"/>
                </a:solidFill>
                <a:latin typeface="Helvetica Neue"/>
              </a:rPr>
              <a:t>в</a:t>
            </a:r>
            <a:r>
              <a:rPr lang="ru-RU" sz="1600" dirty="0" smtClean="0"/>
              <a:t> </a:t>
            </a:r>
            <a:r>
              <a:rPr lang="ru-RU" sz="1600" dirty="0" smtClean="0">
                <a:solidFill>
                  <a:srgbClr val="333333"/>
                </a:solidFill>
                <a:latin typeface="Helvetica Neue"/>
              </a:rPr>
              <a:t>психологических </a:t>
            </a:r>
            <a:r>
              <a:rPr lang="ru-RU" sz="1600" dirty="0">
                <a:solidFill>
                  <a:srgbClr val="333333"/>
                </a:solidFill>
                <a:latin typeface="Helvetica Neue"/>
              </a:rPr>
              <a:t>исследованиях, является в</a:t>
            </a:r>
            <a:r>
              <a:rPr lang="ru-RU" sz="1600" dirty="0"/>
              <a:t/>
            </a:r>
            <a:br>
              <a:rPr lang="ru-RU" sz="1600" dirty="0"/>
            </a:br>
            <a:r>
              <a:rPr lang="ru-RU" sz="1600" dirty="0">
                <a:solidFill>
                  <a:srgbClr val="333333"/>
                </a:solidFill>
                <a:latin typeface="Helvetica Neue"/>
              </a:rPr>
              <a:t>действительности суммацией разнородных явлений</a:t>
            </a:r>
            <a:r>
              <a:rPr lang="ru-RU" sz="1600" dirty="0"/>
              <a:t/>
            </a:r>
            <a:br>
              <a:rPr lang="ru-RU" sz="1600" dirty="0"/>
            </a:br>
            <a:r>
              <a:rPr lang="ru-RU" sz="1600" dirty="0">
                <a:solidFill>
                  <a:srgbClr val="333333"/>
                </a:solidFill>
                <a:latin typeface="Helvetica Neue"/>
              </a:rPr>
              <a:t>роста, общесоматического, полового и </a:t>
            </a:r>
            <a:r>
              <a:rPr lang="ru-RU" sz="1600" dirty="0" err="1">
                <a:solidFill>
                  <a:srgbClr val="333333"/>
                </a:solidFill>
                <a:latin typeface="Helvetica Neue"/>
              </a:rPr>
              <a:t>нервнопсихического</a:t>
            </a:r>
            <a:r>
              <a:rPr lang="ru-RU" sz="1600" dirty="0">
                <a:solidFill>
                  <a:srgbClr val="333333"/>
                </a:solidFill>
                <a:latin typeface="Helvetica Neue"/>
              </a:rPr>
              <a:t> созревания, зрелости и </a:t>
            </a:r>
            <a:r>
              <a:rPr lang="ru-RU" sz="1600" dirty="0" smtClean="0">
                <a:solidFill>
                  <a:srgbClr val="333333"/>
                </a:solidFill>
                <a:latin typeface="Helvetica Neue"/>
              </a:rPr>
              <a:t>старения,</a:t>
            </a:r>
            <a:r>
              <a:rPr lang="ru-RU" sz="1600" dirty="0" smtClean="0"/>
              <a:t> </a:t>
            </a:r>
            <a:r>
              <a:rPr lang="ru-RU" sz="1600" dirty="0" err="1" smtClean="0">
                <a:solidFill>
                  <a:srgbClr val="333333"/>
                </a:solidFill>
                <a:latin typeface="Helvetica Neue"/>
              </a:rPr>
              <a:t>конвергируемых</a:t>
            </a:r>
            <a:r>
              <a:rPr lang="ru-RU" sz="1600" dirty="0" smtClean="0">
                <a:solidFill>
                  <a:srgbClr val="333333"/>
                </a:solidFill>
                <a:latin typeface="Helvetica Neue"/>
              </a:rPr>
              <a:t> </a:t>
            </a:r>
            <a:r>
              <a:rPr lang="ru-RU" sz="1600" dirty="0">
                <a:solidFill>
                  <a:srgbClr val="333333"/>
                </a:solidFill>
                <a:latin typeface="Helvetica Neue"/>
              </a:rPr>
              <a:t>со многими сложными явлениями</a:t>
            </a:r>
            <a:r>
              <a:rPr lang="ru-RU" sz="1600" dirty="0"/>
              <a:t/>
            </a:r>
            <a:br>
              <a:rPr lang="ru-RU" sz="1600" dirty="0"/>
            </a:br>
            <a:r>
              <a:rPr lang="ru-RU" sz="1600" dirty="0">
                <a:solidFill>
                  <a:srgbClr val="333333"/>
                </a:solidFill>
                <a:latin typeface="Helvetica Neue"/>
              </a:rPr>
              <a:t>общественно-экономического, </a:t>
            </a:r>
            <a:r>
              <a:rPr lang="ru-RU" sz="1600" dirty="0" smtClean="0">
                <a:solidFill>
                  <a:srgbClr val="333333"/>
                </a:solidFill>
                <a:latin typeface="Helvetica Neue"/>
              </a:rPr>
              <a:t>культурного,</a:t>
            </a:r>
            <a:r>
              <a:rPr lang="ru-RU" sz="1600" dirty="0" smtClean="0"/>
              <a:t> </a:t>
            </a:r>
            <a:r>
              <a:rPr lang="ru-RU" sz="1600" dirty="0" smtClean="0">
                <a:solidFill>
                  <a:srgbClr val="333333"/>
                </a:solidFill>
                <a:latin typeface="Helvetica Neue"/>
              </a:rPr>
              <a:t>идеологического </a:t>
            </a:r>
            <a:r>
              <a:rPr lang="ru-RU" sz="1600" dirty="0">
                <a:solidFill>
                  <a:srgbClr val="333333"/>
                </a:solidFill>
                <a:latin typeface="Helvetica Neue"/>
              </a:rPr>
              <a:t>и </a:t>
            </a:r>
            <a:r>
              <a:rPr lang="ru-RU" sz="1600" dirty="0" smtClean="0">
                <a:solidFill>
                  <a:srgbClr val="333333"/>
                </a:solidFill>
                <a:latin typeface="Helvetica Neue"/>
              </a:rPr>
              <a:t>социально-психологического</a:t>
            </a:r>
            <a:r>
              <a:rPr lang="ru-RU" sz="1600" dirty="0" smtClean="0"/>
              <a:t> </a:t>
            </a:r>
            <a:r>
              <a:rPr lang="ru-RU" sz="1600" dirty="0" smtClean="0">
                <a:solidFill>
                  <a:srgbClr val="333333"/>
                </a:solidFill>
                <a:latin typeface="Helvetica Neue"/>
              </a:rPr>
              <a:t>развития </a:t>
            </a:r>
            <a:r>
              <a:rPr lang="ru-RU" sz="1600" dirty="0">
                <a:solidFill>
                  <a:srgbClr val="333333"/>
                </a:solidFill>
                <a:latin typeface="Helvetica Neue"/>
              </a:rPr>
              <a:t>человека в конкретных исторических</a:t>
            </a:r>
            <a:r>
              <a:rPr lang="ru-RU" sz="1600" dirty="0"/>
              <a:t/>
            </a:r>
            <a:br>
              <a:rPr lang="ru-RU" sz="1600" dirty="0"/>
            </a:br>
            <a:r>
              <a:rPr lang="ru-RU" sz="1600" dirty="0">
                <a:solidFill>
                  <a:srgbClr val="333333"/>
                </a:solidFill>
                <a:latin typeface="Helvetica Neue"/>
              </a:rPr>
              <a:t>условиях». </a:t>
            </a:r>
            <a:endParaRPr lang="ru-RU" sz="1600" dirty="0" smtClean="0">
              <a:solidFill>
                <a:srgbClr val="333333"/>
              </a:solidFill>
              <a:latin typeface="Helvetica Neue"/>
            </a:endParaRPr>
          </a:p>
          <a:p>
            <a:pPr algn="just"/>
            <a:r>
              <a:rPr lang="ru-RU" sz="1600" dirty="0" smtClean="0">
                <a:solidFill>
                  <a:srgbClr val="333333"/>
                </a:solidFill>
                <a:latin typeface="Helvetica Neue"/>
              </a:rPr>
              <a:t>Б.Г. Ананьев</a:t>
            </a:r>
            <a:endParaRPr lang="ru-RU" sz="1600" dirty="0"/>
          </a:p>
        </p:txBody>
      </p:sp>
    </p:spTree>
    <p:extLst>
      <p:ext uri="{BB962C8B-B14F-4D97-AF65-F5344CB8AC3E}">
        <p14:creationId xmlns:p14="http://schemas.microsoft.com/office/powerpoint/2010/main" val="2129005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FDAB41D-B87B-4F26-8082-130FB7FED33D}" type="slidenum">
              <a:rPr lang="ru-RU" smtClean="0">
                <a:solidFill>
                  <a:prstClr val="black">
                    <a:tint val="75000"/>
                  </a:prstClr>
                </a:solidFill>
              </a:rPr>
              <a:pPr/>
              <a:t>13</a:t>
            </a:fld>
            <a:endParaRPr lang="ru-RU">
              <a:solidFill>
                <a:prstClr val="black">
                  <a:tint val="75000"/>
                </a:prstClr>
              </a:solidFill>
            </a:endParaRPr>
          </a:p>
        </p:txBody>
      </p:sp>
      <p:sp>
        <p:nvSpPr>
          <p:cNvPr id="2" name="Прямоугольник 1"/>
          <p:cNvSpPr/>
          <p:nvPr/>
        </p:nvSpPr>
        <p:spPr>
          <a:xfrm>
            <a:off x="395536" y="987574"/>
            <a:ext cx="7056784" cy="3046988"/>
          </a:xfrm>
          <a:prstGeom prst="rect">
            <a:avLst/>
          </a:prstGeom>
        </p:spPr>
        <p:txBody>
          <a:bodyPr wrap="square">
            <a:spAutoFit/>
          </a:bodyPr>
          <a:lstStyle/>
          <a:p>
            <a:pPr marL="342900" indent="-342900">
              <a:buAutoNum type="arabicPeriod"/>
            </a:pPr>
            <a:r>
              <a:rPr lang="ru-RU" sz="1600" dirty="0" smtClean="0">
                <a:solidFill>
                  <a:srgbClr val="000000"/>
                </a:solidFill>
              </a:rPr>
              <a:t>Социальная </a:t>
            </a:r>
            <a:r>
              <a:rPr lang="ru-RU" sz="1600" dirty="0">
                <a:solidFill>
                  <a:srgbClr val="000000"/>
                </a:solidFill>
              </a:rPr>
              <a:t>ситуация развития - совершенно своеобразные, специфические для данного возраста, исключительно единственные и неповторимые отношения между ребенком и окружающей его действительностью. (Л. С. Выготский</a:t>
            </a:r>
            <a:r>
              <a:rPr lang="ru-RU" sz="1600" dirty="0" smtClean="0">
                <a:solidFill>
                  <a:srgbClr val="000000"/>
                </a:solidFill>
              </a:rPr>
              <a:t>).</a:t>
            </a:r>
          </a:p>
          <a:p>
            <a:pPr marL="342900" indent="-342900">
              <a:buAutoNum type="arabicPeriod"/>
            </a:pPr>
            <a:endParaRPr lang="ru-RU" sz="1600" dirty="0" smtClean="0">
              <a:solidFill>
                <a:srgbClr val="000000"/>
              </a:solidFill>
            </a:endParaRPr>
          </a:p>
          <a:p>
            <a:pPr marL="342900" indent="-342900">
              <a:buAutoNum type="arabicPeriod"/>
            </a:pPr>
            <a:r>
              <a:rPr lang="ru-RU" sz="1600" dirty="0" smtClean="0">
                <a:solidFill>
                  <a:srgbClr val="000000"/>
                </a:solidFill>
              </a:rPr>
              <a:t> </a:t>
            </a:r>
            <a:r>
              <a:rPr lang="ru-RU" sz="1600" dirty="0">
                <a:solidFill>
                  <a:srgbClr val="000000"/>
                </a:solidFill>
              </a:rPr>
              <a:t>Новообразования - психические и социальные изменения, которые впервые возникают на данном возрастном этапе и которые определяют ход дальнейшего психического </a:t>
            </a:r>
            <a:r>
              <a:rPr lang="ru-RU" sz="1600" dirty="0" smtClean="0">
                <a:solidFill>
                  <a:srgbClr val="000000"/>
                </a:solidFill>
              </a:rPr>
              <a:t>развития.</a:t>
            </a:r>
          </a:p>
          <a:p>
            <a:pPr marL="342900" indent="-342900">
              <a:buAutoNum type="arabicPeriod"/>
            </a:pPr>
            <a:endParaRPr lang="ru-RU" sz="1600" dirty="0" smtClean="0">
              <a:solidFill>
                <a:srgbClr val="000000"/>
              </a:solidFill>
            </a:endParaRPr>
          </a:p>
          <a:p>
            <a:pPr marL="342900" indent="-342900">
              <a:buAutoNum type="arabicPeriod"/>
            </a:pPr>
            <a:r>
              <a:rPr lang="ru-RU" sz="1600" dirty="0" smtClean="0">
                <a:solidFill>
                  <a:srgbClr val="000000"/>
                </a:solidFill>
              </a:rPr>
              <a:t> </a:t>
            </a:r>
            <a:r>
              <a:rPr lang="ru-RU" sz="1600" dirty="0">
                <a:solidFill>
                  <a:srgbClr val="000000"/>
                </a:solidFill>
              </a:rPr>
              <a:t>Ведущая деятельность - это деятельность, в наибольшей степени способствующая психическому и поведенческому развитию ребенка в данный период его жизни и ведущая развитие за собой (</a:t>
            </a:r>
            <a:r>
              <a:rPr lang="ru-RU" sz="1600" dirty="0" err="1">
                <a:solidFill>
                  <a:srgbClr val="000000"/>
                </a:solidFill>
              </a:rPr>
              <a:t>Эльконин</a:t>
            </a:r>
            <a:r>
              <a:rPr lang="ru-RU" sz="1600" dirty="0">
                <a:solidFill>
                  <a:srgbClr val="000000"/>
                </a:solidFill>
              </a:rPr>
              <a:t> Д.Б.).</a:t>
            </a:r>
            <a:endParaRPr lang="ru-RU" sz="1600" dirty="0"/>
          </a:p>
        </p:txBody>
      </p:sp>
      <p:sp>
        <p:nvSpPr>
          <p:cNvPr id="3" name="Прямоугольник 2"/>
          <p:cNvSpPr/>
          <p:nvPr/>
        </p:nvSpPr>
        <p:spPr>
          <a:xfrm>
            <a:off x="2286000" y="309593"/>
            <a:ext cx="4572000" cy="523220"/>
          </a:xfrm>
          <a:prstGeom prst="rect">
            <a:avLst/>
          </a:prstGeom>
        </p:spPr>
        <p:txBody>
          <a:bodyPr>
            <a:spAutoFit/>
          </a:bodyPr>
          <a:lstStyle/>
          <a:p>
            <a:r>
              <a:rPr lang="ru-RU" sz="2800" b="1" dirty="0" smtClean="0">
                <a:solidFill>
                  <a:srgbClr val="FF0000"/>
                </a:solidFill>
              </a:rPr>
              <a:t>Компоненты возраста</a:t>
            </a:r>
            <a:endParaRPr lang="ru-RU" sz="2800" b="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288" y="764380"/>
            <a:ext cx="1809750" cy="145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51440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FDAB41D-B87B-4F26-8082-130FB7FED33D}" type="slidenum">
              <a:rPr lang="ru-RU" smtClean="0">
                <a:solidFill>
                  <a:prstClr val="black">
                    <a:tint val="75000"/>
                  </a:prstClr>
                </a:solidFill>
              </a:rPr>
              <a:pPr/>
              <a:t>14</a:t>
            </a:fld>
            <a:endParaRPr lang="ru-RU">
              <a:solidFill>
                <a:prstClr val="black">
                  <a:tint val="75000"/>
                </a:prstClr>
              </a:solidFill>
            </a:endParaRPr>
          </a:p>
        </p:txBody>
      </p:sp>
      <p:sp>
        <p:nvSpPr>
          <p:cNvPr id="3" name="Объект 2"/>
          <p:cNvSpPr>
            <a:spLocks noGrp="1"/>
          </p:cNvSpPr>
          <p:nvPr>
            <p:ph idx="4294967295"/>
          </p:nvPr>
        </p:nvSpPr>
        <p:spPr>
          <a:xfrm>
            <a:off x="0" y="411163"/>
            <a:ext cx="8435975" cy="4183062"/>
          </a:xfrm>
        </p:spPr>
        <p:txBody>
          <a:bodyPr>
            <a:noAutofit/>
          </a:bodyPr>
          <a:lstStyle/>
          <a:p>
            <a:pPr algn="ctr">
              <a:spcBef>
                <a:spcPts val="0"/>
              </a:spcBef>
            </a:pPr>
            <a:r>
              <a:rPr lang="ru-RU" sz="1400" b="1" dirty="0">
                <a:solidFill>
                  <a:srgbClr val="333333"/>
                </a:solidFill>
                <a:latin typeface="Helvetica Neue"/>
              </a:rPr>
              <a:t>Составляющие </a:t>
            </a:r>
            <a:r>
              <a:rPr lang="ru-RU" sz="1400" b="1" dirty="0" smtClean="0">
                <a:solidFill>
                  <a:srgbClr val="333333"/>
                </a:solidFill>
                <a:latin typeface="Helvetica Neue"/>
              </a:rPr>
              <a:t>возрастного психологического портрета человека</a:t>
            </a:r>
            <a:r>
              <a:rPr lang="ru-RU" sz="1400" b="1" dirty="0"/>
              <a:t/>
            </a:r>
            <a:br>
              <a:rPr lang="ru-RU" sz="1400" b="1" dirty="0"/>
            </a:br>
            <a:endParaRPr lang="ru-RU" sz="1400" b="1" dirty="0" smtClean="0"/>
          </a:p>
          <a:p>
            <a:pPr marL="0" indent="0">
              <a:spcBef>
                <a:spcPts val="0"/>
              </a:spcBef>
              <a:buNone/>
            </a:pPr>
            <a:r>
              <a:rPr lang="ru-RU" sz="1400" dirty="0" smtClean="0">
                <a:solidFill>
                  <a:srgbClr val="FF0000"/>
                </a:solidFill>
                <a:latin typeface="Helvetica Neue"/>
              </a:rPr>
              <a:t>Социальная </a:t>
            </a:r>
            <a:r>
              <a:rPr lang="ru-RU" sz="1400" dirty="0">
                <a:solidFill>
                  <a:srgbClr val="FF0000"/>
                </a:solidFill>
                <a:latin typeface="Helvetica Neue"/>
              </a:rPr>
              <a:t>ситуация развития – </a:t>
            </a:r>
            <a:r>
              <a:rPr lang="ru-RU" sz="1400" dirty="0" smtClean="0">
                <a:solidFill>
                  <a:srgbClr val="FF0000"/>
                </a:solidFill>
                <a:latin typeface="Helvetica Neue"/>
              </a:rPr>
              <a:t>система взаимоотношений </a:t>
            </a:r>
            <a:r>
              <a:rPr lang="ru-RU" sz="1400" dirty="0">
                <a:solidFill>
                  <a:srgbClr val="FF0000"/>
                </a:solidFill>
                <a:latin typeface="Helvetica Neue"/>
              </a:rPr>
              <a:t>ребенка со значимыми</a:t>
            </a:r>
            <a:r>
              <a:rPr lang="ru-RU" sz="1400" dirty="0">
                <a:solidFill>
                  <a:srgbClr val="FF0000"/>
                </a:solidFill>
              </a:rPr>
              <a:t/>
            </a:r>
            <a:br>
              <a:rPr lang="ru-RU" sz="1400" dirty="0">
                <a:solidFill>
                  <a:srgbClr val="FF0000"/>
                </a:solidFill>
              </a:rPr>
            </a:br>
            <a:r>
              <a:rPr lang="ru-RU" sz="1400" dirty="0">
                <a:solidFill>
                  <a:srgbClr val="FF0000"/>
                </a:solidFill>
                <a:latin typeface="Helvetica Neue"/>
              </a:rPr>
              <a:t>для него лицами</a:t>
            </a:r>
            <a:r>
              <a:rPr lang="ru-RU" sz="1400" dirty="0" smtClean="0">
                <a:solidFill>
                  <a:srgbClr val="FF0000"/>
                </a:solidFill>
                <a:latin typeface="Helvetica Neue"/>
              </a:rPr>
              <a:t>.</a:t>
            </a:r>
          </a:p>
          <a:p>
            <a:pPr marL="0" indent="0">
              <a:spcBef>
                <a:spcPts val="0"/>
              </a:spcBef>
              <a:buNone/>
            </a:pPr>
            <a:r>
              <a:rPr lang="ru-RU" sz="1400" dirty="0">
                <a:solidFill>
                  <a:srgbClr val="FF0000"/>
                </a:solidFill>
              </a:rPr>
              <a:t/>
            </a:r>
            <a:br>
              <a:rPr lang="ru-RU" sz="1400" dirty="0">
                <a:solidFill>
                  <a:srgbClr val="FF0000"/>
                </a:solidFill>
              </a:rPr>
            </a:br>
            <a:r>
              <a:rPr lang="ru-RU" sz="1400" dirty="0">
                <a:solidFill>
                  <a:srgbClr val="FF0000"/>
                </a:solidFill>
                <a:latin typeface="Helvetica Neue"/>
              </a:rPr>
              <a:t>Деятельность – </a:t>
            </a:r>
            <a:r>
              <a:rPr lang="ru-RU" sz="1400" dirty="0" smtClean="0">
                <a:solidFill>
                  <a:srgbClr val="FF0000"/>
                </a:solidFill>
                <a:latin typeface="Helvetica Neue"/>
              </a:rPr>
              <a:t>целенаправленная активность психики, психика формируется в деятельности</a:t>
            </a:r>
            <a:r>
              <a:rPr lang="ru-RU" sz="1400" dirty="0">
                <a:solidFill>
                  <a:srgbClr val="FF0000"/>
                </a:solidFill>
                <a:latin typeface="Helvetica Neue"/>
              </a:rPr>
              <a:t>, и проявляется в ней</a:t>
            </a:r>
            <a:r>
              <a:rPr lang="ru-RU" sz="1400" dirty="0" smtClean="0">
                <a:solidFill>
                  <a:srgbClr val="FF0000"/>
                </a:solidFill>
                <a:latin typeface="Helvetica Neue"/>
              </a:rPr>
              <a:t>.</a:t>
            </a:r>
          </a:p>
          <a:p>
            <a:pPr marL="0" indent="0">
              <a:spcBef>
                <a:spcPts val="0"/>
              </a:spcBef>
              <a:buNone/>
            </a:pPr>
            <a:r>
              <a:rPr lang="ru-RU" sz="1400" dirty="0">
                <a:solidFill>
                  <a:srgbClr val="FF0000"/>
                </a:solidFill>
              </a:rPr>
              <a:t/>
            </a:r>
            <a:br>
              <a:rPr lang="ru-RU" sz="1400" dirty="0">
                <a:solidFill>
                  <a:srgbClr val="FF0000"/>
                </a:solidFill>
              </a:rPr>
            </a:br>
            <a:r>
              <a:rPr lang="ru-RU" sz="1400" dirty="0">
                <a:solidFill>
                  <a:srgbClr val="FF0000"/>
                </a:solidFill>
                <a:latin typeface="Helvetica Neue"/>
              </a:rPr>
              <a:t>Возрастные новообразования – достижения </a:t>
            </a:r>
            <a:r>
              <a:rPr lang="ru-RU" sz="1400" dirty="0" smtClean="0">
                <a:solidFill>
                  <a:srgbClr val="FF0000"/>
                </a:solidFill>
                <a:latin typeface="Helvetica Neue"/>
              </a:rPr>
              <a:t>в разных </a:t>
            </a:r>
            <a:r>
              <a:rPr lang="ru-RU" sz="1400" dirty="0">
                <a:solidFill>
                  <a:srgbClr val="FF0000"/>
                </a:solidFill>
                <a:latin typeface="Helvetica Neue"/>
              </a:rPr>
              <a:t>областях психической </a:t>
            </a:r>
            <a:r>
              <a:rPr lang="ru-RU" sz="1400" dirty="0" smtClean="0">
                <a:solidFill>
                  <a:srgbClr val="FF0000"/>
                </a:solidFill>
                <a:latin typeface="Helvetica Neue"/>
              </a:rPr>
              <a:t>жизни человека</a:t>
            </a:r>
            <a:r>
              <a:rPr lang="ru-RU" sz="1400" dirty="0">
                <a:solidFill>
                  <a:srgbClr val="FF0000"/>
                </a:solidFill>
                <a:latin typeface="Helvetica Neue"/>
              </a:rPr>
              <a:t>.</a:t>
            </a:r>
            <a:r>
              <a:rPr lang="ru-RU" sz="1400" dirty="0">
                <a:solidFill>
                  <a:srgbClr val="FF0000"/>
                </a:solidFill>
              </a:rPr>
              <a:t/>
            </a:r>
            <a:br>
              <a:rPr lang="ru-RU" sz="1400" dirty="0">
                <a:solidFill>
                  <a:srgbClr val="FF0000"/>
                </a:solidFill>
              </a:rPr>
            </a:br>
            <a:endParaRPr lang="ru-RU" sz="1400" b="1" dirty="0">
              <a:solidFill>
                <a:srgbClr val="FF0000"/>
              </a:solidFill>
              <a:latin typeface="Helvetica Neue"/>
            </a:endParaRPr>
          </a:p>
          <a:p>
            <a:pPr algn="ctr">
              <a:spcBef>
                <a:spcPts val="0"/>
              </a:spcBef>
            </a:pPr>
            <a:r>
              <a:rPr lang="ru-RU" sz="1400" b="1" dirty="0" smtClean="0">
                <a:solidFill>
                  <a:srgbClr val="333333"/>
                </a:solidFill>
                <a:latin typeface="Helvetica Neue"/>
              </a:rPr>
              <a:t>Закономерности </a:t>
            </a:r>
            <a:r>
              <a:rPr lang="ru-RU" sz="1400" b="1" dirty="0">
                <a:solidFill>
                  <a:srgbClr val="333333"/>
                </a:solidFill>
                <a:latin typeface="Helvetica Neue"/>
              </a:rPr>
              <a:t>развития</a:t>
            </a:r>
          </a:p>
          <a:p>
            <a:pPr marL="0" indent="0" algn="ctr">
              <a:spcBef>
                <a:spcPts val="0"/>
              </a:spcBef>
              <a:buNone/>
            </a:pPr>
            <a:r>
              <a:rPr lang="ru-RU" sz="1400" dirty="0">
                <a:solidFill>
                  <a:srgbClr val="333333"/>
                </a:solidFill>
                <a:latin typeface="Helvetica Neue"/>
              </a:rPr>
              <a:t>Единство биологического и </a:t>
            </a:r>
            <a:r>
              <a:rPr lang="ru-RU" sz="1400" dirty="0" smtClean="0">
                <a:solidFill>
                  <a:srgbClr val="333333"/>
                </a:solidFill>
                <a:latin typeface="Helvetica Neue"/>
              </a:rPr>
              <a:t>социального становления.</a:t>
            </a:r>
          </a:p>
          <a:p>
            <a:pPr marL="0" indent="0" algn="ctr">
              <a:spcBef>
                <a:spcPts val="0"/>
              </a:spcBef>
              <a:buNone/>
            </a:pPr>
            <a:r>
              <a:rPr lang="ru-RU" sz="1400" dirty="0"/>
              <a:t/>
            </a:r>
            <a:br>
              <a:rPr lang="ru-RU" sz="1400" dirty="0"/>
            </a:br>
            <a:r>
              <a:rPr lang="ru-RU" sz="1400" dirty="0">
                <a:solidFill>
                  <a:srgbClr val="FF0000"/>
                </a:solidFill>
                <a:latin typeface="Helvetica Neue"/>
              </a:rPr>
              <a:t>Р – появление новых качеств.</a:t>
            </a:r>
            <a:r>
              <a:rPr lang="ru-RU" sz="1400" dirty="0">
                <a:solidFill>
                  <a:srgbClr val="FF0000"/>
                </a:solidFill>
              </a:rPr>
              <a:t/>
            </a:r>
            <a:br>
              <a:rPr lang="ru-RU" sz="1400" dirty="0">
                <a:solidFill>
                  <a:srgbClr val="FF0000"/>
                </a:solidFill>
              </a:rPr>
            </a:br>
            <a:r>
              <a:rPr lang="ru-RU" sz="1400" dirty="0">
                <a:solidFill>
                  <a:srgbClr val="FF0000"/>
                </a:solidFill>
                <a:latin typeface="Helvetica Neue"/>
              </a:rPr>
              <a:t>Р – </a:t>
            </a:r>
            <a:r>
              <a:rPr lang="ru-RU" sz="1400" dirty="0" err="1">
                <a:solidFill>
                  <a:srgbClr val="FF0000"/>
                </a:solidFill>
                <a:latin typeface="Helvetica Neue"/>
              </a:rPr>
              <a:t>этапностью</a:t>
            </a:r>
            <a:r>
              <a:rPr lang="ru-RU" sz="1400" dirty="0">
                <a:solidFill>
                  <a:srgbClr val="FF0000"/>
                </a:solidFill>
                <a:latin typeface="Helvetica Neue"/>
              </a:rPr>
              <a:t>, периодичностью.</a:t>
            </a:r>
            <a:r>
              <a:rPr lang="ru-RU" sz="1400" dirty="0">
                <a:solidFill>
                  <a:srgbClr val="FF0000"/>
                </a:solidFill>
              </a:rPr>
              <a:t/>
            </a:r>
            <a:br>
              <a:rPr lang="ru-RU" sz="1400" dirty="0">
                <a:solidFill>
                  <a:srgbClr val="FF0000"/>
                </a:solidFill>
              </a:rPr>
            </a:br>
            <a:r>
              <a:rPr lang="ru-RU" sz="1400" dirty="0">
                <a:solidFill>
                  <a:srgbClr val="FF0000"/>
                </a:solidFill>
                <a:latin typeface="Helvetica Neue"/>
              </a:rPr>
              <a:t>Р – процесс </a:t>
            </a:r>
            <a:r>
              <a:rPr lang="ru-RU" sz="1400" dirty="0" smtClean="0">
                <a:solidFill>
                  <a:srgbClr val="FF0000"/>
                </a:solidFill>
                <a:latin typeface="Helvetica Neue"/>
              </a:rPr>
              <a:t>последовательный, поступательный</a:t>
            </a:r>
            <a:r>
              <a:rPr lang="ru-RU" sz="1400" dirty="0">
                <a:solidFill>
                  <a:srgbClr val="FF0000"/>
                </a:solidFill>
                <a:latin typeface="Helvetica Neue"/>
              </a:rPr>
              <a:t>.</a:t>
            </a:r>
            <a:r>
              <a:rPr lang="ru-RU" sz="1400" dirty="0">
                <a:solidFill>
                  <a:srgbClr val="FF0000"/>
                </a:solidFill>
              </a:rPr>
              <a:t/>
            </a:r>
            <a:br>
              <a:rPr lang="ru-RU" sz="1400" dirty="0">
                <a:solidFill>
                  <a:srgbClr val="FF0000"/>
                </a:solidFill>
              </a:rPr>
            </a:br>
            <a:r>
              <a:rPr lang="ru-RU" sz="1400" dirty="0">
                <a:solidFill>
                  <a:srgbClr val="FF0000"/>
                </a:solidFill>
                <a:latin typeface="Helvetica Neue"/>
              </a:rPr>
              <a:t>Р – процесс </a:t>
            </a:r>
            <a:r>
              <a:rPr lang="ru-RU" sz="1400" dirty="0" err="1">
                <a:solidFill>
                  <a:srgbClr val="FF0000"/>
                </a:solidFill>
                <a:latin typeface="Helvetica Neue"/>
              </a:rPr>
              <a:t>гетерохронный</a:t>
            </a:r>
            <a:r>
              <a:rPr lang="ru-RU" sz="1400" dirty="0">
                <a:solidFill>
                  <a:srgbClr val="FF0000"/>
                </a:solidFill>
                <a:latin typeface="Helvetica Neue"/>
              </a:rPr>
              <a:t>.</a:t>
            </a:r>
            <a:r>
              <a:rPr lang="ru-RU" sz="1400" dirty="0">
                <a:solidFill>
                  <a:srgbClr val="FF0000"/>
                </a:solidFill>
              </a:rPr>
              <a:t/>
            </a:r>
            <a:br>
              <a:rPr lang="ru-RU" sz="1400" dirty="0">
                <a:solidFill>
                  <a:srgbClr val="FF0000"/>
                </a:solidFill>
              </a:rPr>
            </a:br>
            <a:r>
              <a:rPr lang="ru-RU" sz="1400" dirty="0">
                <a:solidFill>
                  <a:srgbClr val="FF0000"/>
                </a:solidFill>
                <a:latin typeface="Helvetica Neue"/>
              </a:rPr>
              <a:t>Р – процесс динамический.</a:t>
            </a:r>
            <a:r>
              <a:rPr lang="ru-RU" sz="1400" dirty="0">
                <a:solidFill>
                  <a:srgbClr val="FF0000"/>
                </a:solidFill>
              </a:rPr>
              <a:t/>
            </a:r>
            <a:br>
              <a:rPr lang="ru-RU" sz="1400" dirty="0">
                <a:solidFill>
                  <a:srgbClr val="FF0000"/>
                </a:solidFill>
              </a:rPr>
            </a:br>
            <a:r>
              <a:rPr lang="ru-RU" sz="1400" dirty="0">
                <a:solidFill>
                  <a:srgbClr val="FF0000"/>
                </a:solidFill>
                <a:latin typeface="Helvetica Neue"/>
              </a:rPr>
              <a:t>Р – процесс </a:t>
            </a:r>
            <a:r>
              <a:rPr lang="ru-RU" sz="1400" dirty="0" smtClean="0">
                <a:solidFill>
                  <a:srgbClr val="FF0000"/>
                </a:solidFill>
                <a:latin typeface="Helvetica Neue"/>
              </a:rPr>
              <a:t>интегративный.</a:t>
            </a:r>
            <a:endParaRPr lang="ru-RU" sz="1400" dirty="0">
              <a:solidFill>
                <a:srgbClr val="FF0000"/>
              </a:solidFill>
            </a:endParaRPr>
          </a:p>
        </p:txBody>
      </p:sp>
    </p:spTree>
    <p:extLst>
      <p:ext uri="{BB962C8B-B14F-4D97-AF65-F5344CB8AC3E}">
        <p14:creationId xmlns:p14="http://schemas.microsoft.com/office/powerpoint/2010/main" val="35220549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43608" y="555526"/>
            <a:ext cx="7776864" cy="3139321"/>
          </a:xfrm>
          <a:prstGeom prst="rect">
            <a:avLst/>
          </a:prstGeom>
        </p:spPr>
        <p:txBody>
          <a:bodyPr wrap="square">
            <a:spAutoFit/>
          </a:bodyPr>
          <a:lstStyle/>
          <a:p>
            <a:pPr algn="ctr"/>
            <a:r>
              <a:rPr lang="ru-RU" sz="1600" dirty="0" smtClean="0">
                <a:solidFill>
                  <a:srgbClr val="333333"/>
                </a:solidFill>
                <a:latin typeface="Helvetica Neue"/>
              </a:rPr>
              <a:t>Факторы развития:</a:t>
            </a:r>
          </a:p>
          <a:p>
            <a:pPr algn="ctr"/>
            <a:endParaRPr lang="ru-RU" sz="1600" dirty="0" smtClean="0">
              <a:solidFill>
                <a:srgbClr val="333333"/>
              </a:solidFill>
              <a:latin typeface="Helvetica Neue"/>
            </a:endParaRPr>
          </a:p>
          <a:p>
            <a:pPr algn="ctr"/>
            <a:r>
              <a:rPr lang="ru-RU" sz="1600" dirty="0" smtClean="0">
                <a:solidFill>
                  <a:srgbClr val="FF0000"/>
                </a:solidFill>
                <a:latin typeface="Helvetica Neue"/>
              </a:rPr>
              <a:t>Общие: </a:t>
            </a:r>
            <a:r>
              <a:rPr lang="ru-RU" sz="1600" dirty="0" smtClean="0">
                <a:solidFill>
                  <a:srgbClr val="333333"/>
                </a:solidFill>
                <a:latin typeface="Helvetica Neue"/>
              </a:rPr>
              <a:t>среда, наследственность</a:t>
            </a:r>
          </a:p>
          <a:p>
            <a:pPr algn="ctr"/>
            <a:r>
              <a:rPr lang="ru-RU" sz="1600" dirty="0" smtClean="0">
                <a:solidFill>
                  <a:srgbClr val="FF0000"/>
                </a:solidFill>
                <a:latin typeface="Helvetica Neue"/>
              </a:rPr>
              <a:t>Частные: </a:t>
            </a:r>
            <a:r>
              <a:rPr lang="ru-RU" sz="1600" dirty="0" smtClean="0">
                <a:solidFill>
                  <a:srgbClr val="333333"/>
                </a:solidFill>
                <a:latin typeface="Helvetica Neue"/>
              </a:rPr>
              <a:t>обучение, воспитание, зона актуального и зона ближайшего развития, активность субъекта.  </a:t>
            </a:r>
          </a:p>
          <a:p>
            <a:pPr algn="ctr"/>
            <a:endParaRPr lang="ru-RU" sz="1600" dirty="0">
              <a:solidFill>
                <a:srgbClr val="333333"/>
              </a:solidFill>
              <a:latin typeface="Helvetica Neue"/>
            </a:endParaRPr>
          </a:p>
          <a:p>
            <a:pPr algn="just"/>
            <a:r>
              <a:rPr lang="ru-RU" sz="1600" b="1" dirty="0"/>
              <a:t>Психическое развитие </a:t>
            </a:r>
            <a:r>
              <a:rPr lang="ru-RU" sz="1600" dirty="0"/>
              <a:t>– закономерное изменение психических явлений во времени, выражающееся в их количественных, качественных и структурных преобразованиях (А. В. Петровский).</a:t>
            </a:r>
            <a:endParaRPr lang="ru-RU" sz="1600" dirty="0">
              <a:solidFill>
                <a:srgbClr val="333333"/>
              </a:solidFill>
              <a:latin typeface="Helvetica Neue"/>
            </a:endParaRPr>
          </a:p>
          <a:p>
            <a:pPr algn="ctr"/>
            <a:endParaRPr lang="ru-RU" sz="1600" dirty="0" smtClean="0">
              <a:solidFill>
                <a:srgbClr val="333333"/>
              </a:solidFill>
              <a:latin typeface="Helvetica Neue"/>
            </a:endParaRPr>
          </a:p>
          <a:p>
            <a:pPr algn="ctr"/>
            <a:endParaRPr lang="ru-RU" sz="1600" dirty="0">
              <a:solidFill>
                <a:srgbClr val="333333"/>
              </a:solidFill>
              <a:latin typeface="Helvetica Neue"/>
            </a:endParaRPr>
          </a:p>
          <a:p>
            <a:pPr algn="just"/>
            <a:endParaRPr lang="ru-RU" sz="1600" dirty="0"/>
          </a:p>
        </p:txBody>
      </p:sp>
      <p:pic>
        <p:nvPicPr>
          <p:cNvPr id="4098"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514128" y="2931790"/>
            <a:ext cx="4835823" cy="2007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0658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FDAB41D-B87B-4F26-8082-130FB7FED33D}" type="slidenum">
              <a:rPr lang="ru-RU" smtClean="0">
                <a:solidFill>
                  <a:prstClr val="black">
                    <a:tint val="75000"/>
                  </a:prstClr>
                </a:solidFill>
              </a:rPr>
              <a:pPr/>
              <a:t>16</a:t>
            </a:fld>
            <a:endParaRPr lang="ru-RU">
              <a:solidFill>
                <a:prstClr val="black">
                  <a:tint val="75000"/>
                </a:prstClr>
              </a:solidFill>
            </a:endParaRPr>
          </a:p>
        </p:txBody>
      </p:sp>
      <p:pic>
        <p:nvPicPr>
          <p:cNvPr id="5122" name="Picture 2"/>
          <p:cNvPicPr>
            <a:picLocks noGrp="1" noChangeAspect="1" noChangeArrowheads="1"/>
          </p:cNvPicPr>
          <p:nvPr>
            <p:ph idx="4294967295"/>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19672" y="339502"/>
            <a:ext cx="5616575" cy="4256088"/>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5788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FDAB41D-B87B-4F26-8082-130FB7FED33D}" type="slidenum">
              <a:rPr lang="ru-RU" smtClean="0">
                <a:solidFill>
                  <a:prstClr val="black">
                    <a:tint val="75000"/>
                  </a:prstClr>
                </a:solidFill>
              </a:rPr>
              <a:pPr/>
              <a:t>17</a:t>
            </a:fld>
            <a:endParaRPr lang="ru-RU">
              <a:solidFill>
                <a:prstClr val="black">
                  <a:tint val="75000"/>
                </a:prstClr>
              </a:solidFill>
            </a:endParaRPr>
          </a:p>
        </p:txBody>
      </p:sp>
      <p:pic>
        <p:nvPicPr>
          <p:cNvPr id="6146" name="Picture 2"/>
          <p:cNvPicPr>
            <a:picLocks noGrp="1" noChangeAspect="1" noChangeArrowheads="1"/>
          </p:cNvPicPr>
          <p:nvPr>
            <p:ph idx="4294967295"/>
          </p:nvPr>
        </p:nvPicPr>
        <p:blipFill>
          <a:blip r:embed="rId2">
            <a:duotone>
              <a:schemeClr val="accent6">
                <a:shade val="45000"/>
                <a:satMod val="135000"/>
              </a:schemeClr>
              <a:prstClr val="white"/>
            </a:duotone>
            <a:extLst>
              <a:ext uri="{BEBA8EAE-BF5A-486C-A8C5-ECC9F3942E4B}">
                <a14:imgProps xmlns:a14="http://schemas.microsoft.com/office/drawing/2010/main">
                  <a14:imgLayer r:embed="rId3">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79512" y="267494"/>
            <a:ext cx="7894637" cy="418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097906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FDAB41D-B87B-4F26-8082-130FB7FED33D}" type="slidenum">
              <a:rPr lang="ru-RU" smtClean="0">
                <a:solidFill>
                  <a:prstClr val="black">
                    <a:tint val="75000"/>
                  </a:prstClr>
                </a:solidFill>
              </a:rPr>
              <a:pPr/>
              <a:t>18</a:t>
            </a:fld>
            <a:endParaRPr lang="ru-RU">
              <a:solidFill>
                <a:prstClr val="black">
                  <a:tint val="75000"/>
                </a:prstClr>
              </a:solidFill>
            </a:endParaRPr>
          </a:p>
        </p:txBody>
      </p:sp>
      <p:sp>
        <p:nvSpPr>
          <p:cNvPr id="3" name="Объект 2"/>
          <p:cNvSpPr>
            <a:spLocks noGrp="1"/>
          </p:cNvSpPr>
          <p:nvPr>
            <p:ph idx="4294967295"/>
          </p:nvPr>
        </p:nvSpPr>
        <p:spPr>
          <a:xfrm>
            <a:off x="395536" y="483518"/>
            <a:ext cx="7895977" cy="4110707"/>
          </a:xfrm>
        </p:spPr>
        <p:txBody>
          <a:bodyPr>
            <a:normAutofit lnSpcReduction="10000"/>
          </a:bodyPr>
          <a:lstStyle/>
          <a:p>
            <a:pPr marL="0" indent="0" algn="just">
              <a:buNone/>
            </a:pPr>
            <a:r>
              <a:rPr lang="ru-RU" dirty="0">
                <a:latin typeface="+mn-lt"/>
              </a:rPr>
              <a:t>Детство - период, продолжающийся от новорожденности до полной социальной и, следовательно, психологической зрелости; это период становления ребенка полноценным членом человеческого общества. При этом продолжительность детства в первобытном обществе не равна продолжительности детства в эпоху средневековья или в наши дни. </a:t>
            </a:r>
            <a:endParaRPr lang="ru-RU" dirty="0" smtClean="0">
              <a:latin typeface="+mn-lt"/>
            </a:endParaRPr>
          </a:p>
          <a:p>
            <a:pPr marL="0" indent="0" algn="just">
              <a:buNone/>
            </a:pPr>
            <a:endParaRPr lang="ru-RU" dirty="0">
              <a:latin typeface="+mn-lt"/>
            </a:endParaRPr>
          </a:p>
          <a:p>
            <a:pPr marL="0" indent="0" algn="just">
              <a:buNone/>
            </a:pPr>
            <a:r>
              <a:rPr lang="ru-RU" dirty="0" smtClean="0">
                <a:latin typeface="+mn-lt"/>
              </a:rPr>
              <a:t>Этапы </a:t>
            </a:r>
            <a:r>
              <a:rPr lang="ru-RU" dirty="0">
                <a:latin typeface="+mn-lt"/>
              </a:rPr>
              <a:t>детства человека - продукт истории, и они столь же подвержены изменению, как и тысячи лет назад. Поэтому нельзя изучать детство ребенка и законы его становления вне развития человеческого общества и законов, определяющих его развитие. </a:t>
            </a:r>
            <a:endParaRPr lang="ru-RU" dirty="0" smtClean="0">
              <a:latin typeface="+mn-lt"/>
            </a:endParaRPr>
          </a:p>
          <a:p>
            <a:pPr marL="0" indent="0" algn="just">
              <a:buNone/>
            </a:pPr>
            <a:endParaRPr lang="ru-RU" dirty="0">
              <a:latin typeface="+mn-lt"/>
            </a:endParaRPr>
          </a:p>
          <a:p>
            <a:pPr marL="0" indent="0" algn="just">
              <a:buNone/>
            </a:pPr>
            <a:r>
              <a:rPr lang="ru-RU" dirty="0" smtClean="0">
                <a:latin typeface="+mn-lt"/>
              </a:rPr>
              <a:t>Продолжительность </a:t>
            </a:r>
            <a:r>
              <a:rPr lang="ru-RU" dirty="0">
                <a:latin typeface="+mn-lt"/>
              </a:rPr>
              <a:t>детства находится в прямой зависимости от уровня материальной и духовной культуры общества.</a:t>
            </a:r>
          </a:p>
        </p:txBody>
      </p:sp>
    </p:spTree>
    <p:extLst>
      <p:ext uri="{BB962C8B-B14F-4D97-AF65-F5344CB8AC3E}">
        <p14:creationId xmlns:p14="http://schemas.microsoft.com/office/powerpoint/2010/main" val="520791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067944" y="1645805"/>
            <a:ext cx="3606716" cy="461639"/>
          </a:xfrm>
          <a:prstGeom prst="rect">
            <a:avLst/>
          </a:prstGeom>
          <a:noFill/>
        </p:spPr>
        <p:txBody>
          <a:bodyPr wrap="square" lIns="91414" tIns="45707" rIns="91414" bIns="45707"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400" b="1" i="0" u="none" strike="noStrike" kern="1200" cap="none" spc="0" normalizeH="0" baseline="0" noProof="0" dirty="0">
                <a:ln>
                  <a:noFill/>
                </a:ln>
                <a:solidFill>
                  <a:srgbClr val="92D050"/>
                </a:solidFill>
                <a:effectLst/>
                <a:uLnTx/>
                <a:uFillTx/>
                <a:latin typeface="Calibri"/>
                <a:ea typeface="+mn-ea"/>
                <a:cs typeface="+mn-cs"/>
              </a:rPr>
              <a:t>СПАСИБО ЗА ВНИМАНИЕ!</a:t>
            </a:r>
            <a:endParaRPr kumimoji="0" lang="ru-RU" sz="2400" b="0" i="0" u="none" strike="noStrike" kern="1200" cap="none" spc="0" normalizeH="0" baseline="0" noProof="0" dirty="0">
              <a:ln>
                <a:noFill/>
              </a:ln>
              <a:solidFill>
                <a:srgbClr val="92D050"/>
              </a:solidFill>
              <a:effectLst/>
              <a:uLnTx/>
              <a:uFillTx/>
              <a:latin typeface="Calibri"/>
              <a:ea typeface="+mn-ea"/>
              <a:cs typeface="+mn-cs"/>
            </a:endParaRPr>
          </a:p>
        </p:txBody>
      </p:sp>
      <p:pic>
        <p:nvPicPr>
          <p:cNvPr id="7" name="Picture 2" descr="C:\Users\MSShafigullin\Desktop\Проекты\Брендбук\Готовый ББ\Логотипы в png\2_Logo_whit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537" y="1061632"/>
            <a:ext cx="2198807" cy="29586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768" y="2211710"/>
            <a:ext cx="4128936" cy="27540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5365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FDAB41D-B87B-4F26-8082-130FB7FED33D}" type="slidenum">
              <a:rPr lang="ru-RU" smtClean="0">
                <a:solidFill>
                  <a:prstClr val="black">
                    <a:tint val="75000"/>
                  </a:prstClr>
                </a:solidFill>
              </a:rPr>
              <a:pPr/>
              <a:t>2</a:t>
            </a:fld>
            <a:endParaRPr lang="ru-RU">
              <a:solidFill>
                <a:prstClr val="black">
                  <a:tint val="75000"/>
                </a:prstClr>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2931790"/>
            <a:ext cx="3410062" cy="20360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0" y="4443958"/>
            <a:ext cx="3816424" cy="369332"/>
          </a:xfrm>
          <a:prstGeom prst="rect">
            <a:avLst/>
          </a:prstGeom>
          <a:noFill/>
        </p:spPr>
        <p:txBody>
          <a:bodyPr wrap="square" rtlCol="0">
            <a:spAutoFit/>
          </a:bodyPr>
          <a:lstStyle/>
          <a:p>
            <a:r>
              <a:rPr lang="ru-RU" dirty="0" smtClean="0"/>
              <a:t>«Три возраста», Тициан</a:t>
            </a:r>
            <a:endParaRPr lang="ru-RU" dirty="0"/>
          </a:p>
        </p:txBody>
      </p:sp>
      <p:sp>
        <p:nvSpPr>
          <p:cNvPr id="9" name="Прямоугольник 8"/>
          <p:cNvSpPr/>
          <p:nvPr/>
        </p:nvSpPr>
        <p:spPr>
          <a:xfrm>
            <a:off x="251520" y="267494"/>
            <a:ext cx="8818612" cy="2585323"/>
          </a:xfrm>
          <a:prstGeom prst="rect">
            <a:avLst/>
          </a:prstGeom>
        </p:spPr>
        <p:txBody>
          <a:bodyPr wrap="square">
            <a:spAutoFit/>
          </a:bodyPr>
          <a:lstStyle/>
          <a:p>
            <a:r>
              <a:rPr lang="ru-RU" b="1" i="1" dirty="0" smtClean="0">
                <a:solidFill>
                  <a:srgbClr val="FF0000"/>
                </a:solidFill>
              </a:rPr>
              <a:t>Зарождение возрастной психологии и психологии развития </a:t>
            </a:r>
            <a:r>
              <a:rPr lang="ru-RU" dirty="0" smtClean="0">
                <a:solidFill>
                  <a:srgbClr val="0F1115"/>
                </a:solidFill>
              </a:rPr>
              <a:t>определяется периодами первых </a:t>
            </a:r>
            <a:r>
              <a:rPr lang="ru-RU" dirty="0">
                <a:solidFill>
                  <a:srgbClr val="0F1115"/>
                </a:solidFill>
              </a:rPr>
              <a:t>систематических </a:t>
            </a:r>
            <a:r>
              <a:rPr lang="ru-RU" dirty="0" smtClean="0">
                <a:solidFill>
                  <a:srgbClr val="0F1115"/>
                </a:solidFill>
              </a:rPr>
              <a:t>описаний и исследований в области развития человека.</a:t>
            </a:r>
            <a:endParaRPr lang="ru-RU" dirty="0">
              <a:solidFill>
                <a:srgbClr val="0F1115"/>
              </a:solidFill>
            </a:endParaRPr>
          </a:p>
          <a:p>
            <a:endParaRPr lang="ru-RU" b="1" dirty="0" smtClean="0">
              <a:solidFill>
                <a:srgbClr val="0F1115"/>
              </a:solidFill>
            </a:endParaRPr>
          </a:p>
          <a:p>
            <a:r>
              <a:rPr lang="ru-RU" b="1" dirty="0" smtClean="0">
                <a:solidFill>
                  <a:srgbClr val="0F1115"/>
                </a:solidFill>
              </a:rPr>
              <a:t>Вильям </a:t>
            </a:r>
            <a:r>
              <a:rPr lang="ru-RU" b="1" dirty="0" err="1">
                <a:solidFill>
                  <a:srgbClr val="0F1115"/>
                </a:solidFill>
              </a:rPr>
              <a:t>Прейер</a:t>
            </a:r>
            <a:r>
              <a:rPr lang="ru-RU" b="1" dirty="0">
                <a:solidFill>
                  <a:srgbClr val="0F1115"/>
                </a:solidFill>
              </a:rPr>
              <a:t> (1841-1897) — «отец» детской психологии.</a:t>
            </a:r>
            <a:r>
              <a:rPr lang="ru-RU" dirty="0">
                <a:solidFill>
                  <a:srgbClr val="0F1115"/>
                </a:solidFill>
              </a:rPr>
              <a:t> В 1882 году публикует книгу </a:t>
            </a:r>
            <a:r>
              <a:rPr lang="ru-RU" b="1" dirty="0">
                <a:solidFill>
                  <a:srgbClr val="0F1115"/>
                </a:solidFill>
              </a:rPr>
              <a:t>«Душа ребенка»</a:t>
            </a:r>
            <a:r>
              <a:rPr lang="ru-RU" dirty="0">
                <a:solidFill>
                  <a:srgbClr val="0F1115"/>
                </a:solidFill>
              </a:rPr>
              <a:t> — подробный дневник наблюдений за развитием своего сына от рождения до трех лет. Он впервые описал развитие моторики, восприятия, речи, эмоций как единый закономерный процесс. Это был первый научный труд, посвященный исключительно развитию ребенка</a:t>
            </a:r>
            <a:r>
              <a:rPr lang="ru-RU" dirty="0" smtClean="0">
                <a:solidFill>
                  <a:srgbClr val="0F1115"/>
                </a:solidFill>
              </a:rPr>
              <a:t>.</a:t>
            </a:r>
            <a:endParaRPr lang="ru-RU" dirty="0">
              <a:solidFill>
                <a:srgbClr val="0F1115"/>
              </a:solidFill>
            </a:endParaRPr>
          </a:p>
        </p:txBody>
      </p:sp>
    </p:spTree>
    <p:extLst>
      <p:ext uri="{BB962C8B-B14F-4D97-AF65-F5344CB8AC3E}">
        <p14:creationId xmlns:p14="http://schemas.microsoft.com/office/powerpoint/2010/main" val="728582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fld id="{2FDAB41D-B87B-4F26-8082-130FB7FED33D}" type="slidenum">
              <a:rPr lang="ru-RU" smtClean="0">
                <a:solidFill>
                  <a:prstClr val="black">
                    <a:tint val="75000"/>
                  </a:prstClr>
                </a:solidFill>
              </a:rPr>
              <a:pPr/>
              <a:t>3</a:t>
            </a:fld>
            <a:endParaRPr lang="ru-RU">
              <a:solidFill>
                <a:prstClr val="black">
                  <a:tint val="75000"/>
                </a:prstClr>
              </a:solidFill>
            </a:endParaRPr>
          </a:p>
        </p:txBody>
      </p:sp>
      <p:sp>
        <p:nvSpPr>
          <p:cNvPr id="9" name="Прямоугольник 8"/>
          <p:cNvSpPr/>
          <p:nvPr/>
        </p:nvSpPr>
        <p:spPr>
          <a:xfrm>
            <a:off x="314777" y="411510"/>
            <a:ext cx="8818612" cy="2862322"/>
          </a:xfrm>
          <a:prstGeom prst="rect">
            <a:avLst/>
          </a:prstGeom>
        </p:spPr>
        <p:txBody>
          <a:bodyPr wrap="square">
            <a:spAutoFit/>
          </a:bodyPr>
          <a:lstStyle/>
          <a:p>
            <a:r>
              <a:rPr lang="ru-RU" i="1" dirty="0"/>
              <a:t>Стэнли </a:t>
            </a:r>
            <a:r>
              <a:rPr lang="ru-RU" i="1" dirty="0"/>
              <a:t>Холл (1844-1924) — «отец» возрастной психологии. Он применил эволюционный подход к психике, </a:t>
            </a:r>
            <a:r>
              <a:rPr lang="ru-RU" i="1" dirty="0"/>
              <a:t>создал теорию</a:t>
            </a:r>
            <a:r>
              <a:rPr lang="ru-RU" i="1" dirty="0"/>
              <a:t> рекапитуляции (онтогенез повторяет филогенез). Провел первые массовые опросы детей и подростков («метод анкет</a:t>
            </a:r>
            <a:r>
              <a:rPr lang="ru-RU" i="1" dirty="0"/>
              <a:t>»). В </a:t>
            </a:r>
            <a:r>
              <a:rPr lang="ru-RU" i="1" dirty="0"/>
              <a:t>1904 году опубликовал фундаментальный труд «Юность», выделив подростковый возраст как отдельный период со своими кризисами и задачами.</a:t>
            </a:r>
          </a:p>
          <a:p>
            <a:r>
              <a:rPr lang="ru-RU" i="1" dirty="0"/>
              <a:t>Альфред </a:t>
            </a:r>
            <a:r>
              <a:rPr lang="ru-RU" i="1" dirty="0" err="1"/>
              <a:t>Бинэ</a:t>
            </a:r>
            <a:r>
              <a:rPr lang="ru-RU" i="1" dirty="0"/>
              <a:t> (1857-1911). Работая над проблемой диагностики умственной отсталости у детей, он вместе с Т. Симоном создал в 1905 году первый тест интеллекта. Это положило начало психодиагностике и нормативному подходу к развитию (сравнение с возрастными нормами).</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7341" y="3212833"/>
            <a:ext cx="15430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17900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080" y="137504"/>
            <a:ext cx="2554838" cy="144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Прямоугольник 14"/>
          <p:cNvSpPr/>
          <p:nvPr/>
        </p:nvSpPr>
        <p:spPr>
          <a:xfrm>
            <a:off x="1187624" y="4227935"/>
            <a:ext cx="288032" cy="36004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bg1"/>
              </a:solidFill>
            </a:endParaRPr>
          </a:p>
        </p:txBody>
      </p:sp>
      <p:sp>
        <p:nvSpPr>
          <p:cNvPr id="16" name="Прямоугольник 15"/>
          <p:cNvSpPr/>
          <p:nvPr/>
        </p:nvSpPr>
        <p:spPr>
          <a:xfrm>
            <a:off x="6660232" y="4227935"/>
            <a:ext cx="936104" cy="48988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Прямоугольник 1"/>
          <p:cNvSpPr/>
          <p:nvPr/>
        </p:nvSpPr>
        <p:spPr>
          <a:xfrm>
            <a:off x="212490" y="1577504"/>
            <a:ext cx="7560840" cy="3231654"/>
          </a:xfrm>
          <a:prstGeom prst="rect">
            <a:avLst/>
          </a:prstGeom>
        </p:spPr>
        <p:txBody>
          <a:bodyPr wrap="square">
            <a:spAutoFit/>
          </a:bodyPr>
          <a:lstStyle/>
          <a:p>
            <a:r>
              <a:rPr lang="ru-RU" sz="1400" b="1" i="1" dirty="0"/>
              <a:t>Возрастная психология </a:t>
            </a:r>
            <a:r>
              <a:rPr lang="ru-RU" sz="1400" dirty="0"/>
              <a:t>– это область знаний, акцентирующая внимание на психологических особенностях </a:t>
            </a:r>
            <a:r>
              <a:rPr lang="ru-RU" sz="1400" dirty="0" smtClean="0"/>
              <a:t>развития человека и детей </a:t>
            </a:r>
            <a:r>
              <a:rPr lang="ru-RU" sz="1400" dirty="0"/>
              <a:t>разного возраста, в то время как психология развития – это сфера знаний, содержащих информацию в основном о законах возрастного преобразования психологии </a:t>
            </a:r>
            <a:r>
              <a:rPr lang="ru-RU" sz="1400" dirty="0" smtClean="0"/>
              <a:t>человека от детства до зрелости.</a:t>
            </a:r>
          </a:p>
          <a:p>
            <a:endParaRPr lang="ru-RU" sz="1400" dirty="0" smtClean="0"/>
          </a:p>
          <a:p>
            <a:r>
              <a:rPr lang="ru-RU" sz="1400" i="1" dirty="0">
                <a:solidFill>
                  <a:srgbClr val="FF0000"/>
                </a:solidFill>
              </a:rPr>
              <a:t>Объект изучения возрастной психологии – развивающийся, изменяющийся в </a:t>
            </a:r>
            <a:r>
              <a:rPr lang="ru-RU" sz="1400" b="1" i="1" dirty="0">
                <a:solidFill>
                  <a:srgbClr val="FF0000"/>
                </a:solidFill>
              </a:rPr>
              <a:t>онтогенезе</a:t>
            </a:r>
            <a:r>
              <a:rPr lang="ru-RU" sz="1400" i="1" dirty="0">
                <a:solidFill>
                  <a:srgbClr val="FF0000"/>
                </a:solidFill>
              </a:rPr>
              <a:t> нормальный здоровый человек. </a:t>
            </a:r>
            <a:endParaRPr lang="ru-RU" sz="1400" i="1" dirty="0" smtClean="0">
              <a:solidFill>
                <a:srgbClr val="FF0000"/>
              </a:solidFill>
            </a:endParaRPr>
          </a:p>
          <a:p>
            <a:endParaRPr lang="ru-RU" sz="1400" i="1" dirty="0">
              <a:solidFill>
                <a:srgbClr val="FF0000"/>
              </a:solidFill>
            </a:endParaRPr>
          </a:p>
          <a:p>
            <a:r>
              <a:rPr lang="ru-RU" sz="1400" i="1" dirty="0" smtClean="0">
                <a:solidFill>
                  <a:srgbClr val="FF0000"/>
                </a:solidFill>
              </a:rPr>
              <a:t>Предмет </a:t>
            </a:r>
            <a:r>
              <a:rPr lang="ru-RU" sz="1400" i="1" dirty="0">
                <a:solidFill>
                  <a:srgbClr val="FF0000"/>
                </a:solidFill>
              </a:rPr>
              <a:t>возрастной психологии – возрастные периоды развития, причины и механизмы перехода от одного возрастного периода к другому, общие закономерности и тенденции, темп и направленность психического развития в онтогенезе.</a:t>
            </a:r>
            <a:endParaRPr lang="ru-RU" sz="1400" dirty="0" smtClean="0"/>
          </a:p>
          <a:p>
            <a:endParaRPr lang="ru-RU" sz="1400" dirty="0"/>
          </a:p>
          <a:p>
            <a:r>
              <a:rPr lang="ru-RU" sz="1200" dirty="0"/>
              <a:t>Предметом возрастной психологии является изучение и представление в виде научных фактов и соответствующих теорий основных особенностей психического развития детей при их переходе из одного возраста в другой, их разносторонние содержательные психологические </a:t>
            </a:r>
            <a:r>
              <a:rPr lang="ru-RU" sz="1200" dirty="0" smtClean="0"/>
              <a:t>характеристики.</a:t>
            </a:r>
            <a:endParaRPr lang="ru-RU" sz="1200" dirty="0"/>
          </a:p>
        </p:txBody>
      </p:sp>
      <p:sp>
        <p:nvSpPr>
          <p:cNvPr id="3" name="Прямоугольник 2"/>
          <p:cNvSpPr/>
          <p:nvPr/>
        </p:nvSpPr>
        <p:spPr>
          <a:xfrm>
            <a:off x="179512" y="137504"/>
            <a:ext cx="3685661" cy="1169551"/>
          </a:xfrm>
          <a:prstGeom prst="rect">
            <a:avLst/>
          </a:prstGeom>
        </p:spPr>
        <p:txBody>
          <a:bodyPr wrap="square">
            <a:spAutoFit/>
          </a:bodyPr>
          <a:lstStyle/>
          <a:p>
            <a:r>
              <a:rPr lang="ru-RU" sz="1400" dirty="0">
                <a:solidFill>
                  <a:srgbClr val="1B2024"/>
                </a:solidFill>
                <a:latin typeface="PT Serif"/>
              </a:rPr>
              <a:t>Говорят, труднее всего прожить первые семьдесят лет. А дальше дело пойдет на лад.</a:t>
            </a:r>
          </a:p>
          <a:p>
            <a:r>
              <a:rPr lang="ru-RU" sz="1400" dirty="0">
                <a:solidFill>
                  <a:srgbClr val="000000"/>
                </a:solidFill>
                <a:latin typeface="PT Serif"/>
              </a:rPr>
              <a:t/>
            </a:r>
            <a:br>
              <a:rPr lang="ru-RU" sz="1400" dirty="0">
                <a:solidFill>
                  <a:srgbClr val="000000"/>
                </a:solidFill>
                <a:latin typeface="PT Serif"/>
              </a:rPr>
            </a:br>
            <a:r>
              <a:rPr lang="ru-RU" sz="1400" dirty="0" smtClean="0">
                <a:solidFill>
                  <a:srgbClr val="000000"/>
                </a:solidFill>
                <a:latin typeface="PT Serif"/>
              </a:rPr>
              <a:t>Э.М. Ремарк</a:t>
            </a:r>
            <a:endParaRPr lang="ru-RU" sz="1400" i="1" dirty="0"/>
          </a:p>
        </p:txBody>
      </p:sp>
    </p:spTree>
    <p:extLst>
      <p:ext uri="{BB962C8B-B14F-4D97-AF65-F5344CB8AC3E}">
        <p14:creationId xmlns:p14="http://schemas.microsoft.com/office/powerpoint/2010/main" val="2201706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843558"/>
            <a:ext cx="2448272"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Прямоугольник 10"/>
          <p:cNvSpPr/>
          <p:nvPr/>
        </p:nvSpPr>
        <p:spPr>
          <a:xfrm>
            <a:off x="323528" y="267494"/>
            <a:ext cx="7344816" cy="4555093"/>
          </a:xfrm>
          <a:prstGeom prst="rect">
            <a:avLst/>
          </a:prstGeom>
        </p:spPr>
        <p:txBody>
          <a:bodyPr wrap="square">
            <a:spAutoFit/>
          </a:bodyPr>
          <a:lstStyle/>
          <a:p>
            <a:pPr algn="ctr"/>
            <a:r>
              <a:rPr lang="ru-RU" sz="1600" i="1" dirty="0" smtClean="0">
                <a:solidFill>
                  <a:srgbClr val="FF0000"/>
                </a:solidFill>
              </a:rPr>
              <a:t>Разделы </a:t>
            </a:r>
            <a:r>
              <a:rPr lang="ru-RU" sz="1600" i="1" dirty="0">
                <a:solidFill>
                  <a:srgbClr val="FF0000"/>
                </a:solidFill>
              </a:rPr>
              <a:t>возрастной психологии: </a:t>
            </a:r>
            <a:endParaRPr lang="ru-RU" sz="1600" i="1" dirty="0" smtClean="0">
              <a:solidFill>
                <a:srgbClr val="FF0000"/>
              </a:solidFill>
            </a:endParaRPr>
          </a:p>
          <a:p>
            <a:pPr marL="285750" indent="-285750" algn="ctr">
              <a:buFontTx/>
              <a:buChar char="-"/>
            </a:pPr>
            <a:r>
              <a:rPr lang="ru-RU" sz="1600" i="1" dirty="0" err="1" smtClean="0">
                <a:solidFill>
                  <a:srgbClr val="FF0000"/>
                </a:solidFill>
              </a:rPr>
              <a:t>пренатальная</a:t>
            </a:r>
            <a:r>
              <a:rPr lang="ru-RU" sz="1600" i="1" dirty="0" smtClean="0">
                <a:solidFill>
                  <a:srgbClr val="FF0000"/>
                </a:solidFill>
              </a:rPr>
              <a:t> психология,</a:t>
            </a:r>
          </a:p>
          <a:p>
            <a:pPr marL="285750" indent="-285750" algn="ctr">
              <a:buFontTx/>
              <a:buChar char="-"/>
            </a:pPr>
            <a:r>
              <a:rPr lang="ru-RU" sz="1600" i="1" dirty="0" smtClean="0">
                <a:solidFill>
                  <a:srgbClr val="FF0000"/>
                </a:solidFill>
              </a:rPr>
              <a:t> </a:t>
            </a:r>
            <a:r>
              <a:rPr lang="ru-RU" sz="1600" i="1" dirty="0">
                <a:solidFill>
                  <a:srgbClr val="FF0000"/>
                </a:solidFill>
              </a:rPr>
              <a:t>психология младенца, </a:t>
            </a:r>
            <a:endParaRPr lang="ru-RU" sz="1600" i="1" dirty="0" smtClean="0">
              <a:solidFill>
                <a:srgbClr val="FF0000"/>
              </a:solidFill>
            </a:endParaRPr>
          </a:p>
          <a:p>
            <a:pPr marL="285750" indent="-285750" algn="ctr">
              <a:buFontTx/>
              <a:buChar char="-"/>
            </a:pPr>
            <a:r>
              <a:rPr lang="ru-RU" sz="1600" i="1" dirty="0" smtClean="0">
                <a:solidFill>
                  <a:srgbClr val="FF0000"/>
                </a:solidFill>
              </a:rPr>
              <a:t>психология </a:t>
            </a:r>
            <a:r>
              <a:rPr lang="ru-RU" sz="1600" i="1" dirty="0">
                <a:solidFill>
                  <a:srgbClr val="FF0000"/>
                </a:solidFill>
              </a:rPr>
              <a:t>раннего возраста, </a:t>
            </a:r>
            <a:endParaRPr lang="ru-RU" sz="1600" i="1" dirty="0" smtClean="0">
              <a:solidFill>
                <a:srgbClr val="FF0000"/>
              </a:solidFill>
            </a:endParaRPr>
          </a:p>
          <a:p>
            <a:pPr marL="285750" indent="-285750" algn="ctr">
              <a:buFontTx/>
              <a:buChar char="-"/>
            </a:pPr>
            <a:r>
              <a:rPr lang="ru-RU" sz="1600" i="1" dirty="0" smtClean="0">
                <a:solidFill>
                  <a:srgbClr val="FF0000"/>
                </a:solidFill>
              </a:rPr>
              <a:t>дошкольная </a:t>
            </a:r>
            <a:r>
              <a:rPr lang="ru-RU" sz="1600" i="1" dirty="0">
                <a:solidFill>
                  <a:srgbClr val="FF0000"/>
                </a:solidFill>
              </a:rPr>
              <a:t>психология, </a:t>
            </a:r>
            <a:endParaRPr lang="ru-RU" sz="1600" i="1" dirty="0" smtClean="0">
              <a:solidFill>
                <a:srgbClr val="FF0000"/>
              </a:solidFill>
            </a:endParaRPr>
          </a:p>
          <a:p>
            <a:pPr marL="285750" indent="-285750" algn="ctr">
              <a:buFontTx/>
              <a:buChar char="-"/>
            </a:pPr>
            <a:r>
              <a:rPr lang="ru-RU" sz="1600" i="1" dirty="0" smtClean="0">
                <a:solidFill>
                  <a:srgbClr val="FF0000"/>
                </a:solidFill>
              </a:rPr>
              <a:t>психология </a:t>
            </a:r>
            <a:r>
              <a:rPr lang="ru-RU" sz="1600" i="1" dirty="0">
                <a:solidFill>
                  <a:srgbClr val="FF0000"/>
                </a:solidFill>
              </a:rPr>
              <a:t>младшего школьника, </a:t>
            </a:r>
            <a:endParaRPr lang="ru-RU" sz="1600" i="1" dirty="0" smtClean="0">
              <a:solidFill>
                <a:srgbClr val="FF0000"/>
              </a:solidFill>
            </a:endParaRPr>
          </a:p>
          <a:p>
            <a:pPr marL="285750" indent="-285750" algn="ctr">
              <a:buFontTx/>
              <a:buChar char="-"/>
            </a:pPr>
            <a:r>
              <a:rPr lang="ru-RU" sz="1600" i="1" dirty="0" smtClean="0">
                <a:solidFill>
                  <a:srgbClr val="FF0000"/>
                </a:solidFill>
              </a:rPr>
              <a:t>психология </a:t>
            </a:r>
            <a:r>
              <a:rPr lang="ru-RU" sz="1600" i="1" dirty="0">
                <a:solidFill>
                  <a:srgbClr val="FF0000"/>
                </a:solidFill>
              </a:rPr>
              <a:t>подростка, </a:t>
            </a:r>
            <a:endParaRPr lang="ru-RU" sz="1600" i="1" dirty="0" smtClean="0">
              <a:solidFill>
                <a:srgbClr val="FF0000"/>
              </a:solidFill>
            </a:endParaRPr>
          </a:p>
          <a:p>
            <a:pPr marL="285750" indent="-285750" algn="ctr">
              <a:buFontTx/>
              <a:buChar char="-"/>
            </a:pPr>
            <a:r>
              <a:rPr lang="ru-RU" sz="1600" i="1" dirty="0" smtClean="0">
                <a:solidFill>
                  <a:srgbClr val="FF0000"/>
                </a:solidFill>
              </a:rPr>
              <a:t>психология </a:t>
            </a:r>
            <a:r>
              <a:rPr lang="ru-RU" sz="1600" i="1" dirty="0">
                <a:solidFill>
                  <a:srgbClr val="FF0000"/>
                </a:solidFill>
              </a:rPr>
              <a:t>юношеского возраста, </a:t>
            </a:r>
            <a:endParaRPr lang="ru-RU" sz="1600" i="1" dirty="0" smtClean="0">
              <a:solidFill>
                <a:srgbClr val="FF0000"/>
              </a:solidFill>
            </a:endParaRPr>
          </a:p>
          <a:p>
            <a:pPr marL="285750" indent="-285750" algn="ctr">
              <a:buFontTx/>
              <a:buChar char="-"/>
            </a:pPr>
            <a:r>
              <a:rPr lang="ru-RU" sz="1600" i="1" dirty="0" smtClean="0">
                <a:solidFill>
                  <a:srgbClr val="FF0000"/>
                </a:solidFill>
              </a:rPr>
              <a:t>психология </a:t>
            </a:r>
            <a:r>
              <a:rPr lang="ru-RU" sz="1600" i="1" dirty="0">
                <a:solidFill>
                  <a:srgbClr val="FF0000"/>
                </a:solidFill>
              </a:rPr>
              <a:t>среднего возраста</a:t>
            </a:r>
            <a:r>
              <a:rPr lang="ru-RU" sz="1600" i="1" dirty="0" smtClean="0">
                <a:solidFill>
                  <a:srgbClr val="FF0000"/>
                </a:solidFill>
              </a:rPr>
              <a:t>,</a:t>
            </a:r>
          </a:p>
          <a:p>
            <a:pPr marL="285750" indent="-285750" algn="ctr">
              <a:buFontTx/>
              <a:buChar char="-"/>
            </a:pPr>
            <a:r>
              <a:rPr lang="ru-RU" sz="1600" i="1" dirty="0" smtClean="0">
                <a:solidFill>
                  <a:srgbClr val="FF0000"/>
                </a:solidFill>
              </a:rPr>
              <a:t> </a:t>
            </a:r>
            <a:r>
              <a:rPr lang="ru-RU" sz="1600" i="1" dirty="0" err="1">
                <a:solidFill>
                  <a:srgbClr val="FF0000"/>
                </a:solidFill>
              </a:rPr>
              <a:t>геронтопсихология</a:t>
            </a:r>
            <a:r>
              <a:rPr lang="ru-RU" sz="1600" i="1" dirty="0">
                <a:solidFill>
                  <a:srgbClr val="FF0000"/>
                </a:solidFill>
              </a:rPr>
              <a:t> - психология старости. </a:t>
            </a:r>
            <a:endParaRPr lang="ru-RU" sz="1600" i="1" dirty="0" smtClean="0">
              <a:solidFill>
                <a:srgbClr val="FF0000"/>
              </a:solidFill>
            </a:endParaRPr>
          </a:p>
          <a:p>
            <a:pPr marL="285750" indent="-285750">
              <a:buFontTx/>
              <a:buChar char="-"/>
            </a:pPr>
            <a:endParaRPr lang="ru-RU" sz="1600" i="1" dirty="0">
              <a:solidFill>
                <a:srgbClr val="FF0000"/>
              </a:solidFill>
            </a:endParaRPr>
          </a:p>
          <a:p>
            <a:pPr algn="just"/>
            <a:r>
              <a:rPr lang="ru-RU" sz="1600" i="1" dirty="0" smtClean="0"/>
              <a:t>Онтогенез </a:t>
            </a:r>
            <a:r>
              <a:rPr lang="ru-RU" sz="1600" i="1" dirty="0"/>
              <a:t>( от греч </a:t>
            </a:r>
            <a:r>
              <a:rPr lang="ru-RU" sz="1600" i="1" dirty="0" err="1"/>
              <a:t>on</a:t>
            </a:r>
            <a:r>
              <a:rPr lang="ru-RU" sz="1600" i="1" dirty="0"/>
              <a:t>, род. падеж </a:t>
            </a:r>
            <a:r>
              <a:rPr lang="ru-RU" sz="1600" i="1" dirty="0" err="1"/>
              <a:t>ontos</a:t>
            </a:r>
            <a:r>
              <a:rPr lang="ru-RU" sz="1600" i="1" dirty="0"/>
              <a:t> – сущее, </a:t>
            </a:r>
            <a:r>
              <a:rPr lang="ru-RU" sz="1600" i="1" dirty="0" err="1"/>
              <a:t>genesis</a:t>
            </a:r>
            <a:r>
              <a:rPr lang="ru-RU" sz="1600" i="1" dirty="0"/>
              <a:t> - рождение, происхождение) - процесс развития индивидуального организма. </a:t>
            </a:r>
            <a:endParaRPr lang="ru-RU" sz="1600" i="1" dirty="0" smtClean="0"/>
          </a:p>
          <a:p>
            <a:pPr algn="just"/>
            <a:endParaRPr lang="ru-RU" sz="1600" i="1" dirty="0"/>
          </a:p>
          <a:p>
            <a:pPr algn="just"/>
            <a:r>
              <a:rPr lang="ru-RU" sz="1600" i="1" dirty="0"/>
              <a:t>Развитие  - </a:t>
            </a:r>
            <a:r>
              <a:rPr lang="ru-RU" sz="1600" i="1" dirty="0" smtClean="0"/>
              <a:t>процесс </a:t>
            </a:r>
            <a:r>
              <a:rPr lang="ru-RU" sz="1600" i="1" dirty="0"/>
              <a:t>перехода из одного состояния в другое, более совершенное, переход от старого качественного состояния к новому качественному состоянию, от простого к сложному, от низшего к высшему.</a:t>
            </a:r>
          </a:p>
          <a:p>
            <a:pPr algn="just"/>
            <a:endParaRPr lang="ru-RU" dirty="0"/>
          </a:p>
        </p:txBody>
      </p:sp>
    </p:spTree>
    <p:extLst>
      <p:ext uri="{BB962C8B-B14F-4D97-AF65-F5344CB8AC3E}">
        <p14:creationId xmlns:p14="http://schemas.microsoft.com/office/powerpoint/2010/main" val="2201706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1635646"/>
            <a:ext cx="3311935" cy="17387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Номер слайда 3"/>
          <p:cNvSpPr>
            <a:spLocks noGrp="1"/>
          </p:cNvSpPr>
          <p:nvPr>
            <p:ph type="sldNum" sz="quarter" idx="12"/>
          </p:nvPr>
        </p:nvSpPr>
        <p:spPr/>
        <p:txBody>
          <a:bodyPr/>
          <a:lstStyle/>
          <a:p>
            <a:fld id="{2FDAB41D-B87B-4F26-8082-130FB7FED33D}" type="slidenum">
              <a:rPr lang="ru-RU" smtClean="0">
                <a:solidFill>
                  <a:prstClr val="black">
                    <a:tint val="75000"/>
                  </a:prstClr>
                </a:solidFill>
              </a:rPr>
              <a:pPr/>
              <a:t>6</a:t>
            </a:fld>
            <a:endParaRPr lang="ru-RU">
              <a:solidFill>
                <a:prstClr val="black">
                  <a:tint val="75000"/>
                </a:prstClr>
              </a:solidFill>
            </a:endParaRPr>
          </a:p>
        </p:txBody>
      </p:sp>
      <p:sp>
        <p:nvSpPr>
          <p:cNvPr id="3" name="Объект 2"/>
          <p:cNvSpPr>
            <a:spLocks noGrp="1"/>
          </p:cNvSpPr>
          <p:nvPr>
            <p:ph idx="4294967295"/>
          </p:nvPr>
        </p:nvSpPr>
        <p:spPr>
          <a:xfrm>
            <a:off x="1979712" y="1059582"/>
            <a:ext cx="6562725" cy="3743325"/>
          </a:xfrm>
        </p:spPr>
        <p:txBody>
          <a:bodyPr>
            <a:noAutofit/>
          </a:bodyPr>
          <a:lstStyle/>
          <a:p>
            <a:pPr marL="0" indent="0">
              <a:buNone/>
            </a:pPr>
            <a:r>
              <a:rPr lang="ru-RU" sz="1600" dirty="0">
                <a:latin typeface="+mn-lt"/>
              </a:rPr>
              <a:t>Развитие – движение от </a:t>
            </a:r>
            <a:r>
              <a:rPr lang="ru-RU" sz="1600" dirty="0" smtClean="0">
                <a:latin typeface="+mn-lt"/>
              </a:rPr>
              <a:t>менее совершенных </a:t>
            </a:r>
            <a:r>
              <a:rPr lang="ru-RU" sz="1600" dirty="0">
                <a:latin typeface="+mn-lt"/>
              </a:rPr>
              <a:t>форм к </a:t>
            </a:r>
            <a:r>
              <a:rPr lang="ru-RU" sz="1600" dirty="0" smtClean="0">
                <a:latin typeface="+mn-lt"/>
              </a:rPr>
              <a:t>более совершенным формам существования </a:t>
            </a:r>
            <a:r>
              <a:rPr lang="ru-RU" sz="1600" dirty="0">
                <a:latin typeface="+mn-lt"/>
              </a:rPr>
              <a:t>материи.</a:t>
            </a:r>
          </a:p>
          <a:p>
            <a:pPr marL="0" indent="0" algn="ctr">
              <a:buNone/>
            </a:pPr>
            <a:r>
              <a:rPr lang="ru-RU" sz="1600" dirty="0" smtClean="0">
                <a:solidFill>
                  <a:srgbClr val="FF0000"/>
                </a:solidFill>
                <a:latin typeface="+mn-lt"/>
              </a:rPr>
              <a:t>Два </a:t>
            </a:r>
            <a:r>
              <a:rPr lang="ru-RU" sz="1600" dirty="0">
                <a:solidFill>
                  <a:srgbClr val="FF0000"/>
                </a:solidFill>
                <a:latin typeface="+mn-lt"/>
              </a:rPr>
              <a:t>свойства: </a:t>
            </a:r>
            <a:endParaRPr lang="ru-RU" sz="1600" dirty="0" smtClean="0">
              <a:solidFill>
                <a:srgbClr val="FF0000"/>
              </a:solidFill>
              <a:latin typeface="+mn-lt"/>
            </a:endParaRPr>
          </a:p>
          <a:p>
            <a:pPr marL="0" indent="0" algn="ctr">
              <a:buNone/>
            </a:pPr>
            <a:r>
              <a:rPr lang="ru-RU" sz="1600" dirty="0" smtClean="0">
                <a:solidFill>
                  <a:srgbClr val="FF0000"/>
                </a:solidFill>
                <a:latin typeface="+mn-lt"/>
              </a:rPr>
              <a:t>1. </a:t>
            </a:r>
            <a:r>
              <a:rPr lang="ru-RU" sz="1600" dirty="0" smtClean="0">
                <a:latin typeface="+mn-lt"/>
              </a:rPr>
              <a:t>изменчивость,</a:t>
            </a:r>
          </a:p>
          <a:p>
            <a:pPr marL="0" indent="0" algn="ctr">
              <a:buNone/>
            </a:pPr>
            <a:r>
              <a:rPr lang="ru-RU" sz="1600" dirty="0" smtClean="0">
                <a:latin typeface="+mn-lt"/>
              </a:rPr>
              <a:t>               2. </a:t>
            </a:r>
            <a:r>
              <a:rPr lang="ru-RU" sz="1600" dirty="0" smtClean="0">
                <a:latin typeface="+mn-lt"/>
              </a:rPr>
              <a:t>стремление к совершенствованию (улучшению</a:t>
            </a:r>
            <a:r>
              <a:rPr lang="ru-RU" sz="1600" dirty="0">
                <a:latin typeface="+mn-lt"/>
              </a:rPr>
              <a:t>).</a:t>
            </a:r>
          </a:p>
          <a:p>
            <a:pPr marL="0" indent="0" algn="ctr">
              <a:buNone/>
            </a:pPr>
            <a:endParaRPr lang="ru-RU" sz="1600" dirty="0" smtClean="0">
              <a:solidFill>
                <a:srgbClr val="FF0000"/>
              </a:solidFill>
              <a:latin typeface="+mn-lt"/>
            </a:endParaRPr>
          </a:p>
          <a:p>
            <a:pPr marL="0" indent="0" algn="ctr">
              <a:buNone/>
            </a:pPr>
            <a:r>
              <a:rPr lang="ru-RU" sz="1600" dirty="0" smtClean="0">
                <a:solidFill>
                  <a:srgbClr val="FF0000"/>
                </a:solidFill>
                <a:latin typeface="+mn-lt"/>
              </a:rPr>
              <a:t>Изменения </a:t>
            </a:r>
            <a:r>
              <a:rPr lang="ru-RU" sz="1600" dirty="0">
                <a:solidFill>
                  <a:srgbClr val="FF0000"/>
                </a:solidFill>
                <a:latin typeface="+mn-lt"/>
              </a:rPr>
              <a:t>бывают</a:t>
            </a:r>
          </a:p>
          <a:p>
            <a:pPr marL="0" indent="0" algn="ctr">
              <a:buNone/>
            </a:pPr>
            <a:r>
              <a:rPr lang="ru-RU" sz="1600" i="1" dirty="0">
                <a:solidFill>
                  <a:srgbClr val="FF0000"/>
                </a:solidFill>
                <a:latin typeface="+mn-lt"/>
              </a:rPr>
              <a:t>Эволюционными </a:t>
            </a:r>
            <a:r>
              <a:rPr lang="ru-RU" sz="1600" i="1" dirty="0" smtClean="0">
                <a:solidFill>
                  <a:srgbClr val="FF0000"/>
                </a:solidFill>
                <a:latin typeface="+mn-lt"/>
              </a:rPr>
              <a:t>– медленными</a:t>
            </a:r>
            <a:r>
              <a:rPr lang="ru-RU" sz="1600" i="1" dirty="0">
                <a:solidFill>
                  <a:srgbClr val="FF0000"/>
                </a:solidFill>
                <a:latin typeface="+mn-lt"/>
              </a:rPr>
              <a:t>, необратимыми;</a:t>
            </a:r>
          </a:p>
          <a:p>
            <a:pPr marL="0" indent="0" algn="ctr">
              <a:buNone/>
            </a:pPr>
            <a:r>
              <a:rPr lang="ru-RU" sz="1600" i="1" dirty="0">
                <a:solidFill>
                  <a:srgbClr val="FF0000"/>
                </a:solidFill>
                <a:latin typeface="+mn-lt"/>
              </a:rPr>
              <a:t>Революционными </a:t>
            </a:r>
            <a:r>
              <a:rPr lang="ru-RU" sz="1600" i="1" dirty="0" smtClean="0">
                <a:solidFill>
                  <a:srgbClr val="FF0000"/>
                </a:solidFill>
                <a:latin typeface="+mn-lt"/>
              </a:rPr>
              <a:t>– быстрыми</a:t>
            </a:r>
            <a:r>
              <a:rPr lang="ru-RU" sz="1600" i="1" dirty="0">
                <a:solidFill>
                  <a:srgbClr val="FF0000"/>
                </a:solidFill>
                <a:latin typeface="+mn-lt"/>
              </a:rPr>
              <a:t>, необратимыми;</a:t>
            </a:r>
          </a:p>
          <a:p>
            <a:pPr marL="0" indent="0" algn="ctr">
              <a:buNone/>
            </a:pPr>
            <a:r>
              <a:rPr lang="ru-RU" sz="1600" i="1" dirty="0">
                <a:solidFill>
                  <a:srgbClr val="FF0000"/>
                </a:solidFill>
                <a:latin typeface="+mn-lt"/>
              </a:rPr>
              <a:t>Ситуационными – </a:t>
            </a:r>
            <a:r>
              <a:rPr lang="ru-RU" sz="1600" i="1" dirty="0" smtClean="0">
                <a:solidFill>
                  <a:srgbClr val="FF0000"/>
                </a:solidFill>
                <a:latin typeface="+mn-lt"/>
              </a:rPr>
              <a:t>быстрыми и </a:t>
            </a:r>
            <a:r>
              <a:rPr lang="ru-RU" sz="1600" i="1" dirty="0">
                <a:solidFill>
                  <a:srgbClr val="FF0000"/>
                </a:solidFill>
                <a:latin typeface="+mn-lt"/>
              </a:rPr>
              <a:t>обратимыми</a:t>
            </a:r>
            <a:r>
              <a:rPr lang="ru-RU" sz="1600" i="1" dirty="0" smtClean="0">
                <a:solidFill>
                  <a:srgbClr val="FF0000"/>
                </a:solidFill>
                <a:latin typeface="+mn-lt"/>
              </a:rPr>
              <a:t>.</a:t>
            </a:r>
          </a:p>
          <a:p>
            <a:pPr marL="0" indent="0" algn="ctr">
              <a:buNone/>
            </a:pPr>
            <a:r>
              <a:rPr lang="ru-RU" sz="1600" dirty="0" smtClean="0">
                <a:latin typeface="+mn-lt"/>
              </a:rPr>
              <a:t>Виды </a:t>
            </a:r>
            <a:r>
              <a:rPr lang="ru-RU" sz="1600" dirty="0">
                <a:latin typeface="+mn-lt"/>
              </a:rPr>
              <a:t>развития: </a:t>
            </a:r>
            <a:r>
              <a:rPr lang="ru-RU" sz="1600" dirty="0" smtClean="0">
                <a:latin typeface="+mn-lt"/>
              </a:rPr>
              <a:t>онтогенез, филогенез</a:t>
            </a:r>
            <a:r>
              <a:rPr lang="ru-RU" sz="1600" dirty="0">
                <a:latin typeface="+mn-lt"/>
              </a:rPr>
              <a:t>, </a:t>
            </a:r>
            <a:r>
              <a:rPr lang="ru-RU" sz="1600" dirty="0" smtClean="0">
                <a:latin typeface="+mn-lt"/>
              </a:rPr>
              <a:t>возрастное развитие </a:t>
            </a:r>
            <a:r>
              <a:rPr lang="ru-RU" sz="1600" dirty="0">
                <a:latin typeface="+mn-lt"/>
              </a:rPr>
              <a:t>человека.</a:t>
            </a:r>
          </a:p>
        </p:txBody>
      </p:sp>
      <p:sp>
        <p:nvSpPr>
          <p:cNvPr id="5" name="Прямоугольник 4"/>
          <p:cNvSpPr/>
          <p:nvPr/>
        </p:nvSpPr>
        <p:spPr>
          <a:xfrm>
            <a:off x="323528" y="0"/>
            <a:ext cx="4572000" cy="1138773"/>
          </a:xfrm>
          <a:prstGeom prst="rect">
            <a:avLst/>
          </a:prstGeom>
        </p:spPr>
        <p:txBody>
          <a:bodyPr>
            <a:spAutoFit/>
          </a:bodyPr>
          <a:lstStyle/>
          <a:p>
            <a:r>
              <a:rPr lang="ru-RU" sz="1400" i="1" dirty="0"/>
              <a:t>Что бы вы ни делали и где бы ни находились, ваша главная цель – постоянное физическое, ментальное и духовное развитие. Развитие – это единственное, что останется с нами навсегда.</a:t>
            </a:r>
          </a:p>
          <a:p>
            <a:endParaRPr lang="ru-RU" sz="1200" dirty="0"/>
          </a:p>
        </p:txBody>
      </p:sp>
    </p:spTree>
    <p:extLst>
      <p:ext uri="{BB962C8B-B14F-4D97-AF65-F5344CB8AC3E}">
        <p14:creationId xmlns:p14="http://schemas.microsoft.com/office/powerpoint/2010/main" val="31624723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800" dirty="0" smtClean="0">
                <a:solidFill>
                  <a:srgbClr val="FF0000"/>
                </a:solidFill>
              </a:rPr>
              <a:t>Содержание понятия развитие</a:t>
            </a:r>
            <a:endParaRPr lang="ru-RU" sz="2800" dirty="0">
              <a:solidFill>
                <a:srgbClr val="FF0000"/>
              </a:solidFill>
            </a:endParaRPr>
          </a:p>
        </p:txBody>
      </p:sp>
      <p:pic>
        <p:nvPicPr>
          <p:cNvPr id="3074" name="Picture 2"/>
          <p:cNvPicPr>
            <a:picLocks noGrp="1" noChangeAspect="1" noChangeArrowheads="1"/>
          </p:cNvPicPr>
          <p:nvPr>
            <p:ph idx="1"/>
          </p:nvPr>
        </p:nvPicPr>
        <p:blipFill>
          <a:blip r:embed="rId2">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1419622"/>
            <a:ext cx="7128792" cy="34674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Номер слайда 3"/>
          <p:cNvSpPr>
            <a:spLocks noGrp="1"/>
          </p:cNvSpPr>
          <p:nvPr>
            <p:ph type="sldNum" sz="quarter" idx="12"/>
          </p:nvPr>
        </p:nvSpPr>
        <p:spPr/>
        <p:txBody>
          <a:bodyPr/>
          <a:lstStyle/>
          <a:p>
            <a:fld id="{2FDAB41D-B87B-4F26-8082-130FB7FED33D}" type="slidenum">
              <a:rPr lang="ru-RU" smtClean="0">
                <a:solidFill>
                  <a:prstClr val="black">
                    <a:tint val="75000"/>
                  </a:prstClr>
                </a:solidFill>
              </a:rPr>
              <a:pPr/>
              <a:t>7</a:t>
            </a:fld>
            <a:endParaRPr lang="ru-RU">
              <a:solidFill>
                <a:prstClr val="black">
                  <a:tint val="75000"/>
                </a:prstClr>
              </a:solidFill>
            </a:endParaRPr>
          </a:p>
        </p:txBody>
      </p:sp>
    </p:spTree>
    <p:extLst>
      <p:ext uri="{BB962C8B-B14F-4D97-AF65-F5344CB8AC3E}">
        <p14:creationId xmlns:p14="http://schemas.microsoft.com/office/powerpoint/2010/main" val="3886335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Текст 11"/>
          <p:cNvSpPr>
            <a:spLocks noGrp="1"/>
          </p:cNvSpPr>
          <p:nvPr>
            <p:ph type="body" idx="1"/>
          </p:nvPr>
        </p:nvSpPr>
        <p:spPr>
          <a:xfrm>
            <a:off x="539552" y="771550"/>
            <a:ext cx="7971036" cy="3795688"/>
          </a:xfrm>
        </p:spPr>
        <p:txBody>
          <a:bodyPr>
            <a:normAutofit/>
          </a:bodyPr>
          <a:lstStyle/>
          <a:p>
            <a:r>
              <a:rPr lang="ru-RU" dirty="0">
                <a:solidFill>
                  <a:schemeClr val="tx1"/>
                </a:solidFill>
                <a:latin typeface="+mn-lt"/>
              </a:rPr>
              <a:t>Возрастная психология — классическое название, акцент на описании и характеристиках каждого возрастного периода (младенчество, детство, отрочество и т.д.).</a:t>
            </a:r>
          </a:p>
          <a:p>
            <a:r>
              <a:rPr lang="ru-RU" dirty="0" smtClean="0">
                <a:solidFill>
                  <a:schemeClr val="tx1"/>
                </a:solidFill>
                <a:latin typeface="+mn-lt"/>
              </a:rPr>
              <a:t>Психология </a:t>
            </a:r>
            <a:r>
              <a:rPr lang="ru-RU" dirty="0">
                <a:solidFill>
                  <a:schemeClr val="tx1"/>
                </a:solidFill>
                <a:latin typeface="+mn-lt"/>
              </a:rPr>
              <a:t>развития — более широкое </a:t>
            </a:r>
            <a:r>
              <a:rPr lang="ru-RU" dirty="0" smtClean="0">
                <a:solidFill>
                  <a:schemeClr val="tx1"/>
                </a:solidFill>
                <a:latin typeface="+mn-lt"/>
              </a:rPr>
              <a:t>понятие</a:t>
            </a:r>
            <a:r>
              <a:rPr lang="ru-RU" dirty="0">
                <a:solidFill>
                  <a:schemeClr val="tx1"/>
                </a:solidFill>
                <a:latin typeface="+mn-lt"/>
              </a:rPr>
              <a:t>. </a:t>
            </a:r>
            <a:r>
              <a:rPr lang="ru-RU" dirty="0" smtClean="0">
                <a:solidFill>
                  <a:schemeClr val="tx1"/>
                </a:solidFill>
                <a:latin typeface="+mn-lt"/>
              </a:rPr>
              <a:t>В психологии развития основной внимание уделяется </a:t>
            </a:r>
            <a:r>
              <a:rPr lang="ru-RU" dirty="0">
                <a:solidFill>
                  <a:schemeClr val="tx1"/>
                </a:solidFill>
                <a:latin typeface="+mn-lt"/>
              </a:rPr>
              <a:t>динамике, </a:t>
            </a:r>
            <a:r>
              <a:rPr lang="ru-RU" dirty="0" smtClean="0">
                <a:solidFill>
                  <a:schemeClr val="tx1"/>
                </a:solidFill>
                <a:latin typeface="+mn-lt"/>
              </a:rPr>
              <a:t>механизмам, закономерностям </a:t>
            </a:r>
            <a:r>
              <a:rPr lang="ru-RU" dirty="0">
                <a:solidFill>
                  <a:schemeClr val="tx1"/>
                </a:solidFill>
                <a:latin typeface="+mn-lt"/>
              </a:rPr>
              <a:t>и </a:t>
            </a:r>
            <a:r>
              <a:rPr lang="ru-RU" dirty="0" smtClean="0">
                <a:solidFill>
                  <a:schemeClr val="tx1"/>
                </a:solidFill>
                <a:latin typeface="+mn-lt"/>
              </a:rPr>
              <a:t>причинам </a:t>
            </a:r>
            <a:r>
              <a:rPr lang="ru-RU" dirty="0">
                <a:solidFill>
                  <a:schemeClr val="tx1"/>
                </a:solidFill>
                <a:latin typeface="+mn-lt"/>
              </a:rPr>
              <a:t>психических изменений на протяжении всей </a:t>
            </a:r>
            <a:r>
              <a:rPr lang="ru-RU" dirty="0" smtClean="0">
                <a:solidFill>
                  <a:schemeClr val="tx1"/>
                </a:solidFill>
                <a:latin typeface="+mn-lt"/>
              </a:rPr>
              <a:t>жизни человека.</a:t>
            </a:r>
          </a:p>
          <a:p>
            <a:r>
              <a:rPr lang="ru-RU" dirty="0" smtClean="0">
                <a:solidFill>
                  <a:schemeClr val="tx1"/>
                </a:solidFill>
                <a:latin typeface="+mn-lt"/>
              </a:rPr>
              <a:t>Психология развития решает важные вопросы </a:t>
            </a:r>
            <a:r>
              <a:rPr lang="ru-RU" dirty="0">
                <a:solidFill>
                  <a:schemeClr val="tx1"/>
                </a:solidFill>
                <a:latin typeface="+mn-lt"/>
              </a:rPr>
              <a:t>вопрос «что </a:t>
            </a:r>
            <a:r>
              <a:rPr lang="ru-RU" dirty="0" smtClean="0">
                <a:solidFill>
                  <a:schemeClr val="tx1"/>
                </a:solidFill>
                <a:latin typeface="+mn-lt"/>
              </a:rPr>
              <a:t>меняется в психике на протяжении жизни?» и </a:t>
            </a:r>
            <a:r>
              <a:rPr lang="ru-RU" dirty="0">
                <a:solidFill>
                  <a:schemeClr val="tx1"/>
                </a:solidFill>
                <a:latin typeface="+mn-lt"/>
              </a:rPr>
              <a:t>«как и </a:t>
            </a:r>
            <a:r>
              <a:rPr lang="ru-RU" dirty="0" smtClean="0">
                <a:solidFill>
                  <a:schemeClr val="tx1"/>
                </a:solidFill>
                <a:latin typeface="+mn-lt"/>
              </a:rPr>
              <a:t>почему меняется психика в онтогенезе?».</a:t>
            </a:r>
            <a:endParaRPr lang="ru-RU" dirty="0">
              <a:solidFill>
                <a:schemeClr val="tx1"/>
              </a:solidFill>
              <a:latin typeface="+mn-lt"/>
            </a:endParaRPr>
          </a:p>
          <a:p>
            <a:endParaRPr lang="ru-RU" dirty="0">
              <a:latin typeface="Book Antiqua" panose="02040602050305030304" pitchFamily="18" charset="0"/>
            </a:endParaRPr>
          </a:p>
        </p:txBody>
      </p:sp>
      <p:sp>
        <p:nvSpPr>
          <p:cNvPr id="4" name="Номер слайда 3"/>
          <p:cNvSpPr>
            <a:spLocks noGrp="1"/>
          </p:cNvSpPr>
          <p:nvPr>
            <p:ph type="sldNum" sz="quarter" idx="12"/>
          </p:nvPr>
        </p:nvSpPr>
        <p:spPr/>
        <p:txBody>
          <a:bodyPr/>
          <a:lstStyle/>
          <a:p>
            <a:fld id="{2FDAB41D-B87B-4F26-8082-130FB7FED33D}" type="slidenum">
              <a:rPr lang="ru-RU" smtClean="0"/>
              <a:pPr/>
              <a:t>8</a:t>
            </a:fld>
            <a:endParaRPr lang="ru-RU"/>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219822"/>
            <a:ext cx="1800000" cy="180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490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395536" y="555526"/>
            <a:ext cx="8115052" cy="4011712"/>
          </a:xfrm>
        </p:spPr>
        <p:txBody>
          <a:bodyPr>
            <a:normAutofit fontScale="85000" lnSpcReduction="20000"/>
          </a:bodyPr>
          <a:lstStyle/>
          <a:p>
            <a:pPr>
              <a:spcBef>
                <a:spcPts val="0"/>
              </a:spcBef>
            </a:pPr>
            <a:r>
              <a:rPr lang="ru-RU" dirty="0">
                <a:solidFill>
                  <a:schemeClr val="tx1"/>
                </a:solidFill>
                <a:latin typeface="+mn-lt"/>
              </a:rPr>
              <a:t>Задачи психологии развития и возрастной психологии. </a:t>
            </a:r>
            <a:endParaRPr lang="ru-RU" dirty="0" smtClean="0">
              <a:solidFill>
                <a:schemeClr val="tx1"/>
              </a:solidFill>
              <a:latin typeface="+mn-lt"/>
            </a:endParaRPr>
          </a:p>
          <a:p>
            <a:pPr>
              <a:spcBef>
                <a:spcPts val="0"/>
              </a:spcBef>
            </a:pPr>
            <a:endParaRPr lang="ru-RU" dirty="0" smtClean="0">
              <a:solidFill>
                <a:schemeClr val="tx1"/>
              </a:solidFill>
              <a:latin typeface="+mn-lt"/>
            </a:endParaRPr>
          </a:p>
          <a:p>
            <a:pPr>
              <a:spcBef>
                <a:spcPts val="0"/>
              </a:spcBef>
            </a:pPr>
            <a:r>
              <a:rPr lang="ru-RU" dirty="0" smtClean="0">
                <a:solidFill>
                  <a:schemeClr val="tx1"/>
                </a:solidFill>
                <a:latin typeface="+mn-lt"/>
              </a:rPr>
              <a:t>«</a:t>
            </a:r>
            <a:r>
              <a:rPr lang="ru-RU" b="1" i="1" dirty="0" smtClean="0">
                <a:solidFill>
                  <a:schemeClr val="tx1"/>
                </a:solidFill>
                <a:latin typeface="+mn-lt"/>
              </a:rPr>
              <a:t>Теоретические </a:t>
            </a:r>
            <a:r>
              <a:rPr lang="ru-RU" b="1" i="1" dirty="0">
                <a:solidFill>
                  <a:schemeClr val="tx1"/>
                </a:solidFill>
                <a:latin typeface="+mn-lt"/>
              </a:rPr>
              <a:t>(научно-исследовательские) задачи</a:t>
            </a:r>
            <a:r>
              <a:rPr lang="ru-RU" b="1" i="1" dirty="0" smtClean="0">
                <a:solidFill>
                  <a:schemeClr val="tx1"/>
                </a:solidFill>
                <a:latin typeface="+mn-lt"/>
              </a:rPr>
              <a:t>:</a:t>
            </a:r>
          </a:p>
          <a:p>
            <a:pPr>
              <a:spcBef>
                <a:spcPts val="0"/>
              </a:spcBef>
            </a:pPr>
            <a:r>
              <a:rPr lang="ru-RU" dirty="0" smtClean="0">
                <a:solidFill>
                  <a:schemeClr val="tx1"/>
                </a:solidFill>
                <a:latin typeface="+mn-lt"/>
              </a:rPr>
              <a:t> </a:t>
            </a:r>
            <a:r>
              <a:rPr lang="ru-RU" dirty="0">
                <a:solidFill>
                  <a:schemeClr val="tx1"/>
                </a:solidFill>
                <a:latin typeface="+mn-lt"/>
              </a:rPr>
              <a:t>1) изучение закономерностей развития</a:t>
            </a:r>
            <a:r>
              <a:rPr lang="ru-RU" dirty="0" smtClean="0">
                <a:solidFill>
                  <a:schemeClr val="tx1"/>
                </a:solidFill>
                <a:latin typeface="+mn-lt"/>
              </a:rPr>
              <a:t>;</a:t>
            </a:r>
          </a:p>
          <a:p>
            <a:pPr>
              <a:spcBef>
                <a:spcPts val="0"/>
              </a:spcBef>
            </a:pPr>
            <a:r>
              <a:rPr lang="ru-RU" dirty="0" smtClean="0">
                <a:solidFill>
                  <a:schemeClr val="tx1"/>
                </a:solidFill>
                <a:latin typeface="+mn-lt"/>
              </a:rPr>
              <a:t> </a:t>
            </a:r>
            <a:r>
              <a:rPr lang="ru-RU" dirty="0">
                <a:solidFill>
                  <a:schemeClr val="tx1"/>
                </a:solidFill>
                <a:latin typeface="+mn-lt"/>
              </a:rPr>
              <a:t>2) </a:t>
            </a:r>
            <a:r>
              <a:rPr lang="ru-RU" dirty="0" err="1">
                <a:solidFill>
                  <a:schemeClr val="tx1"/>
                </a:solidFill>
                <a:latin typeface="+mn-lt"/>
              </a:rPr>
              <a:t>частно</a:t>
            </a:r>
            <a:r>
              <a:rPr lang="ru-RU" dirty="0">
                <a:solidFill>
                  <a:schemeClr val="tx1"/>
                </a:solidFill>
                <a:latin typeface="+mn-lt"/>
              </a:rPr>
              <a:t>-системные задачи, направленные на изучение отдельных периодов развития и определенных особенностей; </a:t>
            </a:r>
            <a:endParaRPr lang="ru-RU" dirty="0" smtClean="0">
              <a:solidFill>
                <a:schemeClr val="tx1"/>
              </a:solidFill>
              <a:latin typeface="+mn-lt"/>
            </a:endParaRPr>
          </a:p>
          <a:p>
            <a:pPr>
              <a:spcBef>
                <a:spcPts val="0"/>
              </a:spcBef>
            </a:pPr>
            <a:r>
              <a:rPr lang="ru-RU" dirty="0" smtClean="0">
                <a:solidFill>
                  <a:schemeClr val="tx1"/>
                </a:solidFill>
                <a:latin typeface="+mn-lt"/>
              </a:rPr>
              <a:t>3</a:t>
            </a:r>
            <a:r>
              <a:rPr lang="ru-RU" dirty="0">
                <a:solidFill>
                  <a:schemeClr val="tx1"/>
                </a:solidFill>
                <a:latin typeface="+mn-lt"/>
              </a:rPr>
              <a:t>) локальные задачи: изучение отдельных функций, свойств личности, интеллекта, эмоционально-волевой сферы в динамике возраста. </a:t>
            </a:r>
            <a:endParaRPr lang="ru-RU" dirty="0" smtClean="0">
              <a:solidFill>
                <a:schemeClr val="tx1"/>
              </a:solidFill>
              <a:latin typeface="+mn-lt"/>
            </a:endParaRPr>
          </a:p>
          <a:p>
            <a:pPr>
              <a:spcBef>
                <a:spcPts val="0"/>
              </a:spcBef>
            </a:pPr>
            <a:endParaRPr lang="ru-RU" b="1" i="1" dirty="0" smtClean="0">
              <a:solidFill>
                <a:schemeClr val="tx1"/>
              </a:solidFill>
              <a:latin typeface="+mn-lt"/>
            </a:endParaRPr>
          </a:p>
          <a:p>
            <a:pPr>
              <a:spcBef>
                <a:spcPts val="0"/>
              </a:spcBef>
            </a:pPr>
            <a:r>
              <a:rPr lang="ru-RU" b="1" i="1" dirty="0" smtClean="0">
                <a:solidFill>
                  <a:schemeClr val="tx1"/>
                </a:solidFill>
                <a:latin typeface="+mn-lt"/>
              </a:rPr>
              <a:t>Практические </a:t>
            </a:r>
            <a:r>
              <a:rPr lang="ru-RU" b="1" i="1" dirty="0">
                <a:solidFill>
                  <a:schemeClr val="tx1"/>
                </a:solidFill>
                <a:latin typeface="+mn-lt"/>
              </a:rPr>
              <a:t>(прикладные) задачи: </a:t>
            </a:r>
            <a:endParaRPr lang="ru-RU" b="1" i="1" dirty="0" smtClean="0">
              <a:solidFill>
                <a:schemeClr val="tx1"/>
              </a:solidFill>
              <a:latin typeface="+mn-lt"/>
            </a:endParaRPr>
          </a:p>
          <a:p>
            <a:pPr>
              <a:spcBef>
                <a:spcPts val="0"/>
              </a:spcBef>
            </a:pPr>
            <a:r>
              <a:rPr lang="ru-RU" dirty="0" smtClean="0">
                <a:solidFill>
                  <a:schemeClr val="tx1"/>
                </a:solidFill>
                <a:latin typeface="+mn-lt"/>
              </a:rPr>
              <a:t>психодиагностические</a:t>
            </a:r>
            <a:r>
              <a:rPr lang="ru-RU" dirty="0">
                <a:solidFill>
                  <a:schemeClr val="tx1"/>
                </a:solidFill>
                <a:latin typeface="+mn-lt"/>
              </a:rPr>
              <a:t>, </a:t>
            </a:r>
            <a:r>
              <a:rPr lang="ru-RU" dirty="0" err="1">
                <a:solidFill>
                  <a:schemeClr val="tx1"/>
                </a:solidFill>
                <a:latin typeface="+mn-lt"/>
              </a:rPr>
              <a:t>психокоррекционные</a:t>
            </a:r>
            <a:r>
              <a:rPr lang="ru-RU" dirty="0">
                <a:solidFill>
                  <a:schemeClr val="tx1"/>
                </a:solidFill>
                <a:latin typeface="+mn-lt"/>
              </a:rPr>
              <a:t> и развивающие. </a:t>
            </a:r>
            <a:endParaRPr lang="ru-RU" dirty="0" smtClean="0">
              <a:solidFill>
                <a:schemeClr val="tx1"/>
              </a:solidFill>
              <a:latin typeface="+mn-lt"/>
            </a:endParaRPr>
          </a:p>
          <a:p>
            <a:pPr>
              <a:spcBef>
                <a:spcPts val="0"/>
              </a:spcBef>
            </a:pPr>
            <a:endParaRPr lang="ru-RU" b="1" i="1" dirty="0" smtClean="0">
              <a:solidFill>
                <a:schemeClr val="tx1"/>
              </a:solidFill>
              <a:latin typeface="+mn-lt"/>
            </a:endParaRPr>
          </a:p>
          <a:p>
            <a:pPr>
              <a:spcBef>
                <a:spcPts val="0"/>
              </a:spcBef>
            </a:pPr>
            <a:r>
              <a:rPr lang="ru-RU" b="1" i="1" dirty="0" smtClean="0">
                <a:solidFill>
                  <a:schemeClr val="tx1"/>
                </a:solidFill>
                <a:latin typeface="+mn-lt"/>
              </a:rPr>
              <a:t>Основные </a:t>
            </a:r>
            <a:r>
              <a:rPr lang="ru-RU" b="1" i="1" dirty="0">
                <a:solidFill>
                  <a:schemeClr val="tx1"/>
                </a:solidFill>
                <a:latin typeface="+mn-lt"/>
              </a:rPr>
              <a:t>проблемы: </a:t>
            </a:r>
            <a:endParaRPr lang="ru-RU" b="1" i="1" dirty="0" smtClean="0">
              <a:solidFill>
                <a:schemeClr val="tx1"/>
              </a:solidFill>
              <a:latin typeface="+mn-lt"/>
            </a:endParaRPr>
          </a:p>
          <a:p>
            <a:pPr>
              <a:spcBef>
                <a:spcPts val="0"/>
              </a:spcBef>
            </a:pPr>
            <a:r>
              <a:rPr lang="ru-RU" dirty="0" smtClean="0">
                <a:solidFill>
                  <a:schemeClr val="tx1"/>
                </a:solidFill>
                <a:latin typeface="+mn-lt"/>
              </a:rPr>
              <a:t>определение </a:t>
            </a:r>
            <a:r>
              <a:rPr lang="ru-RU" dirty="0">
                <a:solidFill>
                  <a:schemeClr val="tx1"/>
                </a:solidFill>
                <a:latin typeface="+mn-lt"/>
              </a:rPr>
              <a:t>закономерностей развития; </a:t>
            </a:r>
            <a:endParaRPr lang="ru-RU" dirty="0" smtClean="0">
              <a:solidFill>
                <a:schemeClr val="tx1"/>
              </a:solidFill>
              <a:latin typeface="+mn-lt"/>
            </a:endParaRPr>
          </a:p>
          <a:p>
            <a:pPr>
              <a:spcBef>
                <a:spcPts val="0"/>
              </a:spcBef>
            </a:pPr>
            <a:r>
              <a:rPr lang="ru-RU" dirty="0" smtClean="0">
                <a:solidFill>
                  <a:schemeClr val="tx1"/>
                </a:solidFill>
                <a:latin typeface="+mn-lt"/>
              </a:rPr>
              <a:t>построение </a:t>
            </a:r>
            <a:r>
              <a:rPr lang="ru-RU" dirty="0">
                <a:solidFill>
                  <a:schemeClr val="tx1"/>
                </a:solidFill>
                <a:latin typeface="+mn-lt"/>
              </a:rPr>
              <a:t>периодизации жизненного цикла человека; </a:t>
            </a:r>
            <a:endParaRPr lang="ru-RU" dirty="0" smtClean="0">
              <a:solidFill>
                <a:schemeClr val="tx1"/>
              </a:solidFill>
              <a:latin typeface="+mn-lt"/>
            </a:endParaRPr>
          </a:p>
          <a:p>
            <a:pPr>
              <a:spcBef>
                <a:spcPts val="0"/>
              </a:spcBef>
            </a:pPr>
            <a:r>
              <a:rPr lang="ru-RU" dirty="0" smtClean="0">
                <a:solidFill>
                  <a:schemeClr val="tx1"/>
                </a:solidFill>
                <a:latin typeface="+mn-lt"/>
              </a:rPr>
              <a:t>научное </a:t>
            </a:r>
            <a:r>
              <a:rPr lang="ru-RU" dirty="0">
                <a:solidFill>
                  <a:schemeClr val="tx1"/>
                </a:solidFill>
                <a:latin typeface="+mn-lt"/>
              </a:rPr>
              <a:t>обоснование возрастных норм; </a:t>
            </a:r>
            <a:endParaRPr lang="ru-RU" dirty="0" smtClean="0">
              <a:solidFill>
                <a:schemeClr val="tx1"/>
              </a:solidFill>
              <a:latin typeface="+mn-lt"/>
            </a:endParaRPr>
          </a:p>
          <a:p>
            <a:pPr>
              <a:spcBef>
                <a:spcPts val="0"/>
              </a:spcBef>
            </a:pPr>
            <a:r>
              <a:rPr lang="ru-RU" dirty="0" smtClean="0">
                <a:solidFill>
                  <a:schemeClr val="tx1"/>
                </a:solidFill>
                <a:latin typeface="+mn-lt"/>
              </a:rPr>
              <a:t>определение </a:t>
            </a:r>
            <a:r>
              <a:rPr lang="ru-RU" dirty="0">
                <a:solidFill>
                  <a:schemeClr val="tx1"/>
                </a:solidFill>
                <a:latin typeface="+mn-lt"/>
              </a:rPr>
              <a:t>эталонов зрелости индивида, личности, субъекта деятельности; </a:t>
            </a:r>
            <a:endParaRPr lang="ru-RU" dirty="0" smtClean="0">
              <a:solidFill>
                <a:schemeClr val="tx1"/>
              </a:solidFill>
              <a:latin typeface="+mn-lt"/>
            </a:endParaRPr>
          </a:p>
          <a:p>
            <a:pPr>
              <a:spcBef>
                <a:spcPts val="0"/>
              </a:spcBef>
            </a:pPr>
            <a:r>
              <a:rPr lang="ru-RU" dirty="0" smtClean="0">
                <a:solidFill>
                  <a:schemeClr val="tx1"/>
                </a:solidFill>
                <a:latin typeface="+mn-lt"/>
              </a:rPr>
              <a:t>выявление </a:t>
            </a:r>
            <a:r>
              <a:rPr lang="ru-RU" dirty="0">
                <a:solidFill>
                  <a:schemeClr val="tx1"/>
                </a:solidFill>
                <a:latin typeface="+mn-lt"/>
              </a:rPr>
              <a:t>актуальных и потенциальных возможностей человека в разные периоды жизни</a:t>
            </a:r>
            <a:r>
              <a:rPr lang="ru-RU" dirty="0" smtClean="0">
                <a:solidFill>
                  <a:schemeClr val="tx1"/>
                </a:solidFill>
                <a:latin typeface="+mn-lt"/>
              </a:rPr>
              <a:t>;</a:t>
            </a:r>
          </a:p>
          <a:p>
            <a:pPr>
              <a:spcBef>
                <a:spcPts val="0"/>
              </a:spcBef>
            </a:pPr>
            <a:r>
              <a:rPr lang="ru-RU" dirty="0" smtClean="0">
                <a:solidFill>
                  <a:schemeClr val="tx1"/>
                </a:solidFill>
                <a:latin typeface="+mn-lt"/>
              </a:rPr>
              <a:t>научное </a:t>
            </a:r>
            <a:r>
              <a:rPr lang="ru-RU" dirty="0">
                <a:solidFill>
                  <a:schemeClr val="tx1"/>
                </a:solidFill>
                <a:latin typeface="+mn-lt"/>
              </a:rPr>
              <a:t>прогнозирование развития </a:t>
            </a:r>
            <a:r>
              <a:rPr lang="ru-RU" dirty="0" smtClean="0">
                <a:solidFill>
                  <a:schemeClr val="tx1"/>
                </a:solidFill>
                <a:latin typeface="+mn-lt"/>
              </a:rPr>
              <a:t>человека».</a:t>
            </a:r>
          </a:p>
          <a:p>
            <a:pPr>
              <a:spcBef>
                <a:spcPts val="0"/>
              </a:spcBef>
            </a:pPr>
            <a:endParaRPr lang="ru-RU" sz="1500" i="1" dirty="0" smtClean="0">
              <a:solidFill>
                <a:schemeClr val="tx1"/>
              </a:solidFill>
              <a:latin typeface="+mn-lt"/>
            </a:endParaRPr>
          </a:p>
          <a:p>
            <a:pPr algn="r">
              <a:spcBef>
                <a:spcPts val="0"/>
              </a:spcBef>
            </a:pPr>
            <a:r>
              <a:rPr lang="ru-RU" sz="1500" i="1" dirty="0" err="1" smtClean="0">
                <a:solidFill>
                  <a:schemeClr val="tx1"/>
                </a:solidFill>
                <a:latin typeface="+mn-lt"/>
              </a:rPr>
              <a:t>Савенышева</a:t>
            </a:r>
            <a:r>
              <a:rPr lang="ru-RU" sz="1500" i="1" dirty="0" smtClean="0">
                <a:solidFill>
                  <a:schemeClr val="tx1"/>
                </a:solidFill>
                <a:latin typeface="+mn-lt"/>
              </a:rPr>
              <a:t> </a:t>
            </a:r>
            <a:r>
              <a:rPr lang="ru-RU" sz="1500" i="1" dirty="0">
                <a:solidFill>
                  <a:schemeClr val="tx1"/>
                </a:solidFill>
                <a:latin typeface="+mn-lt"/>
              </a:rPr>
              <a:t>С.С., Василенко В.Е., </a:t>
            </a:r>
            <a:r>
              <a:rPr lang="ru-RU" sz="1500" i="1" dirty="0" err="1">
                <a:solidFill>
                  <a:schemeClr val="tx1"/>
                </a:solidFill>
                <a:latin typeface="+mn-lt"/>
              </a:rPr>
              <a:t>Стрижицкая</a:t>
            </a:r>
            <a:r>
              <a:rPr lang="ru-RU" sz="1500" i="1" dirty="0">
                <a:solidFill>
                  <a:schemeClr val="tx1"/>
                </a:solidFill>
                <a:latin typeface="+mn-lt"/>
              </a:rPr>
              <a:t> О.Ю. </a:t>
            </a:r>
            <a:endParaRPr lang="ru-RU" sz="1500" i="1" dirty="0" smtClean="0">
              <a:solidFill>
                <a:schemeClr val="tx1"/>
              </a:solidFill>
              <a:latin typeface="+mn-lt"/>
            </a:endParaRPr>
          </a:p>
          <a:p>
            <a:pPr algn="r">
              <a:spcBef>
                <a:spcPts val="0"/>
              </a:spcBef>
            </a:pPr>
            <a:r>
              <a:rPr lang="ru-RU" sz="1500" i="1" dirty="0" smtClean="0">
                <a:solidFill>
                  <a:schemeClr val="tx1"/>
                </a:solidFill>
                <a:latin typeface="+mn-lt"/>
              </a:rPr>
              <a:t>Психология </a:t>
            </a:r>
            <a:r>
              <a:rPr lang="ru-RU" sz="1500" i="1" dirty="0">
                <a:solidFill>
                  <a:schemeClr val="tx1"/>
                </a:solidFill>
                <a:latin typeface="+mn-lt"/>
              </a:rPr>
              <a:t>развития и возрастная психология: </a:t>
            </a:r>
            <a:r>
              <a:rPr lang="ru-RU" sz="1500" i="1" dirty="0" smtClean="0">
                <a:solidFill>
                  <a:schemeClr val="tx1"/>
                </a:solidFill>
                <a:latin typeface="+mn-lt"/>
              </a:rPr>
              <a:t>Учебно-методическое </a:t>
            </a:r>
            <a:r>
              <a:rPr lang="ru-RU" sz="1500" i="1" dirty="0">
                <a:solidFill>
                  <a:schemeClr val="tx1"/>
                </a:solidFill>
                <a:latin typeface="+mn-lt"/>
              </a:rPr>
              <a:t>пособие. – СПб., 2011. – 88 с.</a:t>
            </a:r>
          </a:p>
        </p:txBody>
      </p:sp>
    </p:spTree>
    <p:extLst>
      <p:ext uri="{BB962C8B-B14F-4D97-AF65-F5344CB8AC3E}">
        <p14:creationId xmlns:p14="http://schemas.microsoft.com/office/powerpoint/2010/main" val="12687315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ПРЕЗЕНТАЦИЯ НОВЫЙ ВАРИАНТ — копия">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1342</TotalTime>
  <Words>975</Words>
  <Application>Microsoft Office PowerPoint</Application>
  <PresentationFormat>Экран (16:9)</PresentationFormat>
  <Paragraphs>133</Paragraphs>
  <Slides>19</Slides>
  <Notes>8</Notes>
  <HiddenSlides>0</HiddenSlides>
  <MMClips>0</MMClips>
  <ScaleCrop>false</ScaleCrop>
  <HeadingPairs>
    <vt:vector size="4" baseType="variant">
      <vt:variant>
        <vt:lpstr>Тема</vt:lpstr>
      </vt:variant>
      <vt:variant>
        <vt:i4>3</vt:i4>
      </vt:variant>
      <vt:variant>
        <vt:lpstr>Заголовки слайдов</vt:lpstr>
      </vt:variant>
      <vt:variant>
        <vt:i4>19</vt:i4>
      </vt:variant>
    </vt:vector>
  </HeadingPairs>
  <TitlesOfParts>
    <vt:vector size="22" baseType="lpstr">
      <vt:lpstr>Тема Office</vt:lpstr>
      <vt:lpstr>ПРЕЗЕНТАЦИЯ НОВЫЙ ВАРИАНТ — копия</vt:lpstr>
      <vt:lpstr>1_Тема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Содержание понятия развитие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79297</cp:lastModifiedBy>
  <cp:revision>126</cp:revision>
  <cp:lastPrinted>2020-02-05T06:59:42Z</cp:lastPrinted>
  <dcterms:created xsi:type="dcterms:W3CDTF">2020-01-21T11:54:23Z</dcterms:created>
  <dcterms:modified xsi:type="dcterms:W3CDTF">2026-01-21T22:37:48Z</dcterms:modified>
</cp:coreProperties>
</file>