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0"/>
  </p:notesMasterIdLst>
  <p:sldIdLst>
    <p:sldId id="256" r:id="rId3"/>
    <p:sldId id="257" r:id="rId4"/>
    <p:sldId id="258" r:id="rId5"/>
    <p:sldId id="261" r:id="rId6"/>
    <p:sldId id="263" r:id="rId7"/>
    <p:sldId id="268" r:id="rId8"/>
    <p:sldId id="262" r:id="rId9"/>
    <p:sldId id="269" r:id="rId10"/>
    <p:sldId id="272" r:id="rId11"/>
    <p:sldId id="273" r:id="rId12"/>
    <p:sldId id="274" r:id="rId13"/>
    <p:sldId id="276" r:id="rId14"/>
    <p:sldId id="277" r:id="rId15"/>
    <p:sldId id="280" r:id="rId16"/>
    <p:sldId id="313" r:id="rId17"/>
    <p:sldId id="284" r:id="rId18"/>
    <p:sldId id="31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433" autoAdjust="0"/>
  </p:normalViewPr>
  <p:slideViewPr>
    <p:cSldViewPr>
      <p:cViewPr>
        <p:scale>
          <a:sx n="50" d="100"/>
          <a:sy n="50" d="100"/>
        </p:scale>
        <p:origin x="-146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1DBCC-B4F1-4E93-B67E-3532BAAD4F9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9AE308-414C-4E8E-9558-19CF45E96E20}">
      <dgm:prSet phldrT="[Текст]"/>
      <dgm:spPr/>
      <dgm:t>
        <a:bodyPr/>
        <a:lstStyle/>
        <a:p>
          <a:r>
            <a:rPr lang="ru-RU" dirty="0" smtClean="0"/>
            <a:t>1 Инстинкт</a:t>
          </a:r>
          <a:endParaRPr lang="ru-RU" dirty="0"/>
        </a:p>
      </dgm:t>
    </dgm:pt>
    <dgm:pt modelId="{87931762-075B-4905-A40E-F33C3B469D3E}" type="parTrans" cxnId="{1E9AB590-B6A0-41A5-BEE2-5BB21741054D}">
      <dgm:prSet/>
      <dgm:spPr/>
      <dgm:t>
        <a:bodyPr/>
        <a:lstStyle/>
        <a:p>
          <a:endParaRPr lang="ru-RU"/>
        </a:p>
      </dgm:t>
    </dgm:pt>
    <dgm:pt modelId="{522C3929-0E38-4DF2-93B5-B7B6506CE004}" type="sibTrans" cxnId="{1E9AB590-B6A0-41A5-BEE2-5BB21741054D}">
      <dgm:prSet/>
      <dgm:spPr/>
      <dgm:t>
        <a:bodyPr/>
        <a:lstStyle/>
        <a:p>
          <a:endParaRPr lang="ru-RU"/>
        </a:p>
      </dgm:t>
    </dgm:pt>
    <dgm:pt modelId="{D48EEEC6-0FA5-4B54-945E-674608D42B5D}">
      <dgm:prSet phldrT="[Текст]"/>
      <dgm:spPr/>
      <dgm:t>
        <a:bodyPr/>
        <a:lstStyle/>
        <a:p>
          <a:r>
            <a:rPr lang="ru-RU" dirty="0" smtClean="0"/>
            <a:t>2 - Навык</a:t>
          </a:r>
          <a:endParaRPr lang="ru-RU" dirty="0"/>
        </a:p>
      </dgm:t>
    </dgm:pt>
    <dgm:pt modelId="{FC4300D7-B2F1-4909-B0D4-A19170C699AC}" type="parTrans" cxnId="{641FDCAC-5005-4468-8F49-454D4EB83256}">
      <dgm:prSet/>
      <dgm:spPr/>
      <dgm:t>
        <a:bodyPr/>
        <a:lstStyle/>
        <a:p>
          <a:endParaRPr lang="ru-RU"/>
        </a:p>
      </dgm:t>
    </dgm:pt>
    <dgm:pt modelId="{E5F149BC-E03C-4B4A-A0FC-05ED1EC12FB4}" type="sibTrans" cxnId="{641FDCAC-5005-4468-8F49-454D4EB83256}">
      <dgm:prSet/>
      <dgm:spPr/>
      <dgm:t>
        <a:bodyPr/>
        <a:lstStyle/>
        <a:p>
          <a:endParaRPr lang="ru-RU"/>
        </a:p>
      </dgm:t>
    </dgm:pt>
    <dgm:pt modelId="{56FC6E5A-EBA5-41D9-9A15-5B018995C08D}">
      <dgm:prSet phldrT="[Текст]"/>
      <dgm:spPr/>
      <dgm:t>
        <a:bodyPr/>
        <a:lstStyle/>
        <a:p>
          <a:r>
            <a:rPr lang="ru-RU" dirty="0" smtClean="0"/>
            <a:t>3-Интеллект</a:t>
          </a:r>
          <a:endParaRPr lang="ru-RU" dirty="0"/>
        </a:p>
      </dgm:t>
    </dgm:pt>
    <dgm:pt modelId="{93394B22-82DC-4F52-A666-09A34F0B63C0}" type="parTrans" cxnId="{FEED692C-A20B-4DFF-89A0-AB2D88446A59}">
      <dgm:prSet/>
      <dgm:spPr/>
      <dgm:t>
        <a:bodyPr/>
        <a:lstStyle/>
        <a:p>
          <a:endParaRPr lang="ru-RU"/>
        </a:p>
      </dgm:t>
    </dgm:pt>
    <dgm:pt modelId="{193CE9CF-D816-433A-80F4-21991B7B0B2D}" type="sibTrans" cxnId="{FEED692C-A20B-4DFF-89A0-AB2D88446A59}">
      <dgm:prSet/>
      <dgm:spPr/>
      <dgm:t>
        <a:bodyPr/>
        <a:lstStyle/>
        <a:p>
          <a:endParaRPr lang="ru-RU"/>
        </a:p>
      </dgm:t>
    </dgm:pt>
    <dgm:pt modelId="{1C90877C-C13C-4C96-BA16-EC19A0286223}" type="pres">
      <dgm:prSet presAssocID="{D4B1DBCC-B4F1-4E93-B67E-3532BAAD4F9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41C3E0-EE91-433E-9346-6E6345D6C1D0}" type="pres">
      <dgm:prSet presAssocID="{CF9AE308-414C-4E8E-9558-19CF45E96E20}" presName="composite" presStyleCnt="0"/>
      <dgm:spPr/>
    </dgm:pt>
    <dgm:pt modelId="{7F7131B7-99F3-4FD1-8D05-393875C23D53}" type="pres">
      <dgm:prSet presAssocID="{CF9AE308-414C-4E8E-9558-19CF45E96E20}" presName="LShape" presStyleLbl="alignNode1" presStyleIdx="0" presStyleCnt="5"/>
      <dgm:spPr/>
    </dgm:pt>
    <dgm:pt modelId="{6C224971-3577-441B-9B6E-5010AA48B365}" type="pres">
      <dgm:prSet presAssocID="{CF9AE308-414C-4E8E-9558-19CF45E96E2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B158E-2B2E-4E0E-9636-4EAB6E6FB94C}" type="pres">
      <dgm:prSet presAssocID="{CF9AE308-414C-4E8E-9558-19CF45E96E20}" presName="Triangle" presStyleLbl="alignNode1" presStyleIdx="1" presStyleCnt="5"/>
      <dgm:spPr/>
    </dgm:pt>
    <dgm:pt modelId="{0DA5AAB9-6923-45A7-BB10-D490289881BB}" type="pres">
      <dgm:prSet presAssocID="{522C3929-0E38-4DF2-93B5-B7B6506CE004}" presName="sibTrans" presStyleCnt="0"/>
      <dgm:spPr/>
    </dgm:pt>
    <dgm:pt modelId="{55AECA0C-A440-404C-ADBA-919DF831481E}" type="pres">
      <dgm:prSet presAssocID="{522C3929-0E38-4DF2-93B5-B7B6506CE004}" presName="space" presStyleCnt="0"/>
      <dgm:spPr/>
    </dgm:pt>
    <dgm:pt modelId="{6606A986-A39C-4302-BF9E-B0DA6A841005}" type="pres">
      <dgm:prSet presAssocID="{D48EEEC6-0FA5-4B54-945E-674608D42B5D}" presName="composite" presStyleCnt="0"/>
      <dgm:spPr/>
    </dgm:pt>
    <dgm:pt modelId="{33BF2457-0191-4845-9DC5-CE2D28CDD003}" type="pres">
      <dgm:prSet presAssocID="{D48EEEC6-0FA5-4B54-945E-674608D42B5D}" presName="LShape" presStyleLbl="alignNode1" presStyleIdx="2" presStyleCnt="5"/>
      <dgm:spPr/>
    </dgm:pt>
    <dgm:pt modelId="{648C0841-24A9-40AA-8655-93CE09E63C5E}" type="pres">
      <dgm:prSet presAssocID="{D48EEEC6-0FA5-4B54-945E-674608D42B5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A4463-888B-4174-B90A-1DD683370608}" type="pres">
      <dgm:prSet presAssocID="{D48EEEC6-0FA5-4B54-945E-674608D42B5D}" presName="Triangle" presStyleLbl="alignNode1" presStyleIdx="3" presStyleCnt="5"/>
      <dgm:spPr/>
    </dgm:pt>
    <dgm:pt modelId="{501E6CF5-A4DA-4649-8E59-53B53FF004B1}" type="pres">
      <dgm:prSet presAssocID="{E5F149BC-E03C-4B4A-A0FC-05ED1EC12FB4}" presName="sibTrans" presStyleCnt="0"/>
      <dgm:spPr/>
    </dgm:pt>
    <dgm:pt modelId="{EB6A2774-E2B3-4F8D-A8C8-902EEF67299B}" type="pres">
      <dgm:prSet presAssocID="{E5F149BC-E03C-4B4A-A0FC-05ED1EC12FB4}" presName="space" presStyleCnt="0"/>
      <dgm:spPr/>
    </dgm:pt>
    <dgm:pt modelId="{EAFB1058-78FB-4DF3-B0B8-0B110837CD7F}" type="pres">
      <dgm:prSet presAssocID="{56FC6E5A-EBA5-41D9-9A15-5B018995C08D}" presName="composite" presStyleCnt="0"/>
      <dgm:spPr/>
    </dgm:pt>
    <dgm:pt modelId="{38ED3F1E-6123-4184-B81E-0C041F899492}" type="pres">
      <dgm:prSet presAssocID="{56FC6E5A-EBA5-41D9-9A15-5B018995C08D}" presName="LShape" presStyleLbl="alignNode1" presStyleIdx="4" presStyleCnt="5"/>
      <dgm:spPr/>
    </dgm:pt>
    <dgm:pt modelId="{780D4828-89F1-47C6-9377-109A9A2DE82E}" type="pres">
      <dgm:prSet presAssocID="{56FC6E5A-EBA5-41D9-9A15-5B018995C08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FDCAC-5005-4468-8F49-454D4EB83256}" srcId="{D4B1DBCC-B4F1-4E93-B67E-3532BAAD4F95}" destId="{D48EEEC6-0FA5-4B54-945E-674608D42B5D}" srcOrd="1" destOrd="0" parTransId="{FC4300D7-B2F1-4909-B0D4-A19170C699AC}" sibTransId="{E5F149BC-E03C-4B4A-A0FC-05ED1EC12FB4}"/>
    <dgm:cxn modelId="{83C3B5F7-34E7-4C6B-B7A1-52DBD5CB6E32}" type="presOf" srcId="{56FC6E5A-EBA5-41D9-9A15-5B018995C08D}" destId="{780D4828-89F1-47C6-9377-109A9A2DE82E}" srcOrd="0" destOrd="0" presId="urn:microsoft.com/office/officeart/2009/3/layout/StepUpProcess"/>
    <dgm:cxn modelId="{1E9AB590-B6A0-41A5-BEE2-5BB21741054D}" srcId="{D4B1DBCC-B4F1-4E93-B67E-3532BAAD4F95}" destId="{CF9AE308-414C-4E8E-9558-19CF45E96E20}" srcOrd="0" destOrd="0" parTransId="{87931762-075B-4905-A40E-F33C3B469D3E}" sibTransId="{522C3929-0E38-4DF2-93B5-B7B6506CE004}"/>
    <dgm:cxn modelId="{2224D192-14F4-4059-B85F-7B9787A886B7}" type="presOf" srcId="{CF9AE308-414C-4E8E-9558-19CF45E96E20}" destId="{6C224971-3577-441B-9B6E-5010AA48B365}" srcOrd="0" destOrd="0" presId="urn:microsoft.com/office/officeart/2009/3/layout/StepUpProcess"/>
    <dgm:cxn modelId="{7548FF20-9047-42C6-BB52-AACE4C15AF8C}" type="presOf" srcId="{D48EEEC6-0FA5-4B54-945E-674608D42B5D}" destId="{648C0841-24A9-40AA-8655-93CE09E63C5E}" srcOrd="0" destOrd="0" presId="urn:microsoft.com/office/officeart/2009/3/layout/StepUpProcess"/>
    <dgm:cxn modelId="{05F34336-443D-4CB2-B0EC-BCE1C4ADF73D}" type="presOf" srcId="{D4B1DBCC-B4F1-4E93-B67E-3532BAAD4F95}" destId="{1C90877C-C13C-4C96-BA16-EC19A0286223}" srcOrd="0" destOrd="0" presId="urn:microsoft.com/office/officeart/2009/3/layout/StepUpProcess"/>
    <dgm:cxn modelId="{FEED692C-A20B-4DFF-89A0-AB2D88446A59}" srcId="{D4B1DBCC-B4F1-4E93-B67E-3532BAAD4F95}" destId="{56FC6E5A-EBA5-41D9-9A15-5B018995C08D}" srcOrd="2" destOrd="0" parTransId="{93394B22-82DC-4F52-A666-09A34F0B63C0}" sibTransId="{193CE9CF-D816-433A-80F4-21991B7B0B2D}"/>
    <dgm:cxn modelId="{8ACBE925-78AC-4E2B-B5EB-34280BA43BB5}" type="presParOf" srcId="{1C90877C-C13C-4C96-BA16-EC19A0286223}" destId="{5C41C3E0-EE91-433E-9346-6E6345D6C1D0}" srcOrd="0" destOrd="0" presId="urn:microsoft.com/office/officeart/2009/3/layout/StepUpProcess"/>
    <dgm:cxn modelId="{C6E5DA5A-BC10-4075-9E69-ED8A5635C0D4}" type="presParOf" srcId="{5C41C3E0-EE91-433E-9346-6E6345D6C1D0}" destId="{7F7131B7-99F3-4FD1-8D05-393875C23D53}" srcOrd="0" destOrd="0" presId="urn:microsoft.com/office/officeart/2009/3/layout/StepUpProcess"/>
    <dgm:cxn modelId="{E8166FBC-23D0-4186-AF74-32D80759E366}" type="presParOf" srcId="{5C41C3E0-EE91-433E-9346-6E6345D6C1D0}" destId="{6C224971-3577-441B-9B6E-5010AA48B365}" srcOrd="1" destOrd="0" presId="urn:microsoft.com/office/officeart/2009/3/layout/StepUpProcess"/>
    <dgm:cxn modelId="{40A07710-AEB3-49D7-83D2-63707886D61B}" type="presParOf" srcId="{5C41C3E0-EE91-433E-9346-6E6345D6C1D0}" destId="{9ADB158E-2B2E-4E0E-9636-4EAB6E6FB94C}" srcOrd="2" destOrd="0" presId="urn:microsoft.com/office/officeart/2009/3/layout/StepUpProcess"/>
    <dgm:cxn modelId="{814D0175-97EC-40FC-AB7A-5C7779C0D42E}" type="presParOf" srcId="{1C90877C-C13C-4C96-BA16-EC19A0286223}" destId="{0DA5AAB9-6923-45A7-BB10-D490289881BB}" srcOrd="1" destOrd="0" presId="urn:microsoft.com/office/officeart/2009/3/layout/StepUpProcess"/>
    <dgm:cxn modelId="{04257AF7-C726-4C5C-9BE7-3A35BA2B2F70}" type="presParOf" srcId="{0DA5AAB9-6923-45A7-BB10-D490289881BB}" destId="{55AECA0C-A440-404C-ADBA-919DF831481E}" srcOrd="0" destOrd="0" presId="urn:microsoft.com/office/officeart/2009/3/layout/StepUpProcess"/>
    <dgm:cxn modelId="{8E2E5708-906C-4FAC-B3B3-420C6FB5B8BF}" type="presParOf" srcId="{1C90877C-C13C-4C96-BA16-EC19A0286223}" destId="{6606A986-A39C-4302-BF9E-B0DA6A841005}" srcOrd="2" destOrd="0" presId="urn:microsoft.com/office/officeart/2009/3/layout/StepUpProcess"/>
    <dgm:cxn modelId="{3E705095-98AD-46B6-ACA9-75B378A435B0}" type="presParOf" srcId="{6606A986-A39C-4302-BF9E-B0DA6A841005}" destId="{33BF2457-0191-4845-9DC5-CE2D28CDD003}" srcOrd="0" destOrd="0" presId="urn:microsoft.com/office/officeart/2009/3/layout/StepUpProcess"/>
    <dgm:cxn modelId="{B8A3BB46-CB1B-4BDA-8860-2C2991AC3463}" type="presParOf" srcId="{6606A986-A39C-4302-BF9E-B0DA6A841005}" destId="{648C0841-24A9-40AA-8655-93CE09E63C5E}" srcOrd="1" destOrd="0" presId="urn:microsoft.com/office/officeart/2009/3/layout/StepUpProcess"/>
    <dgm:cxn modelId="{C003366D-6477-4663-99B3-1301C0D8CD6F}" type="presParOf" srcId="{6606A986-A39C-4302-BF9E-B0DA6A841005}" destId="{FE5A4463-888B-4174-B90A-1DD683370608}" srcOrd="2" destOrd="0" presId="urn:microsoft.com/office/officeart/2009/3/layout/StepUpProcess"/>
    <dgm:cxn modelId="{C0644173-CFEE-4C00-841D-03863A1EDDE4}" type="presParOf" srcId="{1C90877C-C13C-4C96-BA16-EC19A0286223}" destId="{501E6CF5-A4DA-4649-8E59-53B53FF004B1}" srcOrd="3" destOrd="0" presId="urn:microsoft.com/office/officeart/2009/3/layout/StepUpProcess"/>
    <dgm:cxn modelId="{84B92C19-7A03-44CB-B251-B462B900B6AD}" type="presParOf" srcId="{501E6CF5-A4DA-4649-8E59-53B53FF004B1}" destId="{EB6A2774-E2B3-4F8D-A8C8-902EEF67299B}" srcOrd="0" destOrd="0" presId="urn:microsoft.com/office/officeart/2009/3/layout/StepUpProcess"/>
    <dgm:cxn modelId="{E8C3DD8B-6174-460F-9AAA-C97E53B93846}" type="presParOf" srcId="{1C90877C-C13C-4C96-BA16-EC19A0286223}" destId="{EAFB1058-78FB-4DF3-B0B8-0B110837CD7F}" srcOrd="4" destOrd="0" presId="urn:microsoft.com/office/officeart/2009/3/layout/StepUpProcess"/>
    <dgm:cxn modelId="{4C426854-3C63-4512-8B7C-9C618A7ADFD0}" type="presParOf" srcId="{EAFB1058-78FB-4DF3-B0B8-0B110837CD7F}" destId="{38ED3F1E-6123-4184-B81E-0C041F899492}" srcOrd="0" destOrd="0" presId="urn:microsoft.com/office/officeart/2009/3/layout/StepUpProcess"/>
    <dgm:cxn modelId="{2DE58A28-6A5D-409D-AD0C-88F2A41CFFA1}" type="presParOf" srcId="{EAFB1058-78FB-4DF3-B0B8-0B110837CD7F}" destId="{780D4828-89F1-47C6-9377-109A9A2DE82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131B7-99F3-4FD1-8D05-393875C23D53}">
      <dsp:nvSpPr>
        <dsp:cNvPr id="0" name=""/>
        <dsp:cNvSpPr/>
      </dsp:nvSpPr>
      <dsp:spPr>
        <a:xfrm rot="5400000">
          <a:off x="763290" y="631116"/>
          <a:ext cx="1089017" cy="181210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24971-3577-441B-9B6E-5010AA48B365}">
      <dsp:nvSpPr>
        <dsp:cNvPr id="0" name=""/>
        <dsp:cNvSpPr/>
      </dsp:nvSpPr>
      <dsp:spPr>
        <a:xfrm>
          <a:off x="581506" y="1172544"/>
          <a:ext cx="1635974" cy="143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 Инстинкт</a:t>
          </a:r>
          <a:endParaRPr lang="ru-RU" sz="2500" kern="1200" dirty="0"/>
        </a:p>
      </dsp:txBody>
      <dsp:txXfrm>
        <a:off x="581506" y="1172544"/>
        <a:ext cx="1635974" cy="1434027"/>
      </dsp:txXfrm>
    </dsp:sp>
    <dsp:sp modelId="{9ADB158E-2B2E-4E0E-9636-4EAB6E6FB94C}">
      <dsp:nvSpPr>
        <dsp:cNvPr id="0" name=""/>
        <dsp:cNvSpPr/>
      </dsp:nvSpPr>
      <dsp:spPr>
        <a:xfrm>
          <a:off x="1908807" y="497707"/>
          <a:ext cx="308674" cy="308674"/>
        </a:xfrm>
        <a:prstGeom prst="triangle">
          <a:avLst>
            <a:gd name="adj" fmla="val 10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F2457-0191-4845-9DC5-CE2D28CDD003}">
      <dsp:nvSpPr>
        <dsp:cNvPr id="0" name=""/>
        <dsp:cNvSpPr/>
      </dsp:nvSpPr>
      <dsp:spPr>
        <a:xfrm rot="5400000">
          <a:off x="2766043" y="135533"/>
          <a:ext cx="1089017" cy="181210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C0841-24A9-40AA-8655-93CE09E63C5E}">
      <dsp:nvSpPr>
        <dsp:cNvPr id="0" name=""/>
        <dsp:cNvSpPr/>
      </dsp:nvSpPr>
      <dsp:spPr>
        <a:xfrm>
          <a:off x="2584259" y="676961"/>
          <a:ext cx="1635974" cy="143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2 - Навык</a:t>
          </a:r>
          <a:endParaRPr lang="ru-RU" sz="2500" kern="1200" dirty="0"/>
        </a:p>
      </dsp:txBody>
      <dsp:txXfrm>
        <a:off x="2584259" y="676961"/>
        <a:ext cx="1635974" cy="1434027"/>
      </dsp:txXfrm>
    </dsp:sp>
    <dsp:sp modelId="{FE5A4463-888B-4174-B90A-1DD683370608}">
      <dsp:nvSpPr>
        <dsp:cNvPr id="0" name=""/>
        <dsp:cNvSpPr/>
      </dsp:nvSpPr>
      <dsp:spPr>
        <a:xfrm>
          <a:off x="3911559" y="2124"/>
          <a:ext cx="308674" cy="308674"/>
        </a:xfrm>
        <a:prstGeom prst="triangle">
          <a:avLst>
            <a:gd name="adj" fmla="val 10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D3F1E-6123-4184-B81E-0C041F899492}">
      <dsp:nvSpPr>
        <dsp:cNvPr id="0" name=""/>
        <dsp:cNvSpPr/>
      </dsp:nvSpPr>
      <dsp:spPr>
        <a:xfrm rot="5400000">
          <a:off x="4768796" y="-360049"/>
          <a:ext cx="1089017" cy="181210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D4828-89F1-47C6-9377-109A9A2DE82E}">
      <dsp:nvSpPr>
        <dsp:cNvPr id="0" name=""/>
        <dsp:cNvSpPr/>
      </dsp:nvSpPr>
      <dsp:spPr>
        <a:xfrm>
          <a:off x="4587011" y="181378"/>
          <a:ext cx="1635974" cy="1434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3-Интеллект</a:t>
          </a:r>
          <a:endParaRPr lang="ru-RU" sz="2500" kern="1200" dirty="0"/>
        </a:p>
      </dsp:txBody>
      <dsp:txXfrm>
        <a:off x="4587011" y="181378"/>
        <a:ext cx="1635974" cy="1434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921E-BC26-4340-B540-FC511AB8CB1A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9D4F8-12B4-4120-B65E-A30C649707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184" y="4267200"/>
            <a:ext cx="5639632" cy="43432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5" tIns="44444" rIns="90475" bIns="44444"/>
          <a:lstStyle/>
          <a:p>
            <a:endParaRPr lang="en-US" altLang="ru-RU" smtClean="0">
              <a:latin typeface="Times New Roman" pitchFamily="18" charset="0"/>
            </a:endParaRPr>
          </a:p>
        </p:txBody>
      </p:sp>
      <p:sp>
        <p:nvSpPr>
          <p:cNvPr id="22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45738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8121" y="1514218"/>
            <a:ext cx="3769983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8121" y="4141878"/>
            <a:ext cx="3769983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651" y="643944"/>
            <a:ext cx="35247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4948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240022" y="3349989"/>
            <a:ext cx="192881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717" y="-21771"/>
            <a:ext cx="9144717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73441" y="4331380"/>
            <a:ext cx="6596402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45738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8123" y="1514222"/>
            <a:ext cx="3769983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8123" y="4141878"/>
            <a:ext cx="3769983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28651" y="643946"/>
            <a:ext cx="35247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</a:t>
            </a:r>
          </a:p>
          <a:p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</a:br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464948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240024" y="3349989"/>
            <a:ext cx="192881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3" y="0"/>
            <a:ext cx="9143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6878016" y="5123548"/>
            <a:ext cx="2265984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628652" y="156603"/>
            <a:ext cx="33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5181602" y="156603"/>
            <a:ext cx="333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4296983" y="5"/>
            <a:ext cx="511937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0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6878016" y="5123548"/>
            <a:ext cx="2265984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544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6878016" y="5123548"/>
            <a:ext cx="2265984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119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6878016" y="5123548"/>
            <a:ext cx="2265984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938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6878016" y="5123548"/>
            <a:ext cx="2265984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491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6878016" y="5123548"/>
            <a:ext cx="2265984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7848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716" y="-21771"/>
            <a:ext cx="9144717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273441" y="4331380"/>
            <a:ext cx="6596402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 smtClean="0">
              <a:solidFill>
                <a:prstClr val="white"/>
              </a:solidFill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801" y="4331380"/>
            <a:ext cx="6596402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55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273441" y="4331380"/>
            <a:ext cx="6596402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prstClr val="white"/>
              </a:solidFill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3441" y="4331380"/>
            <a:ext cx="6596402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77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0"/>
            <a:ext cx="9143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 rot="10800000" flipH="1">
            <a:off x="6878016" y="5123544"/>
            <a:ext cx="2265984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28650" y="156601"/>
            <a:ext cx="333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1600" y="156601"/>
            <a:ext cx="333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4296981" y="1"/>
            <a:ext cx="511937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716" y="-21771"/>
            <a:ext cx="9144717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273441" y="4331380"/>
            <a:ext cx="6596402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Благодарю </a:t>
            </a:r>
          </a:p>
          <a:p>
            <a:pPr algn="ctr"/>
            <a:r>
              <a:rPr lang="ru-RU" sz="6000" dirty="0" smtClean="0">
                <a:solidFill>
                  <a:prstClr val="white"/>
                </a:solidFill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solidFill>
                <a:prstClr val="white"/>
              </a:solidFill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8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 rot="10800000" flipH="1">
            <a:off x="6878016" y="5123544"/>
            <a:ext cx="2265984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 rot="10800000" flipH="1">
            <a:off x="6878016" y="5123544"/>
            <a:ext cx="2265984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 rot="10800000" flipH="1">
            <a:off x="6878016" y="5123544"/>
            <a:ext cx="2265984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 rot="10800000" flipH="1">
            <a:off x="6878016" y="5123544"/>
            <a:ext cx="2265984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 rot="10800000" flipH="1">
            <a:off x="6878016" y="5123544"/>
            <a:ext cx="2265984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717" y="-21771"/>
            <a:ext cx="9144717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73441" y="4331380"/>
            <a:ext cx="6596402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 smtClean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800" y="4331380"/>
            <a:ext cx="6596402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73441" y="4331380"/>
            <a:ext cx="6596402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73441" y="4331380"/>
            <a:ext cx="6596402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5916"/>
            <a:ext cx="78867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97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6462A177-D586-4761-8CD5-0B98ADB9F793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93831" y="6356351"/>
            <a:ext cx="721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B600-4705-4571-BD09-E7A365B4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5918"/>
            <a:ext cx="78867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1" y="6356353"/>
            <a:ext cx="97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22.01.2026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93832" y="6356353"/>
            <a:ext cx="721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365104"/>
            <a:ext cx="6596402" cy="22075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Движущие </a:t>
            </a:r>
            <a:r>
              <a:rPr lang="ru-RU" sz="2800" dirty="0"/>
              <a:t>силы и источники  психического </a:t>
            </a:r>
            <a:r>
              <a:rPr lang="ru-RU" sz="2800" dirty="0" smtClean="0"/>
              <a:t>развития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856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8100" y="46251"/>
            <a:ext cx="2880269" cy="4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altLang="ru-RU" sz="2500" dirty="0" smtClean="0">
                <a:cs typeface="Times New Roman" pitchFamily="18" charset="0"/>
              </a:rPr>
              <a:t>Дж. Уотсон</a:t>
            </a:r>
            <a:endParaRPr lang="en-US" altLang="ru-RU" sz="2500" dirty="0">
              <a:cs typeface="Times New Roman" pitchFamily="18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55776" y="61640"/>
            <a:ext cx="3312317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ru-RU" sz="2400" dirty="0" smtClean="0">
                <a:solidFill>
                  <a:srgbClr val="0A0A0A"/>
                </a:solidFill>
              </a:rPr>
              <a:t> Б.Ф. Скиннер</a:t>
            </a:r>
            <a:r>
              <a:rPr lang="ru-RU" sz="2400" dirty="0">
                <a:solidFill>
                  <a:srgbClr val="0A0A0A"/>
                </a:solidFill>
              </a:rPr>
              <a:t> </a:t>
            </a:r>
            <a:r>
              <a:rPr lang="ru-RU" altLang="ru-RU" sz="2400" dirty="0" smtClean="0">
                <a:solidFill>
                  <a:schemeClr val="bg1"/>
                </a:solidFill>
                <a:cs typeface="Times New Roman" pitchFamily="18" charset="0"/>
              </a:rPr>
              <a:t>е </a:t>
            </a:r>
            <a:r>
              <a:rPr lang="ru-RU" altLang="ru-RU" sz="2400" dirty="0">
                <a:solidFill>
                  <a:schemeClr val="bg1"/>
                </a:solidFill>
                <a:cs typeface="Times New Roman" pitchFamily="18" charset="0"/>
              </a:rPr>
              <a:t>теории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122411"/>
            <a:ext cx="687070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6" y="723712"/>
            <a:ext cx="1743824" cy="195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24" y="723712"/>
            <a:ext cx="1239134" cy="186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7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489651"/>
            <a:ext cx="6596640" cy="46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/>
            <a:r>
              <a:rPr lang="ru-RU" altLang="ru-RU" sz="2500" dirty="0">
                <a:latin typeface="Times New Roman" pitchFamily="18" charset="0"/>
                <a:cs typeface="Times New Roman" pitchFamily="18" charset="0"/>
              </a:rPr>
              <a:t>Теория социального </a:t>
            </a:r>
            <a:r>
              <a:rPr lang="ru-RU" altLang="ru-RU" sz="2500" dirty="0" smtClean="0">
                <a:latin typeface="Times New Roman" pitchFamily="18" charset="0"/>
                <a:cs typeface="Times New Roman" pitchFamily="18" charset="0"/>
              </a:rPr>
              <a:t>научения</a:t>
            </a:r>
            <a:endParaRPr lang="en-US" alt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31040" y="1012427"/>
            <a:ext cx="7753327" cy="15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ru-RU" altLang="ru-RU" sz="1600" i="1" dirty="0" smtClean="0"/>
              <a:t>В теории социального научения А. Бандуры учитывается влияние окружения, людей на поведение. Люди </a:t>
            </a:r>
            <a:r>
              <a:rPr lang="ru-RU" altLang="ru-RU" sz="1600" i="1" dirty="0"/>
              <a:t>учатся не только на </a:t>
            </a:r>
            <a:r>
              <a:rPr lang="ru-RU" altLang="ru-RU" sz="1600" i="1" dirty="0" smtClean="0"/>
              <a:t>результатах своего </a:t>
            </a:r>
            <a:r>
              <a:rPr lang="ru-RU" altLang="ru-RU" sz="1600" i="1" dirty="0"/>
              <a:t>непосредственного опыта, но и наблюдая последствия поведения других людей. Благодаря функциям своего мышления люди обладают способностью предполагать и предвидеть последствия поведения. Дети усваивают многие аспекты социальных и половых ролей, опираясь на социальные ожидания своего окружения</a:t>
            </a:r>
            <a:r>
              <a:rPr lang="ru-RU" altLang="ru-RU" sz="1600" i="1" dirty="0" smtClean="0"/>
              <a:t>.</a:t>
            </a:r>
            <a:endParaRPr lang="ru-RU" altLang="ru-RU" sz="1600" i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7082" y="249147"/>
            <a:ext cx="3420837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Бихевиористские теории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29207"/>
            <a:ext cx="5580105" cy="370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2"/>
            <a:ext cx="1794784" cy="254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7082" y="249147"/>
            <a:ext cx="3420837" cy="4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ru-RU" altLang="ru-RU" sz="2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Бихевиористские теории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6572" y="730835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рамках </a:t>
            </a:r>
            <a:r>
              <a:rPr lang="ru-RU" sz="2000" dirty="0" smtClean="0"/>
              <a:t>теории моделирования в бихевиоризме были </a:t>
            </a:r>
            <a:r>
              <a:rPr lang="ru-RU" sz="2000" dirty="0"/>
              <a:t>разработаны методики </a:t>
            </a:r>
            <a:r>
              <a:rPr lang="ru-RU" sz="2000" dirty="0" smtClean="0"/>
              <a:t>эффективного </a:t>
            </a:r>
            <a:r>
              <a:rPr lang="ru-RU" sz="2000" dirty="0"/>
              <a:t>изменения поведения – это моделирование и разного рода модификации поведения, получившие распространение в школах, исправительных учреждениях, вооруженных силах. </a:t>
            </a:r>
          </a:p>
          <a:p>
            <a:r>
              <a:rPr lang="ru-RU" sz="2000" b="1" i="1" dirty="0" smtClean="0"/>
              <a:t>Законы </a:t>
            </a:r>
            <a:r>
              <a:rPr lang="ru-RU" sz="2000" b="1" i="1" dirty="0"/>
              <a:t>научения, сформулированные Э. </a:t>
            </a:r>
            <a:r>
              <a:rPr lang="ru-RU" sz="2000" b="1" i="1" dirty="0" err="1" smtClean="0"/>
              <a:t>Торндайком</a:t>
            </a:r>
            <a:r>
              <a:rPr lang="ru-RU" sz="2000" b="1" i="1" dirty="0" smtClean="0"/>
              <a:t>:</a:t>
            </a:r>
            <a:endParaRPr lang="ru-RU" sz="2000" b="1" i="1" dirty="0"/>
          </a:p>
          <a:p>
            <a:r>
              <a:rPr lang="ru-RU" sz="2000" dirty="0"/>
              <a:t>– закон готовности, предполагающий наличие у индивида готовности к подкреплению определенным видом стимула. Например, для обеспечения эффективности научения, где подкреплением является пища, животное должно быть голодным;</a:t>
            </a:r>
          </a:p>
          <a:p>
            <a:r>
              <a:rPr lang="ru-RU" sz="2000" dirty="0"/>
              <a:t>– закон подкрепления или эффекта, согласно которому научение происходит только при условии подкрепления новой адаптивной реакции;</a:t>
            </a:r>
          </a:p>
          <a:p>
            <a:r>
              <a:rPr lang="ru-RU" sz="2000" dirty="0"/>
              <a:t>– закон упражнения или повторения новой формы поведения для ее закрепления.</a:t>
            </a:r>
          </a:p>
        </p:txBody>
      </p:sp>
    </p:spTree>
    <p:extLst>
      <p:ext uri="{BB962C8B-B14F-4D97-AF65-F5344CB8AC3E}">
        <p14:creationId xmlns:p14="http://schemas.microsoft.com/office/powerpoint/2010/main" val="1806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</a:t>
            </a:r>
            <a:r>
              <a:rPr lang="ru-RU" b="1" dirty="0" smtClean="0"/>
              <a:t>еория </a:t>
            </a:r>
            <a:r>
              <a:rPr lang="ru-RU" b="1" dirty="0"/>
              <a:t>конвергенции двух факторов</a:t>
            </a:r>
            <a:r>
              <a:rPr lang="ru-RU" dirty="0"/>
              <a:t> В</a:t>
            </a:r>
            <a:r>
              <a:rPr lang="ru-RU" dirty="0" smtClean="0"/>
              <a:t>. </a:t>
            </a:r>
            <a:r>
              <a:rPr lang="ru-RU" dirty="0"/>
              <a:t>Штерна. Конвергенция – схождение, предполагает взаимодействие и взаимное дополнение наследственности и среды. Конфронтация факторов интерпретируется как вытеснение (подавление), наследственности социальным фактором </a:t>
            </a:r>
            <a:r>
              <a:rPr lang="ru-RU" dirty="0" smtClean="0"/>
              <a:t>среды. Теория </a:t>
            </a:r>
            <a:r>
              <a:rPr lang="ru-RU" dirty="0"/>
              <a:t>конвергенции утверждает, что психическое развитие является результатом взаимодействия (конвергенции) двух равноправных факторов:</a:t>
            </a:r>
          </a:p>
          <a:p>
            <a:r>
              <a:rPr lang="ru-RU" b="1" dirty="0" smtClean="0"/>
              <a:t>Внутреннего</a:t>
            </a:r>
            <a:r>
              <a:rPr lang="ru-RU" dirty="0" smtClean="0"/>
              <a:t> </a:t>
            </a:r>
            <a:r>
              <a:rPr lang="ru-RU" dirty="0"/>
              <a:t>(эндогенного) фактора — это наследственность, врожденные предрасположенности, задатки, биологическая зрелость.</a:t>
            </a:r>
          </a:p>
          <a:p>
            <a:r>
              <a:rPr lang="ru-RU" b="1" dirty="0"/>
              <a:t>Внешнего</a:t>
            </a:r>
            <a:r>
              <a:rPr lang="ru-RU" dirty="0"/>
              <a:t> (экзогенного) фактора — это среда, обучение, воспитание, культура, социальный опыт.</a:t>
            </a:r>
          </a:p>
          <a:p>
            <a:endParaRPr lang="ru-RU" dirty="0"/>
          </a:p>
          <a:p>
            <a:r>
              <a:rPr lang="ru-RU" dirty="0"/>
              <a:t>Согласно идеям Штерна: Развитие — это не просто раскрытие врожденного (как у растений из семени) и не просто формирование под влиянием среды (как лепка из глины). Это встреча внутренних предпосылок и внешних условий. Один фактор без другого не работает.</a:t>
            </a:r>
          </a:p>
          <a:p>
            <a:endParaRPr lang="ru-RU" dirty="0" smtClean="0"/>
          </a:p>
          <a:p>
            <a:r>
              <a:rPr lang="ru-RU" b="1" dirty="0" smtClean="0"/>
              <a:t>Теории</a:t>
            </a:r>
            <a:r>
              <a:rPr lang="ru-RU" dirty="0"/>
              <a:t>, представляющие отношение факторов как </a:t>
            </a:r>
            <a:r>
              <a:rPr lang="ru-RU" b="1" dirty="0"/>
              <a:t>конфронтацию</a:t>
            </a:r>
            <a:r>
              <a:rPr lang="ru-RU" dirty="0"/>
              <a:t> и антагонизм. </a:t>
            </a:r>
            <a:r>
              <a:rPr lang="ru-RU" dirty="0" smtClean="0"/>
              <a:t> Представители </a:t>
            </a:r>
            <a:r>
              <a:rPr lang="ru-RU" dirty="0"/>
              <a:t>данного направления – А. Валлон (когнитивное развитие), </a:t>
            </a:r>
            <a:r>
              <a:rPr lang="ru-RU" dirty="0" err="1"/>
              <a:t>Кольберг</a:t>
            </a:r>
            <a:r>
              <a:rPr lang="ru-RU" dirty="0"/>
              <a:t>, Л.И. </a:t>
            </a:r>
            <a:r>
              <a:rPr lang="ru-RU" dirty="0" err="1"/>
              <a:t>Божович</a:t>
            </a:r>
            <a:r>
              <a:rPr lang="ru-RU" dirty="0"/>
              <a:t>, Ж. Пиаже (нравственное развитие), </a:t>
            </a:r>
            <a:r>
              <a:rPr lang="ru-RU" dirty="0" err="1"/>
              <a:t>Кречмер</a:t>
            </a:r>
            <a:r>
              <a:rPr lang="ru-RU" dirty="0"/>
              <a:t>, К.Г. Юнг, Г. </a:t>
            </a:r>
            <a:r>
              <a:rPr lang="ru-RU" dirty="0" err="1"/>
              <a:t>Олпорт</a:t>
            </a:r>
            <a:r>
              <a:rPr lang="ru-RU" dirty="0"/>
              <a:t> (личностное развитие), К. </a:t>
            </a:r>
            <a:r>
              <a:rPr lang="ru-RU" dirty="0" err="1"/>
              <a:t>Роджерс</a:t>
            </a:r>
            <a:r>
              <a:rPr lang="ru-RU" dirty="0"/>
              <a:t>, А. </a:t>
            </a:r>
            <a:r>
              <a:rPr lang="ru-RU" dirty="0" err="1"/>
              <a:t>Маслоу</a:t>
            </a:r>
            <a:r>
              <a:rPr lang="ru-RU" dirty="0"/>
              <a:t> (социальное развитие</a:t>
            </a:r>
            <a:r>
              <a:rPr lang="ru-RU" dirty="0" smtClean="0"/>
              <a:t>). В этих теориях социальный фактор </a:t>
            </a:r>
            <a:r>
              <a:rPr lang="ru-RU" dirty="0" err="1" smtClean="0"/>
              <a:t>конфронтирует</a:t>
            </a:r>
            <a:r>
              <a:rPr lang="ru-RU" dirty="0" smtClean="0"/>
              <a:t> и подавляет наследственный.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8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1043608" y="332656"/>
            <a:ext cx="6883200" cy="6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Психодинамическая теория </a:t>
            </a:r>
          </a:p>
          <a:p>
            <a:r>
              <a:rPr lang="ru-RU" altLang="ru-RU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Зигмунда Фрейда</a:t>
            </a:r>
            <a:endParaRPr lang="en-US" altLang="ru-RU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37400" y="181908"/>
            <a:ext cx="6948000" cy="13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Теория психического развития З. Фрейда</a:t>
            </a:r>
            <a:endParaRPr lang="ru-RU" alt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defRPr/>
            </a:pPr>
            <a:endParaRPr lang="ru-RU" alt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altLang="ru-RU" b="1" i="1" dirty="0" smtClean="0"/>
              <a:t>Теория Фрейда основана на развитие </a:t>
            </a:r>
            <a:r>
              <a:rPr lang="ru-RU" altLang="ru-RU" b="1" i="1" dirty="0"/>
              <a:t>сексуальных целей и </a:t>
            </a:r>
            <a:r>
              <a:rPr lang="ru-RU" altLang="ru-RU" b="1" i="1" dirty="0" smtClean="0"/>
              <a:t>объектов, развитие </a:t>
            </a:r>
            <a:r>
              <a:rPr lang="ru-RU" altLang="ru-RU" b="1" i="1" dirty="0"/>
              <a:t>структуры </a:t>
            </a:r>
            <a:r>
              <a:rPr lang="ru-RU" altLang="ru-RU" b="1" i="1" dirty="0" smtClean="0"/>
              <a:t>личности,  </a:t>
            </a:r>
          </a:p>
          <a:p>
            <a:r>
              <a:rPr lang="ru-RU" altLang="ru-RU" b="1" i="1" dirty="0" smtClean="0"/>
              <a:t>развитие </a:t>
            </a:r>
            <a:r>
              <a:rPr lang="ru-RU" altLang="ru-RU" b="1" i="1" dirty="0"/>
              <a:t>защитных механизмов </a:t>
            </a:r>
            <a:r>
              <a:rPr lang="ru-RU" altLang="ru-RU" b="1" i="1" dirty="0" smtClean="0"/>
              <a:t>. </a:t>
            </a:r>
            <a:endParaRPr lang="ru-RU" altLang="ru-RU" dirty="0"/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316800" y="3843764"/>
            <a:ext cx="8566560" cy="63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altLang="ru-RU" i="1" dirty="0" smtClean="0"/>
              <a:t>Психическое развитие, главным образом, определено органически и  </a:t>
            </a:r>
            <a:r>
              <a:rPr lang="ru-RU" altLang="ru-RU" i="1" dirty="0" smtClean="0"/>
              <a:t>развитие </a:t>
            </a:r>
            <a:r>
              <a:rPr lang="ru-RU" altLang="ru-RU" i="1" dirty="0" smtClean="0"/>
              <a:t>находится в противоречии биологического и социального.</a:t>
            </a:r>
            <a:endParaRPr lang="ru-RU" altLang="ru-RU" i="1" dirty="0"/>
          </a:p>
        </p:txBody>
      </p:sp>
      <p:sp>
        <p:nvSpPr>
          <p:cNvPr id="3080" name="Прямоугольник 8"/>
          <p:cNvSpPr>
            <a:spLocks noChangeArrowheads="1"/>
          </p:cNvSpPr>
          <p:nvPr/>
        </p:nvSpPr>
        <p:spPr bwMode="auto">
          <a:xfrm>
            <a:off x="239140" y="2632168"/>
            <a:ext cx="8928000" cy="119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ru-RU" altLang="ru-RU" i="1" dirty="0"/>
              <a:t>Воспитание же выступает как противоборствующий наследственности фактор, однако логика развития предопределена развитием сексуальности, обусловленной наследственностью. Противостояние среды и наследственности не может изменить стадии </a:t>
            </a:r>
            <a:r>
              <a:rPr lang="ru-RU" altLang="ru-RU" i="1" dirty="0" err="1"/>
              <a:t>психосексуального</a:t>
            </a:r>
            <a:r>
              <a:rPr lang="ru-RU" altLang="ru-RU" i="1" dirty="0"/>
              <a:t> развития ребенка.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200"/>
            <a:ext cx="1960240" cy="2461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8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63432"/>
            <a:ext cx="7598026" cy="511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978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0"/>
            <a:ext cx="7524328" cy="10096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8" tIns="44445" rIns="90478" bIns="44445">
            <a:normAutofit/>
          </a:bodyPr>
          <a:lstStyle/>
          <a:p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Генетическая психология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Жана Пиаже</a:t>
            </a:r>
            <a:endParaRPr lang="en-US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512" y="926477"/>
            <a:ext cx="8712968" cy="20256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78" tIns="44445" rIns="90478" bIns="44445"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sz="1800" i="1" dirty="0">
                <a:latin typeface="Book Antiqua" panose="02040602050305030304" pitchFamily="18" charset="0"/>
              </a:rPr>
              <a:t>Ребенок — не пассивный приемник информации, а активный </a:t>
            </a:r>
            <a:r>
              <a:rPr lang="ru-RU" altLang="ru-RU" sz="1800" i="1" dirty="0" smtClean="0">
                <a:latin typeface="Book Antiqua" panose="02040602050305030304" pitchFamily="18" charset="0"/>
              </a:rPr>
              <a:t>создатель собственных </a:t>
            </a:r>
            <a:r>
              <a:rPr lang="ru-RU" altLang="ru-RU" sz="1800" i="1" dirty="0">
                <a:latin typeface="Book Antiqua" panose="02040602050305030304" pitchFamily="18" charset="0"/>
              </a:rPr>
              <a:t>знаний. Он строит ментальные модели мира (когнитивные схемы), которые постоянно проверяет, дополняет и перестраивает через взаимодействие с окружающей средой. Развитие — это качественное изменение этих структур мышления, происходящее в определенной последовательности стадий</a:t>
            </a:r>
            <a:r>
              <a:rPr lang="ru-RU" altLang="ru-RU" sz="1800" i="1" dirty="0" smtClean="0"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altLang="ru-RU" sz="1800" i="1" dirty="0" smtClean="0">
                <a:latin typeface="Book Antiqua" panose="02040602050305030304" pitchFamily="18" charset="0"/>
              </a:rPr>
              <a:t>Психическое </a:t>
            </a:r>
            <a:r>
              <a:rPr lang="ru-RU" altLang="ru-RU" sz="1800" i="1" dirty="0">
                <a:latin typeface="Book Antiqua" panose="02040602050305030304" pitchFamily="18" charset="0"/>
              </a:rPr>
              <a:t>развитие </a:t>
            </a:r>
            <a:r>
              <a:rPr lang="ru-RU" altLang="ru-RU" sz="1800" i="1" dirty="0" smtClean="0">
                <a:latin typeface="Book Antiqua" panose="02040602050305030304" pitchFamily="18" charset="0"/>
              </a:rPr>
              <a:t>- развитие </a:t>
            </a:r>
            <a:r>
              <a:rPr lang="ru-RU" altLang="ru-RU" sz="1800" i="1" dirty="0">
                <a:latin typeface="Book Antiqua" panose="02040602050305030304" pitchFamily="18" charset="0"/>
              </a:rPr>
              <a:t>интеллекта, а стадии психического развития </a:t>
            </a:r>
            <a:r>
              <a:rPr lang="ru-RU" altLang="ru-RU" sz="1800" i="1" dirty="0" smtClean="0">
                <a:latin typeface="Book Antiqua" panose="02040602050305030304" pitchFamily="18" charset="0"/>
              </a:rPr>
              <a:t>–стадии </a:t>
            </a:r>
            <a:r>
              <a:rPr lang="ru-RU" altLang="ru-RU" sz="1800" i="1" dirty="0">
                <a:latin typeface="Book Antiqua" panose="02040602050305030304" pitchFamily="18" charset="0"/>
              </a:rPr>
              <a:t>развития интеллекта.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i="1" dirty="0">
                <a:latin typeface="Book Antiqua" panose="02040602050305030304" pitchFamily="18" charset="0"/>
              </a:rPr>
              <a:t>Развитие идет не изнутри, но и не извне, это приспособление к окружающей действительности с целью достижение равновесия с ней.</a:t>
            </a:r>
            <a:endParaRPr lang="en-US" altLang="ru-RU" sz="1800" i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380160" y="2852936"/>
            <a:ext cx="7576216" cy="202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r>
              <a:rPr lang="ru-RU" altLang="ru-RU" i="1" dirty="0" smtClean="0"/>
              <a:t>Механизмы развития </a:t>
            </a:r>
            <a:endParaRPr lang="ru-RU" altLang="ru-RU" i="1" dirty="0"/>
          </a:p>
          <a:p>
            <a:r>
              <a:rPr lang="ru-RU" altLang="ru-RU" i="1" dirty="0"/>
              <a:t>– аккомодация (приспособление действия к изменившейся ситуации) и</a:t>
            </a:r>
          </a:p>
          <a:p>
            <a:r>
              <a:rPr lang="ru-RU" altLang="ru-RU" i="1" dirty="0"/>
              <a:t>– ассимиляция (распространение уже имеющихся форм поведения на новые условия). </a:t>
            </a:r>
          </a:p>
          <a:p>
            <a:r>
              <a:rPr lang="ru-RU" altLang="ru-RU" i="1" dirty="0"/>
              <a:t>Инструмент уравновешивания – интеллект. Равновесие не может быть постоянным, и развитие идет ко все более сложным формам ассимиляции и аккомодации.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65667"/>
            <a:ext cx="3563888" cy="2276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628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6389315" cy="522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1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Психическое </a:t>
            </a:r>
            <a:r>
              <a:rPr lang="ru-RU" sz="2000" dirty="0"/>
              <a:t>развитие </a:t>
            </a:r>
            <a:r>
              <a:rPr lang="ru-RU" sz="2000" dirty="0" smtClean="0"/>
              <a:t>отражает </a:t>
            </a:r>
            <a:r>
              <a:rPr lang="ru-RU" sz="2000" dirty="0"/>
              <a:t>закономерное изменение психических </a:t>
            </a:r>
            <a:r>
              <a:rPr lang="ru-RU" sz="2000" dirty="0" smtClean="0"/>
              <a:t>явлений и феноменов в динамике.</a:t>
            </a:r>
          </a:p>
          <a:p>
            <a:pPr algn="just"/>
            <a:r>
              <a:rPr lang="ru-RU" sz="2000" dirty="0" smtClean="0"/>
              <a:t>Одной из важных проблем в психологии развития считается проблема соотношения биологического (природного) и социального факторов.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4963" y="2758619"/>
            <a:ext cx="7711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Роль </a:t>
            </a:r>
            <a:r>
              <a:rPr lang="ru-RU" sz="2000" dirty="0">
                <a:solidFill>
                  <a:srgbClr val="FF0000"/>
                </a:solidFill>
              </a:rPr>
              <a:t>биологического и социального в развитии индивида.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– </a:t>
            </a:r>
            <a:r>
              <a:rPr lang="ru-RU" sz="2000" dirty="0">
                <a:solidFill>
                  <a:srgbClr val="FF0000"/>
                </a:solidFill>
              </a:rPr>
              <a:t>«</a:t>
            </a:r>
            <a:r>
              <a:rPr lang="ru-RU" sz="2000" b="1" i="1" dirty="0" smtClean="0">
                <a:solidFill>
                  <a:srgbClr val="FF0000"/>
                </a:solidFill>
              </a:rPr>
              <a:t>центральная проблема психологии</a:t>
            </a:r>
            <a:r>
              <a:rPr lang="ru-RU" sz="2000" dirty="0" smtClean="0">
                <a:solidFill>
                  <a:srgbClr val="FF0000"/>
                </a:solidFill>
              </a:rPr>
              <a:t>».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380234" cy="2251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90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3"/>
          <p:cNvCxnSpPr>
            <a:cxnSpLocks noChangeShapeType="1"/>
          </p:cNvCxnSpPr>
          <p:nvPr/>
        </p:nvCxnSpPr>
        <p:spPr bwMode="auto">
          <a:xfrm>
            <a:off x="5835650" y="9415463"/>
            <a:ext cx="0" cy="1647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44"/>
          <p:cNvCxnSpPr>
            <a:cxnSpLocks noChangeShapeType="1"/>
          </p:cNvCxnSpPr>
          <p:nvPr/>
        </p:nvCxnSpPr>
        <p:spPr bwMode="auto">
          <a:xfrm>
            <a:off x="3805238" y="9415463"/>
            <a:ext cx="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45"/>
          <p:cNvCxnSpPr>
            <a:cxnSpLocks noChangeShapeType="1"/>
          </p:cNvCxnSpPr>
          <p:nvPr/>
        </p:nvCxnSpPr>
        <p:spPr bwMode="auto">
          <a:xfrm>
            <a:off x="3805238" y="10167938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46"/>
          <p:cNvCxnSpPr>
            <a:cxnSpLocks noChangeShapeType="1"/>
          </p:cNvCxnSpPr>
          <p:nvPr/>
        </p:nvCxnSpPr>
        <p:spPr bwMode="auto">
          <a:xfrm>
            <a:off x="7872413" y="9415463"/>
            <a:ext cx="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47"/>
          <p:cNvCxnSpPr>
            <a:cxnSpLocks noChangeShapeType="1"/>
          </p:cNvCxnSpPr>
          <p:nvPr/>
        </p:nvCxnSpPr>
        <p:spPr bwMode="auto">
          <a:xfrm>
            <a:off x="7872413" y="10167938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8"/>
          <p:cNvCxnSpPr>
            <a:cxnSpLocks noChangeShapeType="1"/>
          </p:cNvCxnSpPr>
          <p:nvPr/>
        </p:nvCxnSpPr>
        <p:spPr bwMode="auto">
          <a:xfrm>
            <a:off x="6596063" y="11310938"/>
            <a:ext cx="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9"/>
          <p:cNvCxnSpPr>
            <a:cxnSpLocks noChangeShapeType="1"/>
          </p:cNvCxnSpPr>
          <p:nvPr/>
        </p:nvCxnSpPr>
        <p:spPr bwMode="auto">
          <a:xfrm>
            <a:off x="4967288" y="11310938"/>
            <a:ext cx="0" cy="206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33538" y="295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AutoShape 43"/>
          <p:cNvCxnSpPr>
            <a:cxnSpLocks noChangeShapeType="1"/>
          </p:cNvCxnSpPr>
          <p:nvPr/>
        </p:nvCxnSpPr>
        <p:spPr bwMode="auto">
          <a:xfrm>
            <a:off x="5835650" y="9415463"/>
            <a:ext cx="0" cy="16478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4"/>
          <p:cNvCxnSpPr>
            <a:cxnSpLocks noChangeShapeType="1"/>
          </p:cNvCxnSpPr>
          <p:nvPr/>
        </p:nvCxnSpPr>
        <p:spPr bwMode="auto">
          <a:xfrm>
            <a:off x="3805238" y="9415463"/>
            <a:ext cx="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"/>
          <p:cNvCxnSpPr>
            <a:cxnSpLocks noChangeShapeType="1"/>
          </p:cNvCxnSpPr>
          <p:nvPr/>
        </p:nvCxnSpPr>
        <p:spPr bwMode="auto">
          <a:xfrm>
            <a:off x="3805238" y="10167938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6"/>
          <p:cNvCxnSpPr>
            <a:cxnSpLocks noChangeShapeType="1"/>
          </p:cNvCxnSpPr>
          <p:nvPr/>
        </p:nvCxnSpPr>
        <p:spPr bwMode="auto">
          <a:xfrm>
            <a:off x="7872413" y="9415463"/>
            <a:ext cx="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7"/>
          <p:cNvCxnSpPr>
            <a:cxnSpLocks noChangeShapeType="1"/>
          </p:cNvCxnSpPr>
          <p:nvPr/>
        </p:nvCxnSpPr>
        <p:spPr bwMode="auto">
          <a:xfrm>
            <a:off x="7872413" y="10167938"/>
            <a:ext cx="0" cy="171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8"/>
          <p:cNvCxnSpPr>
            <a:cxnSpLocks noChangeShapeType="1"/>
          </p:cNvCxnSpPr>
          <p:nvPr/>
        </p:nvCxnSpPr>
        <p:spPr bwMode="auto">
          <a:xfrm>
            <a:off x="6596063" y="11310938"/>
            <a:ext cx="0" cy="142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9"/>
          <p:cNvCxnSpPr>
            <a:cxnSpLocks noChangeShapeType="1"/>
          </p:cNvCxnSpPr>
          <p:nvPr/>
        </p:nvCxnSpPr>
        <p:spPr bwMode="auto">
          <a:xfrm>
            <a:off x="4967288" y="11310938"/>
            <a:ext cx="0" cy="206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633538" y="2954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2" y="1484784"/>
            <a:ext cx="7849354" cy="417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5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Нативизм - направление</a:t>
            </a:r>
            <a:r>
              <a:rPr lang="ru-RU" sz="2000" dirty="0"/>
              <a:t>, основанное на биологизаторской (биогенетической) концепции, при всем разнообразии взглядов отдельных исследователей, настаивает на приоритете наследственности. </a:t>
            </a:r>
            <a:endParaRPr lang="ru-RU" sz="2000" dirty="0" smtClean="0"/>
          </a:p>
          <a:p>
            <a:pPr algn="just"/>
            <a:r>
              <a:rPr lang="ru-RU" sz="2000" dirty="0" smtClean="0"/>
              <a:t>Философское описание этой позиции </a:t>
            </a:r>
            <a:r>
              <a:rPr lang="ru-RU" sz="2000" dirty="0"/>
              <a:t>дано Р. </a:t>
            </a:r>
            <a:r>
              <a:rPr lang="ru-RU" sz="2000" dirty="0" smtClean="0"/>
              <a:t>Декартом в теории </a:t>
            </a:r>
            <a:r>
              <a:rPr lang="ru-RU" sz="2000" dirty="0"/>
              <a:t>врожденных идей. </a:t>
            </a:r>
            <a:endParaRPr lang="ru-RU" sz="2000" dirty="0" smtClean="0"/>
          </a:p>
          <a:p>
            <a:pPr algn="just"/>
            <a:r>
              <a:rPr lang="ru-RU" sz="2000" b="1" dirty="0" smtClean="0"/>
              <a:t>Нативизм</a:t>
            </a:r>
            <a:r>
              <a:rPr lang="ru-RU" sz="2000" dirty="0" smtClean="0"/>
              <a:t> породил теории </a:t>
            </a:r>
            <a:r>
              <a:rPr lang="ru-RU" sz="2000" i="1" dirty="0" smtClean="0"/>
              <a:t>преформизма</a:t>
            </a:r>
            <a:r>
              <a:rPr lang="ru-RU" sz="2000" i="1" dirty="0"/>
              <a:t>, рекапитуляции и созревания</a:t>
            </a:r>
            <a:r>
              <a:rPr lang="ru-RU" sz="20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3375" y="404664"/>
            <a:ext cx="2653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Теории нативизма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96952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Г.С. Холл </a:t>
            </a:r>
            <a:r>
              <a:rPr lang="ru-RU" dirty="0" smtClean="0">
                <a:solidFill>
                  <a:prstClr val="black"/>
                </a:solidFill>
              </a:rPr>
              <a:t>автор </a:t>
            </a:r>
            <a:r>
              <a:rPr lang="ru-RU" b="1" dirty="0" err="1" smtClean="0">
                <a:solidFill>
                  <a:prstClr val="black"/>
                </a:solidFill>
              </a:rPr>
              <a:t>биогенетичекой</a:t>
            </a:r>
            <a:r>
              <a:rPr lang="ru-RU" b="1" dirty="0" smtClean="0">
                <a:solidFill>
                  <a:prstClr val="black"/>
                </a:solidFill>
              </a:rPr>
              <a:t> теории развития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ru-RU" b="1" dirty="0" smtClean="0">
                <a:solidFill>
                  <a:prstClr val="black"/>
                </a:solidFill>
              </a:rPr>
              <a:t>закона </a:t>
            </a:r>
            <a:r>
              <a:rPr lang="ru-RU" b="1" dirty="0">
                <a:solidFill>
                  <a:prstClr val="black"/>
                </a:solidFill>
              </a:rPr>
              <a:t>рекапитуляции</a:t>
            </a:r>
            <a:r>
              <a:rPr lang="ru-RU" dirty="0">
                <a:solidFill>
                  <a:prstClr val="black"/>
                </a:solidFill>
              </a:rPr>
              <a:t> (рекапитуляция – сжатое повторение бывшего прежде).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Органический вид развивается по единым органическим законам </a:t>
            </a:r>
            <a:r>
              <a:rPr lang="ru-RU" dirty="0" smtClean="0">
                <a:solidFill>
                  <a:prstClr val="black"/>
                </a:solidFill>
              </a:rPr>
              <a:t>–  этот закон характерен и для психического развития. 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b="1" i="1" dirty="0" smtClean="0">
                <a:solidFill>
                  <a:prstClr val="black"/>
                </a:solidFill>
              </a:rPr>
              <a:t>индивидуальное </a:t>
            </a:r>
            <a:r>
              <a:rPr lang="ru-RU" b="1" i="1" dirty="0">
                <a:solidFill>
                  <a:prstClr val="black"/>
                </a:solidFill>
              </a:rPr>
              <a:t>развитие человека в онтогенезе </a:t>
            </a:r>
            <a:r>
              <a:rPr lang="ru-RU" b="1" i="1" dirty="0" smtClean="0">
                <a:solidFill>
                  <a:prstClr val="black"/>
                </a:solidFill>
              </a:rPr>
              <a:t>повторяет филогенез, антропогенез, </a:t>
            </a:r>
            <a:r>
              <a:rPr lang="ru-RU" b="1" i="1" dirty="0" err="1" smtClean="0">
                <a:solidFill>
                  <a:prstClr val="black"/>
                </a:solidFill>
              </a:rPr>
              <a:t>социогенез</a:t>
            </a:r>
            <a:r>
              <a:rPr lang="ru-RU" b="1" i="1" dirty="0" smtClean="0">
                <a:solidFill>
                  <a:prstClr val="black"/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Ребенок в своем психическом развитии кратко повторяет историю человечества, человек повторяет психические особенности своих предков, повторяет особенности развития общества.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2179315" cy="285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412" y="548680"/>
            <a:ext cx="82670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Преформизм </a:t>
            </a:r>
            <a:r>
              <a:rPr lang="ru-RU" i="1" dirty="0" smtClean="0"/>
              <a:t>– подход в котором все свойства генетически заданы </a:t>
            </a:r>
            <a:r>
              <a:rPr lang="ru-RU" i="1" dirty="0" err="1" smtClean="0"/>
              <a:t>заданы</a:t>
            </a:r>
            <a:r>
              <a:rPr lang="ru-RU" i="1" dirty="0" smtClean="0"/>
              <a:t> </a:t>
            </a:r>
            <a:r>
              <a:rPr lang="ru-RU" i="1" dirty="0"/>
              <a:t>и предопределены </a:t>
            </a:r>
            <a:r>
              <a:rPr lang="ru-RU" i="1" dirty="0" smtClean="0"/>
              <a:t>уже в зачатии («гомункулус» внутриутробно формируется  </a:t>
            </a:r>
            <a:r>
              <a:rPr lang="ru-RU" i="1" dirty="0"/>
              <a:t>человечек, который </a:t>
            </a:r>
            <a:r>
              <a:rPr lang="ru-RU" i="1" dirty="0" smtClean="0"/>
              <a:t>зарождается </a:t>
            </a:r>
            <a:r>
              <a:rPr lang="ru-RU" i="1" dirty="0"/>
              <a:t>уже в момент </a:t>
            </a:r>
            <a:r>
              <a:rPr lang="ru-RU" i="1" dirty="0" smtClean="0"/>
              <a:t>зачатия, наследственность четко предопределяет  развитие. </a:t>
            </a:r>
            <a:r>
              <a:rPr lang="ru-RU" i="1" dirty="0"/>
              <a:t> </a:t>
            </a:r>
            <a:r>
              <a:rPr lang="ru-RU" i="1" dirty="0" smtClean="0"/>
              <a:t>Генетическая программа запускает все </a:t>
            </a:r>
            <a:r>
              <a:rPr lang="ru-RU" i="1" dirty="0" err="1" smtClean="0"/>
              <a:t>преформированные</a:t>
            </a:r>
            <a:r>
              <a:rPr lang="ru-RU" i="1" dirty="0" smtClean="0"/>
              <a:t> свойства. 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5412" y="2043148"/>
            <a:ext cx="55446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</a:rPr>
              <a:t>Т</a:t>
            </a:r>
            <a:r>
              <a:rPr lang="ru-RU" b="1" dirty="0" smtClean="0">
                <a:solidFill>
                  <a:prstClr val="black"/>
                </a:solidFill>
              </a:rPr>
              <a:t>еория </a:t>
            </a:r>
            <a:r>
              <a:rPr lang="ru-RU" b="1" dirty="0">
                <a:solidFill>
                  <a:prstClr val="black"/>
                </a:solidFill>
              </a:rPr>
              <a:t>созревания А. </a:t>
            </a:r>
            <a:r>
              <a:rPr lang="ru-RU" b="1" dirty="0" err="1" smtClean="0">
                <a:solidFill>
                  <a:prstClr val="black"/>
                </a:solidFill>
              </a:rPr>
              <a:t>Гезелла</a:t>
            </a:r>
            <a:r>
              <a:rPr lang="ru-RU" b="1" dirty="0" smtClean="0">
                <a:solidFill>
                  <a:prstClr val="black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который понимал </a:t>
            </a:r>
            <a:r>
              <a:rPr lang="ru-RU" i="1" dirty="0">
                <a:solidFill>
                  <a:prstClr val="black"/>
                </a:solidFill>
              </a:rPr>
              <a:t>развитие ребенка </a:t>
            </a:r>
            <a:r>
              <a:rPr lang="ru-RU" i="1" dirty="0" smtClean="0">
                <a:solidFill>
                  <a:prstClr val="black"/>
                </a:solidFill>
              </a:rPr>
              <a:t>как с</a:t>
            </a:r>
            <a:r>
              <a:rPr lang="ru-RU" dirty="0" smtClean="0">
                <a:solidFill>
                  <a:prstClr val="black"/>
                </a:solidFill>
              </a:rPr>
              <a:t>оциальное </a:t>
            </a:r>
            <a:r>
              <a:rPr lang="ru-RU" dirty="0">
                <a:solidFill>
                  <a:prstClr val="black"/>
                </a:solidFill>
              </a:rPr>
              <a:t>развитие </a:t>
            </a:r>
            <a:r>
              <a:rPr lang="ru-RU" dirty="0" smtClean="0">
                <a:solidFill>
                  <a:prstClr val="black"/>
                </a:solidFill>
              </a:rPr>
              <a:t>обусловленное органическими связями </a:t>
            </a:r>
            <a:r>
              <a:rPr lang="ru-RU" dirty="0">
                <a:solidFill>
                  <a:prstClr val="black"/>
                </a:solidFill>
              </a:rPr>
              <a:t>ребенка и окружающих его </a:t>
            </a:r>
            <a:r>
              <a:rPr lang="ru-RU" dirty="0" smtClean="0">
                <a:solidFill>
                  <a:prstClr val="black"/>
                </a:solidFill>
              </a:rPr>
              <a:t>людей Социальное является  производной биологического фактора. Темпы </a:t>
            </a:r>
            <a:r>
              <a:rPr lang="ru-RU" dirty="0">
                <a:solidFill>
                  <a:prstClr val="black"/>
                </a:solidFill>
              </a:rPr>
              <a:t>развития </a:t>
            </a:r>
            <a:r>
              <a:rPr lang="ru-RU" dirty="0" smtClean="0">
                <a:solidFill>
                  <a:prstClr val="black"/>
                </a:solidFill>
              </a:rPr>
              <a:t>зависят </a:t>
            </a:r>
            <a:r>
              <a:rPr lang="ru-RU" dirty="0">
                <a:solidFill>
                  <a:prstClr val="black"/>
                </a:solidFill>
              </a:rPr>
              <a:t>от </a:t>
            </a:r>
            <a:r>
              <a:rPr lang="ru-RU" dirty="0" smtClean="0">
                <a:solidFill>
                  <a:prstClr val="black"/>
                </a:solidFill>
              </a:rPr>
              <a:t>наследственности, формирование интеллекта зависит от созревания </a:t>
            </a:r>
            <a:r>
              <a:rPr lang="ru-RU" dirty="0">
                <a:solidFill>
                  <a:prstClr val="black"/>
                </a:solidFill>
              </a:rPr>
              <a:t>нервной системы</a:t>
            </a:r>
            <a:r>
              <a:rPr lang="ru-RU" dirty="0" smtClean="0">
                <a:solidFill>
                  <a:prstClr val="black"/>
                </a:solidFill>
              </a:rPr>
              <a:t>. В изучении развития автор концепции Применял полупроницаемое </a:t>
            </a:r>
            <a:r>
              <a:rPr lang="ru-RU" dirty="0">
                <a:solidFill>
                  <a:prstClr val="black"/>
                </a:solidFill>
              </a:rPr>
              <a:t>стекло (знаменитое «зеркало </a:t>
            </a:r>
            <a:r>
              <a:rPr lang="ru-RU" dirty="0" err="1">
                <a:solidFill>
                  <a:prstClr val="black"/>
                </a:solidFill>
              </a:rPr>
              <a:t>Гезелла</a:t>
            </a:r>
            <a:r>
              <a:rPr lang="ru-RU" dirty="0">
                <a:solidFill>
                  <a:prstClr val="black"/>
                </a:solidFill>
              </a:rPr>
              <a:t>»).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Геззел</a:t>
            </a:r>
            <a:r>
              <a:rPr lang="ru-RU" dirty="0" smtClean="0">
                <a:solidFill>
                  <a:prstClr val="black"/>
                </a:solidFill>
              </a:rPr>
              <a:t> подчеркивал важность соотнесения развития с нормами (</a:t>
            </a:r>
            <a:r>
              <a:rPr lang="ru-RU" dirty="0">
                <a:solidFill>
                  <a:prstClr val="black"/>
                </a:solidFill>
              </a:rPr>
              <a:t>нормативный подход к </a:t>
            </a:r>
            <a:r>
              <a:rPr lang="ru-RU" dirty="0" smtClean="0">
                <a:solidFill>
                  <a:prstClr val="black"/>
                </a:solidFill>
              </a:rPr>
              <a:t>пониманию детского </a:t>
            </a:r>
            <a:r>
              <a:rPr lang="ru-RU" dirty="0">
                <a:solidFill>
                  <a:prstClr val="black"/>
                </a:solidFill>
              </a:rPr>
              <a:t>развития</a:t>
            </a:r>
            <a:r>
              <a:rPr lang="ru-RU" dirty="0" smtClean="0">
                <a:solidFill>
                  <a:prstClr val="black"/>
                </a:solidFill>
              </a:rPr>
              <a:t>). Скорость развития  зависит от возраста, в детстве темпы развития происходят быстро и активно наращиваются, в более поздних возрастах происходит замедление развития).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28" y="2276872"/>
            <a:ext cx="3181536" cy="2121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2145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   Теория </a:t>
            </a:r>
            <a:r>
              <a:rPr lang="ru-RU" b="1" dirty="0"/>
              <a:t>трех ступеней в </a:t>
            </a:r>
            <a:r>
              <a:rPr lang="ru-RU" b="1" dirty="0" smtClean="0"/>
              <a:t>развитии К</a:t>
            </a:r>
            <a:r>
              <a:rPr lang="ru-RU" b="1" dirty="0"/>
              <a:t>. </a:t>
            </a:r>
            <a:r>
              <a:rPr lang="ru-RU" b="1" dirty="0" err="1"/>
              <a:t>Бюлер</a:t>
            </a:r>
            <a:r>
              <a:rPr lang="ru-RU" b="1" dirty="0"/>
              <a:t> </a:t>
            </a:r>
            <a:r>
              <a:rPr lang="ru-RU" b="1" dirty="0" smtClean="0"/>
              <a:t>и ребенка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dirty="0" smtClean="0"/>
              <a:t>Три </a:t>
            </a:r>
            <a:r>
              <a:rPr lang="ru-RU" dirty="0"/>
              <a:t>этапа этого созревания и </a:t>
            </a:r>
            <a:r>
              <a:rPr lang="ru-RU" dirty="0" smtClean="0"/>
              <a:t>механизмы </a:t>
            </a:r>
            <a:r>
              <a:rPr lang="ru-RU" dirty="0"/>
              <a:t>психического развития на каждом этапе:</a:t>
            </a:r>
          </a:p>
          <a:p>
            <a:pPr lvl="0" algn="just"/>
            <a:r>
              <a:rPr lang="ru-RU" b="1" i="1" dirty="0"/>
              <a:t>инстинкт (от 0 до 6 месяцев) </a:t>
            </a:r>
            <a:r>
              <a:rPr lang="ru-RU" dirty="0"/>
              <a:t>– низшая ступень развития, </a:t>
            </a:r>
            <a:r>
              <a:rPr lang="ru-RU" dirty="0" smtClean="0"/>
              <a:t>наследственно обусловленные реакции и способы поведения, </a:t>
            </a:r>
            <a:r>
              <a:rPr lang="ru-RU" dirty="0"/>
              <a:t>у новорожденного узок набор инстинктов (крик, сосание, глотание, защитный рефлекс</a:t>
            </a:r>
            <a:r>
              <a:rPr lang="ru-RU" dirty="0" smtClean="0"/>
              <a:t>). </a:t>
            </a:r>
          </a:p>
          <a:p>
            <a:pPr lvl="0" algn="just"/>
            <a:r>
              <a:rPr lang="ru-RU" b="1" i="1" dirty="0" smtClean="0"/>
              <a:t>дрессура </a:t>
            </a:r>
            <a:r>
              <a:rPr lang="ru-RU" b="1" i="1" dirty="0"/>
              <a:t>(от </a:t>
            </a:r>
            <a:r>
              <a:rPr lang="ru-RU" b="1" i="1" dirty="0" smtClean="0"/>
              <a:t>6 мес. до 1,5 лет) </a:t>
            </a:r>
            <a:r>
              <a:rPr lang="ru-RU" dirty="0"/>
              <a:t>– </a:t>
            </a:r>
            <a:r>
              <a:rPr lang="ru-RU" dirty="0" smtClean="0"/>
              <a:t>формирование условных </a:t>
            </a:r>
            <a:r>
              <a:rPr lang="ru-RU" dirty="0"/>
              <a:t>рефлексов, </a:t>
            </a:r>
            <a:r>
              <a:rPr lang="ru-RU" dirty="0" smtClean="0"/>
              <a:t>навыков, основано на поощрениях и наказаниях, оценке достижений и неудач. </a:t>
            </a:r>
            <a:r>
              <a:rPr lang="ru-RU" dirty="0"/>
              <a:t>Детская </a:t>
            </a:r>
            <a:r>
              <a:rPr lang="ru-RU" dirty="0" smtClean="0"/>
              <a:t>игра возникает </a:t>
            </a:r>
            <a:r>
              <a:rPr lang="ru-RU" dirty="0"/>
              <a:t>на данной стадии;</a:t>
            </a:r>
          </a:p>
          <a:p>
            <a:pPr lvl="0"/>
            <a:r>
              <a:rPr lang="ru-RU" b="1" i="1" dirty="0"/>
              <a:t>интеллект (от </a:t>
            </a:r>
            <a:r>
              <a:rPr lang="ru-RU" b="1" i="1" dirty="0" smtClean="0"/>
              <a:t>1,5 лет </a:t>
            </a:r>
            <a:r>
              <a:rPr lang="ru-RU" b="1" i="1" dirty="0"/>
              <a:t>и далее по мере созревания нервной системы)</a:t>
            </a:r>
            <a:r>
              <a:rPr lang="ru-RU" dirty="0"/>
              <a:t> – высшая стадия развития; приспособление к ситуации путем изобретения, открытия, обдумывания и осознания проблемной ситуации.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0045476"/>
              </p:ext>
            </p:extLst>
          </p:nvPr>
        </p:nvGraphicFramePr>
        <p:xfrm>
          <a:off x="395536" y="3834924"/>
          <a:ext cx="6624736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71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Социальный подход к развитию основан </a:t>
            </a:r>
            <a:r>
              <a:rPr lang="ru-RU" sz="2000" dirty="0"/>
              <a:t>на </a:t>
            </a:r>
            <a:r>
              <a:rPr lang="ru-RU" sz="2000" dirty="0" smtClean="0"/>
              <a:t>идеи приобретения </a:t>
            </a:r>
            <a:r>
              <a:rPr lang="ru-RU" sz="2000" dirty="0"/>
              <a:t>и </a:t>
            </a:r>
            <a:r>
              <a:rPr lang="ru-RU" sz="2000" dirty="0" smtClean="0"/>
              <a:t>накопления </a:t>
            </a:r>
            <a:r>
              <a:rPr lang="ru-RU" sz="2000" dirty="0"/>
              <a:t>опыта, а </a:t>
            </a:r>
            <a:r>
              <a:rPr lang="ru-RU" sz="2000" b="1" i="1" dirty="0"/>
              <a:t>социальный фактор </a:t>
            </a:r>
            <a:r>
              <a:rPr lang="ru-RU" sz="2000" b="1" i="1" dirty="0" smtClean="0"/>
              <a:t>-  основополагающий в </a:t>
            </a:r>
            <a:r>
              <a:rPr lang="ru-RU" sz="2000" b="1" i="1" dirty="0"/>
              <a:t>формировании психики </a:t>
            </a:r>
            <a:r>
              <a:rPr lang="ru-RU" sz="2000" b="1" i="1" dirty="0" smtClean="0"/>
              <a:t>человека</a:t>
            </a:r>
            <a:r>
              <a:rPr lang="ru-RU" sz="2000" dirty="0"/>
              <a:t> </a:t>
            </a:r>
            <a:r>
              <a:rPr lang="ru-RU" sz="2000" dirty="0" smtClean="0"/>
              <a:t>(начало XX в., французская социологическая школа </a:t>
            </a:r>
            <a:r>
              <a:rPr lang="ru-RU" sz="2000" dirty="0"/>
              <a:t>(Э. Дюркгейма, Г. </a:t>
            </a:r>
            <a:r>
              <a:rPr lang="ru-RU" sz="2000" dirty="0" err="1"/>
              <a:t>Тарда</a:t>
            </a:r>
            <a:r>
              <a:rPr lang="ru-RU" sz="2000" dirty="0"/>
              <a:t>, П. Жане и </a:t>
            </a:r>
            <a:r>
              <a:rPr lang="ru-RU" sz="2000" dirty="0" err="1"/>
              <a:t>др</a:t>
            </a:r>
            <a:r>
              <a:rPr lang="ru-RU" sz="2000" dirty="0"/>
              <a:t>). </a:t>
            </a:r>
            <a:endParaRPr lang="ru-RU" sz="2000" dirty="0" smtClean="0"/>
          </a:p>
          <a:p>
            <a:pPr algn="just"/>
            <a:r>
              <a:rPr lang="ru-RU" sz="2000" dirty="0" smtClean="0"/>
              <a:t>Этот подход представлен направлениями -</a:t>
            </a:r>
            <a:r>
              <a:rPr lang="ru-RU" sz="2000" b="1" i="1" dirty="0" smtClean="0"/>
              <a:t>ассоцианизм </a:t>
            </a:r>
            <a:r>
              <a:rPr lang="ru-RU" sz="2000" b="1" i="1" dirty="0"/>
              <a:t>и </a:t>
            </a:r>
            <a:r>
              <a:rPr lang="ru-RU" sz="2000" b="1" i="1" dirty="0" smtClean="0"/>
              <a:t>бихевиоризм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i="1" dirty="0" smtClean="0"/>
              <a:t>Социальная среда - главный </a:t>
            </a:r>
            <a:r>
              <a:rPr lang="ru-RU" sz="2000" b="1" i="1" dirty="0"/>
              <a:t>фактор развития, а </a:t>
            </a:r>
            <a:r>
              <a:rPr lang="ru-RU" sz="2000" b="1" i="1" dirty="0" smtClean="0"/>
              <a:t>механизм </a:t>
            </a:r>
            <a:r>
              <a:rPr lang="ru-RU" sz="2000" b="1" i="1" dirty="0"/>
              <a:t>социализации – подражание.</a:t>
            </a:r>
          </a:p>
          <a:p>
            <a:pPr algn="just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76672"/>
            <a:ext cx="4636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Социогенетическое направление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82402"/>
            <a:ext cx="238125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86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Ассоцианизм </a:t>
            </a:r>
            <a:r>
              <a:rPr lang="ru-RU" sz="2000" dirty="0" smtClean="0"/>
              <a:t>(Д</a:t>
            </a:r>
            <a:r>
              <a:rPr lang="ru-RU" sz="2000" dirty="0"/>
              <a:t>. </a:t>
            </a:r>
            <a:r>
              <a:rPr lang="ru-RU" sz="2000" dirty="0" err="1" smtClean="0"/>
              <a:t>Гартли</a:t>
            </a:r>
            <a:r>
              <a:rPr lang="ru-RU" sz="2000" dirty="0" smtClean="0"/>
              <a:t>) </a:t>
            </a:r>
            <a:endParaRPr lang="ru-RU" sz="2000" dirty="0"/>
          </a:p>
          <a:p>
            <a:pPr algn="just"/>
            <a:r>
              <a:rPr lang="ru-RU" sz="2000" dirty="0"/>
              <a:t>Ассоцианизм </a:t>
            </a:r>
            <a:r>
              <a:rPr lang="ru-RU" sz="2000" dirty="0" smtClean="0"/>
              <a:t>- материалистическая </a:t>
            </a:r>
            <a:r>
              <a:rPr lang="ru-RU" sz="2000" dirty="0"/>
              <a:t>теория английского философа Дэвида </a:t>
            </a:r>
            <a:r>
              <a:rPr lang="ru-RU" sz="2000" dirty="0" err="1"/>
              <a:t>Гартли</a:t>
            </a:r>
            <a:r>
              <a:rPr lang="ru-RU" sz="2000" dirty="0"/>
              <a:t>, </a:t>
            </a:r>
            <a:r>
              <a:rPr lang="ru-RU" sz="2000" dirty="0" smtClean="0"/>
              <a:t>который утверждал, что вся психика (ощущения</a:t>
            </a:r>
            <a:r>
              <a:rPr lang="ru-RU" sz="2000" dirty="0"/>
              <a:t>, идеи, эмоции, воля) формируется из простых элементов — ощущений — путем их ассоциации в мозге, благодаря их смежности во времени, частоте повторения, удовольствию и страданию, объясняя развитие понятий, движений и даже страстей как результат механических связей</a:t>
            </a:r>
            <a:r>
              <a:rPr lang="ru-RU" sz="2000" dirty="0">
                <a:solidFill>
                  <a:srgbClr val="0A0A0A"/>
                </a:solidFill>
                <a:latin typeface="Google Sans"/>
              </a:rPr>
              <a:t>. </a:t>
            </a:r>
          </a:p>
          <a:p>
            <a:pPr algn="just"/>
            <a:endParaRPr lang="ru-RU" sz="2000" dirty="0" smtClean="0">
              <a:solidFill>
                <a:srgbClr val="0A0A0A"/>
              </a:solidFill>
              <a:latin typeface="Google Sans"/>
            </a:endParaRPr>
          </a:p>
          <a:p>
            <a:r>
              <a:rPr lang="ru-RU" sz="2000" b="1" dirty="0"/>
              <a:t>Вибрации в нервной системе:</a:t>
            </a:r>
            <a:r>
              <a:rPr lang="ru-RU" sz="2000" dirty="0"/>
              <a:t> Все внешние воздействия (стимулы) вызывают в нервах и мозге </a:t>
            </a:r>
            <a:r>
              <a:rPr lang="ru-RU" sz="2000" b="1" dirty="0"/>
              <a:t>мельчайшие вибрации</a:t>
            </a:r>
            <a:r>
              <a:rPr lang="ru-RU" sz="2000" dirty="0"/>
              <a:t>.</a:t>
            </a:r>
          </a:p>
          <a:p>
            <a:r>
              <a:rPr lang="ru-RU" sz="2000" b="1" dirty="0"/>
              <a:t>Вибрации в мозге:</a:t>
            </a:r>
            <a:r>
              <a:rPr lang="ru-RU" sz="2000" dirty="0"/>
              <a:t> Эти вибрации порождают в веществе мозга соответствующие </a:t>
            </a:r>
            <a:r>
              <a:rPr lang="ru-RU" sz="2000" b="1" dirty="0"/>
              <a:t>вибрации мозгового вещества</a:t>
            </a:r>
            <a:r>
              <a:rPr lang="ru-RU" sz="2000" dirty="0"/>
              <a:t>.</a:t>
            </a:r>
          </a:p>
          <a:p>
            <a:pPr algn="just"/>
            <a:endParaRPr lang="ru-RU" sz="2000" dirty="0" smtClean="0">
              <a:solidFill>
                <a:srgbClr val="0A0A0A"/>
              </a:solidFill>
              <a:latin typeface="Google Sans"/>
            </a:endParaRPr>
          </a:p>
          <a:p>
            <a:pPr algn="just"/>
            <a:r>
              <a:rPr lang="ru-RU" sz="2000" dirty="0" smtClean="0"/>
              <a:t>Психические процессы, с его точки зрения, неотделимы </a:t>
            </a:r>
            <a:r>
              <a:rPr lang="ru-RU" sz="2000" dirty="0"/>
              <a:t>от </a:t>
            </a:r>
            <a:r>
              <a:rPr lang="ru-RU" sz="2000" dirty="0" smtClean="0"/>
              <a:t>своей физиологической основы и зависят от вибраций </a:t>
            </a:r>
            <a:r>
              <a:rPr lang="ru-RU" sz="2000" dirty="0"/>
              <a:t>(больших и малых). Основой обучения в теории Д. </a:t>
            </a:r>
            <a:r>
              <a:rPr lang="ru-RU" sz="2000" dirty="0" err="1"/>
              <a:t>Гартли</a:t>
            </a:r>
            <a:r>
              <a:rPr lang="ru-RU" sz="2000" dirty="0"/>
              <a:t> считается память – </a:t>
            </a:r>
            <a:r>
              <a:rPr lang="ru-RU" sz="2000" dirty="0" smtClean="0"/>
              <a:t>как главное </a:t>
            </a:r>
            <a:r>
              <a:rPr lang="ru-RU" sz="2000" dirty="0"/>
              <a:t>свойство нервной </a:t>
            </a:r>
            <a:r>
              <a:rPr lang="ru-RU" sz="2000" dirty="0" smtClean="0"/>
              <a:t>организации.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76672"/>
            <a:ext cx="4636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Социогенетическое направление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9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636" y="548680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Бихевиоризм  - человек «результат научения» и «воздействия» окружающих . </a:t>
            </a:r>
          </a:p>
          <a:p>
            <a:pPr algn="just"/>
            <a:r>
              <a:rPr lang="ru-RU" dirty="0" smtClean="0"/>
              <a:t>Научение – любая форма формирования </a:t>
            </a:r>
            <a:r>
              <a:rPr lang="ru-RU" dirty="0"/>
              <a:t>моральных </a:t>
            </a:r>
            <a:r>
              <a:rPr lang="ru-RU" dirty="0" smtClean="0"/>
              <a:t>норм и принципов</a:t>
            </a:r>
            <a:r>
              <a:rPr lang="ru-RU" dirty="0"/>
              <a:t>, </a:t>
            </a:r>
            <a:r>
              <a:rPr lang="ru-RU" dirty="0" smtClean="0"/>
              <a:t>поведенческих способов реагирования, общения. </a:t>
            </a:r>
          </a:p>
          <a:p>
            <a:pPr algn="just"/>
            <a:r>
              <a:rPr lang="ru-RU" b="1" i="1" dirty="0" smtClean="0"/>
              <a:t>Развитие </a:t>
            </a:r>
            <a:r>
              <a:rPr lang="ru-RU" b="1" i="1" dirty="0"/>
              <a:t>ребенка </a:t>
            </a:r>
            <a:r>
              <a:rPr lang="ru-RU" b="1" i="1" dirty="0" smtClean="0"/>
              <a:t>– процесс научения, в результате накапливается опыт и навыки. </a:t>
            </a:r>
          </a:p>
          <a:p>
            <a:pPr algn="just"/>
            <a:r>
              <a:rPr lang="ru-RU" dirty="0" smtClean="0"/>
              <a:t>Поведение</a:t>
            </a:r>
            <a:r>
              <a:rPr lang="ru-RU" dirty="0"/>
              <a:t>, мысли и чувства людей формируются под влиянием окружающей их среды.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9552" y="2580005"/>
            <a:ext cx="7661136" cy="35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 marL="431800" indent="-323850" eaLnBrk="0">
              <a:spcAft>
                <a:spcPts val="1425"/>
              </a:spcAft>
              <a:buChar char=""/>
              <a:defRPr sz="32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 marL="863600" indent="-287338" eaLnBrk="0">
              <a:spcAft>
                <a:spcPts val="1138"/>
              </a:spcAft>
              <a:buSzPct val="75000"/>
              <a:buFont typeface="Symbol" pitchFamily="18" charset="2"/>
              <a:buChar char=""/>
              <a:defRPr sz="28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 marL="1295400" eaLnBrk="0">
              <a:spcAft>
                <a:spcPts val="850"/>
              </a:spcAft>
              <a:buChar char=""/>
              <a:defRPr sz="24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 marL="1727200" eaLnBrk="0">
              <a:spcAft>
                <a:spcPts val="575"/>
              </a:spcAft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 marL="2159000" eaLnBrk="0">
              <a:spcAft>
                <a:spcPts val="288"/>
              </a:spcAft>
              <a:buChar char=""/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616200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3073400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530600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987800" indent="-2159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marL="0" lvl="1" indent="0">
              <a:spcAft>
                <a:spcPts val="0"/>
              </a:spcAft>
              <a:buNone/>
              <a:defRPr/>
            </a:pPr>
            <a:r>
              <a:rPr lang="ru-RU" altLang="ru-RU" sz="1600" b="1" i="1" dirty="0" err="1" smtClean="0">
                <a:latin typeface="+mn-lt"/>
              </a:rPr>
              <a:t>Обусловливание</a:t>
            </a:r>
            <a:r>
              <a:rPr lang="ru-RU" altLang="ru-RU" sz="1600" b="1" i="1" dirty="0" smtClean="0">
                <a:latin typeface="+mn-lt"/>
              </a:rPr>
              <a:t>  - </a:t>
            </a:r>
            <a:r>
              <a:rPr lang="ru-RU" altLang="ru-RU" sz="1600" i="1" dirty="0" smtClean="0">
                <a:latin typeface="+mn-lt"/>
              </a:rPr>
              <a:t>определённый </a:t>
            </a:r>
            <a:r>
              <a:rPr lang="ru-RU" altLang="ru-RU" sz="1600" i="1" dirty="0">
                <a:latin typeface="+mn-lt"/>
              </a:rPr>
              <a:t>ответ связывается с определённым стимулом.</a:t>
            </a:r>
          </a:p>
          <a:p>
            <a:pPr marL="0" lvl="2">
              <a:spcAft>
                <a:spcPts val="0"/>
              </a:spcAft>
              <a:buNone/>
              <a:defRPr/>
            </a:pPr>
            <a:r>
              <a:rPr lang="ru-RU" altLang="ru-RU" sz="1600" b="1" i="1" dirty="0">
                <a:latin typeface="+mn-lt"/>
              </a:rPr>
              <a:t>Классическое обусловливание - </a:t>
            </a:r>
            <a:r>
              <a:rPr lang="ru-RU" altLang="ru-RU" sz="1600" i="1" dirty="0">
                <a:latin typeface="+mn-lt"/>
              </a:rPr>
              <a:t>человек </a:t>
            </a:r>
            <a:r>
              <a:rPr lang="ru-RU" altLang="ru-RU" sz="1600" i="1" dirty="0" smtClean="0">
                <a:latin typeface="+mn-lt"/>
              </a:rPr>
              <a:t> или </a:t>
            </a:r>
            <a:r>
              <a:rPr lang="ru-RU" altLang="ru-RU" sz="1600" i="1" dirty="0">
                <a:latin typeface="+mn-lt"/>
              </a:rPr>
              <a:t>животное обучается связывать </a:t>
            </a:r>
            <a:r>
              <a:rPr lang="ru-RU" altLang="ru-RU" sz="1600" i="1" dirty="0" smtClean="0">
                <a:latin typeface="+mn-lt"/>
              </a:rPr>
              <a:t>условный </a:t>
            </a:r>
            <a:r>
              <a:rPr lang="ru-RU" altLang="ru-RU" sz="1600" i="1" dirty="0">
                <a:latin typeface="+mn-lt"/>
              </a:rPr>
              <a:t>стимул </a:t>
            </a:r>
            <a:r>
              <a:rPr lang="ru-RU" altLang="ru-RU" sz="1600" i="1" dirty="0" smtClean="0">
                <a:latin typeface="+mn-lt"/>
              </a:rPr>
              <a:t> с безусловным стимулом (собака Павлова).</a:t>
            </a:r>
            <a:endParaRPr lang="ru-RU" altLang="ru-RU" sz="1600" i="1" dirty="0">
              <a:latin typeface="+mn-lt"/>
            </a:endParaRPr>
          </a:p>
          <a:p>
            <a:pPr marL="0" lvl="2">
              <a:spcAft>
                <a:spcPts val="0"/>
              </a:spcAft>
              <a:buNone/>
              <a:defRPr/>
            </a:pPr>
            <a:r>
              <a:rPr lang="ru-RU" altLang="ru-RU" sz="1600" b="1" i="1" dirty="0">
                <a:latin typeface="+mn-lt"/>
              </a:rPr>
              <a:t>Оперантное (инструментальное) обусловливание - </a:t>
            </a:r>
            <a:r>
              <a:rPr lang="ru-RU" altLang="ru-RU" sz="1600" i="1" dirty="0">
                <a:latin typeface="+mn-lt"/>
              </a:rPr>
              <a:t>процесс научения, при котором определённое действие вызывает определённое последствие; если это последствие желательно, человек/животное научается повторять это действие, если последствие </a:t>
            </a:r>
            <a:r>
              <a:rPr lang="ru-RU" altLang="ru-RU" sz="1600" i="1" dirty="0" smtClean="0">
                <a:latin typeface="+mn-lt"/>
              </a:rPr>
              <a:t>негативно , то такое поведение необходимо  </a:t>
            </a:r>
            <a:r>
              <a:rPr lang="ru-RU" altLang="ru-RU" sz="1600" i="1" dirty="0">
                <a:latin typeface="+mn-lt"/>
              </a:rPr>
              <a:t>избегать.</a:t>
            </a:r>
          </a:p>
          <a:p>
            <a:pPr marL="0" lvl="2">
              <a:spcAft>
                <a:spcPts val="0"/>
              </a:spcAft>
              <a:buNone/>
              <a:defRPr/>
            </a:pPr>
            <a:r>
              <a:rPr lang="ru-RU" altLang="ru-RU" sz="1600" b="1" i="1" dirty="0">
                <a:latin typeface="+mn-lt"/>
              </a:rPr>
              <a:t> </a:t>
            </a:r>
            <a:r>
              <a:rPr lang="ru-RU" altLang="ru-RU" sz="1600" b="1" i="1" dirty="0" smtClean="0">
                <a:latin typeface="+mn-lt"/>
              </a:rPr>
              <a:t>Подкрепление </a:t>
            </a:r>
            <a:r>
              <a:rPr lang="ru-RU" altLang="ru-RU" sz="1600" b="1" i="1" dirty="0">
                <a:latin typeface="+mn-lt"/>
              </a:rPr>
              <a:t>- </a:t>
            </a:r>
            <a:r>
              <a:rPr lang="ru-RU" altLang="ru-RU" sz="1600" b="1" i="1" dirty="0" err="1">
                <a:latin typeface="+mn-lt"/>
              </a:rPr>
              <a:t>юбое</a:t>
            </a:r>
            <a:r>
              <a:rPr lang="ru-RU" altLang="ru-RU" sz="1600" b="1" i="1" dirty="0">
                <a:latin typeface="+mn-lt"/>
              </a:rPr>
              <a:t> событие или стимул, который, следуя за поведением, увеличивает вероятность повторения этого поведения в будущем.</a:t>
            </a:r>
            <a:endParaRPr lang="en-US" altLang="ru-RU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16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theme/theme1.xml><?xml version="1.0" encoding="utf-8"?>
<a:theme xmlns:a="http://schemas.openxmlformats.org/drawingml/2006/main" name="ПРЕЗЕНТАЦИЯ НОВЫЙ ВАРИАНТ —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НОВЫЙ ВАРИАНТ — копия</Template>
  <TotalTime>1581</TotalTime>
  <Words>1206</Words>
  <Application>Microsoft Office PowerPoint</Application>
  <PresentationFormat>Экран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ПРЕЗЕНТАЦИЯ НОВЫЙ ВАРИАНТ — копия</vt:lpstr>
      <vt:lpstr>1_Тема Office</vt:lpstr>
      <vt:lpstr> Движущие силы и источники  психического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Генетическая психология Жана Пиаже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79297</cp:lastModifiedBy>
  <cp:revision>48</cp:revision>
  <dcterms:created xsi:type="dcterms:W3CDTF">2015-09-23T08:14:00Z</dcterms:created>
  <dcterms:modified xsi:type="dcterms:W3CDTF">2026-01-22T17:28:15Z</dcterms:modified>
</cp:coreProperties>
</file>