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0" r:id="rId2"/>
    <p:sldId id="345" r:id="rId3"/>
    <p:sldId id="346" r:id="rId4"/>
    <p:sldId id="316" r:id="rId5"/>
    <p:sldId id="320" r:id="rId6"/>
    <p:sldId id="322" r:id="rId7"/>
    <p:sldId id="323" r:id="rId8"/>
    <p:sldId id="324" r:id="rId9"/>
    <p:sldId id="325" r:id="rId10"/>
    <p:sldId id="328" r:id="rId11"/>
    <p:sldId id="353" r:id="rId12"/>
    <p:sldId id="330" r:id="rId13"/>
    <p:sldId id="331" r:id="rId14"/>
    <p:sldId id="332" r:id="rId15"/>
    <p:sldId id="333" r:id="rId16"/>
    <p:sldId id="335" r:id="rId17"/>
    <p:sldId id="319" r:id="rId18"/>
    <p:sldId id="339" r:id="rId19"/>
    <p:sldId id="340" r:id="rId20"/>
    <p:sldId id="342" r:id="rId21"/>
    <p:sldId id="341" r:id="rId22"/>
    <p:sldId id="344" r:id="rId23"/>
    <p:sldId id="349" r:id="rId24"/>
    <p:sldId id="350" r:id="rId25"/>
    <p:sldId id="351" r:id="rId26"/>
    <p:sldId id="352" r:id="rId27"/>
    <p:sldId id="354" r:id="rId2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505"/>
    <a:srgbClr val="112C54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1" autoAdjust="0"/>
    <p:restoredTop sz="96404" autoAdjust="0"/>
  </p:normalViewPr>
  <p:slideViewPr>
    <p:cSldViewPr snapToGrid="0">
      <p:cViewPr varScale="1">
        <p:scale>
          <a:sx n="109" d="100"/>
          <a:sy n="109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Неврологические</a:t>
            </a:r>
            <a:r>
              <a:rPr lang="ru-RU" b="1" baseline="0" dirty="0" smtClean="0">
                <a:solidFill>
                  <a:schemeClr val="tx1"/>
                </a:solidFill>
              </a:rPr>
              <a:t> нарушения у пациентов с гипертензивными внутримозговыми гематомами в РТ в 2022 г.</a:t>
            </a:r>
            <a:endParaRPr lang="ru-RU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общемозговые симптомы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4D-41E8-B99D-0F5775954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Неврологический дефицит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D-41E8-B99D-0F5775954D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двигательные нарушения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Неврологический дефицит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4D-41E8-B99D-0F5775954D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речевые расстройства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Неврологический дефицит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4D-41E8-B99D-0F5775954D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зрительные нарушения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Неврологический дефицит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4D-41E8-B99D-0F5775954D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бульбарные нарушения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Неврологический дефицит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4D-41E8-B99D-0F5775954D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глазодвигательные нарушения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Неврологический дефицит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4D-41E8-B99D-0F5775954D6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судорожный синдром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Неврологический дефицит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4D-41E8-B99D-0F5775954D6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вестибуло-атактические нарушения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Неврологический дефицит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4D-41E8-B99D-0F5775954D6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психические нарушения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Неврологический дефицит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4D-41E8-B99D-0F5775954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072600"/>
        <c:axId val="468492048"/>
      </c:barChart>
      <c:catAx>
        <c:axId val="29507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492048"/>
        <c:crosses val="autoZero"/>
        <c:auto val="1"/>
        <c:lblAlgn val="ctr"/>
        <c:lblOffset val="100"/>
        <c:noMultiLvlLbl val="0"/>
      </c:catAx>
      <c:valAx>
        <c:axId val="46849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07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25B84-D08B-4FA2-8B2B-8106CA9AB34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F9DF3-71C9-4917-804B-1968E60F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2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КАЗАНСКИЙ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ГОСУДАРСТВЕННЫЙ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МЕДИЦИНСКИЙ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УНИВЕРСИТЕТ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CCCA-D0D7-4190-95BA-5D08F8F729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DC6B-32C4-4B33-B068-5484795C40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CCCA-D0D7-4190-95BA-5D08F8F729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DC6B-32C4-4B33-B068-5484795C40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037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CCCA-D0D7-4190-95BA-5D08F8F729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DC6B-32C4-4B33-B068-5484795C40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06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CCCA-D0D7-4190-95BA-5D08F8F729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DC6B-32C4-4B33-B068-5484795C40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393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CCCA-D0D7-4190-95BA-5D08F8F729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DC6B-32C4-4B33-B068-5484795C40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03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CCCA-D0D7-4190-95BA-5D08F8F729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DC6B-32C4-4B33-B068-5484795C40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473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CCCA-D0D7-4190-95BA-5D08F8F729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DC6B-32C4-4B33-B068-5484795C40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Blogger Sans" panose="02000506030000020004" pitchFamily="50" charset="0"/>
                <a:cs typeface="+mn-cs"/>
              </a:rPr>
              <a:t>Благодарим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Blogger Sans" panose="02000506030000020004" pitchFamily="50" charset="0"/>
                <a:cs typeface="+mn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0987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CCCA-D0D7-4190-95BA-5D08F8F729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DC6B-32C4-4B33-B068-5484795C40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2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72" y="1727970"/>
            <a:ext cx="11330340" cy="572170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latin typeface="+mn-lt"/>
              </a:rPr>
              <a:t>ГИПЕРТЕНЗИВНЫЕ ВНУТРИМОЗГОВЫЕ ГЕМАТОМЫ В РЕСПУБЛИКЕ ТАТАРСТАН</a:t>
            </a:r>
            <a:r>
              <a:rPr lang="en-US" sz="3200" b="1" dirty="0" smtClean="0">
                <a:latin typeface="+mn-lt"/>
              </a:rPr>
              <a:t> – </a:t>
            </a:r>
            <a:r>
              <a:rPr lang="ru-RU" sz="3200" b="1" dirty="0" smtClean="0">
                <a:latin typeface="+mn-lt"/>
              </a:rPr>
              <a:t>РЕШЕННЫЕ И НЕРЕШЕННЫЕ ПРОБЛЕМЫ ДИАГНОСТИКИ И ХИРУРГИЧЕСКОГО ЛЕЧЕНИЯ</a:t>
            </a:r>
            <a:endParaRPr lang="en-US" sz="1400" b="1" dirty="0" smtClean="0"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1800" dirty="0"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+mn-lt"/>
              </a:rPr>
              <a:t>Данилов Валерий Иванович</a:t>
            </a:r>
            <a:endParaRPr lang="ru-RU" sz="1800" dirty="0"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err="1" smtClean="0">
                <a:latin typeface="+mn-lt"/>
              </a:rPr>
              <a:t>Ячкуринских</a:t>
            </a:r>
            <a:r>
              <a:rPr lang="ru-RU" sz="1800" dirty="0" smtClean="0">
                <a:latin typeface="+mn-lt"/>
              </a:rPr>
              <a:t> Марс Михайлович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800" dirty="0" smtClean="0"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1800" dirty="0" smtClean="0"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+mn-lt"/>
              </a:rPr>
              <a:t>Казань, 2024</a:t>
            </a:r>
            <a:endParaRPr lang="ru-RU" sz="1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1222" y="1868861"/>
            <a:ext cx="16201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64233" y="2101996"/>
            <a:ext cx="3087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atin typeface="+mj-lt"/>
              </a:rPr>
              <a:t>Локализация </a:t>
            </a:r>
            <a:r>
              <a:rPr lang="ru-RU" sz="3200" b="1" u="sng" dirty="0" smtClean="0">
                <a:latin typeface="+mj-lt"/>
              </a:rPr>
              <a:t>гематом</a:t>
            </a:r>
          </a:p>
          <a:p>
            <a:pPr algn="ctr"/>
            <a:r>
              <a:rPr lang="ru-RU" sz="3200" b="1" dirty="0" smtClean="0">
                <a:latin typeface="+mj-lt"/>
              </a:rPr>
              <a:t>справа</a:t>
            </a:r>
            <a:r>
              <a:rPr lang="ru-RU" sz="3200" dirty="0" smtClean="0">
                <a:latin typeface="+mj-lt"/>
              </a:rPr>
              <a:t> - 47%</a:t>
            </a:r>
          </a:p>
          <a:p>
            <a:pPr algn="ctr"/>
            <a:r>
              <a:rPr lang="ru-RU" sz="3200" b="1" dirty="0" smtClean="0">
                <a:latin typeface="+mj-lt"/>
              </a:rPr>
              <a:t>слева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- 46,2</a:t>
            </a:r>
            <a:r>
              <a:rPr lang="ru-RU" sz="3200" dirty="0" smtClean="0">
                <a:latin typeface="+mj-lt"/>
              </a:rPr>
              <a:t>%</a:t>
            </a:r>
          </a:p>
          <a:p>
            <a:pPr algn="ctr"/>
            <a:r>
              <a:rPr lang="ru-RU" sz="3200" b="1" dirty="0" smtClean="0">
                <a:latin typeface="+mj-lt"/>
              </a:rPr>
              <a:t>с 2 </a:t>
            </a:r>
            <a:r>
              <a:rPr lang="ru-RU" sz="3200" b="1" dirty="0">
                <a:latin typeface="+mj-lt"/>
              </a:rPr>
              <a:t>сторон </a:t>
            </a:r>
            <a:r>
              <a:rPr lang="ru-RU" sz="3200" dirty="0">
                <a:latin typeface="+mj-lt"/>
              </a:rPr>
              <a:t>– 6,9%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2" y="862080"/>
            <a:ext cx="2196811" cy="2276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/>
          <a:stretch/>
        </p:blipFill>
        <p:spPr>
          <a:xfrm>
            <a:off x="2549241" y="861577"/>
            <a:ext cx="2133274" cy="227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9463" r="14528" b="5710"/>
          <a:stretch/>
        </p:blipFill>
        <p:spPr>
          <a:xfrm>
            <a:off x="4721610" y="859632"/>
            <a:ext cx="2182454" cy="227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96" y="866841"/>
            <a:ext cx="2276445" cy="2274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2" y="3677767"/>
            <a:ext cx="2135755" cy="2322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33" y="3677849"/>
            <a:ext cx="2322536" cy="232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170" r="3061" b="2847"/>
          <a:stretch/>
        </p:blipFill>
        <p:spPr>
          <a:xfrm>
            <a:off x="4832385" y="3677767"/>
            <a:ext cx="2289266" cy="2322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9" y="3677767"/>
            <a:ext cx="2159356" cy="232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563979" y="3154484"/>
            <a:ext cx="2064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Таламическая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1759" y="3140746"/>
            <a:ext cx="251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Субкортикальная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8094" y="3164458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Смешанная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9036" y="5967868"/>
            <a:ext cx="2047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Мозжечковая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34373" y="5966658"/>
            <a:ext cx="156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Стволовая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9778" y="5977664"/>
            <a:ext cx="111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Другая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3604" y="5991028"/>
            <a:ext cx="1946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C7C7C"/>
                </a:solidFill>
              </a:rPr>
              <a:t>Изолированное</a:t>
            </a:r>
          </a:p>
          <a:p>
            <a:pPr algn="ctr"/>
            <a:r>
              <a:rPr lang="ru-RU" sz="2000" b="1" dirty="0" smtClean="0">
                <a:solidFill>
                  <a:srgbClr val="7C7C7C"/>
                </a:solidFill>
              </a:rPr>
              <a:t>ВЖК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34055" y="2806013"/>
            <a:ext cx="87036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78545" y="2806013"/>
            <a:ext cx="87036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067350" y="2806013"/>
            <a:ext cx="87036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80688" y="5667098"/>
            <a:ext cx="753789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16569" y="5655962"/>
            <a:ext cx="709687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385718" y="5676402"/>
            <a:ext cx="70191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599735" y="276024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33,8%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5699" y="2765617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23,7%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28898" y="276057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18,8%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481180" y="2806013"/>
            <a:ext cx="70191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419107" y="27570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7,6%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32397" y="56175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7,0%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77183" y="56063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5,1%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45885" y="56216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3,3%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38709" y="5676402"/>
            <a:ext cx="744381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382872" y="56185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0,6%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792" y="3148437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7C7C7C"/>
                </a:solidFill>
              </a:rPr>
              <a:t>Путаменальная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1222" y="1868861"/>
            <a:ext cx="16201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64233" y="2101996"/>
            <a:ext cx="3087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atin typeface="+mj-lt"/>
              </a:rPr>
              <a:t>Локализация </a:t>
            </a:r>
            <a:r>
              <a:rPr lang="ru-RU" sz="3200" b="1" u="sng" dirty="0" smtClean="0">
                <a:latin typeface="+mj-lt"/>
              </a:rPr>
              <a:t>гематом</a:t>
            </a:r>
          </a:p>
          <a:p>
            <a:pPr algn="ctr"/>
            <a:r>
              <a:rPr lang="ru-RU" sz="3200" b="1" dirty="0" smtClean="0">
                <a:latin typeface="+mj-lt"/>
              </a:rPr>
              <a:t>справа</a:t>
            </a:r>
            <a:r>
              <a:rPr lang="ru-RU" sz="3200" dirty="0" smtClean="0">
                <a:latin typeface="+mj-lt"/>
              </a:rPr>
              <a:t> - 47%</a:t>
            </a:r>
          </a:p>
          <a:p>
            <a:pPr algn="ctr"/>
            <a:r>
              <a:rPr lang="ru-RU" sz="3200" b="1" dirty="0" smtClean="0">
                <a:latin typeface="+mj-lt"/>
              </a:rPr>
              <a:t>слева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- 46,2</a:t>
            </a:r>
            <a:r>
              <a:rPr lang="ru-RU" sz="3200" dirty="0" smtClean="0">
                <a:latin typeface="+mj-lt"/>
              </a:rPr>
              <a:t>%</a:t>
            </a:r>
          </a:p>
          <a:p>
            <a:pPr algn="ctr"/>
            <a:r>
              <a:rPr lang="ru-RU" sz="3200" b="1" dirty="0" smtClean="0">
                <a:latin typeface="+mj-lt"/>
              </a:rPr>
              <a:t>с 2 </a:t>
            </a:r>
            <a:r>
              <a:rPr lang="ru-RU" sz="3200" b="1" dirty="0">
                <a:latin typeface="+mj-lt"/>
              </a:rPr>
              <a:t>сторон </a:t>
            </a:r>
            <a:r>
              <a:rPr lang="ru-RU" sz="3200" dirty="0">
                <a:latin typeface="+mj-lt"/>
              </a:rPr>
              <a:t>– 6,9%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2" y="862080"/>
            <a:ext cx="2196811" cy="2276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/>
          <a:stretch/>
        </p:blipFill>
        <p:spPr>
          <a:xfrm>
            <a:off x="2549241" y="861577"/>
            <a:ext cx="2133274" cy="227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9463" r="14528" b="5710"/>
          <a:stretch/>
        </p:blipFill>
        <p:spPr>
          <a:xfrm>
            <a:off x="4721610" y="859632"/>
            <a:ext cx="2182454" cy="227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96" y="866841"/>
            <a:ext cx="2276445" cy="2274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2" y="3677767"/>
            <a:ext cx="2135755" cy="2322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33" y="3677849"/>
            <a:ext cx="2322536" cy="232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170" r="3061" b="2847"/>
          <a:stretch/>
        </p:blipFill>
        <p:spPr>
          <a:xfrm>
            <a:off x="4832385" y="3677767"/>
            <a:ext cx="2289266" cy="2322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9" y="3677767"/>
            <a:ext cx="2159356" cy="232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563979" y="3154484"/>
            <a:ext cx="2064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Таламическая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1759" y="3140746"/>
            <a:ext cx="251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Субкортикальная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8094" y="3164458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Смешанная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9036" y="5967868"/>
            <a:ext cx="2047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Мозжечковая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34373" y="5966658"/>
            <a:ext cx="156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Стволовая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9778" y="5977664"/>
            <a:ext cx="111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Другая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3604" y="5991028"/>
            <a:ext cx="1946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C7C7C"/>
                </a:solidFill>
              </a:rPr>
              <a:t>Изолированное</a:t>
            </a:r>
          </a:p>
          <a:p>
            <a:pPr algn="ctr"/>
            <a:r>
              <a:rPr lang="ru-RU" sz="2000" b="1" dirty="0" smtClean="0">
                <a:solidFill>
                  <a:srgbClr val="7C7C7C"/>
                </a:solidFill>
              </a:rPr>
              <a:t>ВЖК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34055" y="2806013"/>
            <a:ext cx="87036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78545" y="2806013"/>
            <a:ext cx="87036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067350" y="2806013"/>
            <a:ext cx="87036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80688" y="5667098"/>
            <a:ext cx="753789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16569" y="5655962"/>
            <a:ext cx="709687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385718" y="5676402"/>
            <a:ext cx="70191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599735" y="276024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33,8%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5699" y="2765617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23,7%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28898" y="276057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18,8%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481180" y="2806013"/>
            <a:ext cx="701910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419107" y="27570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7,6%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32397" y="56175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7,0%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77183" y="56063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5,1%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45885" y="56216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3,3%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38709" y="5676402"/>
            <a:ext cx="744381" cy="362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382872" y="56185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0,6%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792" y="3148437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7C7C7C"/>
                </a:solidFill>
              </a:rPr>
              <a:t>Путаменальная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276"/>
            <a:ext cx="12192000" cy="61817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7792" y="2757097"/>
            <a:ext cx="4588464" cy="84531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865995" y="2092753"/>
            <a:ext cx="2453142" cy="2079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57,5%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63979" y="3154484"/>
            <a:ext cx="2064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C7C7C"/>
                </a:solidFill>
              </a:rPr>
              <a:t>Таламическая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7792" y="3148437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7C7C7C"/>
                </a:solidFill>
              </a:rPr>
              <a:t>Путаменальная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0" y="6049962"/>
            <a:ext cx="12192000" cy="81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</a:rPr>
              <a:t>7</a:t>
            </a:r>
            <a:r>
              <a:rPr lang="ru-RU" sz="3200" b="1" dirty="0" smtClean="0">
                <a:solidFill>
                  <a:srgbClr val="C00000"/>
                </a:solidFill>
              </a:rPr>
              <a:t>,</a:t>
            </a:r>
            <a:r>
              <a:rPr lang="en-US" sz="3200" b="1" dirty="0">
                <a:solidFill>
                  <a:srgbClr val="C00000"/>
                </a:solidFill>
              </a:rPr>
              <a:t>5</a:t>
            </a:r>
            <a:r>
              <a:rPr lang="ru-RU" sz="3200" b="1" dirty="0" smtClean="0">
                <a:solidFill>
                  <a:srgbClr val="C00000"/>
                </a:solidFill>
              </a:rPr>
              <a:t> % </a:t>
            </a:r>
            <a:r>
              <a:rPr lang="ru-RU" sz="3200" b="1" dirty="0" smtClean="0"/>
              <a:t>внутримозговых гематом осложнились прорывом крови в желудочковую систему</a:t>
            </a:r>
            <a:endParaRPr lang="ru-RU" sz="3200" b="1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1222" y="1868861"/>
            <a:ext cx="16201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9" y="1466384"/>
            <a:ext cx="7062228" cy="3920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06" y="5386893"/>
            <a:ext cx="9932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85,2 % пациентов с уровнем сознания при поступлении по ШКГ 8 и менее баллов умерли</a:t>
            </a:r>
            <a:r>
              <a:rPr lang="ru-RU" sz="2400" dirty="0" smtClean="0">
                <a:latin typeface="+mj-lt"/>
              </a:rPr>
              <a:t>.</a:t>
            </a:r>
          </a:p>
          <a:p>
            <a:r>
              <a:rPr lang="ru-RU" sz="2400" dirty="0" smtClean="0">
                <a:latin typeface="+mj-lt"/>
              </a:rPr>
              <a:t>Среди </a:t>
            </a:r>
            <a:r>
              <a:rPr lang="ru-RU" sz="2400" dirty="0">
                <a:latin typeface="+mj-lt"/>
              </a:rPr>
              <a:t>пациентов с уровнем сознания при поступлении по ШКГ более 8 баллов умерло 18,1%.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1222" y="1868861"/>
            <a:ext cx="16201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graphicFrame>
        <p:nvGraphicFramePr>
          <p:cNvPr id="8" name="Объект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29626"/>
              </p:ext>
            </p:extLst>
          </p:nvPr>
        </p:nvGraphicFramePr>
        <p:xfrm>
          <a:off x="1583672" y="1524000"/>
          <a:ext cx="9024656" cy="462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647" y="6477321"/>
            <a:ext cx="9242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Медиана баллов по шкале NIHSS на момент поступления составила 13 баллов [7;21]. На момент выписки из стационара - 5 баллов [2;10].</a:t>
            </a:r>
          </a:p>
          <a:p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1222" y="1868861"/>
            <a:ext cx="16201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25" y="1444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+mj-lt"/>
              </a:rPr>
              <a:t>Агрессивная внутримозговая гематома </a:t>
            </a:r>
            <a:r>
              <a:rPr lang="ru-RU" dirty="0" smtClean="0">
                <a:latin typeface="+mj-lt"/>
              </a:rPr>
              <a:t>– это гематома, повышающая внутричерепное давление, вызывающая дислокацию мозга с развитием вторичной полушарной и стволовой дисфункции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b="1" dirty="0" smtClean="0">
                <a:latin typeface="+mj-lt"/>
              </a:rPr>
              <a:t>Цель удаления </a:t>
            </a:r>
            <a:r>
              <a:rPr lang="ru-RU" dirty="0" smtClean="0">
                <a:latin typeface="+mj-lt"/>
              </a:rPr>
              <a:t>агрессивной внутримозговой гематомы – нормализация внутричерепного давления, профилактика вторичных полушарных и стволовых, в первую очередь, витальных нарушений.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На этапе развития витальных нарушений (кома) хирургическое удаление гематомы неэффективно и нецелесообразно.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1222" y="1868861"/>
            <a:ext cx="16201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3" y="1825625"/>
            <a:ext cx="9844337" cy="42165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1222" y="1868861"/>
            <a:ext cx="16201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8174" y="2606415"/>
            <a:ext cx="3864271" cy="5414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62728" y="2603908"/>
            <a:ext cx="2037690" cy="5414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90628" y="2610505"/>
            <a:ext cx="563650" cy="534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80514" y="2656964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Открытый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02897" y="2672232"/>
            <a:ext cx="216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Эндоскопический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90628" y="263952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НВД</a:t>
            </a:r>
            <a:endParaRPr lang="en-US" sz="1400" b="1" dirty="0" smtClean="0"/>
          </a:p>
          <a:p>
            <a:pPr algn="ctr"/>
            <a:r>
              <a:rPr lang="ru-RU" sz="1400" b="1" dirty="0" smtClean="0"/>
              <a:t>ВПШ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07417" y="3107975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64,4%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06489" y="314183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32,2%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24590" y="313891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3,4%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40419" y="2130158"/>
            <a:ext cx="3700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Метод хирургического лечения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54885" y="1690688"/>
            <a:ext cx="6057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87 пациентов (7,7%) были прооперированы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1" y="3400425"/>
            <a:ext cx="5705475" cy="34575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7" y="968189"/>
            <a:ext cx="11676996" cy="1515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+mn-lt"/>
              </a:rPr>
              <a:t>Выбор метода хирургического удаления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+mn-lt"/>
              </a:rPr>
              <a:t> агрессивных гипертензивных внутримозговых гематом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7347" y="2104144"/>
            <a:ext cx="510988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Открытый метод</a:t>
            </a:r>
          </a:p>
          <a:p>
            <a:pPr algn="ctr"/>
            <a:endParaRPr lang="ru-RU" b="1" dirty="0" smtClean="0"/>
          </a:p>
          <a:p>
            <a:pPr algn="ctr"/>
            <a:r>
              <a:rPr lang="ru-RU" dirty="0"/>
              <a:t>ШКГ ≥</a:t>
            </a:r>
            <a:r>
              <a:rPr lang="ru-RU" dirty="0" smtClean="0"/>
              <a:t>8 баллов</a:t>
            </a:r>
            <a:endParaRPr lang="ru-RU" b="1" dirty="0" smtClean="0"/>
          </a:p>
          <a:p>
            <a:r>
              <a:rPr lang="ru-RU" dirty="0" smtClean="0"/>
              <a:t>Субкортикальная или мозжечковая локализация</a:t>
            </a:r>
          </a:p>
          <a:p>
            <a:endParaRPr lang="ru-RU" dirty="0" smtClean="0"/>
          </a:p>
          <a:p>
            <a:r>
              <a:rPr lang="ru-RU" dirty="0" smtClean="0"/>
              <a:t>Глубинная локализация:</a:t>
            </a:r>
            <a:br>
              <a:rPr lang="ru-RU" dirty="0" smtClean="0"/>
            </a:br>
            <a:r>
              <a:rPr lang="ru-RU" dirty="0" smtClean="0"/>
              <a:t>1. При отсутствии эндоскопического оборудования или опыта эндоскопического удаления гематом</a:t>
            </a:r>
            <a:br>
              <a:rPr lang="ru-RU" dirty="0" smtClean="0"/>
            </a:br>
            <a:r>
              <a:rPr lang="ru-RU" dirty="0" smtClean="0"/>
              <a:t>2. При быстро прогрессирующих признаках дислокационного синдрома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75610" y="2104144"/>
            <a:ext cx="510988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Эндоскопический метод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ШКГ </a:t>
            </a:r>
            <a:r>
              <a:rPr lang="ru-RU" dirty="0"/>
              <a:t>≥</a:t>
            </a:r>
            <a:r>
              <a:rPr lang="ru-RU" dirty="0" smtClean="0"/>
              <a:t>8 баллов</a:t>
            </a:r>
          </a:p>
          <a:p>
            <a:pPr algn="ctr"/>
            <a:r>
              <a:rPr lang="ru-RU" dirty="0" smtClean="0"/>
              <a:t>Глубинная локализация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75610" y="3766137"/>
            <a:ext cx="510988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НВД</a:t>
            </a:r>
            <a:r>
              <a:rPr lang="en-US" b="1" dirty="0" smtClean="0"/>
              <a:t>/</a:t>
            </a:r>
            <a:r>
              <a:rPr lang="ru-RU" b="1" dirty="0" smtClean="0"/>
              <a:t>ВПШ</a:t>
            </a:r>
            <a:endParaRPr lang="ru-RU" dirty="0" smtClean="0"/>
          </a:p>
          <a:p>
            <a:pPr algn="ctr"/>
            <a:r>
              <a:rPr lang="ru-RU" dirty="0" smtClean="0"/>
              <a:t>Мозжечковая</a:t>
            </a:r>
            <a:r>
              <a:rPr lang="en-US" dirty="0" smtClean="0"/>
              <a:t>/</a:t>
            </a:r>
            <a:r>
              <a:rPr lang="ru-RU" dirty="0" smtClean="0"/>
              <a:t>таламическая локализация </a:t>
            </a:r>
          </a:p>
          <a:p>
            <a:pPr algn="ctr"/>
            <a:r>
              <a:rPr lang="ru-RU" dirty="0" smtClean="0"/>
              <a:t>+</a:t>
            </a:r>
          </a:p>
          <a:p>
            <a:pPr algn="ctr"/>
            <a:r>
              <a:rPr lang="ru-RU" dirty="0" smtClean="0"/>
              <a:t> отсутствие необходимости удаления гематомы, </a:t>
            </a:r>
            <a:r>
              <a:rPr lang="ru-RU" dirty="0" err="1" smtClean="0"/>
              <a:t>окклюзионная</a:t>
            </a:r>
            <a:r>
              <a:rPr lang="ru-RU" dirty="0" smtClean="0"/>
              <a:t> гидроцефалия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96557"/>
              </p:ext>
            </p:extLst>
          </p:nvPr>
        </p:nvGraphicFramePr>
        <p:xfrm>
          <a:off x="1918679" y="1690688"/>
          <a:ext cx="8491351" cy="326293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334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Летальность и частота повторных кровоизлияний в зависимости от времени выполнения операции от начала симптомов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Операция выполнена от начала симптомов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Повторные кровоизлияния, n (%)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p-value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Госпитальная летальность, n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p-value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Всего, n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&lt; 8 часов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 (33,3)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0,315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 (33,3)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0,007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8-24 часов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 (16,0)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(4,0)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&gt; 24 часов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(10,3)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 (24,1)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 данных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(23,8)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(47,6)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86895" y="5039472"/>
            <a:ext cx="11173385" cy="638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 18,4 % </a:t>
            </a:r>
            <a:r>
              <a:rPr lang="ru-RU" sz="2000" b="1" dirty="0" smtClean="0"/>
              <a:t>пациентов в раннем послеоперационном периоде возник рецидив внутримозговой гематомы</a:t>
            </a:r>
            <a:endParaRPr lang="ru-RU" sz="2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894" y="5475017"/>
            <a:ext cx="5629836" cy="577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12,6 % </a:t>
            </a:r>
            <a:r>
              <a:rPr lang="ru-RU" sz="2000" b="1" dirty="0" smtClean="0"/>
              <a:t>пациентов были повторно прооперированы</a:t>
            </a:r>
            <a:endParaRPr lang="ru-RU" sz="2000" b="1" dirty="0"/>
          </a:p>
        </p:txBody>
      </p:sp>
      <p:sp>
        <p:nvSpPr>
          <p:cNvPr id="2" name="Овал 1"/>
          <p:cNvSpPr/>
          <p:nvPr/>
        </p:nvSpPr>
        <p:spPr>
          <a:xfrm>
            <a:off x="7000081" y="4076700"/>
            <a:ext cx="9144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75705" y="4349249"/>
            <a:ext cx="1066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9236" y="737315"/>
            <a:ext cx="10515600" cy="7247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Госпитальная летальность прооперированных пациентов в различных лечебных учреждениях, %</a:t>
            </a:r>
            <a:endParaRPr lang="ru-RU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4" y="1462088"/>
            <a:ext cx="8724901" cy="495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04" y="789967"/>
            <a:ext cx="11676996" cy="490537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+mn-lt"/>
              </a:rPr>
              <a:t>Актуальность:</a:t>
            </a:r>
            <a:endParaRPr lang="en-US" sz="2600" b="1" dirty="0" smtClean="0">
              <a:latin typeface="+mn-lt"/>
            </a:endParaRPr>
          </a:p>
          <a:p>
            <a:pPr algn="just"/>
            <a:r>
              <a:rPr lang="ru-RU" sz="2600" dirty="0">
                <a:latin typeface="+mn-lt"/>
              </a:rPr>
              <a:t>г</a:t>
            </a:r>
            <a:r>
              <a:rPr lang="ru-RU" sz="2600" dirty="0" smtClean="0">
                <a:latin typeface="+mn-lt"/>
              </a:rPr>
              <a:t>ипертензивные внутримозговые кровоизлияния – социально-значимая патология, характеризующаяся высокой степенью </a:t>
            </a:r>
            <a:r>
              <a:rPr lang="ru-RU" sz="2600" dirty="0" err="1" smtClean="0">
                <a:latin typeface="+mn-lt"/>
              </a:rPr>
              <a:t>инвалидизации</a:t>
            </a:r>
            <a:r>
              <a:rPr lang="ru-RU" sz="2600" dirty="0" smtClean="0">
                <a:latin typeface="+mn-lt"/>
              </a:rPr>
              <a:t> и летальностью</a:t>
            </a:r>
          </a:p>
          <a:p>
            <a:pPr algn="just"/>
            <a:r>
              <a:rPr lang="ru-RU" sz="2600" dirty="0" smtClean="0">
                <a:latin typeface="+mn-lt"/>
              </a:rPr>
              <a:t>показана полезность хирургического удаления агрессивных внутримозговых гематом, но единый стандартизированный подход к хирургическому лечению отсутствует</a:t>
            </a:r>
          </a:p>
          <a:p>
            <a:pPr algn="just"/>
            <a:r>
              <a:rPr lang="ru-RU" sz="2600" dirty="0" smtClean="0">
                <a:latin typeface="+mn-lt"/>
              </a:rPr>
              <a:t>вопрос </a:t>
            </a:r>
            <a:r>
              <a:rPr lang="ru-RU" sz="2600" dirty="0">
                <a:latin typeface="+mn-lt"/>
              </a:rPr>
              <a:t>об оптимальных </a:t>
            </a:r>
            <a:r>
              <a:rPr lang="ru-RU" sz="2600" dirty="0" smtClean="0">
                <a:latin typeface="+mn-lt"/>
              </a:rPr>
              <a:t>сроках и методах </a:t>
            </a:r>
            <a:r>
              <a:rPr lang="ru-RU" sz="2600" dirty="0">
                <a:latin typeface="+mn-lt"/>
              </a:rPr>
              <a:t>хирургического </a:t>
            </a:r>
            <a:r>
              <a:rPr lang="ru-RU" sz="2600" dirty="0" smtClean="0">
                <a:latin typeface="+mn-lt"/>
              </a:rPr>
              <a:t>вмешательства </a:t>
            </a:r>
            <a:r>
              <a:rPr lang="ru-RU" sz="2600" dirty="0">
                <a:latin typeface="+mn-lt"/>
              </a:rPr>
              <a:t>продолжает оставаться дискуссионным и требует дальнейших </a:t>
            </a:r>
            <a:r>
              <a:rPr lang="ru-RU" sz="2600" dirty="0" smtClean="0">
                <a:latin typeface="+mn-lt"/>
              </a:rPr>
              <a:t>исследований</a:t>
            </a:r>
            <a:endParaRPr lang="en-US" sz="2600" dirty="0">
              <a:latin typeface="+mn-lt"/>
            </a:endParaRPr>
          </a:p>
          <a:p>
            <a:pPr algn="just"/>
            <a:r>
              <a:rPr lang="ru-RU" sz="2600" dirty="0" smtClean="0">
                <a:latin typeface="+mn-lt"/>
              </a:rPr>
              <a:t>в Республике Татарстан на протяжении последних 15 лет</a:t>
            </a:r>
            <a:r>
              <a:rPr lang="en-US" sz="2600" dirty="0" smtClean="0">
                <a:latin typeface="+mn-lt"/>
              </a:rPr>
              <a:t> </a:t>
            </a:r>
            <a:r>
              <a:rPr lang="ru-RU" sz="2600" dirty="0" smtClean="0">
                <a:latin typeface="+mn-lt"/>
              </a:rPr>
              <a:t>ежегодно оперируется 120-170 пациентов с ВМК с высокой летальностью, особенно в лечебных учреждениях, где нейрохирурги работают в составе отделений травматологии</a:t>
            </a:r>
            <a:endParaRPr lang="ru-RU" sz="26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91556"/>
            <a:ext cx="1102054" cy="1141859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/>
          <a:stretch/>
        </p:blipFill>
        <p:spPr>
          <a:xfrm flipH="1">
            <a:off x="1167470" y="5689089"/>
            <a:ext cx="1070180" cy="1142112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9463" r="14528" b="5710"/>
          <a:stretch/>
        </p:blipFill>
        <p:spPr>
          <a:xfrm flipH="1">
            <a:off x="2303066" y="5689089"/>
            <a:ext cx="1094852" cy="1143088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1691" y="5690329"/>
            <a:ext cx="1142003" cy="1140872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67" y="5690329"/>
            <a:ext cx="1073727" cy="1167671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02" y="5690370"/>
            <a:ext cx="1167629" cy="1167630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170" r="3061" b="2847"/>
          <a:stretch/>
        </p:blipFill>
        <p:spPr>
          <a:xfrm>
            <a:off x="6997839" y="5690328"/>
            <a:ext cx="1150904" cy="1167672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76" y="5690027"/>
            <a:ext cx="1085593" cy="1168273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8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4411" y="517680"/>
            <a:ext cx="10515600" cy="7247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31390"/>
              </p:ext>
            </p:extLst>
          </p:nvPr>
        </p:nvGraphicFramePr>
        <p:xfrm>
          <a:off x="4991100" y="2095500"/>
          <a:ext cx="7086599" cy="294700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35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5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Группа хирургического лечения, n=53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Группа консервативного лечения, n=36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M ± SD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95% ДИ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M ± SD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95% ДИ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p-value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Смерть на сутки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[10;30]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[3;10]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n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n (%)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Госпитальная летальность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 (22,6)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 (65,6)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&lt;0,001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ВМГ - внутримозговая гематома; M - среднее арифметическое; SD - стандартное отклонение; </a:t>
                      </a:r>
                      <a:r>
                        <a:rPr lang="ru-RU" sz="1600" b="0" dirty="0" err="1" smtClean="0">
                          <a:effectLst/>
                        </a:rPr>
                        <a:t>Me</a:t>
                      </a:r>
                      <a:r>
                        <a:rPr lang="ru-RU" sz="1600" b="0" dirty="0" smtClean="0">
                          <a:effectLst/>
                        </a:rPr>
                        <a:t> - медиана; Q1 - нижний квартиль; Q3 - верхний квартиль; ДИ - доверительный интервал;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95500"/>
            <a:ext cx="5000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Среди 1127 пациентов с гипертензивными внутримозговыми кровоизлияниями ретроспективно были сформированы 2 группы: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группа </a:t>
            </a:r>
            <a:r>
              <a:rPr lang="ru-RU" dirty="0">
                <a:latin typeface="+mj-lt"/>
              </a:rPr>
              <a:t>пациентов с агрессивной внутримозговой гематомой супратенториальной локализации объемом более 30 мл и смещением срединных структур более 5 мм, с уровнем сознания более 8 баллов по ШКГ, которые были прооперированы, и группа пациентов с такими же характеристиками, но которые не были </a:t>
            </a:r>
            <a:r>
              <a:rPr lang="ru-RU" dirty="0" smtClean="0">
                <a:latin typeface="+mj-lt"/>
              </a:rPr>
              <a:t>прооперированы</a:t>
            </a:r>
            <a:endParaRPr lang="ru-RU" dirty="0"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77175" y="3846171"/>
            <a:ext cx="876300" cy="535329"/>
          </a:xfrm>
          <a:prstGeom prst="ellipse">
            <a:avLst/>
          </a:prstGeom>
          <a:noFill/>
          <a:ln w="28575">
            <a:solidFill>
              <a:srgbClr val="99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877425" y="3846170"/>
            <a:ext cx="876300" cy="535329"/>
          </a:xfrm>
          <a:prstGeom prst="ellipse">
            <a:avLst/>
          </a:prstGeom>
          <a:noFill/>
          <a:ln w="28575">
            <a:solidFill>
              <a:srgbClr val="99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4411" y="517680"/>
            <a:ext cx="10515600" cy="7247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559759"/>
              </p:ext>
            </p:extLst>
          </p:nvPr>
        </p:nvGraphicFramePr>
        <p:xfrm>
          <a:off x="1919886" y="1727108"/>
          <a:ext cx="7986115" cy="373871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74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8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8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0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64" marR="4826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Общая группа хирургического лечения, n=87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Открытый метод, n=56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Эндоскопический метод, n=28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 value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 ± SD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 ДИ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 ± SD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 ДИ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 ± SD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 ДИ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Среднее время операции (мин)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111±55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 – 122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133 ± 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118-147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 ± 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 – 85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&lt;0,001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Me</a:t>
                      </a:r>
                      <a:r>
                        <a:rPr lang="ru-RU" sz="1400" dirty="0">
                          <a:effectLst/>
                        </a:rPr>
                        <a:t> [Q1;Q3]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264" marR="4826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Me</a:t>
                      </a:r>
                      <a:r>
                        <a:rPr lang="ru-RU" sz="1400" dirty="0">
                          <a:effectLst/>
                        </a:rPr>
                        <a:t> [Q1;Q3]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Me [Q1;Q3]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 value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Остаточная часть гематомы, мл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[3;26]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264" marR="4826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[2;25]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 [8;26]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n (%)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95% ДИ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n (%)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n (%)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 value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Повторные кровоизлияния ,%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 (18,4)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10,9 – 28,1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9(16,1)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(25,0)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Повторная операция,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 (12,6)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6,5 – 21,5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(8,9)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(21,4)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Госпитальная летальность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 (25,3)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16,6 – 35,7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 (28,6)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(21,4)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0,483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r>
              <a:rPr lang="en-US" sz="3600" dirty="0" smtClean="0"/>
              <a:t> </a:t>
            </a:r>
            <a:r>
              <a:rPr lang="en-US" sz="2400" dirty="0" smtClean="0"/>
              <a:t>[1]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035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Заболеваемость </a:t>
            </a:r>
            <a:r>
              <a:rPr lang="ru-RU" sz="2400" dirty="0">
                <a:latin typeface="+mj-lt"/>
              </a:rPr>
              <a:t>гипертензивными внутримозговыми гематомами в Республике Татарстан в 2022 году составила </a:t>
            </a:r>
            <a:r>
              <a:rPr lang="ru-RU" sz="2400" dirty="0" smtClean="0">
                <a:latin typeface="+mj-lt"/>
              </a:rPr>
              <a:t>49,19 </a:t>
            </a:r>
            <a:r>
              <a:rPr lang="ru-RU" sz="2400" dirty="0">
                <a:latin typeface="+mj-lt"/>
              </a:rPr>
              <a:t>на 100 000 взрослого населения. Доля лиц в возрасте 60-69 лет оказалась наибольшей и составила 34,3%. Доля мужчин составила 56,1%, женщин 43,9</a:t>
            </a:r>
            <a:r>
              <a:rPr lang="ru-RU" sz="2400" dirty="0" smtClean="0">
                <a:latin typeface="+mj-lt"/>
              </a:rPr>
              <a:t>%.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Госпитальная </a:t>
            </a:r>
            <a:r>
              <a:rPr lang="ru-RU" sz="2400" dirty="0">
                <a:latin typeface="+mj-lt"/>
              </a:rPr>
              <a:t>летальность пациентов с гипертензивными внутримозговыми кровоизлияниями в Республике Татарстан в 2022 году оказалась меньше, чем в среднем в России (41,1 %), и составила 30,6</a:t>
            </a:r>
            <a:r>
              <a:rPr lang="ru-RU" sz="2400" dirty="0" smtClean="0">
                <a:latin typeface="+mj-lt"/>
              </a:rPr>
              <a:t>%.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Доля пациентов, постоянно принимавших </a:t>
            </a:r>
            <a:r>
              <a:rPr lang="ru-RU" sz="2400" dirty="0" err="1">
                <a:latin typeface="+mj-lt"/>
              </a:rPr>
              <a:t>антигипертензивные</a:t>
            </a:r>
            <a:r>
              <a:rPr lang="ru-RU" sz="2400" dirty="0">
                <a:latin typeface="+mj-lt"/>
              </a:rPr>
              <a:t> препараты составила 26,2%, принимавших только при повышении артериального давления 18,9%, не принимавших </a:t>
            </a:r>
            <a:r>
              <a:rPr lang="ru-RU" sz="2400" dirty="0" err="1">
                <a:latin typeface="+mj-lt"/>
              </a:rPr>
              <a:t>антигипертензивные</a:t>
            </a:r>
            <a:r>
              <a:rPr lang="ru-RU" sz="2400" dirty="0">
                <a:latin typeface="+mj-lt"/>
              </a:rPr>
              <a:t> препараты 55%.</a:t>
            </a:r>
          </a:p>
          <a:p>
            <a:pPr marL="342900" indent="-342900">
              <a:buFont typeface="+mj-lt"/>
              <a:buAutoNum type="arabicPeriod"/>
            </a:pPr>
            <a:endParaRPr lang="ru-RU" sz="1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Заключение </a:t>
            </a:r>
            <a:r>
              <a:rPr lang="en-US" sz="2400" dirty="0" smtClean="0"/>
              <a:t>[</a:t>
            </a:r>
            <a:r>
              <a:rPr lang="ru-RU" sz="2400" dirty="0" smtClean="0"/>
              <a:t>2</a:t>
            </a:r>
            <a:r>
              <a:rPr lang="en-US" sz="2400" dirty="0" smtClean="0"/>
              <a:t>]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035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Республике Татарстан в 2022 году гипертензивные внутримозговые гематомы глубинной локализации составили 57,5% (</a:t>
            </a:r>
            <a:r>
              <a:rPr lang="ru-RU" sz="2400" dirty="0" err="1">
                <a:latin typeface="+mj-lt"/>
              </a:rPr>
              <a:t>путаменальной</a:t>
            </a:r>
            <a:r>
              <a:rPr lang="ru-RU" sz="2400" dirty="0">
                <a:latin typeface="+mj-lt"/>
              </a:rPr>
              <a:t> локализации 33,8%, таламической – 23,7%),, субкортикальной – 18,8%, смешанной – 7,6%, мозжечковой – 7%, стволовой – 5,1%, другой локализации – 3,3%, изолированное </a:t>
            </a:r>
            <a:r>
              <a:rPr lang="ru-RU" sz="2400" dirty="0" err="1">
                <a:latin typeface="+mj-lt"/>
              </a:rPr>
              <a:t>внутрижелудочковое</a:t>
            </a:r>
            <a:r>
              <a:rPr lang="ru-RU" sz="2400" dirty="0">
                <a:latin typeface="+mj-lt"/>
              </a:rPr>
              <a:t> кровоизлияние было у 0,6% пациентов. 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Локализация </a:t>
            </a:r>
            <a:r>
              <a:rPr lang="ru-RU" sz="2400" dirty="0">
                <a:latin typeface="+mj-lt"/>
              </a:rPr>
              <a:t>гематом справа составила 47%, слева - 46,2%, с двух сторон – 6,9%. </a:t>
            </a:r>
            <a:r>
              <a:rPr lang="ru-RU" sz="2400" dirty="0" smtClean="0">
                <a:latin typeface="+mj-lt"/>
              </a:rPr>
              <a:t>Прорыв </a:t>
            </a:r>
            <a:r>
              <a:rPr lang="ru-RU" sz="2400" dirty="0">
                <a:latin typeface="+mj-lt"/>
              </a:rPr>
              <a:t>крови в желудочковую систему возник в 37,5% случаев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r>
              <a:rPr lang="en-US" sz="3600" dirty="0" smtClean="0"/>
              <a:t> </a:t>
            </a:r>
            <a:r>
              <a:rPr lang="en-US" sz="2400" dirty="0" smtClean="0"/>
              <a:t>[3]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035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Гипертензивные </a:t>
            </a:r>
            <a:r>
              <a:rPr lang="ru-RU" sz="2400" dirty="0">
                <a:latin typeface="+mj-lt"/>
              </a:rPr>
              <a:t>внутримозговые гематомы для определения тактики лечения целесообразно делить на 2 группы: </a:t>
            </a:r>
            <a:r>
              <a:rPr lang="ru-RU" sz="2400" dirty="0" smtClean="0">
                <a:latin typeface="+mj-lt"/>
              </a:rPr>
              <a:t>неагрессивные </a:t>
            </a:r>
            <a:r>
              <a:rPr lang="ru-RU" sz="2400" dirty="0">
                <a:latin typeface="+mj-lt"/>
              </a:rPr>
              <a:t>внутримозговые гематомы и агрессивные внутримозговые гематомы. Признаками агрессивности </a:t>
            </a:r>
            <a:r>
              <a:rPr lang="ru-RU" sz="2400">
                <a:latin typeface="+mj-lt"/>
              </a:rPr>
              <a:t>выступают </a:t>
            </a:r>
            <a:r>
              <a:rPr lang="ru-RU" sz="2400" smtClean="0">
                <a:latin typeface="+mj-lt"/>
              </a:rPr>
              <a:t>внутричерепная </a:t>
            </a:r>
            <a:r>
              <a:rPr lang="ru-RU" sz="2400" dirty="0">
                <a:latin typeface="+mj-lt"/>
              </a:rPr>
              <a:t>гипертензия, признаки дислокации срединных структур головного мозга с развитием вторичного </a:t>
            </a:r>
            <a:r>
              <a:rPr lang="ru-RU" sz="2400" dirty="0" smtClean="0">
                <a:latin typeface="+mj-lt"/>
              </a:rPr>
              <a:t>неврологического </a:t>
            </a:r>
            <a:r>
              <a:rPr lang="ru-RU" sz="2400" dirty="0">
                <a:latin typeface="+mj-lt"/>
              </a:rPr>
              <a:t>дефицита</a:t>
            </a:r>
            <a:r>
              <a:rPr lang="ru-RU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Доля </a:t>
            </a:r>
            <a:r>
              <a:rPr lang="ru-RU" sz="2400" dirty="0">
                <a:latin typeface="+mj-lt"/>
              </a:rPr>
              <a:t>неагрессивных гипертензивных гематом составила </a:t>
            </a:r>
            <a:r>
              <a:rPr lang="ru-RU" sz="2400" dirty="0" smtClean="0">
                <a:latin typeface="+mj-lt"/>
              </a:rPr>
              <a:t>61,4%, </a:t>
            </a:r>
            <a:r>
              <a:rPr lang="ru-RU" sz="2400" dirty="0">
                <a:latin typeface="+mj-lt"/>
              </a:rPr>
              <a:t>доля агрессивных внутримозговых </a:t>
            </a:r>
            <a:r>
              <a:rPr lang="ru-RU" sz="2400" dirty="0" smtClean="0">
                <a:latin typeface="+mj-lt"/>
              </a:rPr>
              <a:t>гематом, </a:t>
            </a:r>
            <a:r>
              <a:rPr lang="ru-RU" sz="2400" dirty="0">
                <a:latin typeface="+mj-lt"/>
              </a:rPr>
              <a:t>потенциальных для хирургического лечения составила </a:t>
            </a:r>
            <a:r>
              <a:rPr lang="ru-RU" sz="2400" dirty="0" smtClean="0">
                <a:latin typeface="+mj-lt"/>
              </a:rPr>
              <a:t>13,1%.</a:t>
            </a:r>
            <a:endParaRPr lang="ru-RU" sz="24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ru-RU" sz="1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r>
              <a:rPr lang="en-US" sz="3600" dirty="0" smtClean="0"/>
              <a:t> </a:t>
            </a:r>
            <a:r>
              <a:rPr lang="en-US" sz="2400" dirty="0" smtClean="0"/>
              <a:t>[4]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035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Госпитальная </a:t>
            </a:r>
            <a:r>
              <a:rPr lang="ru-RU" sz="2400" dirty="0">
                <a:latin typeface="+mj-lt"/>
              </a:rPr>
              <a:t>летальность пациентов с агрессивными гипертензивными внутримозговыми гематомами в группе консервативного лечения была в 2,9 раза выше, чем в группе хирургического лечения. Часть больных, которые имели агрессивный характер гематомы и были потенциальны для </a:t>
            </a:r>
            <a:r>
              <a:rPr lang="ru-RU" sz="2400" dirty="0" smtClean="0">
                <a:latin typeface="+mj-lt"/>
              </a:rPr>
              <a:t>хирургии, </a:t>
            </a:r>
            <a:r>
              <a:rPr lang="ru-RU" sz="2400" dirty="0">
                <a:latin typeface="+mj-lt"/>
              </a:rPr>
              <a:t>хирургическую помощь не получила.</a:t>
            </a:r>
          </a:p>
          <a:p>
            <a:pPr marL="0" indent="0">
              <a:buNone/>
            </a:pPr>
            <a:endParaRPr lang="ru-RU" sz="1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r>
              <a:rPr lang="en-US" sz="3600" dirty="0" smtClean="0"/>
              <a:t> </a:t>
            </a:r>
            <a:r>
              <a:rPr lang="en-US" sz="2400" dirty="0" smtClean="0"/>
              <a:t>[5]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035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Для </a:t>
            </a:r>
            <a:r>
              <a:rPr lang="ru-RU" sz="2400" dirty="0">
                <a:latin typeface="+mj-lt"/>
              </a:rPr>
              <a:t>улучшения результатов хирургического лечения пациентов с агрессивными гипертензивными внутримозговыми гематомами хирургические операции следует проводить в региональных сосудистых центрах. При глубинной локализации гематом необходимо шире использовать эндоскопический метод. Оптимальным сроком оперативного лечения является промежуток времени от 8 до 24 часов от начала инсульта</a:t>
            </a:r>
            <a:r>
              <a:rPr lang="ru-RU" sz="2400" dirty="0" smtClean="0">
                <a:latin typeface="+mj-lt"/>
              </a:rPr>
              <a:t>. </a:t>
            </a:r>
            <a:r>
              <a:rPr lang="ru-RU" sz="2400" dirty="0">
                <a:latin typeface="+mj-lt"/>
              </a:rPr>
              <a:t>Актуальна работа по эффективному лечению гипертонической болезни.</a:t>
            </a:r>
            <a:endParaRPr lang="ru-RU" sz="1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566" y="2689412"/>
            <a:ext cx="11286564" cy="1385887"/>
          </a:xfrm>
        </p:spPr>
        <p:txBody>
          <a:bodyPr>
            <a:noAutofit/>
          </a:bodyPr>
          <a:lstStyle/>
          <a:p>
            <a:r>
              <a:rPr lang="ru-RU" sz="5400" dirty="0" smtClean="0"/>
              <a:t>БЛАГОДАРИМ ЗА ВНИМАНИЕ!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04" y="984443"/>
            <a:ext cx="11676996" cy="16601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+mn-lt"/>
              </a:rPr>
              <a:t>Цель исследования:</a:t>
            </a:r>
          </a:p>
          <a:p>
            <a:pPr marL="0" indent="0" algn="just">
              <a:buNone/>
            </a:pPr>
            <a:r>
              <a:rPr lang="ru-RU" sz="2600" dirty="0" smtClean="0">
                <a:latin typeface="+mn-lt"/>
              </a:rPr>
              <a:t>Улучшить диагностику </a:t>
            </a:r>
            <a:r>
              <a:rPr lang="ru-RU" sz="2600" dirty="0">
                <a:latin typeface="+mn-lt"/>
              </a:rPr>
              <a:t>и результаты хирургического лечения пациентов с </a:t>
            </a:r>
            <a:r>
              <a:rPr lang="ru-RU" sz="2600" dirty="0" smtClean="0">
                <a:latin typeface="+mn-lt"/>
              </a:rPr>
              <a:t>агрессивными гипертензивными </a:t>
            </a:r>
            <a:r>
              <a:rPr lang="ru-RU" sz="2600" dirty="0">
                <a:latin typeface="+mn-lt"/>
              </a:rPr>
              <a:t>внутримозговыми гематомами в Республике </a:t>
            </a:r>
            <a:r>
              <a:rPr lang="ru-RU" sz="2600" dirty="0" smtClean="0">
                <a:latin typeface="+mn-lt"/>
              </a:rPr>
              <a:t>Татарстан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04" y="948583"/>
            <a:ext cx="11676996" cy="55239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+mn-lt"/>
              </a:rPr>
              <a:t>Материалы и методы исследования</a:t>
            </a:r>
          </a:p>
          <a:p>
            <a:pPr marL="0" indent="0">
              <a:buNone/>
            </a:pPr>
            <a:r>
              <a:rPr lang="ru-RU" sz="2600" b="1" dirty="0" smtClean="0">
                <a:latin typeface="+mn-lt"/>
              </a:rPr>
              <a:t>Дизайн исследования. </a:t>
            </a:r>
            <a:r>
              <a:rPr lang="ru-RU" sz="2600" dirty="0" smtClean="0">
                <a:latin typeface="+mn-lt"/>
              </a:rPr>
              <a:t>Проведено ретроспективное многоцентровое </a:t>
            </a:r>
            <a:r>
              <a:rPr lang="ru-RU" sz="2600" dirty="0" err="1" smtClean="0">
                <a:latin typeface="+mn-lt"/>
              </a:rPr>
              <a:t>когортное</a:t>
            </a:r>
            <a:r>
              <a:rPr lang="ru-RU" sz="2600" dirty="0" smtClean="0">
                <a:latin typeface="+mn-lt"/>
              </a:rPr>
              <a:t> исследование, включающее данные 1127 пациентов с гипертензивными внутримозговыми кровоизлияниями из 14 первичных и 4 региональных сосудистых центров Республики Татарстан</a:t>
            </a:r>
          </a:p>
          <a:p>
            <a:pPr marL="0" indent="0">
              <a:buNone/>
            </a:pPr>
            <a:r>
              <a:rPr lang="ru-RU" sz="2400" b="1" dirty="0" smtClean="0">
                <a:latin typeface="+mn-lt"/>
              </a:rPr>
              <a:t>Критерии включения: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+mn-lt"/>
              </a:rPr>
              <a:t>Зарегистрированный случай гипертензивного внутримозгового кровоизлияния в Республике Татарстан с 1 января по 31 декабря 2022 года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+mn-lt"/>
              </a:rPr>
              <a:t>Возраст пациентов 18 лет и старше</a:t>
            </a:r>
          </a:p>
          <a:p>
            <a:pPr marL="0" indent="0">
              <a:buNone/>
            </a:pPr>
            <a:r>
              <a:rPr lang="ru-RU" sz="2400" b="1" dirty="0" smtClean="0">
                <a:latin typeface="+mn-lt"/>
              </a:rPr>
              <a:t>Критерии исключения:</a:t>
            </a:r>
          </a:p>
          <a:p>
            <a:pPr marL="0" indent="0">
              <a:buNone/>
            </a:pPr>
            <a:r>
              <a:rPr lang="ru-RU" sz="2400" dirty="0" smtClean="0">
                <a:latin typeface="+mn-lt"/>
              </a:rPr>
              <a:t>Выявление в качестве причины возникновения нетравматической внутримозговой гематомы сосудистых аномалий (разрыв аневризмы, артериовенозной </a:t>
            </a:r>
            <a:r>
              <a:rPr lang="ru-RU" sz="2400" dirty="0" err="1" smtClean="0">
                <a:latin typeface="+mn-lt"/>
              </a:rPr>
              <a:t>мальформации</a:t>
            </a:r>
            <a:r>
              <a:rPr lang="ru-RU" sz="2400" dirty="0" smtClean="0">
                <a:latin typeface="+mn-lt"/>
              </a:rPr>
              <a:t>, кровоизлияние из </a:t>
            </a:r>
            <a:r>
              <a:rPr lang="ru-RU" sz="2400" dirty="0" err="1" smtClean="0">
                <a:latin typeface="+mn-lt"/>
              </a:rPr>
              <a:t>каверномы</a:t>
            </a:r>
            <a:r>
              <a:rPr lang="ru-RU" sz="2400" dirty="0" smtClean="0">
                <a:latin typeface="+mn-lt"/>
              </a:rPr>
              <a:t> и т.д.), кровоизлияния в опухоль, </a:t>
            </a:r>
            <a:r>
              <a:rPr lang="ru-RU" sz="2400" dirty="0" err="1" smtClean="0">
                <a:latin typeface="+mn-lt"/>
              </a:rPr>
              <a:t>коагулопатии</a:t>
            </a:r>
            <a:r>
              <a:rPr lang="ru-RU" sz="2400" dirty="0" smtClean="0">
                <a:latin typeface="+mn-lt"/>
              </a:rPr>
              <a:t>, геморрагической трансформации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04" y="699247"/>
            <a:ext cx="11676996" cy="5773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+mn-lt"/>
              </a:rPr>
              <a:t>Материалы и методы исследования</a:t>
            </a:r>
          </a:p>
          <a:p>
            <a:pPr marL="0" indent="0" algn="ctr">
              <a:buNone/>
            </a:pPr>
            <a:endParaRPr lang="ru-RU" sz="2000" b="1" dirty="0" smtClean="0">
              <a:latin typeface="+mn-lt"/>
            </a:endParaRPr>
          </a:p>
          <a:p>
            <a:pPr marL="0" indent="0">
              <a:buNone/>
            </a:pPr>
            <a:endParaRPr lang="ru-RU" sz="18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Диагностика и протокол ведения пациентов с гипертензивными внутримозговыми кровоизлияниями осуществлялись в соответствии с клиническими рекомендациями Ассоциации нейрохирургов России и были едиными во всех сосудистых центрах Республики Татарстан.</a:t>
            </a:r>
          </a:p>
          <a:p>
            <a:r>
              <a:rPr lang="ru-RU" sz="2400" dirty="0">
                <a:latin typeface="+mn-lt"/>
              </a:rPr>
              <a:t>Статистический анализ данных, полученных в ходе </a:t>
            </a:r>
            <a:r>
              <a:rPr lang="ru-RU" sz="2400" dirty="0" smtClean="0">
                <a:latin typeface="+mn-lt"/>
              </a:rPr>
              <a:t>исследования, проводился </a:t>
            </a:r>
            <a:r>
              <a:rPr lang="ru-RU" sz="2400" dirty="0">
                <a:latin typeface="+mn-lt"/>
              </a:rPr>
              <a:t>с использованием программы </a:t>
            </a:r>
            <a:r>
              <a:rPr lang="ru-RU" sz="2400" dirty="0" err="1">
                <a:latin typeface="+mn-lt"/>
              </a:rPr>
              <a:t>StatTech</a:t>
            </a:r>
            <a:r>
              <a:rPr lang="ru-RU" sz="2400" dirty="0">
                <a:latin typeface="+mn-lt"/>
              </a:rPr>
              <a:t> v. </a:t>
            </a:r>
            <a:r>
              <a:rPr lang="ru-RU" sz="2400" dirty="0" smtClean="0">
                <a:latin typeface="+mn-lt"/>
              </a:rPr>
              <a:t>3.1.7 (разработчик </a:t>
            </a:r>
            <a:r>
              <a:rPr lang="ru-RU" sz="2400" dirty="0">
                <a:latin typeface="+mn-lt"/>
              </a:rPr>
              <a:t>- ООО "</a:t>
            </a:r>
            <a:r>
              <a:rPr lang="ru-RU" sz="2400" dirty="0" err="1">
                <a:latin typeface="+mn-lt"/>
              </a:rPr>
              <a:t>Статтех</a:t>
            </a:r>
            <a:r>
              <a:rPr lang="ru-RU" sz="2400" dirty="0">
                <a:latin typeface="+mn-lt"/>
              </a:rPr>
              <a:t>", Россия</a:t>
            </a:r>
            <a:r>
              <a:rPr lang="ru-RU" sz="2400" dirty="0" smtClean="0">
                <a:latin typeface="+mn-lt"/>
              </a:rPr>
              <a:t>).</a:t>
            </a:r>
            <a:endParaRPr lang="ru-RU" sz="2400" dirty="0">
              <a:latin typeface="+mn-lt"/>
            </a:endParaRPr>
          </a:p>
          <a:p>
            <a:pPr marL="0" indent="0">
              <a:buNone/>
            </a:pPr>
            <a:endParaRPr lang="ru-RU" sz="2000" dirty="0" smtClean="0">
              <a:latin typeface="+mn-lt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8009"/>
            <a:ext cx="10515600" cy="7247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15558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Заболеваемость гипертензивными внутримозговыми кровоизлияниями в Республике Татарстан в 2022 году составила </a:t>
            </a:r>
            <a:r>
              <a:rPr lang="ru-RU" sz="2000" dirty="0" smtClean="0">
                <a:latin typeface="+mn-lt"/>
              </a:rPr>
              <a:t>49,19 </a:t>
            </a:r>
            <a:r>
              <a:rPr lang="ru-RU" sz="2000" dirty="0">
                <a:latin typeface="+mn-lt"/>
              </a:rPr>
              <a:t>на 100 тысяч взрослого </a:t>
            </a:r>
            <a:r>
              <a:rPr lang="ru-RU" sz="2000" dirty="0" smtClean="0">
                <a:latin typeface="+mn-lt"/>
              </a:rPr>
              <a:t>населения (в России – 44,2 на 100 тыс. взрослого населения)</a:t>
            </a:r>
            <a:endParaRPr lang="en-US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На долю гипертензивных внутримозговых гематом в общей </a:t>
            </a:r>
            <a:r>
              <a:rPr lang="ru-RU" sz="2000" dirty="0" smtClean="0">
                <a:latin typeface="+mn-lt"/>
              </a:rPr>
              <a:t>структуре нетравматических </a:t>
            </a:r>
            <a:r>
              <a:rPr lang="ru-RU" sz="2000" dirty="0">
                <a:latin typeface="+mn-lt"/>
              </a:rPr>
              <a:t>внутримозговых кровоизлияний пришлось 91,04%, на долю вторичных внутримозговых кровоизлияний 8,96</a:t>
            </a:r>
            <a:r>
              <a:rPr lang="ru-RU" sz="2000" dirty="0" smtClean="0">
                <a:latin typeface="+mn-lt"/>
              </a:rPr>
              <a:t>%</a:t>
            </a:r>
            <a:endParaRPr lang="en-US" sz="2000" dirty="0" smtClean="0">
              <a:latin typeface="+mn-lt"/>
            </a:endParaRPr>
          </a:p>
          <a:p>
            <a:r>
              <a:rPr lang="ru-RU" sz="2000" dirty="0">
                <a:latin typeface="+mn-lt"/>
              </a:rPr>
              <a:t>Медиана возраста пациентов с гипертензивными внутримозговыми гематомами составила 64 года [56;72]. Женщины были старше мужчин, медиана возраста женщин составила 67 лет [59;78], у мужчин медиана возраста составила 62 года [54;68] (p&lt;0,001</a:t>
            </a:r>
            <a:r>
              <a:rPr lang="ru-RU" sz="2000" dirty="0" smtClean="0">
                <a:latin typeface="+mn-lt"/>
              </a:rPr>
              <a:t>). </a:t>
            </a:r>
          </a:p>
          <a:p>
            <a:r>
              <a:rPr lang="ru-RU" sz="2000" dirty="0" smtClean="0">
                <a:latin typeface="+mn-lt"/>
              </a:rPr>
              <a:t>Мужчин было 56,1%, женщин 43,9%.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54870"/>
              </p:ext>
            </p:extLst>
          </p:nvPr>
        </p:nvGraphicFramePr>
        <p:xfrm>
          <a:off x="1176766" y="4491315"/>
          <a:ext cx="3933115" cy="229399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51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Возраст пациентов по группам, лет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n (%)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95% ДИ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&lt;39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 (3,3)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2,3 - 4,5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40-49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111 (9,8)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8,2 - 11,7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50-59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236 (20,9)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18,6 - 23,4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60-69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386 (34,3)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31,5 - 37,1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70-79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207 (18,4)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16,1 - 20,8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80-89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134 (11,9)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10,1 - 13,9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90-101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 (1,4)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0,8 - 2,3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авая фигурная скобка 10"/>
          <p:cNvSpPr/>
          <p:nvPr/>
        </p:nvSpPr>
        <p:spPr>
          <a:xfrm>
            <a:off x="5109881" y="5495365"/>
            <a:ext cx="338566" cy="74407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11201" y="5592343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73,6%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1550894" y="5736501"/>
            <a:ext cx="2330824" cy="3333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61" y="4172876"/>
            <a:ext cx="3911600" cy="2933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2" y="2610178"/>
            <a:ext cx="1565655" cy="8228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7" y="5323073"/>
            <a:ext cx="1295119" cy="1295119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093694" y="4784900"/>
            <a:ext cx="6177767" cy="1615214"/>
          </a:xfrm>
          <a:custGeom>
            <a:avLst/>
            <a:gdLst>
              <a:gd name="connsiteX0" fmla="*/ 0 w 8096250"/>
              <a:gd name="connsiteY0" fmla="*/ 1306468 h 2876922"/>
              <a:gd name="connsiteX1" fmla="*/ 1143000 w 8096250"/>
              <a:gd name="connsiteY1" fmla="*/ 2430418 h 2876922"/>
              <a:gd name="connsiteX2" fmla="*/ 2686050 w 8096250"/>
              <a:gd name="connsiteY2" fmla="*/ 134893 h 2876922"/>
              <a:gd name="connsiteX3" fmla="*/ 5334000 w 8096250"/>
              <a:gd name="connsiteY3" fmla="*/ 525418 h 2876922"/>
              <a:gd name="connsiteX4" fmla="*/ 4695825 w 8096250"/>
              <a:gd name="connsiteY4" fmla="*/ 2649493 h 2876922"/>
              <a:gd name="connsiteX5" fmla="*/ 8096250 w 8096250"/>
              <a:gd name="connsiteY5" fmla="*/ 2716168 h 28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6250" h="2876922">
                <a:moveTo>
                  <a:pt x="0" y="1306468"/>
                </a:moveTo>
                <a:cubicBezTo>
                  <a:pt x="347662" y="1966074"/>
                  <a:pt x="695325" y="2625680"/>
                  <a:pt x="1143000" y="2430418"/>
                </a:cubicBezTo>
                <a:cubicBezTo>
                  <a:pt x="1590675" y="2235156"/>
                  <a:pt x="1987550" y="452393"/>
                  <a:pt x="2686050" y="134893"/>
                </a:cubicBezTo>
                <a:cubicBezTo>
                  <a:pt x="3384550" y="-182607"/>
                  <a:pt x="4999038" y="106318"/>
                  <a:pt x="5334000" y="525418"/>
                </a:cubicBezTo>
                <a:cubicBezTo>
                  <a:pt x="5668962" y="944518"/>
                  <a:pt x="4235450" y="2284368"/>
                  <a:pt x="4695825" y="2649493"/>
                </a:cubicBezTo>
                <a:cubicBezTo>
                  <a:pt x="5156200" y="3014618"/>
                  <a:pt x="6626225" y="2865393"/>
                  <a:pt x="8096250" y="2716168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437518" y="4615623"/>
            <a:ext cx="147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B0000"/>
                </a:solidFill>
              </a:rPr>
              <a:t>СОСУДИСТЫЙ</a:t>
            </a:r>
            <a:endParaRPr lang="ru-RU" sz="1600" b="1" dirty="0">
              <a:solidFill>
                <a:srgbClr val="EB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92036" y="4615623"/>
            <a:ext cx="103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B0000"/>
                </a:solidFill>
              </a:rPr>
              <a:t>ЦЕНТР РТ</a:t>
            </a:r>
            <a:endParaRPr lang="ru-RU" sz="1600" b="1" dirty="0">
              <a:solidFill>
                <a:srgbClr val="EB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1707" y="2478909"/>
            <a:ext cx="10346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180 минут </a:t>
            </a:r>
            <a:r>
              <a:rPr lang="ru-RU" sz="2000" dirty="0" smtClean="0"/>
              <a:t>- медиана времени от момента возникновения первых симптомов до      госпитализации в сосудистый центр </a:t>
            </a:r>
            <a:r>
              <a:rPr lang="en-US" sz="2000" dirty="0" smtClean="0"/>
              <a:t>[90;</a:t>
            </a:r>
            <a:r>
              <a:rPr lang="ru-RU" sz="2000" dirty="0" smtClean="0"/>
              <a:t>480</a:t>
            </a:r>
            <a:r>
              <a:rPr lang="en-US" sz="2000" dirty="0" smtClean="0"/>
              <a:t>]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5" y="1952695"/>
            <a:ext cx="4702394" cy="4702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6618" y="4895851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C7C7C"/>
                </a:solidFill>
              </a:rPr>
              <a:t>30,5%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3836332" y="3610616"/>
            <a:ext cx="474057" cy="242954"/>
          </a:xfrm>
          <a:prstGeom prst="bentConnector3">
            <a:avLst>
              <a:gd name="adj1" fmla="val 50000"/>
            </a:avLst>
          </a:prstGeom>
          <a:ln w="15875">
            <a:solidFill>
              <a:srgbClr val="7C7C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5400000">
            <a:off x="3054602" y="4483737"/>
            <a:ext cx="765769" cy="343847"/>
          </a:xfrm>
          <a:prstGeom prst="bentConnector3">
            <a:avLst>
              <a:gd name="adj1" fmla="val 50000"/>
            </a:avLst>
          </a:prstGeom>
          <a:ln w="15875">
            <a:solidFill>
              <a:srgbClr val="7C7C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0354" y="445275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C7C7C"/>
                </a:solidFill>
              </a:rPr>
              <a:t>25%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3452043" y="4151749"/>
            <a:ext cx="858346" cy="301010"/>
          </a:xfrm>
          <a:prstGeom prst="bentConnector2">
            <a:avLst/>
          </a:prstGeom>
          <a:ln w="15875">
            <a:solidFill>
              <a:srgbClr val="7C7C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37546" y="374660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C7C7C"/>
                </a:solidFill>
              </a:rPr>
              <a:t>13,3%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flipV="1">
            <a:off x="4092494" y="2997572"/>
            <a:ext cx="358362" cy="329150"/>
          </a:xfrm>
          <a:prstGeom prst="bentConnector3">
            <a:avLst>
              <a:gd name="adj1" fmla="val 50000"/>
            </a:avLst>
          </a:prstGeom>
          <a:ln w="15875">
            <a:solidFill>
              <a:srgbClr val="7C7C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98770" y="275991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C7C7C"/>
                </a:solidFill>
              </a:rPr>
              <a:t>6,2%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1397147" y="2550511"/>
            <a:ext cx="573928" cy="521296"/>
          </a:xfrm>
          <a:prstGeom prst="bentConnector3">
            <a:avLst>
              <a:gd name="adj1" fmla="val 74937"/>
            </a:avLst>
          </a:prstGeom>
          <a:ln w="15875">
            <a:solidFill>
              <a:srgbClr val="7C7C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3422" y="21426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C7C7C"/>
                </a:solidFill>
              </a:rPr>
              <a:t>5,5%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flipV="1">
            <a:off x="3845596" y="2544895"/>
            <a:ext cx="358362" cy="329150"/>
          </a:xfrm>
          <a:prstGeom prst="bentConnector3">
            <a:avLst>
              <a:gd name="adj1" fmla="val 50000"/>
            </a:avLst>
          </a:prstGeom>
          <a:ln w="15875">
            <a:solidFill>
              <a:srgbClr val="7C7C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79039" y="228997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C7C7C"/>
                </a:solidFill>
              </a:rPr>
              <a:t>2,3%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0800000" flipV="1">
            <a:off x="1317657" y="4481038"/>
            <a:ext cx="455256" cy="187576"/>
          </a:xfrm>
          <a:prstGeom prst="bentConnector3">
            <a:avLst>
              <a:gd name="adj1" fmla="val 50000"/>
            </a:avLst>
          </a:prstGeom>
          <a:ln w="15875">
            <a:solidFill>
              <a:srgbClr val="7C7C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1473" y="45768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C7C7C"/>
                </a:solidFill>
              </a:rPr>
              <a:t>1,6%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>
            <a:off x="1186200" y="3368543"/>
            <a:ext cx="857824" cy="470261"/>
          </a:xfrm>
          <a:prstGeom prst="bentConnector3">
            <a:avLst>
              <a:gd name="adj1" fmla="val 873"/>
            </a:avLst>
          </a:prstGeom>
          <a:ln w="15875">
            <a:solidFill>
              <a:srgbClr val="7C7C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2470" y="289763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C7C7C"/>
                </a:solidFill>
              </a:rPr>
              <a:t>15,6%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2548" y="1507191"/>
            <a:ext cx="341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Провоцирующий фактор</a:t>
            </a:r>
            <a:endParaRPr lang="ru-RU" sz="2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0797" r="22135" b="16138"/>
          <a:stretch/>
        </p:blipFill>
        <p:spPr>
          <a:xfrm>
            <a:off x="6795169" y="2028882"/>
            <a:ext cx="3167338" cy="40514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64394" y="4574675"/>
            <a:ext cx="1591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Первые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симптомы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9812" y="1189395"/>
            <a:ext cx="955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72,5%</a:t>
            </a:r>
          </a:p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дома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0008" y="1522232"/>
            <a:ext cx="1368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9,1%</a:t>
            </a:r>
          </a:p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на улице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7642" y="1522232"/>
            <a:ext cx="1492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4,8%</a:t>
            </a:r>
          </a:p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на работе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53905" y="2503336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2,2%</a:t>
            </a:r>
          </a:p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в стационаре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16111" y="2503336"/>
            <a:ext cx="1339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1,1%</a:t>
            </a:r>
          </a:p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в дороге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1097" y="6063242"/>
            <a:ext cx="170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10,3%</a:t>
            </a:r>
          </a:p>
          <a:p>
            <a:pPr algn="ctr"/>
            <a:r>
              <a:rPr lang="ru-RU" sz="2400" b="1" dirty="0" smtClean="0">
                <a:solidFill>
                  <a:srgbClr val="7C7C7C"/>
                </a:solidFill>
              </a:rPr>
              <a:t>неизвестно</a:t>
            </a:r>
            <a:endParaRPr lang="ru-RU" sz="2400" b="1" dirty="0">
              <a:solidFill>
                <a:srgbClr val="7C7C7C"/>
              </a:solidFill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931778" y="678630"/>
            <a:ext cx="10515600" cy="7247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9025" y="4176203"/>
            <a:ext cx="2067858" cy="19314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48181" y="4230856"/>
            <a:ext cx="1701829" cy="17854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683641" y="4307283"/>
            <a:ext cx="663509" cy="12470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801010" y="4344894"/>
            <a:ext cx="798085" cy="10786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365737" y="4177402"/>
            <a:ext cx="2331477" cy="18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90505"/>
                </a:solidFill>
                <a:cs typeface="Times New Roman" panose="02020603050405020304" pitchFamily="18" charset="0"/>
              </a:rPr>
              <a:t>ФИЗИЧЕСКАЯ НАГРУЗКА</a:t>
            </a:r>
            <a:endParaRPr lang="ru-RU" sz="1600" b="1" dirty="0">
              <a:solidFill>
                <a:srgbClr val="990505"/>
              </a:solidFill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исследования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913" y="2356251"/>
            <a:ext cx="118481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55% </a:t>
            </a:r>
            <a:r>
              <a:rPr lang="ru-RU" sz="3600" dirty="0" smtClean="0">
                <a:latin typeface="+mj-lt"/>
              </a:rPr>
              <a:t>пациентов не принимали АГ терапию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j-lt"/>
              </a:rPr>
              <a:t>18,9% - принимали АГ терапию при повышении давления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j-lt"/>
              </a:rPr>
              <a:t>26,2% -  ежедневно принимали АГ терапию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8" y="4898380"/>
            <a:ext cx="799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Мужчины менее привержены к АГ терапии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0784" y1="49510" x2="62745" y2="56699"/>
                        <a14:foregroundMark x1="71895" y1="50490" x2="70915" y2="50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07" y="3690470"/>
            <a:ext cx="3339151" cy="33391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" y="0"/>
            <a:ext cx="82935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1610</Words>
  <Application>Microsoft Office PowerPoint</Application>
  <PresentationFormat>Широкоэкранный</PresentationFormat>
  <Paragraphs>304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Blogger Sans</vt:lpstr>
      <vt:lpstr>Blogger Sans Light</vt:lpstr>
      <vt:lpstr>Book Antiqua</vt:lpstr>
      <vt:lpstr>Calibri</vt:lpstr>
      <vt:lpstr>Calibri Light</vt:lpstr>
      <vt:lpstr>Times New Roman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Презентация PowerPoint</vt:lpstr>
      <vt:lpstr>Результаты исследования</vt:lpstr>
      <vt:lpstr>Результаты исследования</vt:lpstr>
      <vt:lpstr>Презентация PowerPoint</vt:lpstr>
      <vt:lpstr>Результаты исследования</vt:lpstr>
      <vt:lpstr>Госпитальная летальность прооперированных пациентов в различных лечебных учреждениях, %</vt:lpstr>
      <vt:lpstr>Результаты исследования</vt:lpstr>
      <vt:lpstr>Результаты исследования</vt:lpstr>
      <vt:lpstr>Заключение [1]</vt:lpstr>
      <vt:lpstr>Заключение [2]</vt:lpstr>
      <vt:lpstr>Заключение [3]</vt:lpstr>
      <vt:lpstr>Заключение [4]</vt:lpstr>
      <vt:lpstr>Заключение [5]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181</cp:revision>
  <cp:lastPrinted>2021-09-28T13:37:26Z</cp:lastPrinted>
  <dcterms:created xsi:type="dcterms:W3CDTF">2020-08-28T07:39:21Z</dcterms:created>
  <dcterms:modified xsi:type="dcterms:W3CDTF">2024-05-29T07:37:33Z</dcterms:modified>
</cp:coreProperties>
</file>