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9"/>
  </p:notesMasterIdLst>
  <p:sldIdLst>
    <p:sldId id="261" r:id="rId2"/>
    <p:sldId id="267" r:id="rId3"/>
    <p:sldId id="335" r:id="rId4"/>
    <p:sldId id="300" r:id="rId5"/>
    <p:sldId id="291" r:id="rId6"/>
    <p:sldId id="322" r:id="rId7"/>
    <p:sldId id="314" r:id="rId8"/>
    <p:sldId id="302" r:id="rId9"/>
    <p:sldId id="336" r:id="rId10"/>
    <p:sldId id="303" r:id="rId11"/>
    <p:sldId id="338" r:id="rId12"/>
    <p:sldId id="339" r:id="rId13"/>
    <p:sldId id="315" r:id="rId14"/>
    <p:sldId id="323" r:id="rId15"/>
    <p:sldId id="324" r:id="rId16"/>
    <p:sldId id="326" r:id="rId17"/>
    <p:sldId id="273" r:id="rId18"/>
    <p:sldId id="321" r:id="rId19"/>
    <p:sldId id="325" r:id="rId20"/>
    <p:sldId id="337" r:id="rId21"/>
    <p:sldId id="317" r:id="rId22"/>
    <p:sldId id="333" r:id="rId23"/>
    <p:sldId id="318" r:id="rId24"/>
    <p:sldId id="342" r:id="rId25"/>
    <p:sldId id="319" r:id="rId26"/>
    <p:sldId id="334" r:id="rId27"/>
    <p:sldId id="340" r:id="rId28"/>
    <p:sldId id="341" r:id="rId29"/>
    <p:sldId id="328" r:id="rId30"/>
    <p:sldId id="343" r:id="rId31"/>
    <p:sldId id="329" r:id="rId32"/>
    <p:sldId id="320" r:id="rId33"/>
    <p:sldId id="330" r:id="rId34"/>
    <p:sldId id="327" r:id="rId35"/>
    <p:sldId id="331" r:id="rId36"/>
    <p:sldId id="332" r:id="rId37"/>
    <p:sldId id="263" r:id="rId3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2C5884"/>
    <a:srgbClr val="2E5C8A"/>
    <a:srgbClr val="336699"/>
    <a:srgbClr val="00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17D58D8-7EA3-4DCC-862B-69AC061332CE}" type="datetimeFigureOut">
              <a:rPr lang="ru-RU"/>
              <a:pPr>
                <a:defRPr/>
              </a:pPr>
              <a:t>02.06.2022</a:t>
            </a:fld>
            <a:endParaRPr lang="ru-RU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50559494-3C11-42C0-B59C-3479071EB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35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128D-5669-4A50-B158-459B559122A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92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Магнитно-резонансная томография (МРТ) с диффузионно-взвешенной томографией (ДВИ) и МР-ангиография (МРА) от момента поступления до 9-го дня госпитализации. В день поступления на ДВИ выявлен острый очаговый инфаркт в области правой средней мозговой артерии (СМА) (А), при</a:t>
            </a:r>
            <a:r>
              <a:rPr lang="ru-RU" baseline="0" dirty="0" smtClean="0"/>
              <a:t> этом </a:t>
            </a:r>
            <a:r>
              <a:rPr lang="ru-RU" dirty="0" smtClean="0"/>
              <a:t>МРА показывает стеноз в верхней части правой внутренней сонной артерии (ВСА) и правых сегментах M1 и M2 MCA (стрелки) (E). Изображение на 4-й день госпитализации демонстрирует расширенну</a:t>
            </a:r>
            <a:r>
              <a:rPr lang="ru-RU" baseline="0" dirty="0" smtClean="0"/>
              <a:t>ю зону </a:t>
            </a:r>
            <a:r>
              <a:rPr lang="ru-RU" dirty="0" smtClean="0"/>
              <a:t>инфаркта по данным ДВИ (B), правая ВСА по сравнению с левой ВСА патологически изменена (F). ДВИ</a:t>
            </a:r>
            <a:r>
              <a:rPr lang="ru-RU" baseline="0" dirty="0" smtClean="0"/>
              <a:t> </a:t>
            </a:r>
            <a:r>
              <a:rPr lang="ru-RU" dirty="0" smtClean="0"/>
              <a:t>на 6-й день госпитализации показывают увеличенную площадь инфаркта (C),</a:t>
            </a:r>
            <a:r>
              <a:rPr lang="ru-RU" baseline="0" dirty="0" smtClean="0"/>
              <a:t> визуализация </a:t>
            </a:r>
            <a:r>
              <a:rPr lang="ru-RU" dirty="0" smtClean="0"/>
              <a:t>правой ВСА ухудшилась (G). Изображения на 9-й день госпитализации показывают полную окклюзию правой ВСА-СМА (D) и дислокацию (H).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128D-5669-4A50-B158-459B559122A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724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128D-5669-4A50-B158-459B559122A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02FF0E7-C8EF-473F-B3E0-E7735B6CEA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C6524-6ED0-406D-9485-6FA69C14AF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3026108A-B08E-4BF5-9947-6D0515C9DC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3F89-FDD8-4FF6-B1DB-B0A7F9BACCDA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5CC302E-43F6-4ACE-8350-E2CAE4F236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C6F88BA-2E1F-4706-B11B-A98FE04174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A219F-E66C-4696-A951-30EF18FFCE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8E2D0CB-3CD6-455D-B847-C381A5BECE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25AFE546-D9BC-4C68-A688-3CE3B40848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004C30-13C6-4558-B8C9-C1177B56AD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0515B66-1C29-4756-9874-7EB32F6E6C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15FD148C-0029-4EC4-9E9C-99974E3622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C2E8463-4809-474D-85BE-869AE45EC9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951312" y="1412776"/>
            <a:ext cx="6013176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003366"/>
                </a:solidFill>
                <a:cs typeface="Arial" pitchFamily="34" charset="0"/>
              </a:rPr>
              <a:t>ХИРУРГИЧЕСКОЕ ЛЕЧЕНИЕ ЗЛОКАЧЕСТВЕННОЙ ИШЕМИИ ГОЛОВНОГО МОЗГА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003366"/>
                </a:solidFill>
                <a:cs typeface="Arial" pitchFamily="34" charset="0"/>
              </a:rPr>
              <a:t>(в бассейне средней моз</a:t>
            </a:r>
            <a:r>
              <a:rPr lang="ru-RU" sz="2800" b="1" dirty="0">
                <a:solidFill>
                  <a:srgbClr val="003366"/>
                </a:solidFill>
                <a:cs typeface="Arial" pitchFamily="34" charset="0"/>
              </a:rPr>
              <a:t>г</a:t>
            </a:r>
            <a:r>
              <a:rPr lang="ru-RU" sz="2800" b="1" dirty="0" smtClean="0">
                <a:solidFill>
                  <a:srgbClr val="003366"/>
                </a:solidFill>
                <a:cs typeface="Arial" pitchFamily="34" charset="0"/>
              </a:rPr>
              <a:t>овой артерии и в мозжечке)</a:t>
            </a:r>
            <a:endParaRPr lang="en-US" sz="2800" b="1" dirty="0" smtClean="0">
              <a:solidFill>
                <a:srgbClr val="003366"/>
              </a:solidFill>
              <a:cs typeface="Arial" pitchFamily="34" charset="0"/>
            </a:endParaRPr>
          </a:p>
        </p:txBody>
      </p:sp>
      <p:pic>
        <p:nvPicPr>
          <p:cNvPr id="14340" name="Picture 4" descr="IMG_05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1" t="5445" r="11800" b="11434"/>
          <a:stretch/>
        </p:blipFill>
        <p:spPr bwMode="auto">
          <a:xfrm>
            <a:off x="152400" y="188640"/>
            <a:ext cx="2798912" cy="62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62319" y="6372036"/>
            <a:ext cx="558006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800" b="1" dirty="0">
                <a:solidFill>
                  <a:schemeClr val="bg1"/>
                </a:solidFill>
                <a:cs typeface="Arial" pitchFamily="34" charset="0"/>
              </a:rPr>
              <a:t>г</a:t>
            </a:r>
            <a:r>
              <a:rPr lang="ru-RU" sz="1800" b="1" dirty="0" smtClean="0">
                <a:solidFill>
                  <a:schemeClr val="bg1"/>
                </a:solidFill>
                <a:cs typeface="Arial" pitchFamily="34" charset="0"/>
              </a:rPr>
              <a:t>. Казань, 2022 г.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62316" y="4898033"/>
            <a:ext cx="558006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800" b="1" dirty="0" smtClean="0">
                <a:solidFill>
                  <a:srgbClr val="003366"/>
                </a:solidFill>
                <a:cs typeface="Arial" pitchFamily="34" charset="0"/>
              </a:rPr>
              <a:t>Проф. Данилов В.И.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268760"/>
            <a:ext cx="8389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МЕТОД ВЫБОРА ДИАГНОСТИКИ – </a:t>
            </a:r>
            <a:r>
              <a:rPr lang="ru-RU" sz="2400" b="1" dirty="0" smtClean="0">
                <a:cs typeface="Arial" panose="020B0604020202020204" pitchFamily="34" charset="0"/>
              </a:rPr>
              <a:t>компьютерная томография (КТ)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cs typeface="Arial" panose="020B0604020202020204" pitchFamily="34" charset="0"/>
              </a:rPr>
              <a:t>Основные характеристики оцениваемые на КТ: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cs typeface="Arial" panose="020B0604020202020204" pitchFamily="34" charset="0"/>
              </a:rPr>
              <a:t>о</a:t>
            </a:r>
            <a:r>
              <a:rPr lang="ru-RU" sz="2400" b="1" dirty="0" smtClean="0">
                <a:cs typeface="Arial" panose="020B0604020202020204" pitchFamily="34" charset="0"/>
              </a:rPr>
              <a:t>бъем и локализация паренхиматозной ишемии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cs typeface="Arial" panose="020B0604020202020204" pitchFamily="34" charset="0"/>
              </a:rPr>
              <a:t>н</a:t>
            </a:r>
            <a:r>
              <a:rPr lang="ru-RU" sz="2400" b="1" dirty="0" smtClean="0">
                <a:cs typeface="Arial" panose="020B0604020202020204" pitchFamily="34" charset="0"/>
              </a:rPr>
              <a:t>аличие и степень дислокации срединных структур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cs typeface="Arial" panose="020B0604020202020204" pitchFamily="34" charset="0"/>
              </a:rPr>
              <a:t>о</a:t>
            </a:r>
            <a:r>
              <a:rPr lang="ru-RU" sz="2400" b="1" dirty="0" smtClean="0">
                <a:cs typeface="Arial" panose="020B0604020202020204" pitchFamily="34" charset="0"/>
              </a:rPr>
              <a:t>ценка базальных </a:t>
            </a:r>
            <a:r>
              <a:rPr lang="ru-RU" sz="2400" b="1" dirty="0" err="1" smtClean="0">
                <a:cs typeface="Arial" panose="020B0604020202020204" pitchFamily="34" charset="0"/>
              </a:rPr>
              <a:t>парастволовых</a:t>
            </a:r>
            <a:r>
              <a:rPr lang="ru-RU" sz="2400" b="1" dirty="0" smtClean="0">
                <a:cs typeface="Arial" panose="020B0604020202020204" pitchFamily="34" charset="0"/>
              </a:rPr>
              <a:t> цистерн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cs typeface="Arial" panose="020B0604020202020204" pitchFamily="34" charset="0"/>
              </a:rPr>
              <a:t>о</a:t>
            </a:r>
            <a:r>
              <a:rPr lang="ru-RU" sz="2400" b="1" dirty="0" smtClean="0">
                <a:cs typeface="Arial" panose="020B0604020202020204" pitchFamily="34" charset="0"/>
              </a:rPr>
              <a:t>ценка наличия синдрома </a:t>
            </a:r>
            <a:r>
              <a:rPr lang="ru-RU" sz="2400" b="1" dirty="0" err="1" smtClean="0">
                <a:cs typeface="Arial" panose="020B0604020202020204" pitchFamily="34" charset="0"/>
              </a:rPr>
              <a:t>гиперденсивной</a:t>
            </a:r>
            <a:r>
              <a:rPr lang="ru-RU" sz="2400" b="1" dirty="0" smtClean="0">
                <a:cs typeface="Arial" panose="020B0604020202020204" pitchFamily="34" charset="0"/>
              </a:rPr>
              <a:t> СМА</a:t>
            </a:r>
          </a:p>
        </p:txBody>
      </p:sp>
    </p:spTree>
    <p:extLst>
      <p:ext uri="{BB962C8B-B14F-4D97-AF65-F5344CB8AC3E}">
        <p14:creationId xmlns:p14="http://schemas.microsoft.com/office/powerpoint/2010/main" val="38772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lignant_middle_cerebral_artery_territory_infarction_outcome [Operative  Neurosurgery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45" y="1254125"/>
            <a:ext cx="3608239" cy="41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3770" y="277176"/>
            <a:ext cx="7182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ИНФАРКТ В БАССЕЙНЕ СРЕДНЕЙ МОЗГОВОЙ АРТЕРИИ (КТ)</a:t>
            </a:r>
            <a:endParaRPr lang="ru-RU" sz="2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661" y="6372036"/>
            <a:ext cx="8414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https://images.radiopaedia.org/cases/massive-middle-cerebral-artery-territory-infarction</a:t>
            </a:r>
            <a:endParaRPr lang="ru-RU" sz="9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https://operativeneurosurgery.com/doku.php?id=malignant_middle_cerebral_artery_territory_infarction_outcome</a:t>
            </a:r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534150" y="1673225"/>
            <a:ext cx="200025" cy="33337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600825" y="2791800"/>
            <a:ext cx="142875" cy="6500"/>
          </a:xfrm>
          <a:prstGeom prst="line">
            <a:avLst/>
          </a:prstGeom>
          <a:ln w="22225">
            <a:solidFill>
              <a:srgbClr val="FF0000"/>
            </a:solidFill>
          </a:ln>
          <a:scene3d>
            <a:camera prst="orthographicFront">
              <a:rot lat="0" lon="0" rev="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s://prod-images-static.radiopaedia.org/images/27033143/5486a3308c387cd1de3752b270a178_big_gallery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15003" r="17966" b="4898"/>
          <a:stretch/>
        </p:blipFill>
        <p:spPr bwMode="auto">
          <a:xfrm>
            <a:off x="827584" y="1254125"/>
            <a:ext cx="3424116" cy="412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 flipH="1">
            <a:off x="2552700" y="1711325"/>
            <a:ext cx="382736" cy="32956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76500" y="2791800"/>
            <a:ext cx="325586" cy="19050"/>
          </a:xfrm>
          <a:prstGeom prst="line">
            <a:avLst/>
          </a:prstGeom>
          <a:ln w="22225">
            <a:solidFill>
              <a:srgbClr val="FF0000"/>
            </a:solidFill>
          </a:ln>
          <a:scene3d>
            <a:camera prst="orthographicFront">
              <a:rot lat="0" lon="0" rev="105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99727" y="5563965"/>
            <a:ext cx="267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Окклюзия левой СМА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14502" y="5563965"/>
            <a:ext cx="281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Окклюзия правой СМА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4082196" cy="41523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6382489"/>
            <a:ext cx="6505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b="0" i="1" dirty="0" err="1" smtClean="0">
                <a:solidFill>
                  <a:srgbClr val="222222"/>
                </a:solidFill>
                <a:effectLst/>
              </a:rPr>
              <a:t>Sakuta</a:t>
            </a:r>
            <a:r>
              <a:rPr lang="en-US" sz="900" b="0" i="1" dirty="0" smtClean="0">
                <a:solidFill>
                  <a:srgbClr val="222222"/>
                </a:solidFill>
                <a:effectLst/>
              </a:rPr>
              <a:t> K. et al. Malignant middle cerebral artery infarction resulting from dissection of middle cerebral artery //Journal of Stroke and Cerebrovascular Diseases. – 2015. – Т. 24. – №. 10. – С. e287-e289.</a:t>
            </a:r>
            <a:endParaRPr lang="ru-RU" sz="9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7950" y="241384"/>
            <a:ext cx="8928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667" y="5763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28657" y="1196752"/>
            <a:ext cx="197980" cy="395853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94" y="1124743"/>
            <a:ext cx="4579394" cy="415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470990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ИНВАЗИВНЫЙ МОНИТОРИНГ ВЧД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cs typeface="Arial" panose="020B0604020202020204" pitchFamily="34" charset="0"/>
              </a:rPr>
              <a:t>Показание – снижение бодрствования по ШКГ до 9 баллов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cs typeface="Arial" panose="020B0604020202020204" pitchFamily="34" charset="0"/>
              </a:rPr>
              <a:t>Продолжительность повышения ВЧД более 20 мм </a:t>
            </a:r>
            <a:r>
              <a:rPr lang="en-US" sz="2800" b="1" dirty="0" smtClean="0">
                <a:cs typeface="Arial" panose="020B0604020202020204" pitchFamily="34" charset="0"/>
              </a:rPr>
              <a:t>Hg</a:t>
            </a:r>
            <a:r>
              <a:rPr lang="ru-RU" sz="2800" b="1" dirty="0" smtClean="0">
                <a:cs typeface="Arial" panose="020B0604020202020204" pitchFamily="34" charset="0"/>
              </a:rPr>
              <a:t> в течении 10 минут и дольше – показание к проведению </a:t>
            </a:r>
            <a:r>
              <a:rPr lang="ru-RU" sz="2800" b="1" dirty="0" err="1" smtClean="0">
                <a:cs typeface="Arial" panose="020B0604020202020204" pitchFamily="34" charset="0"/>
              </a:rPr>
              <a:t>декомпрессивной</a:t>
            </a:r>
            <a:r>
              <a:rPr lang="ru-RU" sz="2800" b="1" dirty="0" smtClean="0">
                <a:cs typeface="Arial" panose="020B0604020202020204" pitchFamily="34" charset="0"/>
              </a:rPr>
              <a:t> трепанации</a:t>
            </a:r>
          </a:p>
        </p:txBody>
      </p:sp>
    </p:spTree>
    <p:extLst>
      <p:ext uri="{BB962C8B-B14F-4D97-AF65-F5344CB8AC3E}">
        <p14:creationId xmlns:p14="http://schemas.microsoft.com/office/powerpoint/2010/main" val="35121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533496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2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ДЕКОМПРЕССИВНАЯ КРАНИОТОМИЯ </a:t>
            </a:r>
            <a:r>
              <a:rPr lang="ru-RU" sz="2200" b="1" dirty="0" smtClean="0">
                <a:cs typeface="Arial" panose="020B0604020202020204" pitchFamily="34" charset="0"/>
              </a:rPr>
              <a:t>при злокачественной ишемии в бассейне средней мозговой артерии (СМА) показана при: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200" b="1" dirty="0">
                <a:cs typeface="Arial" panose="020B0604020202020204" pitchFamily="34" charset="0"/>
              </a:rPr>
              <a:t>у</a:t>
            </a:r>
            <a:r>
              <a:rPr lang="ru-RU" sz="2200" b="1" dirty="0" smtClean="0">
                <a:cs typeface="Arial" panose="020B0604020202020204" pitchFamily="34" charset="0"/>
              </a:rPr>
              <a:t>ровне бодрствования по шкале комы Глазго 9 баллов и более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200" b="1" dirty="0">
                <a:cs typeface="Arial" panose="020B0604020202020204" pitchFamily="34" charset="0"/>
              </a:rPr>
              <a:t>п</a:t>
            </a:r>
            <a:r>
              <a:rPr lang="ru-RU" sz="2200" b="1" dirty="0" smtClean="0">
                <a:cs typeface="Arial" panose="020B0604020202020204" pitchFamily="34" charset="0"/>
              </a:rPr>
              <a:t>оперечной дислокации </a:t>
            </a:r>
            <a:r>
              <a:rPr lang="en-US" sz="2200" b="1" dirty="0" smtClean="0">
                <a:cs typeface="Arial" panose="020B0604020202020204" pitchFamily="34" charset="0"/>
              </a:rPr>
              <a:t>&gt;</a:t>
            </a:r>
            <a:r>
              <a:rPr lang="ru-RU" sz="2200" b="1" dirty="0" smtClean="0">
                <a:cs typeface="Arial" panose="020B0604020202020204" pitchFamily="34" charset="0"/>
              </a:rPr>
              <a:t>2мм в первые 24 часа инсульта или </a:t>
            </a:r>
            <a:r>
              <a:rPr lang="en-US" sz="2200" b="1" dirty="0" smtClean="0">
                <a:cs typeface="Arial" panose="020B0604020202020204" pitchFamily="34" charset="0"/>
              </a:rPr>
              <a:t>&gt;</a:t>
            </a:r>
            <a:r>
              <a:rPr lang="ru-RU" sz="2200" b="1" dirty="0" smtClean="0">
                <a:cs typeface="Arial" panose="020B0604020202020204" pitchFamily="34" charset="0"/>
              </a:rPr>
              <a:t>7мм в первые 48 часов инсульта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200" b="1" dirty="0">
                <a:cs typeface="Arial" panose="020B0604020202020204" pitchFamily="34" charset="0"/>
              </a:rPr>
              <a:t>м</a:t>
            </a:r>
            <a:r>
              <a:rPr lang="ru-RU" sz="2200" b="1" dirty="0" smtClean="0">
                <a:cs typeface="Arial" panose="020B0604020202020204" pitchFamily="34" charset="0"/>
              </a:rPr>
              <a:t>олодом возрасте пациента (</a:t>
            </a:r>
            <a:r>
              <a:rPr lang="en-US" sz="2200" b="1" dirty="0" smtClean="0">
                <a:cs typeface="Arial" panose="020B0604020202020204" pitchFamily="34" charset="0"/>
              </a:rPr>
              <a:t>&lt;</a:t>
            </a:r>
            <a:r>
              <a:rPr lang="ru-RU" sz="2200" b="1" dirty="0" smtClean="0">
                <a:cs typeface="Arial" panose="020B0604020202020204" pitchFamily="34" charset="0"/>
              </a:rPr>
              <a:t>60 лет)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200" b="1" dirty="0">
                <a:cs typeface="Arial" panose="020B0604020202020204" pitchFamily="34" charset="0"/>
              </a:rPr>
              <a:t>и</a:t>
            </a:r>
            <a:r>
              <a:rPr lang="ru-RU" sz="2200" b="1" dirty="0" smtClean="0">
                <a:cs typeface="Arial" panose="020B0604020202020204" pitchFamily="34" charset="0"/>
              </a:rPr>
              <a:t>золированной ишемии бассейна СМА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200" b="1" dirty="0">
                <a:cs typeface="Arial" panose="020B0604020202020204" pitchFamily="34" charset="0"/>
              </a:rPr>
              <a:t>с</a:t>
            </a:r>
            <a:r>
              <a:rPr lang="ru-RU" sz="2200" b="1" dirty="0" smtClean="0">
                <a:cs typeface="Arial" panose="020B0604020202020204" pitchFamily="34" charset="0"/>
              </a:rPr>
              <a:t>роке инсульта не более 48 часов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200" b="1" dirty="0">
                <a:cs typeface="Arial" panose="020B0604020202020204" pitchFamily="34" charset="0"/>
              </a:rPr>
              <a:t>о</a:t>
            </a:r>
            <a:r>
              <a:rPr lang="ru-RU" sz="2200" b="1" dirty="0" smtClean="0">
                <a:cs typeface="Arial" panose="020B0604020202020204" pitchFamily="34" charset="0"/>
              </a:rPr>
              <a:t>тсутствии тяжелой соматической патологии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200" b="1" dirty="0">
                <a:cs typeface="Arial" panose="020B0604020202020204" pitchFamily="34" charset="0"/>
              </a:rPr>
              <a:t>о</a:t>
            </a:r>
            <a:r>
              <a:rPr lang="ru-RU" sz="2200" b="1" dirty="0" smtClean="0">
                <a:cs typeface="Arial" panose="020B0604020202020204" pitchFamily="34" charset="0"/>
              </a:rPr>
              <a:t>тсутствии геморрагической трансформации с формированием внутримозговых гематом с масс-эффектом</a:t>
            </a:r>
          </a:p>
        </p:txBody>
      </p:sp>
    </p:spTree>
    <p:extLst>
      <p:ext uri="{BB962C8B-B14F-4D97-AF65-F5344CB8AC3E}">
        <p14:creationId xmlns:p14="http://schemas.microsoft.com/office/powerpoint/2010/main" val="42566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268760"/>
            <a:ext cx="853349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cs typeface="Arial" panose="020B0604020202020204" pitchFamily="34" charset="0"/>
              </a:rPr>
              <a:t>Допустимо выполнение </a:t>
            </a:r>
            <a:r>
              <a:rPr lang="ru-RU" sz="2800" b="1" dirty="0" err="1" smtClean="0">
                <a:cs typeface="Arial" panose="020B0604020202020204" pitchFamily="34" charset="0"/>
              </a:rPr>
              <a:t>декомпрессивной</a:t>
            </a:r>
            <a:r>
              <a:rPr lang="ru-RU" sz="2800" b="1" dirty="0" smtClean="0">
                <a:cs typeface="Arial" panose="020B0604020202020204" pitchFamily="34" charset="0"/>
              </a:rPr>
              <a:t> краниотомии, если в процессе предоперационной подготовки нарушение бодрствования углубилось до </a:t>
            </a:r>
            <a:r>
              <a:rPr lang="ru-RU" sz="28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7 баллов </a:t>
            </a:r>
            <a:r>
              <a:rPr lang="ru-RU" sz="2800" b="1" dirty="0" smtClean="0">
                <a:cs typeface="Arial" panose="020B0604020202020204" pitchFamily="34" charset="0"/>
              </a:rPr>
              <a:t>по ШКГ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cs typeface="Arial" panose="020B0604020202020204" pitchFamily="34" charset="0"/>
              </a:rPr>
              <a:t>Если на этапе предоперационной подготовки развилось нарушение бодрствования до глубокой комы, проведение операции бесперспективно</a:t>
            </a:r>
          </a:p>
        </p:txBody>
      </p:sp>
    </p:spTree>
    <p:extLst>
      <p:ext uri="{BB962C8B-B14F-4D97-AF65-F5344CB8AC3E}">
        <p14:creationId xmlns:p14="http://schemas.microsoft.com/office/powerpoint/2010/main" val="7331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628800"/>
            <a:ext cx="8352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800" b="1" dirty="0" err="1" smtClean="0">
                <a:cs typeface="Arial" panose="020B0604020202020204" pitchFamily="34" charset="0"/>
              </a:rPr>
              <a:t>Декомпрессивная</a:t>
            </a:r>
            <a:r>
              <a:rPr lang="ru-RU" sz="2800" b="1" dirty="0" smtClean="0">
                <a:cs typeface="Arial" panose="020B0604020202020204" pitchFamily="34" charset="0"/>
              </a:rPr>
              <a:t> трепанация со вскрытием твердой мозговой оболочки позволяет снизить смертность почти на 50% и улучшить результаты последующей реабилитации</a:t>
            </a:r>
          </a:p>
        </p:txBody>
      </p:sp>
    </p:spTree>
    <p:extLst>
      <p:ext uri="{BB962C8B-B14F-4D97-AF65-F5344CB8AC3E}">
        <p14:creationId xmlns:p14="http://schemas.microsoft.com/office/powerpoint/2010/main" val="31990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9553" y="764704"/>
            <a:ext cx="8136904" cy="45704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endParaRPr lang="ru-RU" sz="11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003366"/>
                </a:solidFill>
              </a:rPr>
              <a:t>ДЕКОМПРЕССИВНАЯ КРАНИОТОМИЯ </a:t>
            </a:r>
            <a:r>
              <a:rPr lang="ru-RU" sz="2800" b="1" dirty="0" smtClean="0"/>
              <a:t>способствует значительному снижению летальности, но увеличивает число грубо </a:t>
            </a:r>
            <a:r>
              <a:rPr lang="ru-RU" sz="2800" b="1" dirty="0" err="1" smtClean="0"/>
              <a:t>инвалидизированных</a:t>
            </a:r>
            <a:r>
              <a:rPr lang="ru-RU" sz="2800" b="1" dirty="0" smtClean="0"/>
              <a:t> больных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800" b="1" dirty="0" smtClean="0"/>
              <a:t>Сторона поражения не играет роли в функциональных исходах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7544" y="1412776"/>
            <a:ext cx="8208912" cy="37548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Уровень убедительности рекомендаций А (уровень достоверности доказательств – 2) на основе </a:t>
            </a:r>
            <a:r>
              <a:rPr lang="ru-RU" sz="2800" b="1" dirty="0" err="1" smtClean="0">
                <a:solidFill>
                  <a:srgbClr val="003366"/>
                </a:solidFill>
                <a:cs typeface="Arial" panose="020B0604020202020204" pitchFamily="34" charset="0"/>
              </a:rPr>
              <a:t>рандомизированных</a:t>
            </a:r>
            <a:r>
              <a:rPr lang="ru-RU" sz="28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 исследований: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cs typeface="Arial" panose="020B0604020202020204" pitchFamily="34" charset="0"/>
              </a:rPr>
              <a:t>Decimal – 2007 </a:t>
            </a:r>
            <a:r>
              <a:rPr lang="ru-RU" sz="2800" b="1" dirty="0" smtClean="0">
                <a:cs typeface="Arial" panose="020B0604020202020204" pitchFamily="34" charset="0"/>
              </a:rPr>
              <a:t>г., Франция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cs typeface="Arial" panose="020B0604020202020204" pitchFamily="34" charset="0"/>
              </a:rPr>
              <a:t>Destiny – 2007 </a:t>
            </a:r>
            <a:r>
              <a:rPr lang="ru-RU" sz="2800" b="1" dirty="0" smtClean="0">
                <a:cs typeface="Arial" panose="020B0604020202020204" pitchFamily="34" charset="0"/>
              </a:rPr>
              <a:t>г., Германия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cs typeface="Arial" panose="020B0604020202020204" pitchFamily="34" charset="0"/>
              </a:rPr>
              <a:t>Hamlet – 2009 </a:t>
            </a:r>
            <a:r>
              <a:rPr lang="ru-RU" sz="2800" b="1" dirty="0" smtClean="0">
                <a:cs typeface="Arial" panose="020B0604020202020204" pitchFamily="34" charset="0"/>
              </a:rPr>
              <a:t>г., Голландия</a:t>
            </a:r>
          </a:p>
        </p:txBody>
      </p:sp>
    </p:spTree>
    <p:extLst>
      <p:ext uri="{BB962C8B-B14F-4D97-AF65-F5344CB8AC3E}">
        <p14:creationId xmlns:p14="http://schemas.microsoft.com/office/powerpoint/2010/main" val="2217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309" y="1628800"/>
            <a:ext cx="460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cs typeface="Arial" panose="020B0604020202020204" pitchFamily="34" charset="0"/>
              </a:rPr>
              <a:t>Хирургическое вмешательство включает резекцию лобно-височно-теменного фрагмента черепа диаметром не менее 12 см., вскрытие твердой мозговой оболочки (ТМО) с последующей ее пластикой и герметизацией</a:t>
            </a:r>
          </a:p>
        </p:txBody>
      </p:sp>
      <p:pic>
        <p:nvPicPr>
          <p:cNvPr id="4" name="Picture 4" descr="реконструкция декомп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67240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1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7" y="404664"/>
            <a:ext cx="8569325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>
              <a:defRPr/>
            </a:pP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>
              <a:buFontTx/>
              <a:buChar char="-"/>
              <a:defRPr/>
            </a:pP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5" b="4047"/>
          <a:stretch/>
        </p:blipFill>
        <p:spPr>
          <a:xfrm rot="10800000">
            <a:off x="1475656" y="260649"/>
            <a:ext cx="6158126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58233"/>
            <a:ext cx="8640960" cy="35299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332656"/>
            <a:ext cx="624644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3366"/>
                </a:solidFill>
              </a:rPr>
              <a:t>НEMOPATCH – герметизация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3366"/>
                </a:solidFill>
              </a:rPr>
              <a:t>Герметизация и пластика твердой мозговой оболочки</a:t>
            </a:r>
            <a:endParaRPr lang="ru-RU" sz="2800" dirty="0">
              <a:solidFill>
                <a:srgbClr val="0033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725144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Дефект </a:t>
            </a:r>
            <a:r>
              <a:rPr lang="ru-RU" sz="1400" b="1" dirty="0"/>
              <a:t>после </a:t>
            </a:r>
            <a:r>
              <a:rPr lang="ru-RU" sz="1400" b="1" dirty="0" err="1"/>
              <a:t>дуротомии</a:t>
            </a:r>
            <a:r>
              <a:rPr lang="ru-RU" sz="1400" b="1" dirty="0"/>
              <a:t> над левым полушарием до обработки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4175" y="4725144"/>
            <a:ext cx="33123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Дефект после </a:t>
            </a:r>
            <a:r>
              <a:rPr lang="ru-RU" sz="1400" b="1" dirty="0" err="1"/>
              <a:t>дуротомии</a:t>
            </a:r>
            <a:r>
              <a:rPr lang="ru-RU" sz="1400" b="1" dirty="0"/>
              <a:t> над левым полушарием после обработки с помощью НEMOPATCH. Катетер Миллера введен в </a:t>
            </a:r>
            <a:r>
              <a:rPr lang="ru-RU" sz="1400" b="1" dirty="0" err="1"/>
              <a:t>субдуральное</a:t>
            </a:r>
            <a:r>
              <a:rPr lang="ru-RU" sz="1400" b="1" dirty="0"/>
              <a:t> пространство над правым полушарием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470656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Обработанный дефект после </a:t>
            </a:r>
            <a:r>
              <a:rPr lang="ru-RU" sz="1400" b="1" dirty="0" err="1"/>
              <a:t>дуротомии</a:t>
            </a:r>
            <a:r>
              <a:rPr lang="ru-RU" sz="1400" b="1" dirty="0"/>
              <a:t> над левым полушарием</a:t>
            </a:r>
          </a:p>
        </p:txBody>
      </p:sp>
    </p:spTree>
    <p:extLst>
      <p:ext uri="{BB962C8B-B14F-4D97-AF65-F5344CB8AC3E}">
        <p14:creationId xmlns:p14="http://schemas.microsoft.com/office/powerpoint/2010/main" val="38013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3616" y="692696"/>
            <a:ext cx="84668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ИЗОЛИРОВАННЫЙ ИНФАРКТ МОЗЖЕЧКА </a:t>
            </a:r>
            <a:r>
              <a:rPr lang="ru-RU" sz="2400" b="1" dirty="0" smtClean="0">
                <a:cs typeface="Arial" panose="020B0604020202020204" pitchFamily="34" charset="0"/>
              </a:rPr>
              <a:t>– инфаркт мозжечка без сочетания с ишемией стволовых отделов головного мозга – 10% среди ишемических инсультов вертебробазилярного бассейна, 2-3% от всех ишемических инсультов головного мозга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МАССИВНЫЙ ИШЕМИЧЕСКИЙ ИНСУЛЬТ </a:t>
            </a:r>
            <a:r>
              <a:rPr lang="ru-RU" sz="2400" b="1" dirty="0" smtClean="0">
                <a:cs typeface="Arial" panose="020B0604020202020204" pitchFamily="34" charset="0"/>
              </a:rPr>
              <a:t>– зона ишемии мозжечка по данным визуализации </a:t>
            </a:r>
            <a:r>
              <a:rPr lang="en-US" sz="2400" b="1" dirty="0" smtClean="0">
                <a:cs typeface="Arial" panose="020B0604020202020204" pitchFamily="34" charset="0"/>
              </a:rPr>
              <a:t>&gt;</a:t>
            </a:r>
            <a:r>
              <a:rPr lang="ru-RU" sz="2400" b="1" dirty="0" smtClean="0">
                <a:cs typeface="Arial" panose="020B0604020202020204" pitchFamily="34" charset="0"/>
              </a:rPr>
              <a:t> 1/3 его полушария. Может стать причиной </a:t>
            </a:r>
            <a:r>
              <a:rPr lang="ru-RU" sz="2400" b="1" dirty="0" err="1" smtClean="0">
                <a:cs typeface="Arial" panose="020B0604020202020204" pitchFamily="34" charset="0"/>
              </a:rPr>
              <a:t>окклюзионной</a:t>
            </a:r>
            <a:r>
              <a:rPr lang="ru-RU" sz="2400" b="1" dirty="0" smtClean="0">
                <a:cs typeface="Arial" panose="020B0604020202020204" pitchFamily="34" charset="0"/>
              </a:rPr>
              <a:t> гидроцефалии, а </a:t>
            </a:r>
            <a:r>
              <a:rPr lang="ru-RU" sz="2400" b="1" dirty="0" err="1" smtClean="0">
                <a:cs typeface="Arial" panose="020B0604020202020204" pitchFamily="34" charset="0"/>
              </a:rPr>
              <a:t>текже</a:t>
            </a:r>
            <a:r>
              <a:rPr lang="ru-RU" sz="2400" b="1" dirty="0" smtClean="0">
                <a:cs typeface="Arial" panose="020B0604020202020204" pitchFamily="34" charset="0"/>
              </a:rPr>
              <a:t> прямой компрессии ствола головного мозга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cs typeface="Arial" panose="020B0604020202020204" pitchFamily="34" charset="0"/>
              </a:rPr>
              <a:t>Пик отека мозга на 2-3 сутки, но может развиться в любое время в течении первой недели</a:t>
            </a:r>
          </a:p>
          <a:p>
            <a:pPr>
              <a:spcBef>
                <a:spcPct val="50000"/>
              </a:spcBef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772816"/>
            <a:ext cx="807415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800" b="1" dirty="0" smtClean="0">
                <a:cs typeface="Arial" panose="020B0604020202020204" pitchFamily="34" charset="0"/>
              </a:rPr>
              <a:t>Средний объем инфаркта мозжечка, вызывающего масс-эффект, ведущего к развитию острой окклюзии желудочков и компрессии ствола – </a:t>
            </a:r>
            <a:r>
              <a:rPr lang="ru-RU" sz="32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24 см3</a:t>
            </a:r>
          </a:p>
        </p:txBody>
      </p:sp>
    </p:spTree>
    <p:extLst>
      <p:ext uri="{BB962C8B-B14F-4D97-AF65-F5344CB8AC3E}">
        <p14:creationId xmlns:p14="http://schemas.microsoft.com/office/powerpoint/2010/main" val="41314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5009" y="332656"/>
            <a:ext cx="85334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КЛИНИЧЕСКАЯ КАРТИНА</a:t>
            </a:r>
            <a:r>
              <a:rPr lang="ru-RU" sz="2800" b="1" dirty="0" smtClean="0">
                <a:cs typeface="Arial" panose="020B0604020202020204" pitchFamily="34" charset="0"/>
              </a:rPr>
              <a:t> </a:t>
            </a:r>
            <a:endParaRPr lang="ru-RU" sz="2400" b="1" dirty="0" smtClean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cs typeface="Arial" panose="020B0604020202020204" pitchFamily="34" charset="0"/>
              </a:rPr>
              <a:t>Определяется бассейном пораженной мозговой артерии. Преобладают классические симптомы поражения мозжечка – вестибулярные нарушения в виде головокружения, тошноты, нистагма, нарушения походки, </a:t>
            </a:r>
            <a:r>
              <a:rPr lang="ru-RU" sz="2400" b="1" dirty="0" err="1" smtClean="0">
                <a:cs typeface="Arial" panose="020B0604020202020204" pitchFamily="34" charset="0"/>
              </a:rPr>
              <a:t>координаторные</a:t>
            </a:r>
            <a:r>
              <a:rPr lang="ru-RU" sz="2400" b="1" dirty="0" smtClean="0">
                <a:cs typeface="Arial" panose="020B0604020202020204" pitchFamily="34" charset="0"/>
              </a:rPr>
              <a:t> нарушения в виде атаксии, дизартрии, головная боль в шейно-затылочной области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cs typeface="Arial" panose="020B0604020202020204" pitchFamily="34" charset="0"/>
              </a:rPr>
              <a:t>Изолированное поражение </a:t>
            </a:r>
            <a:r>
              <a:rPr lang="ru-RU" sz="24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в бассейне задней нижней мозжечковой артерии</a:t>
            </a:r>
            <a:r>
              <a:rPr lang="ru-RU" sz="2400" b="1" dirty="0" smtClean="0">
                <a:cs typeface="Arial" panose="020B0604020202020204" pitchFamily="34" charset="0"/>
              </a:rPr>
              <a:t> – вестибулярные нарушения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в бассейне верхней мозжечковой артерии </a:t>
            </a:r>
            <a:r>
              <a:rPr lang="ru-RU" sz="2400" b="1" dirty="0">
                <a:cs typeface="Arial" panose="020B0604020202020204" pitchFamily="34" charset="0"/>
              </a:rPr>
              <a:t>– </a:t>
            </a:r>
            <a:r>
              <a:rPr lang="ru-RU" sz="2400" b="1" dirty="0" smtClean="0">
                <a:cs typeface="Arial" panose="020B0604020202020204" pitchFamily="34" charset="0"/>
              </a:rPr>
              <a:t>двигательные </a:t>
            </a:r>
            <a:r>
              <a:rPr lang="ru-RU" sz="2400" b="1" dirty="0" err="1" smtClean="0">
                <a:cs typeface="Arial" panose="020B0604020202020204" pitchFamily="34" charset="0"/>
              </a:rPr>
              <a:t>координаторные</a:t>
            </a:r>
            <a:r>
              <a:rPr lang="ru-RU" sz="2400" b="1" dirty="0" smtClean="0">
                <a:cs typeface="Arial" panose="020B0604020202020204" pitchFamily="34" charset="0"/>
              </a:rPr>
              <a:t> расстройства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в бассейне передней нижней мозжечковой артерии </a:t>
            </a:r>
            <a:r>
              <a:rPr lang="ru-RU" sz="2400" b="1" dirty="0" smtClean="0">
                <a:cs typeface="Arial" panose="020B0604020202020204" pitchFamily="34" charset="0"/>
              </a:rPr>
              <a:t>– часто потеря слуха на стороне инфаркта</a:t>
            </a:r>
          </a:p>
        </p:txBody>
      </p:sp>
    </p:spTree>
    <p:extLst>
      <p:ext uri="{BB962C8B-B14F-4D97-AF65-F5344CB8AC3E}">
        <p14:creationId xmlns:p14="http://schemas.microsoft.com/office/powerpoint/2010/main" val="36806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7" y="404664"/>
            <a:ext cx="8569325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>
              <a:defRPr/>
            </a:pP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>
              <a:buFontTx/>
              <a:buChar char="-"/>
              <a:defRPr/>
            </a:pP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5" b="4047"/>
          <a:stretch/>
        </p:blipFill>
        <p:spPr>
          <a:xfrm rot="10800000">
            <a:off x="1475656" y="260649"/>
            <a:ext cx="615812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376" y="1268760"/>
            <a:ext cx="84500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800" b="1" dirty="0" smtClean="0">
                <a:cs typeface="Arial" panose="020B0604020202020204" pitchFamily="34" charset="0"/>
              </a:rPr>
              <a:t>Больному с массивным инфарктом мозжечка в первые трое суток – каждые 3 часа определение уровня бодрствования по шкале комы Глазго, а также наличия или отсутствия других симптомов поражения ствола головного мозга</a:t>
            </a:r>
          </a:p>
        </p:txBody>
      </p:sp>
    </p:spTree>
    <p:extLst>
      <p:ext uri="{BB962C8B-B14F-4D97-AF65-F5344CB8AC3E}">
        <p14:creationId xmlns:p14="http://schemas.microsoft.com/office/powerpoint/2010/main" val="9576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412776"/>
            <a:ext cx="813190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cs typeface="Arial" panose="020B0604020202020204" pitchFamily="34" charset="0"/>
              </a:rPr>
              <a:t>Когда у больного с массивным инфарктом мозжечка начинается снижение бодрствования, необходимо определить причину: 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800" b="1" dirty="0" err="1" smtClean="0">
                <a:cs typeface="Arial" panose="020B0604020202020204" pitchFamily="34" charset="0"/>
              </a:rPr>
              <a:t>окклюзионную</a:t>
            </a:r>
            <a:r>
              <a:rPr lang="ru-RU" sz="2800" b="1" dirty="0" smtClean="0"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cs typeface="Arial" panose="020B0604020202020204" pitchFamily="34" charset="0"/>
              </a:rPr>
              <a:t>гидрацефалию</a:t>
            </a:r>
            <a:r>
              <a:rPr lang="ru-RU" sz="2800" b="1" dirty="0" smtClean="0">
                <a:cs typeface="Arial" panose="020B0604020202020204" pitchFamily="34" charset="0"/>
              </a:rPr>
              <a:t>;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800" b="1" dirty="0" smtClean="0">
                <a:cs typeface="Arial" panose="020B0604020202020204" pitchFamily="34" charset="0"/>
              </a:rPr>
              <a:t>компрессию ствола мозга;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800" b="1" dirty="0" smtClean="0">
                <a:cs typeface="Arial" panose="020B0604020202020204" pitchFamily="34" charset="0"/>
              </a:rPr>
              <a:t>ишемию ствола мозга</a:t>
            </a:r>
          </a:p>
        </p:txBody>
      </p:sp>
    </p:spTree>
    <p:extLst>
      <p:ext uri="{BB962C8B-B14F-4D97-AF65-F5344CB8AC3E}">
        <p14:creationId xmlns:p14="http://schemas.microsoft.com/office/powerpoint/2010/main" val="24192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8797" y="851180"/>
            <a:ext cx="2686045" cy="2692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prod-images-static.radiopaedia.org/images/485312/a567202076f05429f9dd8636be212a_big_gall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99" y="3543853"/>
            <a:ext cx="2711451" cy="271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902005"/>
            <a:ext cx="16561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МРТ</a:t>
            </a:r>
            <a:r>
              <a:rPr lang="en-US" sz="2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(FLAIR)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двусторонний инфаркт мозжечка с дислокацией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/>
          </a:p>
        </p:txBody>
      </p:sp>
      <p:pic>
        <p:nvPicPr>
          <p:cNvPr id="3076" name="Picture 4" descr="https://prod-images-static.radiopaedia.org/images/17260/da7457622febb91a1e33d12e15cb73_big_gallery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44" y="852945"/>
            <a:ext cx="2711451" cy="271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rod-images-static.radiopaedia.org/images/2285024/823ddf39820f4dd68a0a967d493a7b_galle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45" y="3543854"/>
            <a:ext cx="2711451" cy="271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64288" y="3902005"/>
            <a:ext cx="189660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(ишемия в бассейне правой задней нижней мозжечковой артерии)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71377" y="1321361"/>
            <a:ext cx="189660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(ишемия в бассейне левой задней нижней мозжечковой артерии)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6439931"/>
            <a:ext cx="68199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https://images.radiopaedia.org/articles/cerebellar-infarction?lang=us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614" y="221430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ИШЕМИЯ МОЗЖЕЧКА</a:t>
            </a:r>
            <a:endParaRPr lang="ru-RU" sz="2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3794" y="1223379"/>
            <a:ext cx="2015834" cy="201583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1599" y="1321361"/>
            <a:ext cx="180610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МРТ</a:t>
            </a:r>
            <a:r>
              <a:rPr lang="en-US" sz="2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(T2-FLAIR)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ишемия в бассейне левой верхней мозжечковой артерии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805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rod-images-static.radiopaedia.org/images/373415/e37fab7e89f7bd9c3b88d4a4d27c96_big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67" y="1702252"/>
            <a:ext cx="3298825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053" t="9473" r="19351" b="7852"/>
          <a:stretch/>
        </p:blipFill>
        <p:spPr>
          <a:xfrm>
            <a:off x="5765800" y="620688"/>
            <a:ext cx="2400300" cy="2230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052" t="6130" r="18541" b="7143"/>
          <a:stretch/>
        </p:blipFill>
        <p:spPr>
          <a:xfrm>
            <a:off x="5765800" y="3717032"/>
            <a:ext cx="2425700" cy="23580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93592" y="2895908"/>
            <a:ext cx="53701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(ишемия мозжечка с развитием гидроцефалии)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4297" y="5182482"/>
            <a:ext cx="31797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(ишемия мозжечка без окклюзии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ликворных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путей)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1813" y="620688"/>
            <a:ext cx="442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ИШЕМИЯ МОЗЖЕЧКА</a:t>
            </a:r>
            <a:endParaRPr lang="ru-RU" sz="2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640775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https://images.radiopaedia.org/articles/cerebellar-infarction?lang=us</a:t>
            </a:r>
          </a:p>
        </p:txBody>
      </p:sp>
    </p:spTree>
    <p:extLst>
      <p:ext uri="{BB962C8B-B14F-4D97-AF65-F5344CB8AC3E}">
        <p14:creationId xmlns:p14="http://schemas.microsoft.com/office/powerpoint/2010/main" val="15517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3483" y="1628800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УРОВЕНЬ УБЕДИТЕЛЬНОСТИ РЕКОМЕНДАЦИЙ </a:t>
            </a:r>
            <a:r>
              <a:rPr lang="en-US" sz="36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C</a:t>
            </a:r>
            <a:endParaRPr lang="ru-RU" sz="3600" b="1" dirty="0" smtClean="0">
              <a:solidFill>
                <a:srgbClr val="003366"/>
              </a:solidFill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sz="3600" b="1" dirty="0">
              <a:solidFill>
                <a:srgbClr val="003366"/>
              </a:solidFill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cs typeface="Arial" panose="020B0604020202020204" pitchFamily="34" charset="0"/>
              </a:rPr>
              <a:t>УРОВЕНЬ ДОСТОВЕРНОСТИ ДОКАЗАТЕЛЬНОСТИ - </a:t>
            </a:r>
            <a:r>
              <a:rPr lang="ru-RU" sz="3600" b="1" dirty="0" smtClean="0">
                <a:cs typeface="Arial" panose="020B0604020202020204" pitchFamily="34" charset="0"/>
              </a:rPr>
              <a:t>5</a:t>
            </a:r>
            <a:endParaRPr lang="ru-RU" sz="3600" b="1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155" y="260648"/>
            <a:ext cx="8569325" cy="6801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003366"/>
                </a:solidFill>
                <a:cs typeface="Arial" pitchFamily="34" charset="0"/>
              </a:rPr>
              <a:t>Ассоциация нейрохирургов России.</a:t>
            </a:r>
          </a:p>
          <a:p>
            <a:pPr>
              <a:defRPr/>
            </a:pPr>
            <a:r>
              <a:rPr lang="ru-RU" sz="2000" b="1" dirty="0">
                <a:solidFill>
                  <a:srgbClr val="003366"/>
                </a:solidFill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3366"/>
                </a:solidFill>
                <a:cs typeface="Arial" pitchFamily="34" charset="0"/>
              </a:rPr>
              <a:t>   КЛИНИЧЕСКИЕ РЕКОМЕНДАЦИИ.</a:t>
            </a:r>
          </a:p>
          <a:p>
            <a:pPr>
              <a:defRPr/>
            </a:pPr>
            <a:r>
              <a:rPr lang="ru-RU" sz="2000" b="1" dirty="0" smtClean="0">
                <a:cs typeface="Arial" pitchFamily="34" charset="0"/>
              </a:rPr>
              <a:t>Диагностика и лечение злокачественных форм ишемического инсульта в бассейне средней мозговой артерии. Москва, 2015 г.</a:t>
            </a:r>
            <a:endParaRPr lang="ru-RU" sz="2000" b="1" dirty="0">
              <a:cs typeface="Arial" pitchFamily="34" charset="0"/>
            </a:endParaRPr>
          </a:p>
          <a:p>
            <a:pPr>
              <a:defRPr/>
            </a:pPr>
            <a:endParaRPr lang="ru-RU" sz="2000" b="1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3366"/>
                </a:solidFill>
                <a:cs typeface="Arial" pitchFamily="34" charset="0"/>
              </a:rPr>
              <a:t>Ассоциация нейрохирургов </a:t>
            </a:r>
            <a:r>
              <a:rPr lang="ru-RU" sz="2000" b="1" dirty="0" smtClean="0">
                <a:solidFill>
                  <a:srgbClr val="003366"/>
                </a:solidFill>
                <a:cs typeface="Arial" pitchFamily="34" charset="0"/>
              </a:rPr>
              <a:t>России.</a:t>
            </a:r>
          </a:p>
          <a:p>
            <a:pPr>
              <a:defRPr/>
            </a:pPr>
            <a:r>
              <a:rPr lang="ru-RU" sz="2000" b="1" dirty="0">
                <a:solidFill>
                  <a:srgbClr val="003366"/>
                </a:solidFill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3366"/>
                </a:solidFill>
                <a:cs typeface="Arial" pitchFamily="34" charset="0"/>
              </a:rPr>
              <a:t>   КЛИНИЧЕСКИЕ РЕКОМЕНДАЦИИ.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Диагностика и лечение злокачественной формы ишемического инсульта мозжечка. Москва, 2015 г.</a:t>
            </a:r>
          </a:p>
          <a:p>
            <a:pPr>
              <a:defRPr/>
            </a:pPr>
            <a:endParaRPr lang="ru-RU" sz="2000" dirty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003366"/>
                </a:solidFill>
                <a:cs typeface="Arial" pitchFamily="34" charset="0"/>
              </a:rPr>
              <a:t>Всероссийское общество неврологов, Национальная ассоциация по борьбе с инсультом, Ассоциация </a:t>
            </a:r>
            <a:r>
              <a:rPr lang="ru-RU" sz="2000" b="1" dirty="0">
                <a:solidFill>
                  <a:srgbClr val="003366"/>
                </a:solidFill>
                <a:cs typeface="Arial" pitchFamily="34" charset="0"/>
              </a:rPr>
              <a:t>нейрохирургов </a:t>
            </a:r>
            <a:r>
              <a:rPr lang="ru-RU" sz="2000" b="1" dirty="0" smtClean="0">
                <a:solidFill>
                  <a:srgbClr val="003366"/>
                </a:solidFill>
                <a:cs typeface="Arial" pitchFamily="34" charset="0"/>
              </a:rPr>
              <a:t>России, МОО Объединение </a:t>
            </a:r>
            <a:r>
              <a:rPr lang="ru-RU" sz="2000" b="1" dirty="0" err="1" smtClean="0">
                <a:solidFill>
                  <a:srgbClr val="003366"/>
                </a:solidFill>
                <a:cs typeface="Arial" pitchFamily="34" charset="0"/>
              </a:rPr>
              <a:t>нейроанестезиологов</a:t>
            </a:r>
            <a:r>
              <a:rPr lang="ru-RU" sz="2000" b="1" dirty="0" smtClean="0">
                <a:solidFill>
                  <a:srgbClr val="003366"/>
                </a:solidFill>
                <a:cs typeface="Arial" pitchFamily="34" charset="0"/>
              </a:rPr>
              <a:t> и </a:t>
            </a:r>
            <a:r>
              <a:rPr lang="ru-RU" sz="2000" b="1" dirty="0" err="1" smtClean="0">
                <a:solidFill>
                  <a:srgbClr val="003366"/>
                </a:solidFill>
                <a:cs typeface="Arial" pitchFamily="34" charset="0"/>
              </a:rPr>
              <a:t>нейрореаниматологов</a:t>
            </a:r>
            <a:r>
              <a:rPr lang="ru-RU" sz="2000" b="1" dirty="0" smtClean="0">
                <a:solidFill>
                  <a:srgbClr val="003366"/>
                </a:solidFill>
                <a:cs typeface="Arial" pitchFamily="34" charset="0"/>
              </a:rPr>
              <a:t>, Союз </a:t>
            </a:r>
            <a:r>
              <a:rPr lang="ru-RU" sz="2000" b="1" dirty="0" err="1" smtClean="0">
                <a:solidFill>
                  <a:srgbClr val="003366"/>
                </a:solidFill>
                <a:cs typeface="Arial" pitchFamily="34" charset="0"/>
              </a:rPr>
              <a:t>реабилитологов</a:t>
            </a:r>
            <a:r>
              <a:rPr lang="ru-RU" sz="2000" b="1" dirty="0" smtClean="0">
                <a:solidFill>
                  <a:srgbClr val="003366"/>
                </a:solidFill>
                <a:cs typeface="Arial" pitchFamily="34" charset="0"/>
              </a:rPr>
              <a:t> России. </a:t>
            </a:r>
          </a:p>
          <a:p>
            <a:pPr>
              <a:defRPr/>
            </a:pPr>
            <a:r>
              <a:rPr lang="ru-RU" sz="2000" b="1" dirty="0">
                <a:solidFill>
                  <a:srgbClr val="003366"/>
                </a:solidFill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3366"/>
                </a:solidFill>
                <a:cs typeface="Arial" pitchFamily="34" charset="0"/>
              </a:rPr>
              <a:t>   КЛИНИЧЕСКИЕ РЕКОМЕНДАЦИИ.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Ишемический инсульт и транзиторная ишемическая атака у взрослых. Москва, 2021 г</a:t>
            </a:r>
            <a:endParaRPr lang="ru-RU" sz="2000" b="1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defRPr/>
            </a:pPr>
            <a:endParaRPr lang="ru-RU" b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>
              <a:defRPr/>
            </a:pP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>
              <a:buFontTx/>
              <a:buChar char="-"/>
              <a:defRPr/>
            </a:pP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340768"/>
            <a:ext cx="83529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ИЗОЛИРОВАННАЯ ВЕНТРИКУЛОСТОМИЯ</a:t>
            </a:r>
            <a:r>
              <a:rPr lang="ru-RU" sz="2800" b="1" dirty="0" smtClean="0">
                <a:cs typeface="Arial" panose="020B0604020202020204" pitchFamily="34" charset="0"/>
              </a:rPr>
              <a:t> показана при: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800" b="1" dirty="0" smtClean="0">
                <a:cs typeface="Arial" panose="020B0604020202020204" pitchFamily="34" charset="0"/>
              </a:rPr>
              <a:t>развитии острой </a:t>
            </a:r>
            <a:r>
              <a:rPr lang="ru-RU" sz="2800" b="1" dirty="0" err="1" smtClean="0">
                <a:cs typeface="Arial" panose="020B0604020202020204" pitchFamily="34" charset="0"/>
              </a:rPr>
              <a:t>окклюзионной</a:t>
            </a:r>
            <a:r>
              <a:rPr lang="ru-RU" sz="2800" b="1" dirty="0" smtClean="0">
                <a:cs typeface="Arial" panose="020B0604020202020204" pitchFamily="34" charset="0"/>
              </a:rPr>
              <a:t> гидроцефалии по данным КТ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800" b="1" dirty="0" smtClean="0">
                <a:cs typeface="Arial" panose="020B0604020202020204" pitchFamily="34" charset="0"/>
              </a:rPr>
              <a:t>уровне бодрствования по ШКТ </a:t>
            </a:r>
            <a:r>
              <a:rPr lang="en-US" sz="2800" b="1" dirty="0">
                <a:cs typeface="Arial" panose="020B0604020202020204" pitchFamily="34" charset="0"/>
              </a:rPr>
              <a:t>&lt;</a:t>
            </a:r>
            <a:r>
              <a:rPr lang="ru-RU" sz="2800" b="1" dirty="0" smtClean="0">
                <a:cs typeface="Arial" panose="020B0604020202020204" pitchFamily="34" charset="0"/>
              </a:rPr>
              <a:t> 10 баллов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800" b="1" dirty="0" smtClean="0">
                <a:cs typeface="Arial" panose="020B0604020202020204" pitchFamily="34" charset="0"/>
              </a:rPr>
              <a:t>отсутствии клинических и КТ-признаков компрессии ствола головного мозга</a:t>
            </a:r>
          </a:p>
        </p:txBody>
      </p:sp>
    </p:spTree>
    <p:extLst>
      <p:ext uri="{BB962C8B-B14F-4D97-AF65-F5344CB8AC3E}">
        <p14:creationId xmlns:p14="http://schemas.microsoft.com/office/powerpoint/2010/main" val="32963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5334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ДЕКОСПРЕССИВНАЯ КРАНИОТОМИЯ ЗАДНЕЙ ЧЕРЕПНОЙ ЯМКИ </a:t>
            </a:r>
            <a:r>
              <a:rPr lang="ru-RU" sz="2400" b="1" dirty="0" smtClean="0">
                <a:cs typeface="Arial" panose="020B0604020202020204" pitchFamily="34" charset="0"/>
              </a:rPr>
              <a:t>в сочетании с </a:t>
            </a:r>
            <a:r>
              <a:rPr lang="ru-RU" sz="2400" b="1" dirty="0" err="1" smtClean="0">
                <a:cs typeface="Arial" panose="020B0604020202020204" pitchFamily="34" charset="0"/>
              </a:rPr>
              <a:t>вентрикулостомией</a:t>
            </a:r>
            <a:r>
              <a:rPr lang="ru-RU" sz="2400" b="1" dirty="0" smtClean="0">
                <a:cs typeface="Arial" panose="020B0604020202020204" pitchFamily="34" charset="0"/>
              </a:rPr>
              <a:t> показана при: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 smtClean="0">
                <a:cs typeface="Arial" panose="020B0604020202020204" pitchFamily="34" charset="0"/>
              </a:rPr>
              <a:t>развитии признаков прямой компрессии ствола по данным КТ (часто в сочетании с острой </a:t>
            </a:r>
            <a:r>
              <a:rPr lang="ru-RU" sz="2400" b="1" dirty="0" err="1" smtClean="0">
                <a:cs typeface="Arial" panose="020B0604020202020204" pitchFamily="34" charset="0"/>
              </a:rPr>
              <a:t>окклюзионной</a:t>
            </a:r>
            <a:r>
              <a:rPr lang="ru-RU" sz="2400" b="1" dirty="0" smtClean="0">
                <a:cs typeface="Arial" panose="020B0604020202020204" pitchFamily="34" charset="0"/>
              </a:rPr>
              <a:t> гидроцефалией)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cs typeface="Arial" panose="020B0604020202020204" pitchFamily="34" charset="0"/>
              </a:rPr>
              <a:t>у</a:t>
            </a:r>
            <a:r>
              <a:rPr lang="ru-RU" sz="2400" b="1" dirty="0" smtClean="0">
                <a:cs typeface="Arial" panose="020B0604020202020204" pitchFamily="34" charset="0"/>
              </a:rPr>
              <a:t>ровне бодрствования по ШКТ </a:t>
            </a:r>
            <a:r>
              <a:rPr lang="en-US" sz="2400" b="1" dirty="0" smtClean="0">
                <a:cs typeface="Arial" panose="020B0604020202020204" pitchFamily="34" charset="0"/>
              </a:rPr>
              <a:t>&lt;</a:t>
            </a:r>
            <a:r>
              <a:rPr lang="ru-RU" sz="2400" b="1" dirty="0" smtClean="0">
                <a:cs typeface="Arial" panose="020B0604020202020204" pitchFamily="34" charset="0"/>
              </a:rPr>
              <a:t> 10 баллов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cs typeface="Arial" panose="020B0604020202020204" pitchFamily="34" charset="0"/>
              </a:rPr>
              <a:t>н</a:t>
            </a:r>
            <a:r>
              <a:rPr lang="ru-RU" sz="2400" b="1" dirty="0" smtClean="0">
                <a:cs typeface="Arial" panose="020B0604020202020204" pitchFamily="34" charset="0"/>
              </a:rPr>
              <a:t>аличии клинических признаков компрессии ствола головного мозга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2400" b="1" dirty="0">
                <a:cs typeface="Arial" panose="020B0604020202020204" pitchFamily="34" charset="0"/>
              </a:rPr>
              <a:t>о</a:t>
            </a:r>
            <a:r>
              <a:rPr lang="ru-RU" sz="2400" b="1" dirty="0" smtClean="0">
                <a:cs typeface="Arial" panose="020B0604020202020204" pitchFamily="34" charset="0"/>
              </a:rPr>
              <a:t>тсутствии ишемии ствола головного мозга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cs typeface="Arial" panose="020B0604020202020204" pitchFamily="34" charset="0"/>
              </a:rPr>
              <a:t>Если на этапе предоперационной подготовки развилось нарушение бодрствования до атонической комы, проведение операции бесперспективно</a:t>
            </a:r>
            <a:endParaRPr lang="ru-RU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8072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КЛИНИЧЕСКАЯ КАРТИНА</a:t>
            </a:r>
            <a:r>
              <a:rPr lang="ru-RU" sz="2400" b="1" dirty="0" smtClean="0"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cs typeface="Arial" panose="020B0604020202020204" pitchFamily="34" charset="0"/>
              </a:rPr>
              <a:t>окклюзионной</a:t>
            </a:r>
            <a:r>
              <a:rPr lang="ru-RU" sz="2400" b="1" dirty="0" smtClean="0">
                <a:cs typeface="Arial" panose="020B0604020202020204" pitchFamily="34" charset="0"/>
              </a:rPr>
              <a:t> гидроцефалии – парезы отводящих нервов; компрессии ствола мозга – гемипарез или </a:t>
            </a:r>
            <a:r>
              <a:rPr lang="ru-RU" sz="2400" b="1" dirty="0" err="1" smtClean="0">
                <a:cs typeface="Arial" panose="020B0604020202020204" pitchFamily="34" charset="0"/>
              </a:rPr>
              <a:t>тетрапарез</a:t>
            </a:r>
            <a:r>
              <a:rPr lang="ru-RU" sz="2400" b="1" dirty="0" smtClean="0">
                <a:cs typeface="Arial" panose="020B0604020202020204" pitchFamily="34" charset="0"/>
              </a:rPr>
              <a:t>, одно или двусторонний рефлекс </a:t>
            </a:r>
            <a:r>
              <a:rPr lang="ru-RU" sz="2400" b="1" dirty="0" err="1" smtClean="0">
                <a:cs typeface="Arial" panose="020B0604020202020204" pitchFamily="34" charset="0"/>
              </a:rPr>
              <a:t>Бабинского</a:t>
            </a:r>
            <a:r>
              <a:rPr lang="ru-RU" sz="2400" b="1" dirty="0" smtClean="0">
                <a:cs typeface="Arial" panose="020B0604020202020204" pitchFamily="34" charset="0"/>
              </a:rPr>
              <a:t>, горизонтальный нистагм, расходящееся косоглазие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cs typeface="Arial" panose="020B0604020202020204" pitchFamily="34" charset="0"/>
              </a:rPr>
              <a:t>При восходящем </a:t>
            </a:r>
            <a:r>
              <a:rPr lang="ru-RU" sz="2400" b="1" dirty="0" err="1" smtClean="0">
                <a:cs typeface="Arial" panose="020B0604020202020204" pitchFamily="34" charset="0"/>
              </a:rPr>
              <a:t>транстенториальном</a:t>
            </a:r>
            <a:r>
              <a:rPr lang="ru-RU" sz="2400" b="1" dirty="0" smtClean="0">
                <a:cs typeface="Arial" panose="020B0604020202020204" pitchFamily="34" charset="0"/>
              </a:rPr>
              <a:t> вклинении – анизокория, а затем двусторонний </a:t>
            </a:r>
            <a:r>
              <a:rPr lang="ru-RU" sz="2400" b="1" dirty="0" err="1" smtClean="0">
                <a:cs typeface="Arial" panose="020B0604020202020204" pitchFamily="34" charset="0"/>
              </a:rPr>
              <a:t>миоз</a:t>
            </a:r>
            <a:r>
              <a:rPr lang="ru-RU" sz="2400" b="1" dirty="0" smtClean="0">
                <a:cs typeface="Arial" panose="020B0604020202020204" pitchFamily="34" charset="0"/>
              </a:rPr>
              <a:t> без реакции зрачков на свет и </a:t>
            </a:r>
            <a:r>
              <a:rPr lang="ru-RU" sz="2400" b="1" dirty="0" err="1" smtClean="0">
                <a:cs typeface="Arial" panose="020B0604020202020204" pitchFamily="34" charset="0"/>
              </a:rPr>
              <a:t>децеребрационная</a:t>
            </a:r>
            <a:r>
              <a:rPr lang="ru-RU" sz="2400" b="1" dirty="0" smtClean="0">
                <a:cs typeface="Arial" panose="020B0604020202020204" pitchFamily="34" charset="0"/>
              </a:rPr>
              <a:t> ригидность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cs typeface="Arial" panose="020B0604020202020204" pitchFamily="34" charset="0"/>
              </a:rPr>
              <a:t>Вклинение в большое затылочное отверстие – дыхательные и гемодинамические нарушения</a:t>
            </a:r>
          </a:p>
        </p:txBody>
      </p:sp>
    </p:spTree>
    <p:extLst>
      <p:ext uri="{BB962C8B-B14F-4D97-AF65-F5344CB8AC3E}">
        <p14:creationId xmlns:p14="http://schemas.microsoft.com/office/powerpoint/2010/main" val="6841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340768"/>
            <a:ext cx="8352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ПРИ ОККЛЮЗИИ ЛИКВОРНЫХ путей </a:t>
            </a:r>
            <a:r>
              <a:rPr lang="ru-RU" sz="2800" b="1" dirty="0" smtClean="0">
                <a:cs typeface="Arial" panose="020B0604020202020204" pitchFamily="34" charset="0"/>
              </a:rPr>
              <a:t>–</a:t>
            </a:r>
            <a:r>
              <a:rPr lang="ru-RU" sz="28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cs typeface="Arial" panose="020B0604020202020204" pitchFamily="34" charset="0"/>
              </a:rPr>
              <a:t>вентрикулярное</a:t>
            </a:r>
            <a:r>
              <a:rPr lang="ru-RU" sz="2800" b="1" dirty="0" smtClean="0">
                <a:cs typeface="Arial" panose="020B0604020202020204" pitchFamily="34" charset="0"/>
              </a:rPr>
              <a:t> дренирование или эндоскопическая перфорация дна </a:t>
            </a:r>
            <a:r>
              <a:rPr lang="en-US" sz="2800" b="1" dirty="0" smtClean="0">
                <a:cs typeface="Arial" panose="020B0604020202020204" pitchFamily="34" charset="0"/>
              </a:rPr>
              <a:t>III</a:t>
            </a:r>
            <a:r>
              <a:rPr lang="ru-RU" sz="2800" b="1" dirty="0" smtClean="0">
                <a:cs typeface="Arial" panose="020B0604020202020204" pitchFamily="34" charset="0"/>
              </a:rPr>
              <a:t> желудочка или </a:t>
            </a:r>
            <a:r>
              <a:rPr lang="ru-RU" sz="2800" b="1" dirty="0" err="1" smtClean="0">
                <a:cs typeface="Arial" panose="020B0604020202020204" pitchFamily="34" charset="0"/>
              </a:rPr>
              <a:t>вентрикулоперитониальное</a:t>
            </a:r>
            <a:r>
              <a:rPr lang="ru-RU" sz="2800" b="1" dirty="0" smtClean="0">
                <a:cs typeface="Arial" panose="020B0604020202020204" pitchFamily="34" charset="0"/>
              </a:rPr>
              <a:t> шунтирование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25091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488" y="836712"/>
            <a:ext cx="470168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200" b="1" dirty="0" smtClean="0">
                <a:cs typeface="Arial" panose="020B0604020202020204" pitchFamily="34" charset="0"/>
              </a:rPr>
              <a:t>При злокачественном инфаркте мозжечка рекомендуется проведение </a:t>
            </a:r>
            <a:r>
              <a:rPr lang="ru-RU" sz="2200" b="1" dirty="0" err="1" smtClean="0">
                <a:cs typeface="Arial" panose="020B0604020202020204" pitchFamily="34" charset="0"/>
              </a:rPr>
              <a:t>декомпрессивной</a:t>
            </a:r>
            <a:r>
              <a:rPr lang="ru-RU" sz="2200" b="1" dirty="0" smtClean="0">
                <a:cs typeface="Arial" panose="020B0604020202020204" pitchFamily="34" charset="0"/>
              </a:rPr>
              <a:t> краниотомии и </a:t>
            </a:r>
            <a:r>
              <a:rPr lang="ru-RU" sz="2200" b="1" dirty="0" err="1" smtClean="0">
                <a:cs typeface="Arial" panose="020B0604020202020204" pitchFamily="34" charset="0"/>
              </a:rPr>
              <a:t>вентрикулостомии</a:t>
            </a:r>
            <a:endParaRPr lang="ru-RU" sz="2200" b="1" dirty="0" smtClean="0"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3186" r="12519" b="19447"/>
          <a:stretch/>
        </p:blipFill>
        <p:spPr>
          <a:xfrm>
            <a:off x="287524" y="2885866"/>
            <a:ext cx="4500500" cy="33170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11" y="387852"/>
            <a:ext cx="3759253" cy="584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412775"/>
            <a:ext cx="83529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800" b="1" dirty="0" smtClean="0">
                <a:cs typeface="Arial" panose="020B0604020202020204" pitchFamily="34" charset="0"/>
              </a:rPr>
              <a:t>При </a:t>
            </a:r>
            <a:r>
              <a:rPr lang="ru-RU" sz="2800" b="1" dirty="0" smtClean="0">
                <a:solidFill>
                  <a:srgbClr val="003366"/>
                </a:solidFill>
                <a:cs typeface="Arial" panose="020B0604020202020204" pitchFamily="34" charset="0"/>
              </a:rPr>
              <a:t>КОМПРЕССИИ СТВОЛА ГОЛОВНОГО МОЗГА </a:t>
            </a:r>
            <a:r>
              <a:rPr lang="ru-RU" sz="2800" b="1" dirty="0" smtClean="0">
                <a:cs typeface="Arial" panose="020B0604020202020204" pitchFamily="34" charset="0"/>
              </a:rPr>
              <a:t>показана </a:t>
            </a:r>
            <a:r>
              <a:rPr lang="ru-RU" sz="2800" b="1" dirty="0" err="1" smtClean="0">
                <a:cs typeface="Arial" panose="020B0604020202020204" pitchFamily="34" charset="0"/>
              </a:rPr>
              <a:t>декомпрессивная</a:t>
            </a:r>
            <a:r>
              <a:rPr lang="ru-RU" sz="2800" b="1" dirty="0" smtClean="0">
                <a:cs typeface="Arial" panose="020B0604020202020204" pitchFamily="34" charset="0"/>
              </a:rPr>
              <a:t> краниотомия задней черепной ямки, иногда с удалением </a:t>
            </a:r>
            <a:r>
              <a:rPr lang="ru-RU" sz="2800" b="1" dirty="0" err="1" smtClean="0">
                <a:cs typeface="Arial" panose="020B0604020202020204" pitchFamily="34" charset="0"/>
              </a:rPr>
              <a:t>ишемизированной</a:t>
            </a:r>
            <a:r>
              <a:rPr lang="ru-RU" sz="2800" b="1" dirty="0" smtClean="0">
                <a:cs typeface="Arial" panose="020B0604020202020204" pitchFamily="34" charset="0"/>
              </a:rPr>
              <a:t> ткани мозжечка</a:t>
            </a:r>
          </a:p>
        </p:txBody>
      </p:sp>
    </p:spTree>
    <p:extLst>
      <p:ext uri="{BB962C8B-B14F-4D97-AF65-F5344CB8AC3E}">
        <p14:creationId xmlns:p14="http://schemas.microsoft.com/office/powerpoint/2010/main" val="37877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24744"/>
            <a:ext cx="828092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800" b="1" dirty="0" smtClean="0">
                <a:cs typeface="Arial" panose="020B0604020202020204" pitchFamily="34" charset="0"/>
              </a:rPr>
              <a:t>При стабильном состоянии больного удаление дренажа проводят в среднем на 10 сутки </a:t>
            </a:r>
            <a:r>
              <a:rPr lang="ru-RU" sz="2800" b="1" smtClean="0">
                <a:cs typeface="Arial" panose="020B0604020202020204" pitchFamily="34" charset="0"/>
              </a:rPr>
              <a:t>после операции</a:t>
            </a:r>
            <a:endParaRPr lang="ru-RU" sz="2800" b="1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800" b="1" dirty="0" smtClean="0">
                <a:cs typeface="Arial" panose="020B0604020202020204" pitchFamily="34" charset="0"/>
              </a:rPr>
              <a:t>Предварительно перекрывают дренаж и проводят контрольную КТ через 48 часов после перекрытия дренажа</a:t>
            </a:r>
          </a:p>
        </p:txBody>
      </p:sp>
    </p:spTree>
    <p:extLst>
      <p:ext uri="{BB962C8B-B14F-4D97-AF65-F5344CB8AC3E}">
        <p14:creationId xmlns:p14="http://schemas.microsoft.com/office/powerpoint/2010/main" val="2207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100_24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971"/>
          <a:stretch/>
        </p:blipFill>
        <p:spPr bwMode="auto">
          <a:xfrm>
            <a:off x="179512" y="1798442"/>
            <a:ext cx="8784976" cy="458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512" y="476672"/>
            <a:ext cx="8784976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5400" b="1" dirty="0" smtClean="0">
                <a:solidFill>
                  <a:srgbClr val="003366"/>
                </a:solidFill>
                <a:cs typeface="Arial" pitchFamily="34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7544" y="1052736"/>
            <a:ext cx="8208912" cy="3600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003366"/>
                </a:solidFill>
                <a:cs typeface="Arial" panose="020B0604020202020204" pitchFamily="34" charset="0"/>
              </a:rPr>
              <a:t>РЕКОМЕНДАЦИИ: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b="1" dirty="0" smtClean="0">
                <a:cs typeface="Arial" panose="020B0604020202020204" pitchFamily="34" charset="0"/>
              </a:rPr>
              <a:t>Лечебные и диагностические мероприятия, рекомендованные к использованию большинством экспертов по данным вопросам. Могут рассматриваться как варианты выбора лечения в конкретных клинических ситуациях (эффективность подтверждена отдельными </a:t>
            </a:r>
            <a:r>
              <a:rPr lang="ru-RU" b="1" dirty="0" err="1" smtClean="0">
                <a:cs typeface="Arial" panose="020B0604020202020204" pitchFamily="34" charset="0"/>
              </a:rPr>
              <a:t>рандомизированными</a:t>
            </a:r>
            <a:r>
              <a:rPr lang="ru-RU" b="1" dirty="0" smtClean="0">
                <a:cs typeface="Arial" panose="020B0604020202020204" pitchFamily="34" charset="0"/>
              </a:rPr>
              <a:t> исследованиями или </a:t>
            </a:r>
            <a:r>
              <a:rPr lang="ru-RU" b="1" dirty="0" err="1" smtClean="0">
                <a:cs typeface="Arial" panose="020B0604020202020204" pitchFamily="34" charset="0"/>
              </a:rPr>
              <a:t>когортными</a:t>
            </a:r>
            <a:r>
              <a:rPr lang="ru-RU" b="1" dirty="0" smtClean="0">
                <a:cs typeface="Arial" panose="020B0604020202020204" pitchFamily="34" charset="0"/>
              </a:rPr>
              <a:t> клиническими исследованиями)</a:t>
            </a:r>
          </a:p>
        </p:txBody>
      </p:sp>
    </p:spTree>
    <p:extLst>
      <p:ext uri="{BB962C8B-B14F-4D97-AF65-F5344CB8AC3E}">
        <p14:creationId xmlns:p14="http://schemas.microsoft.com/office/powerpoint/2010/main" val="31825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683568" y="1484784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800" b="1" dirty="0" smtClean="0"/>
              <a:t>Принятие решения о выполнении </a:t>
            </a:r>
            <a:r>
              <a:rPr lang="ru-RU" sz="2800" b="1" dirty="0" err="1" smtClean="0"/>
              <a:t>декомпрессивной</a:t>
            </a:r>
            <a:r>
              <a:rPr lang="ru-RU" sz="2800" b="1" dirty="0" smtClean="0"/>
              <a:t> краниотомии (ДК) проводится </a:t>
            </a:r>
            <a:r>
              <a:rPr lang="ru-RU" sz="2800" b="1" dirty="0" err="1" smtClean="0"/>
              <a:t>мультидисциплинарной</a:t>
            </a:r>
            <a:r>
              <a:rPr lang="ru-RU" sz="2800" b="1" dirty="0" smtClean="0"/>
              <a:t> бригадой, включающей нейрохирурга, невролога и </a:t>
            </a:r>
            <a:r>
              <a:rPr lang="ru-RU" sz="2800" b="1" dirty="0" err="1" smtClean="0"/>
              <a:t>нейрореаниматолога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95536" y="764704"/>
            <a:ext cx="8351837" cy="47243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endParaRPr lang="ru-RU" sz="11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003366"/>
                </a:solidFill>
              </a:rPr>
              <a:t>ЗЛОКАЧЕСТВЕННЫЙ ИШЕМИЧЕСКИЙ ИНСУЛЬТ В БАССЕЙНЕ СРЕДНЕЙ МОЗГОВОЙ АРТЕРИИ (СМА) </a:t>
            </a:r>
            <a:r>
              <a:rPr lang="ru-RU" b="1" dirty="0" smtClean="0"/>
              <a:t>– инфаркт мозговой паренхимы в более чем 50% </a:t>
            </a:r>
            <a:r>
              <a:rPr lang="ru-RU" b="1" dirty="0" err="1" smtClean="0"/>
              <a:t>кровоснабжаемой</a:t>
            </a:r>
            <a:r>
              <a:rPr lang="ru-RU" b="1" dirty="0" smtClean="0"/>
              <a:t> территории в результате окклюзии проксимального отдела СМА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b="1" dirty="0" smtClean="0"/>
              <a:t>Встречается в 10-15% от всех супратенториальных инсультов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b="1" dirty="0" smtClean="0"/>
              <a:t>Летальность – 70-80% несмотря на гипервентиляцию, </a:t>
            </a:r>
            <a:r>
              <a:rPr lang="ru-RU" b="1" dirty="0" err="1" smtClean="0"/>
              <a:t>осмотерапию</a:t>
            </a:r>
            <a:r>
              <a:rPr lang="ru-RU" b="1" dirty="0" smtClean="0"/>
              <a:t>, </a:t>
            </a:r>
            <a:r>
              <a:rPr lang="ru-RU" b="1" dirty="0" err="1" smtClean="0"/>
              <a:t>супрессию</a:t>
            </a:r>
            <a:r>
              <a:rPr lang="ru-RU" b="1" dirty="0" smtClean="0"/>
              <a:t> барбитуратами и гемотерапию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079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95536" y="260648"/>
            <a:ext cx="8351837" cy="5940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uLnTx/>
                <a:uFillTx/>
                <a:latin typeface="Arial" pitchFamily="34" charset="0"/>
                <a:ea typeface="ＭＳ Ｐゴシック" charset="-128"/>
                <a:cs typeface="Arial"/>
              </a:rPr>
              <a:t>ПАТОФИЗИОЛОГИЯ</a:t>
            </a: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3366"/>
                </a:solidFill>
                <a:cs typeface="Arial"/>
              </a:rPr>
              <a:t>Окклюзия проксимального отдела СМА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uLnTx/>
              <a:uFillTx/>
              <a:latin typeface="Arial" pitchFamily="34" charset="0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uLnTx/>
                <a:uFillTx/>
                <a:latin typeface="Arial" pitchFamily="34" charset="0"/>
                <a:ea typeface="ＭＳ Ｐゴシック" charset="-128"/>
                <a:cs typeface="Arial"/>
              </a:rPr>
              <a:t>Цитотоксический отек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uLnTx/>
              <a:uFillTx/>
              <a:latin typeface="Arial" pitchFamily="34" charset="0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uLnTx/>
                <a:uFillTx/>
                <a:latin typeface="Arial" pitchFamily="34" charset="0"/>
                <a:ea typeface="ＭＳ Ｐゴシック" charset="-128"/>
                <a:cs typeface="Arial"/>
              </a:rPr>
              <a:t>Вазогенный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uLnTx/>
                <a:uFillTx/>
                <a:latin typeface="Arial" pitchFamily="34" charset="0"/>
                <a:ea typeface="ＭＳ Ｐゴシック" charset="-128"/>
                <a:cs typeface="Arial"/>
              </a:rPr>
              <a:t> отек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uLnTx/>
              <a:uFillTx/>
              <a:latin typeface="Arial" pitchFamily="34" charset="0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uLnTx/>
                <a:uFillTx/>
                <a:latin typeface="Arial" pitchFamily="34" charset="0"/>
                <a:ea typeface="ＭＳ Ｐゴシック" charset="-128"/>
                <a:cs typeface="Arial"/>
              </a:rPr>
              <a:t>Увеличение в объеме зоны инфаркта мозга с масс-эффектом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uLnTx/>
              <a:uFillTx/>
              <a:latin typeface="Arial" pitchFamily="34" charset="0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uLnTx/>
                <a:uFillTx/>
                <a:latin typeface="Arial" pitchFamily="34" charset="0"/>
                <a:ea typeface="ＭＳ Ｐゴシック" charset="-128"/>
                <a:cs typeface="Arial"/>
              </a:rPr>
              <a:t>Повышение внутримозгового давления выше границ физиологической компенсации (выше 20 мм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uLnTx/>
                <a:uFillTx/>
                <a:latin typeface="Arial" pitchFamily="34" charset="0"/>
                <a:ea typeface="ＭＳ Ｐゴシック" charset="-128"/>
                <a:cs typeface="Arial"/>
              </a:rPr>
              <a:t>Hg)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uLnTx/>
              <a:uFillTx/>
              <a:latin typeface="Arial" pitchFamily="34" charset="0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uLnTx/>
              <a:uFillTx/>
              <a:latin typeface="Arial" pitchFamily="34" charset="0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uLnTx/>
                <a:uFillTx/>
                <a:latin typeface="Arial" pitchFamily="34" charset="0"/>
                <a:ea typeface="ＭＳ Ｐゴシック" charset="-128"/>
                <a:cs typeface="Arial"/>
              </a:rPr>
              <a:t>Верхнее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uLnTx/>
                <a:uFillTx/>
                <a:latin typeface="Arial" pitchFamily="34" charset="0"/>
                <a:ea typeface="ＭＳ Ｐゴシック" charset="-128"/>
                <a:cs typeface="Arial"/>
              </a:rPr>
              <a:t>тенториальное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uLnTx/>
                <a:uFillTx/>
                <a:latin typeface="Arial" pitchFamily="34" charset="0"/>
                <a:ea typeface="ＭＳ Ｐゴシック" charset="-128"/>
                <a:cs typeface="Arial"/>
              </a:rPr>
              <a:t> вклинение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uLnTx/>
              <a:uFillTx/>
              <a:latin typeface="Arial" pitchFamily="34" charset="0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uLnTx/>
                <a:uFillTx/>
                <a:latin typeface="Arial" pitchFamily="34" charset="0"/>
                <a:ea typeface="ＭＳ Ｐゴシック" charset="-128"/>
                <a:cs typeface="Arial"/>
              </a:rPr>
              <a:t>Вклинение в большое затылочное отверстие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uLnTx/>
              <a:uFillTx/>
              <a:latin typeface="Arial" pitchFamily="34" charset="0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uLnTx/>
                <a:uFillTx/>
                <a:latin typeface="Arial" pitchFamily="34" charset="0"/>
                <a:ea typeface="ＭＳ Ｐゴシック" charset="-128"/>
                <a:cs typeface="Arial"/>
              </a:rPr>
              <a:t>Нарушение витальных функций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449527" y="1255113"/>
            <a:ext cx="121927" cy="15766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449526" y="1916832"/>
            <a:ext cx="121927" cy="15766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460839" y="2564904"/>
            <a:ext cx="121927" cy="15766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449525" y="3140968"/>
            <a:ext cx="121927" cy="15766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460839" y="4149080"/>
            <a:ext cx="121927" cy="15766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460838" y="4797152"/>
            <a:ext cx="121927" cy="15766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460839" y="5373216"/>
            <a:ext cx="121927" cy="15766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9" y="548680"/>
            <a:ext cx="8424936" cy="67403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003366"/>
                </a:solidFill>
              </a:rPr>
              <a:t>КЛИНИЧЕСКАЯ КАРТИНА</a:t>
            </a:r>
            <a:endParaRPr lang="ru-RU" dirty="0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ru-RU" b="1" dirty="0" smtClean="0"/>
              <a:t>В течении первых нескольких часов после появления симптомов – бодрствование, реже сонливость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b="1" dirty="0" smtClean="0"/>
              <a:t>Симптомы и синдромы злокачественного инфаркта включают: гемиплегию, гемианестезию, </a:t>
            </a:r>
            <a:r>
              <a:rPr lang="ru-RU" b="1" dirty="0" err="1" smtClean="0"/>
              <a:t>генианопсию</a:t>
            </a:r>
            <a:r>
              <a:rPr lang="ru-RU" b="1" dirty="0" smtClean="0"/>
              <a:t>, афазию, девиацию головы и глаз, зрачковые расстройства, </a:t>
            </a:r>
            <a:r>
              <a:rPr lang="ru-RU" b="1" dirty="0" err="1" smtClean="0"/>
              <a:t>анозогнозию</a:t>
            </a:r>
            <a:r>
              <a:rPr lang="ru-RU" b="1" dirty="0" smtClean="0"/>
              <a:t>, прогрессивное нарушение уровня сознания, парез взора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b="1" dirty="0" smtClean="0"/>
              <a:t>Пик массивного отека мозга на фоне инсульта приходится на первые сутки – у 25% больных,          на первые 48 часов – у 70% больных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32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537" y="1412776"/>
            <a:ext cx="8280920" cy="43858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dirty="0"/>
              <a:t>Перед принятием решения о выполнении </a:t>
            </a:r>
            <a:r>
              <a:rPr lang="ru-RU" b="1" dirty="0" err="1" smtClean="0"/>
              <a:t>декомпрессивной</a:t>
            </a:r>
            <a:r>
              <a:rPr lang="ru-RU" b="1" dirty="0" smtClean="0"/>
              <a:t> </a:t>
            </a:r>
            <a:r>
              <a:rPr lang="ru-RU" b="1" dirty="0" err="1"/>
              <a:t>гемикраниэктомии</a:t>
            </a:r>
            <a:r>
              <a:rPr lang="ru-RU" b="1" dirty="0"/>
              <a:t> – тщательный клинико-неврологический </a:t>
            </a:r>
            <a:r>
              <a:rPr lang="ru-RU" b="1" dirty="0" smtClean="0"/>
              <a:t>осмотр</a:t>
            </a:r>
            <a:endParaRPr lang="ru-RU" b="1" dirty="0" smtClean="0">
              <a:solidFill>
                <a:srgbClr val="003366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003366"/>
                </a:solidFill>
              </a:rPr>
              <a:t>Метод </a:t>
            </a:r>
            <a:r>
              <a:rPr lang="ru-RU" b="1" dirty="0">
                <a:solidFill>
                  <a:srgbClr val="003366"/>
                </a:solidFill>
              </a:rPr>
              <a:t>выбора в оценке состояния – шкала комы Глазго (ШКГ)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b="1" dirty="0"/>
              <a:t>Динамические осмотры каждые 3 часа для оценки состояния и верификации ответа на консервативную </a:t>
            </a:r>
            <a:r>
              <a:rPr lang="ru-RU" b="1" dirty="0" smtClean="0"/>
              <a:t>терапию</a:t>
            </a:r>
            <a:endParaRPr lang="ru-RU" b="1" dirty="0"/>
          </a:p>
          <a:p>
            <a:pPr eaLnBrk="1" hangingPunct="1">
              <a:spcBef>
                <a:spcPct val="50000"/>
              </a:spcBef>
              <a:defRPr/>
            </a:pPr>
            <a:r>
              <a:rPr lang="ru-RU" sz="1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9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1494</TotalTime>
  <Words>1381</Words>
  <Application>Microsoft Office PowerPoint</Application>
  <PresentationFormat>Экран (4:3)</PresentationFormat>
  <Paragraphs>142</Paragraphs>
  <Slides>37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GlebDa</dc:creator>
  <cp:lastModifiedBy>Чилигина Яна</cp:lastModifiedBy>
  <cp:revision>121</cp:revision>
  <cp:lastPrinted>2018-11-26T09:17:15Z</cp:lastPrinted>
  <dcterms:created xsi:type="dcterms:W3CDTF">2013-05-11T11:02:29Z</dcterms:created>
  <dcterms:modified xsi:type="dcterms:W3CDTF">2022-06-02T09:24:39Z</dcterms:modified>
</cp:coreProperties>
</file>