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1" r:id="rId3"/>
    <p:sldId id="302" r:id="rId4"/>
    <p:sldId id="314" r:id="rId5"/>
    <p:sldId id="303" r:id="rId6"/>
    <p:sldId id="315" r:id="rId7"/>
    <p:sldId id="316" r:id="rId8"/>
    <p:sldId id="310" r:id="rId9"/>
    <p:sldId id="271" r:id="rId10"/>
    <p:sldId id="312" r:id="rId11"/>
    <p:sldId id="263" r:id="rId1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2C5884"/>
    <a:srgbClr val="2E5C8A"/>
    <a:srgbClr val="336699"/>
    <a:srgbClr val="00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17D58D8-7EA3-4DCC-862B-69AC061332CE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0559494-3C11-42C0-B59C-3479071EB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35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F14A83-EBCD-4299-8134-4AB4EAE5011D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9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6D00-E84A-455C-B7E2-9CEC6F306F22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E61A-247A-4AB6-A070-3BFA69474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5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1D1C-7D2C-499D-9068-963F9EEE1A4A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7E2C4-91A3-46FE-8957-80BB26A7C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1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AC940-17E6-4967-97EE-8800FD744E55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B4D7-F826-446F-8C55-A17CC99E0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34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FF0E7-C8EF-473F-B3E0-E7735B6CE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6F88BA-2E1F-4706-B11B-A98FE041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5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A219F-E66C-4696-A951-30EF18FFC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11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E2D0CB-3CD6-455D-B847-C381A5BEC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9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AFE546-D9BC-4C68-A688-3CE3B4084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004C30-13C6-4558-B8C9-C1177B56A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9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515B66-1C29-4756-9874-7EB32F6E6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FD148C-0029-4EC4-9E9C-99974E36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44FF-9816-4B83-BAFB-5EDBDEBF2402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F2BE-62A2-4A45-90FE-326F28B3C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50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3C6524-6ED0-406D-9485-6FA69C14A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09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26108A-B08E-4BF5-9947-6D0515C9D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4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1BDA2C-AAAF-4952-A372-0F577D004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2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07DF-E677-4560-BAAE-CB6BA38F4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93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FC9B-E533-4351-8863-139235BCBCB6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4A84-F430-4A05-B7AE-FCAB237B5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74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787D-EF81-477F-9D86-9C2E0095D366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240B-92BE-4362-89E6-FD6553660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9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069E-1B63-47BF-8338-BDED50D7914D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30286-655F-453D-A5C6-5C92BCC3F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4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9103-F479-4561-B7EE-147AE5A162F1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A8F0-44F8-4E8B-8C21-61F0D1825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8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7C76-1A02-4D0D-A03A-7C817F92F077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4437-D833-4452-8507-24B627FA6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D1AF-B2F4-472B-8E9A-7151BD7E8E04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7E1D-6C3F-4D9A-946A-DEEB86C54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3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19A34-678D-4F08-9E19-1566B25886C5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02EE0-8471-4D98-BDF4-1AAE687CF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4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D0BB3BD-A3C2-42D0-9C67-C8F5D3E7883F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BABC7D6-4E4A-47E4-A7F1-B726B20F8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2E8463-4809-474D-85BE-869AE45EC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419475" y="836613"/>
            <a:ext cx="5724525" cy="27084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Хирургиче</a:t>
            </a:r>
            <a:r>
              <a:rPr lang="ru-RU" sz="3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ское и комплексное лечение пациентов с глиомами головного мозга                в </a:t>
            </a:r>
            <a:r>
              <a:rPr lang="ru-RU" sz="3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Р</a:t>
            </a:r>
            <a:r>
              <a:rPr lang="ru-RU" sz="3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еспублике Татарстан</a:t>
            </a:r>
            <a:endParaRPr lang="en-US" sz="34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419475" y="5072350"/>
            <a:ext cx="5580063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Проф. Данилов 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В.И.</a:t>
            </a:r>
          </a:p>
        </p:txBody>
      </p:sp>
      <p:pic>
        <p:nvPicPr>
          <p:cNvPr id="14340" name="Picture 4" descr="IMG_0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8" r="11800"/>
          <a:stretch>
            <a:fillRect/>
          </a:stretch>
        </p:blipFill>
        <p:spPr bwMode="auto">
          <a:xfrm>
            <a:off x="0" y="0"/>
            <a:ext cx="3419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91705" y="6165304"/>
            <a:ext cx="558006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1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г</a:t>
            </a: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 Ялта, 2021</a:t>
            </a: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00_24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" t="-463" r="5908" b="-1"/>
          <a:stretch/>
        </p:blipFill>
        <p:spPr bwMode="auto">
          <a:xfrm>
            <a:off x="35496" y="-99392"/>
            <a:ext cx="9073008" cy="1516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496" y="2780928"/>
            <a:ext cx="9144000" cy="91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10000" y="404664"/>
            <a:ext cx="8351837" cy="46628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Приказ Министерства здравоохранения Республики Татарстан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от 16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июня 2015 года №1172 </a:t>
            </a:r>
          </a:p>
          <a:p>
            <a:pPr eaLnBrk="1" hangingPunct="1">
              <a:spcBef>
                <a:spcPct val="50000"/>
              </a:spcBef>
              <a:defRPr/>
            </a:pPr>
            <a:endParaRPr lang="ru-RU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«Об организации специализированной, в том числе высокотехнологичной, медицинской помощи взрослому населению при нейрохирургических заболеваниях онкологического генеза»</a:t>
            </a:r>
          </a:p>
        </p:txBody>
      </p:sp>
    </p:spTree>
    <p:extLst>
      <p:ext uri="{BB962C8B-B14F-4D97-AF65-F5344CB8AC3E}">
        <p14:creationId xmlns:p14="http://schemas.microsoft.com/office/powerpoint/2010/main" val="41732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hosser.ru/sites/default/files/mkdc_kazan_0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0" t="835"/>
          <a:stretch>
            <a:fillRect/>
          </a:stretch>
        </p:blipFill>
        <p:spPr bwMode="auto">
          <a:xfrm>
            <a:off x="0" y="0"/>
            <a:ext cx="443071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r="4691" b="-2"/>
          <a:stretch>
            <a:fillRect/>
          </a:stretch>
        </p:blipFill>
        <p:spPr bwMode="auto">
          <a:xfrm>
            <a:off x="4724400" y="0"/>
            <a:ext cx="44196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t="1988" r="5453"/>
          <a:stretch>
            <a:fillRect/>
          </a:stretch>
        </p:blipFill>
        <p:spPr bwMode="auto">
          <a:xfrm>
            <a:off x="4724400" y="3571875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inkazan.ru/wp-content/uploads/2013/05/DSC_11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b="5414"/>
          <a:stretch>
            <a:fillRect/>
          </a:stretch>
        </p:blipFill>
        <p:spPr bwMode="auto">
          <a:xfrm>
            <a:off x="0" y="3581400"/>
            <a:ext cx="443071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8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351837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нейрохирургических отделениях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722" y="1052736"/>
            <a:ext cx="871296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все </a:t>
            </a: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операции п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роводятся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с </a:t>
            </a:r>
            <a:r>
              <a:rPr lang="ru-RU" sz="2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использованием микроскопа и </a:t>
            </a:r>
            <a:r>
              <a:rPr lang="ru-RU" sz="2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микроинструментария</a:t>
            </a:r>
            <a:endParaRPr lang="ru-RU" sz="2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своены </a:t>
            </a:r>
            <a:r>
              <a:rPr lang="ru-RU" sz="2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стереотаксическая биопсия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и предоперационная </a:t>
            </a:r>
            <a:r>
              <a:rPr lang="ru-RU" sz="2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эмболизация</a:t>
            </a:r>
            <a:r>
              <a:rPr lang="ru-RU" sz="2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ru-RU" sz="2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богато </a:t>
            </a:r>
            <a:r>
              <a:rPr lang="ru-RU" sz="22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васкуляризированных</a:t>
            </a:r>
            <a:r>
              <a:rPr lang="ru-RU" sz="2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ru-RU" sz="2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опухолей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ш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ироко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используется </a:t>
            </a:r>
            <a:r>
              <a:rPr lang="ru-RU" sz="2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безрамная и </a:t>
            </a:r>
            <a:r>
              <a:rPr lang="ru-RU" sz="2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интраоперационная</a:t>
            </a:r>
            <a:r>
              <a:rPr lang="ru-RU" sz="2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навигация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своен </a:t>
            </a:r>
            <a:r>
              <a:rPr lang="ru-RU" sz="2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трансназально-транссфеноидальный</a:t>
            </a:r>
            <a:r>
              <a:rPr lang="ru-RU" sz="2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подход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к опухолям основания черепа и головного мозга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спользуется </a:t>
            </a:r>
            <a:r>
              <a:rPr lang="ru-RU" sz="2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интраоперционный</a:t>
            </a:r>
            <a:r>
              <a:rPr lang="ru-RU" sz="2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ru-RU" sz="2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нейромониторинг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,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проводятся </a:t>
            </a:r>
            <a:r>
              <a:rPr lang="ru-RU" sz="2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операции в </a:t>
            </a:r>
            <a:r>
              <a:rPr lang="ru-RU" sz="2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сознании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се пациенты после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иммуногистохимических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исследований </a:t>
            </a:r>
            <a:r>
              <a:rPr lang="ru-RU" sz="2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получают консультацию лучевого </a:t>
            </a:r>
            <a:r>
              <a:rPr lang="ru-RU" sz="2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терапевта</a:t>
            </a:r>
            <a:endParaRPr lang="ru-RU" sz="22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33893" y="385787"/>
            <a:ext cx="7429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Хирургическая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помощь больным с новообразованиями нервной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81050"/>
              </p:ext>
            </p:extLst>
          </p:nvPr>
        </p:nvGraphicFramePr>
        <p:xfrm>
          <a:off x="181456" y="1484781"/>
          <a:ext cx="8784977" cy="46085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03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9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2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78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6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2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2486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Нейрохирургическое отделение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операций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Число умерших после операции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Послеоперационная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летальность %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8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МКДЦ</a:t>
                      </a:r>
                      <a:endParaRPr lang="ru-RU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0,7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8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НХО №1 РКБ</a:t>
                      </a:r>
                      <a:endParaRPr lang="ru-RU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8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БСМП г. </a:t>
                      </a:r>
                      <a:r>
                        <a:rPr lang="ru-RU" sz="14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Н.Челны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14,0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8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учреждения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8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564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444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4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93242" y="692696"/>
            <a:ext cx="7429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Хирургическая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помощь больным с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глиомами головного мозга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499974"/>
              </p:ext>
            </p:extLst>
          </p:nvPr>
        </p:nvGraphicFramePr>
        <p:xfrm>
          <a:off x="539550" y="1988840"/>
          <a:ext cx="8136905" cy="37899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10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983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Нейрохирургическое отделение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операций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МКДЦ</a:t>
                      </a:r>
                      <a:endParaRPr lang="ru-RU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НХО №1 РКБ</a:t>
                      </a:r>
                      <a:endParaRPr lang="ru-RU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БСМП г. </a:t>
                      </a:r>
                      <a:r>
                        <a:rPr lang="ru-RU" sz="14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Н.Челны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6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168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169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6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637878"/>
            <a:ext cx="90360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02517"/>
            <a:ext cx="9144000" cy="12207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РЕСПУБЛИКАНСКИЙ КЛИНИЧЕСКИЙ ОНКОЛОГИЧЕСКИЙ ДИСПАНСЕР</a:t>
            </a:r>
          </a:p>
          <a:p>
            <a:pPr algn="ctr" eaLnBrk="1" hangingPunct="1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г. Казань</a:t>
            </a:r>
          </a:p>
        </p:txBody>
      </p:sp>
    </p:spTree>
    <p:extLst>
      <p:ext uri="{BB962C8B-B14F-4D97-AF65-F5344CB8AC3E}">
        <p14:creationId xmlns:p14="http://schemas.microsoft.com/office/powerpoint/2010/main" val="16013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569325" cy="10668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Координационный совет по комплексному лечению опухолей ЦНС: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8569325" cy="34163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Главный нейрохирург МЗ РТ</a:t>
            </a:r>
          </a:p>
          <a:p>
            <a:pPr eaLnBrk="1" hangingPunct="1">
              <a:buFontTx/>
              <a:buChar char="-"/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Главный онколог МЗ РТ</a:t>
            </a:r>
          </a:p>
          <a:p>
            <a:pPr eaLnBrk="1" hangingPunct="1">
              <a:buFontTx/>
              <a:buChar char="-"/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Заведующие нейрохирургическими</a:t>
            </a:r>
          </a:p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отделениями МКДЦ, РКБ и БСМП г. Набережные Челны</a:t>
            </a: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Заведующие отделениями лучевой терапии и химиотерапии РКОД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49" y="980728"/>
            <a:ext cx="8569325" cy="53553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получить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дополнительное оборудование: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МРТ 3Тл с возможностями выполнения функциональной МРТ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интраоперационный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РКТ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микроскоп с модулями для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видеоангиографии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метаболической навигации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оборудование для проведения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интраоперационной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лазерной спектроскопии</a:t>
            </a:r>
          </a:p>
          <a:p>
            <a:pPr lvl="1" eaLnBrk="1" hangingPunct="1">
              <a:lnSpc>
                <a:spcPct val="150000"/>
              </a:lnSpc>
              <a:buFontTx/>
              <a:buChar char="-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Эндоскоп с системой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интраоперационной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флюоресцентной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навигации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внедрить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генетические исследования опухолей</a:t>
            </a:r>
          </a:p>
          <a:p>
            <a:pPr marL="457200" lvl="1" indent="0" eaLnBrk="1" hangingPunct="1">
              <a:lnSpc>
                <a:spcPct val="150000"/>
              </a:lnSpc>
              <a:defRPr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6832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Актуально: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66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316</Words>
  <Application>Microsoft Office PowerPoint</Application>
  <PresentationFormat>Экран (4:3)</PresentationFormat>
  <Paragraphs>121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Тема Office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GlebDa</dc:creator>
  <cp:lastModifiedBy>Пользователь Windows</cp:lastModifiedBy>
  <cp:revision>87</cp:revision>
  <cp:lastPrinted>2018-11-26T09:17:15Z</cp:lastPrinted>
  <dcterms:created xsi:type="dcterms:W3CDTF">2013-05-11T11:02:29Z</dcterms:created>
  <dcterms:modified xsi:type="dcterms:W3CDTF">2021-10-07T08:28:28Z</dcterms:modified>
</cp:coreProperties>
</file>