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73" r:id="rId8"/>
    <p:sldId id="262" r:id="rId9"/>
    <p:sldId id="258" r:id="rId10"/>
    <p:sldId id="287" r:id="rId11"/>
    <p:sldId id="264" r:id="rId12"/>
    <p:sldId id="288" r:id="rId13"/>
    <p:sldId id="265" r:id="rId14"/>
    <p:sldId id="266" r:id="rId15"/>
    <p:sldId id="267" r:id="rId16"/>
    <p:sldId id="292" r:id="rId17"/>
    <p:sldId id="290" r:id="rId18"/>
    <p:sldId id="291" r:id="rId19"/>
    <p:sldId id="268" r:id="rId20"/>
    <p:sldId id="286" r:id="rId21"/>
    <p:sldId id="289" r:id="rId22"/>
    <p:sldId id="280" r:id="rId23"/>
    <p:sldId id="281" r:id="rId24"/>
    <p:sldId id="282" r:id="rId25"/>
    <p:sldId id="283" r:id="rId26"/>
    <p:sldId id="270" r:id="rId27"/>
    <p:sldId id="271" r:id="rId28"/>
    <p:sldId id="276" r:id="rId29"/>
    <p:sldId id="277" r:id="rId30"/>
    <p:sldId id="279" r:id="rId31"/>
    <p:sldId id="284" r:id="rId32"/>
    <p:sldId id="285" r:id="rId33"/>
    <p:sldId id="30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41" d="100"/>
          <a:sy n="41" d="100"/>
        </p:scale>
        <p:origin x="66" y="1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35F9-93C1-4911-AE0A-33CA3015612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E56A-5A3E-4B5F-96C8-213DDCB55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1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35F9-93C1-4911-AE0A-33CA3015612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E56A-5A3E-4B5F-96C8-213DDCB55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4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35F9-93C1-4911-AE0A-33CA3015612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E56A-5A3E-4B5F-96C8-213DDCB55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38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35F9-93C1-4911-AE0A-33CA3015612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E56A-5A3E-4B5F-96C8-213DDCB55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07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35F9-93C1-4911-AE0A-33CA3015612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E56A-5A3E-4B5F-96C8-213DDCB55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1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35F9-93C1-4911-AE0A-33CA3015612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E56A-5A3E-4B5F-96C8-213DDCB55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3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35F9-93C1-4911-AE0A-33CA3015612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E56A-5A3E-4B5F-96C8-213DDCB55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60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35F9-93C1-4911-AE0A-33CA3015612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E56A-5A3E-4B5F-96C8-213DDCB55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67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35F9-93C1-4911-AE0A-33CA3015612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E56A-5A3E-4B5F-96C8-213DDCB55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06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35F9-93C1-4911-AE0A-33CA3015612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E56A-5A3E-4B5F-96C8-213DDCB55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81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35F9-93C1-4911-AE0A-33CA3015612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E56A-5A3E-4B5F-96C8-213DDCB55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135F9-93C1-4911-AE0A-33CA3015612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BE56A-5A3E-4B5F-96C8-213DDCB55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4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Интраоперационный</a:t>
            </a:r>
            <a:r>
              <a:rPr lang="ru-RU" dirty="0" smtClean="0"/>
              <a:t> нейрофизиологический </a:t>
            </a:r>
            <a:r>
              <a:rPr lang="ru-RU" dirty="0" err="1" smtClean="0"/>
              <a:t>нейромониторинг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Пичугин А.А.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989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72" y="2000723"/>
            <a:ext cx="2924099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41" y="1470801"/>
            <a:ext cx="5915025" cy="2009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28" y="3777311"/>
            <a:ext cx="5589250" cy="308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32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Двигательные (моторные) вызванные потенциалы (МВП)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972946" cy="4351338"/>
          </a:xfrm>
        </p:spPr>
        <p:txBody>
          <a:bodyPr/>
          <a:lstStyle/>
          <a:p>
            <a:r>
              <a:rPr lang="ru-RU" dirty="0" smtClean="0"/>
              <a:t>МВП оценивает двигательный нисходящий путь: двигательная кора  головного мозга – ствол – передние и латеральные столбы спинного мозга</a:t>
            </a:r>
          </a:p>
          <a:p>
            <a:r>
              <a:rPr lang="ru-RU" dirty="0" smtClean="0"/>
              <a:t>Проводится </a:t>
            </a:r>
            <a:r>
              <a:rPr lang="ru-RU" dirty="0" err="1" smtClean="0"/>
              <a:t>транскраниальная</a:t>
            </a:r>
            <a:r>
              <a:rPr lang="ru-RU" dirty="0" smtClean="0"/>
              <a:t> либо прямая стимуляция двигательной коры головного мозга, ответ получается в форме </a:t>
            </a:r>
            <a:r>
              <a:rPr lang="ru-RU" dirty="0" err="1" smtClean="0"/>
              <a:t>элекромиографии</a:t>
            </a:r>
            <a:r>
              <a:rPr lang="ru-RU" dirty="0" smtClean="0"/>
              <a:t> от мышц </a:t>
            </a:r>
            <a:r>
              <a:rPr lang="ru-RU" dirty="0" smtClean="0"/>
              <a:t>тела</a:t>
            </a:r>
          </a:p>
          <a:p>
            <a:r>
              <a:rPr lang="ru-RU" dirty="0" smtClean="0"/>
              <a:t>ССВП и МВП вместе дают информацию о состоянии всего спинного мозга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924" y="1426731"/>
            <a:ext cx="37433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00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11" y="1864535"/>
            <a:ext cx="5028589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599" y="2319419"/>
            <a:ext cx="5307959" cy="344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47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Акустические стволовые вызванные потенциалы (АСВП)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817963" cy="4351338"/>
          </a:xfrm>
        </p:spPr>
        <p:txBody>
          <a:bodyPr/>
          <a:lstStyle/>
          <a:p>
            <a:r>
              <a:rPr lang="ru-RU" dirty="0" smtClean="0"/>
              <a:t>АСВП регистрируют ответ от коркового слухового анализатора в височной доле на звуковую (щелчки) стимуляцию </a:t>
            </a:r>
            <a:r>
              <a:rPr lang="ru-RU" dirty="0" smtClean="0"/>
              <a:t>силой 90дБ</a:t>
            </a:r>
            <a:endParaRPr lang="ru-RU" dirty="0" smtClean="0"/>
          </a:p>
          <a:p>
            <a:r>
              <a:rPr lang="ru-RU" dirty="0" smtClean="0"/>
              <a:t>Может выявить нарушения проведение импульса в пути слухового анализатора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09" y="1424230"/>
            <a:ext cx="3581400" cy="4381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11" y="4185962"/>
            <a:ext cx="5988793" cy="23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91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Зрительные вызванные потенциалы (ЗВП)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36" y="1900305"/>
            <a:ext cx="4010025" cy="3086100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38200" y="1825625"/>
            <a:ext cx="63630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ЗВП регистрирую ответ от зрительной коры затылочной доли при зрительной стимуляции (светодиодные очки)</a:t>
            </a:r>
          </a:p>
          <a:p>
            <a:r>
              <a:rPr lang="ru-RU" dirty="0" smtClean="0"/>
              <a:t>ЗВП выявляют нарушения проведения импульса в пути зрительного анализатора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901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Электроэнцефалография (ЭЭГ)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763359" cy="4351338"/>
          </a:xfrm>
        </p:spPr>
        <p:txBody>
          <a:bodyPr/>
          <a:lstStyle/>
          <a:p>
            <a:r>
              <a:rPr lang="ru-RU" dirty="0" smtClean="0"/>
              <a:t>ЭЭГ измеряет активность коры головного мозга без применения </a:t>
            </a:r>
            <a:r>
              <a:rPr lang="ru-RU" dirty="0" smtClean="0"/>
              <a:t>стимуляции</a:t>
            </a:r>
          </a:p>
          <a:p>
            <a:r>
              <a:rPr lang="ru-RU" dirty="0" smtClean="0"/>
              <a:t>Косвенно говорит о кровоснабжении головного мозга</a:t>
            </a:r>
            <a:endParaRPr lang="ru-RU" dirty="0" smtClean="0"/>
          </a:p>
          <a:p>
            <a:r>
              <a:rPr lang="ru-RU" dirty="0" smtClean="0"/>
              <a:t>ЭЭГ дает информацию о степени угнетения сознания и глубине наркоза</a:t>
            </a:r>
          </a:p>
          <a:p>
            <a:r>
              <a:rPr lang="ru-RU" dirty="0" smtClean="0"/>
              <a:t>ЭЭГ является «золотым стандартом» в выявлении </a:t>
            </a:r>
            <a:r>
              <a:rPr lang="ru-RU" dirty="0" err="1" smtClean="0"/>
              <a:t>интраоперационной</a:t>
            </a:r>
            <a:r>
              <a:rPr lang="ru-RU" dirty="0" smtClean="0"/>
              <a:t> ишемии и эпилептической активности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53" y="4001294"/>
            <a:ext cx="5638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68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10" y="1825625"/>
            <a:ext cx="8022779" cy="4351338"/>
          </a:xfrm>
        </p:spPr>
      </p:pic>
    </p:spTree>
    <p:extLst>
      <p:ext uri="{BB962C8B-B14F-4D97-AF65-F5344CB8AC3E}">
        <p14:creationId xmlns:p14="http://schemas.microsoft.com/office/powerpoint/2010/main" val="1244671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56" y="1825625"/>
            <a:ext cx="7902687" cy="4351338"/>
          </a:xfrm>
        </p:spPr>
      </p:pic>
    </p:spTree>
    <p:extLst>
      <p:ext uri="{BB962C8B-B14F-4D97-AF65-F5344CB8AC3E}">
        <p14:creationId xmlns:p14="http://schemas.microsoft.com/office/powerpoint/2010/main" val="1503135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52" y="1825625"/>
            <a:ext cx="7754495" cy="4351338"/>
          </a:xfrm>
        </p:spPr>
      </p:pic>
    </p:spTree>
    <p:extLst>
      <p:ext uri="{BB962C8B-B14F-4D97-AF65-F5344CB8AC3E}">
        <p14:creationId xmlns:p14="http://schemas.microsoft.com/office/powerpoint/2010/main" val="1828675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Электромиография (ЭМГ)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027549" cy="4351338"/>
          </a:xfrm>
        </p:spPr>
        <p:txBody>
          <a:bodyPr/>
          <a:lstStyle/>
          <a:p>
            <a:r>
              <a:rPr lang="ru-RU" dirty="0" smtClean="0"/>
              <a:t>ЭМГ регистрирует ответ с мышцы при стимуляции нерва, иннервирующего эту мышцу</a:t>
            </a:r>
          </a:p>
          <a:p>
            <a:r>
              <a:rPr lang="ru-RU" dirty="0" smtClean="0"/>
              <a:t>ЭМГ может дать информацию о растяжении, раздражении и повреждении нерва</a:t>
            </a:r>
          </a:p>
          <a:p>
            <a:r>
              <a:rPr lang="ru-RU" dirty="0" smtClean="0"/>
              <a:t>Снижение амплитуды ответа на 50% с высокой достоверностью говорит о развитии </a:t>
            </a:r>
            <a:r>
              <a:rPr lang="ru-RU" dirty="0" err="1" smtClean="0"/>
              <a:t>нейропатии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749" y="1509954"/>
            <a:ext cx="50673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1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Интраоперационный</a:t>
            </a:r>
            <a:r>
              <a:rPr lang="ru-RU" dirty="0" smtClean="0"/>
              <a:t> нейрофизиологический </a:t>
            </a:r>
            <a:r>
              <a:rPr lang="ru-RU" dirty="0" err="1" smtClean="0"/>
              <a:t>нейромониторинг</a:t>
            </a:r>
            <a:r>
              <a:rPr lang="ru-RU" dirty="0" smtClean="0"/>
              <a:t> (ИОНМ)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316579" cy="4351338"/>
          </a:xfrm>
        </p:spPr>
        <p:txBody>
          <a:bodyPr/>
          <a:lstStyle/>
          <a:p>
            <a:r>
              <a:rPr lang="ru-RU" dirty="0" smtClean="0"/>
              <a:t>Нейрохирургические операции в основном выполняются под общим наркозом с угнетенным сознанием пациента</a:t>
            </a:r>
          </a:p>
          <a:p>
            <a:r>
              <a:rPr lang="ru-RU" dirty="0" smtClean="0"/>
              <a:t>Неврологический статус пациента в наркозе оценить невозможно</a:t>
            </a:r>
          </a:p>
          <a:p>
            <a:r>
              <a:rPr lang="ru-RU" dirty="0" smtClean="0"/>
              <a:t>ИОНМ заменяет неврологический осмотр и выполняет функцию оценки неврологического статуса в режиме реального времени</a:t>
            </a:r>
            <a:endParaRPr lang="ru-RU" dirty="0"/>
          </a:p>
        </p:txBody>
      </p:sp>
      <p:pic>
        <p:nvPicPr>
          <p:cNvPr id="1028" name="Picture 4" descr="IOM: IntraOperative Monitoring | Nihon Koh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414253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637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99" y="1690688"/>
            <a:ext cx="6257317" cy="4772800"/>
          </a:xfrm>
        </p:spPr>
      </p:pic>
    </p:spTree>
    <p:extLst>
      <p:ext uri="{BB962C8B-B14F-4D97-AF65-F5344CB8AC3E}">
        <p14:creationId xmlns:p14="http://schemas.microsoft.com/office/powerpoint/2010/main" val="3711404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Картирование функционально значимых зон головного мозга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74" y="1825625"/>
            <a:ext cx="6688452" cy="4351338"/>
          </a:xfrm>
        </p:spPr>
      </p:pic>
    </p:spTree>
    <p:extLst>
      <p:ext uri="{BB962C8B-B14F-4D97-AF65-F5344CB8AC3E}">
        <p14:creationId xmlns:p14="http://schemas.microsoft.com/office/powerpoint/2010/main" val="767069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Картирование речевых центров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717583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Может быть выполнено при операциях в сознании</a:t>
            </a:r>
          </a:p>
          <a:p>
            <a:r>
              <a:rPr lang="ru-RU" dirty="0" smtClean="0"/>
              <a:t>Тестируется последовательный счет, называние объектов, составление предложений</a:t>
            </a:r>
          </a:p>
          <a:p>
            <a:r>
              <a:rPr lang="ru-RU" dirty="0" smtClean="0"/>
              <a:t>Используется биполярный электрод</a:t>
            </a:r>
          </a:p>
          <a:p>
            <a:r>
              <a:rPr lang="ru-RU" dirty="0" smtClean="0"/>
              <a:t>Связано с высокими рисками развития эпилептических приступов (необходимо иметь холодный </a:t>
            </a:r>
            <a:r>
              <a:rPr lang="ru-RU" dirty="0" err="1" smtClean="0"/>
              <a:t>физ.раствор</a:t>
            </a:r>
            <a:r>
              <a:rPr lang="ru-RU" dirty="0" smtClean="0"/>
              <a:t>)</a:t>
            </a:r>
          </a:p>
          <a:p>
            <a:r>
              <a:rPr lang="ru-RU" dirty="0" smtClean="0"/>
              <a:t>Рекомендуется избегать стимуляции одной и той же области несколько раз подряд, так как это может спровоцировать развитие неврологического дефицита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471" y="2014780"/>
            <a:ext cx="5153142" cy="355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95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Картирование речевых центров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29631"/>
            <a:ext cx="6858000" cy="3743325"/>
          </a:xfrm>
        </p:spPr>
      </p:pic>
    </p:spTree>
    <p:extLst>
      <p:ext uri="{BB962C8B-B14F-4D97-AF65-F5344CB8AC3E}">
        <p14:creationId xmlns:p14="http://schemas.microsoft.com/office/powerpoint/2010/main" val="3212270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Картирование речевых центров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39" y="1534333"/>
            <a:ext cx="4180068" cy="50644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512" y="1701989"/>
            <a:ext cx="5465702" cy="378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85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62" y="1825625"/>
            <a:ext cx="6906076" cy="4351338"/>
          </a:xfrm>
        </p:spPr>
      </p:pic>
    </p:spTree>
    <p:extLst>
      <p:ext uri="{BB962C8B-B14F-4D97-AF65-F5344CB8AC3E}">
        <p14:creationId xmlns:p14="http://schemas.microsoft.com/office/powerpoint/2010/main" val="2448442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Интраоперационное</a:t>
            </a:r>
            <a:r>
              <a:rPr lang="ru-RU" dirty="0" smtClean="0"/>
              <a:t> картирование речевой зоны – реверсия фазы ССВП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92" y="2372519"/>
            <a:ext cx="69913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66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Кортикальная и субкортикальная стимуляция проводящих путей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755969" cy="4351338"/>
          </a:xfrm>
        </p:spPr>
        <p:txBody>
          <a:bodyPr/>
          <a:lstStyle/>
          <a:p>
            <a:r>
              <a:rPr lang="ru-RU" dirty="0" smtClean="0"/>
              <a:t>Стимуляция </a:t>
            </a:r>
            <a:r>
              <a:rPr lang="ru-RU" dirty="0" err="1" smtClean="0"/>
              <a:t>монополярным</a:t>
            </a:r>
            <a:r>
              <a:rPr lang="ru-RU" dirty="0" smtClean="0"/>
              <a:t> (-) электродом белого вещества, </a:t>
            </a:r>
            <a:r>
              <a:rPr lang="ru-RU" dirty="0" err="1" smtClean="0"/>
              <a:t>референсный</a:t>
            </a:r>
            <a:r>
              <a:rPr lang="ru-RU" dirty="0" smtClean="0"/>
              <a:t> электрод должен быть установлен на противоположной половине головы</a:t>
            </a:r>
          </a:p>
          <a:p>
            <a:r>
              <a:rPr lang="ru-RU" dirty="0" err="1" smtClean="0"/>
              <a:t>Регистриуется</a:t>
            </a:r>
            <a:r>
              <a:rPr lang="ru-RU" dirty="0" smtClean="0"/>
              <a:t> ЭМГ- ответ от мышц противоположной половины тела</a:t>
            </a:r>
          </a:p>
          <a:p>
            <a:r>
              <a:rPr lang="ru-RU" dirty="0" smtClean="0"/>
              <a:t>Исследования показывают, что стимуляция 1мА примерно соответствует расстоянию 1 мм до проводящих путей.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07" y="2168713"/>
            <a:ext cx="34861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48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Интраоперационное</a:t>
            </a:r>
            <a:r>
              <a:rPr lang="ru-RU" dirty="0" smtClean="0"/>
              <a:t> МРТ и РКТ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20" y="2046166"/>
            <a:ext cx="3590925" cy="1895475"/>
          </a:xfrm>
        </p:spPr>
      </p:pic>
      <p:sp>
        <p:nvSpPr>
          <p:cNvPr id="3" name="Прямоугольник 2"/>
          <p:cNvSpPr/>
          <p:nvPr/>
        </p:nvSpPr>
        <p:spPr>
          <a:xfrm>
            <a:off x="838200" y="2046166"/>
            <a:ext cx="70342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исследование включено 58 </a:t>
            </a:r>
            <a:r>
              <a:rPr lang="ru-RU" dirty="0" err="1" smtClean="0"/>
              <a:t>пациетов</a:t>
            </a:r>
            <a:r>
              <a:rPr lang="ru-RU" dirty="0" smtClean="0"/>
              <a:t> (2007-2010 годы)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29 пациентов слепым методом были отобраны в исследуемую группу (с </a:t>
            </a:r>
            <a:r>
              <a:rPr lang="ru-RU" dirty="0" err="1" smtClean="0"/>
              <a:t>интраоперационным</a:t>
            </a:r>
            <a:r>
              <a:rPr lang="ru-RU" dirty="0" smtClean="0"/>
              <a:t> МР-контролем) и 25 пациентов в группу сравнения (без </a:t>
            </a:r>
            <a:r>
              <a:rPr lang="ru-RU" dirty="0" err="1" smtClean="0"/>
              <a:t>интраоперационного</a:t>
            </a:r>
            <a:r>
              <a:rPr lang="ru-RU" dirty="0" smtClean="0"/>
              <a:t> МР-контроля)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 96% пациентов в исследуемой группе было достигнуто полное удаление опухоли против 68% пациентов в группе сравнения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Частота развития послеоперационного неврологического дефицита статистически не отличалась в двух группах (13% против 8%)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845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Нейрохирургия с использованием портов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47" y="1918615"/>
            <a:ext cx="4498529" cy="4351338"/>
          </a:xfrm>
        </p:spPr>
      </p:pic>
      <p:sp>
        <p:nvSpPr>
          <p:cNvPr id="3" name="Прямоугольник 2"/>
          <p:cNvSpPr/>
          <p:nvPr/>
        </p:nvSpPr>
        <p:spPr>
          <a:xfrm>
            <a:off x="838200" y="1999062"/>
            <a:ext cx="47288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Минимально инвазивная нейрохирургия</a:t>
            </a:r>
          </a:p>
          <a:p>
            <a:r>
              <a:rPr lang="ru-RU" dirty="0" smtClean="0"/>
              <a:t>Позволяет оперировать в глубинных отделах головного мозга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62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работает ИОНМ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Генерируются электрические импульсы через электроды, наложенные на головной мозг, скальп или различные мышечные группы, и измеряются ответы, получаемые на другом конце нейрофизиологической цепи</a:t>
            </a:r>
          </a:p>
          <a:p>
            <a:r>
              <a:rPr lang="ru-RU" dirty="0" smtClean="0"/>
              <a:t>Изменения в ответах регистрируются и интерпретируются в контексте изменений в функционировании нервной системы</a:t>
            </a:r>
          </a:p>
          <a:p>
            <a:r>
              <a:rPr lang="ru-RU" dirty="0" smtClean="0"/>
              <a:t>Задача нейрофизиолога выявить изменения, их интерпретировать и немедленно сообщить хирургу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Intraoperative neurophysiological monitoring - Alchetron, the free social  encyc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021" y="4844716"/>
            <a:ext cx="3946921" cy="16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350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Метаболическая </a:t>
            </a:r>
            <a:r>
              <a:rPr lang="ru-RU" dirty="0" err="1" smtClean="0"/>
              <a:t>нейронавигация</a:t>
            </a:r>
            <a:r>
              <a:rPr lang="ru-RU" dirty="0" smtClean="0"/>
              <a:t> (МН)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788" y="2120429"/>
            <a:ext cx="2828925" cy="2428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05" y="4314825"/>
            <a:ext cx="4181475" cy="2543175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81037" y="1941618"/>
            <a:ext cx="5876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Использование 5-аминолевуленовой кислоты (5-АЛК) во время </a:t>
            </a:r>
            <a:r>
              <a:rPr lang="ru-RU" dirty="0" err="1" smtClean="0"/>
              <a:t>инраоперационной</a:t>
            </a:r>
            <a:r>
              <a:rPr lang="ru-RU" dirty="0" smtClean="0"/>
              <a:t> флуоресценции вызывает феномен свечения зон головного мозга, пораженных анапластическим процессом</a:t>
            </a:r>
          </a:p>
          <a:p>
            <a:endParaRPr lang="ru-RU" dirty="0"/>
          </a:p>
          <a:p>
            <a:r>
              <a:rPr lang="ru-RU" dirty="0" smtClean="0"/>
              <a:t>Исследования показали, что полное удаление опухоли было достигнуто у 65% пациентов, у которых </a:t>
            </a:r>
            <a:r>
              <a:rPr lang="ru-RU" dirty="0" err="1" smtClean="0"/>
              <a:t>интраоперационного</a:t>
            </a:r>
            <a:r>
              <a:rPr lang="ru-RU" dirty="0" smtClean="0"/>
              <a:t> использовалась (МН), против 29% пациентов, у которых эта методика не использовалась</a:t>
            </a:r>
          </a:p>
          <a:p>
            <a:endParaRPr lang="ru-RU" dirty="0"/>
          </a:p>
          <a:p>
            <a:r>
              <a:rPr lang="ru-RU" dirty="0" smtClean="0"/>
              <a:t>НМ увеличивает длительность периода ремиссии ЗНО (41% против 21.1%)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704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50" y="1825625"/>
            <a:ext cx="6963700" cy="4351338"/>
          </a:xfrm>
        </p:spPr>
      </p:pic>
    </p:spTree>
    <p:extLst>
      <p:ext uri="{BB962C8B-B14F-4D97-AF65-F5344CB8AC3E}">
        <p14:creationId xmlns:p14="http://schemas.microsoft.com/office/powerpoint/2010/main" val="883357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Мониторинг </a:t>
            </a:r>
            <a:r>
              <a:rPr lang="ru-RU" dirty="0" err="1" smtClean="0"/>
              <a:t>оксигенации</a:t>
            </a:r>
            <a:r>
              <a:rPr lang="ru-RU" dirty="0" smtClean="0"/>
              <a:t> головного мозга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Сатурация яремной вены</a:t>
            </a:r>
          </a:p>
          <a:p>
            <a:r>
              <a:rPr lang="ru-RU" dirty="0" smtClean="0"/>
              <a:t>Церебральная </a:t>
            </a:r>
            <a:r>
              <a:rPr lang="ru-RU" dirty="0" err="1" smtClean="0"/>
              <a:t>оксиметрия</a:t>
            </a:r>
            <a:endParaRPr lang="ru-RU" dirty="0" smtClean="0"/>
          </a:p>
          <a:p>
            <a:r>
              <a:rPr lang="ru-RU" dirty="0" smtClean="0"/>
              <a:t>Тканевые пробы (</a:t>
            </a:r>
            <a:r>
              <a:rPr lang="en-US" dirty="0" err="1" smtClean="0"/>
              <a:t>Licox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94" y="2415381"/>
            <a:ext cx="39433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11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79" y="1825625"/>
            <a:ext cx="7614841" cy="4351338"/>
          </a:xfrm>
        </p:spPr>
      </p:pic>
    </p:spTree>
    <p:extLst>
      <p:ext uri="{BB962C8B-B14F-4D97-AF65-F5344CB8AC3E}">
        <p14:creationId xmlns:p14="http://schemas.microsoft.com/office/powerpoint/2010/main" val="2638720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645" y="1825625"/>
            <a:ext cx="7780709" cy="4351338"/>
          </a:xfrm>
        </p:spPr>
      </p:pic>
    </p:spTree>
    <p:extLst>
      <p:ext uri="{BB962C8B-B14F-4D97-AF65-F5344CB8AC3E}">
        <p14:creationId xmlns:p14="http://schemas.microsoft.com/office/powerpoint/2010/main" val="730604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77" y="1825625"/>
            <a:ext cx="7578445" cy="4351338"/>
          </a:xfrm>
        </p:spPr>
      </p:pic>
    </p:spTree>
    <p:extLst>
      <p:ext uri="{BB962C8B-B14F-4D97-AF65-F5344CB8AC3E}">
        <p14:creationId xmlns:p14="http://schemas.microsoft.com/office/powerpoint/2010/main" val="3356598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54" y="1825625"/>
            <a:ext cx="7921891" cy="4351338"/>
          </a:xfrm>
        </p:spPr>
      </p:pic>
    </p:spTree>
    <p:extLst>
      <p:ext uri="{BB962C8B-B14F-4D97-AF65-F5344CB8AC3E}">
        <p14:creationId xmlns:p14="http://schemas.microsoft.com/office/powerpoint/2010/main" val="622943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26" y="1825625"/>
            <a:ext cx="8039947" cy="4351338"/>
          </a:xfrm>
        </p:spPr>
      </p:pic>
    </p:spTree>
    <p:extLst>
      <p:ext uri="{BB962C8B-B14F-4D97-AF65-F5344CB8AC3E}">
        <p14:creationId xmlns:p14="http://schemas.microsoft.com/office/powerpoint/2010/main" val="30696701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86" y="1825625"/>
            <a:ext cx="7112427" cy="4351338"/>
          </a:xfrm>
        </p:spPr>
      </p:pic>
    </p:spTree>
    <p:extLst>
      <p:ext uri="{BB962C8B-B14F-4D97-AF65-F5344CB8AC3E}">
        <p14:creationId xmlns:p14="http://schemas.microsoft.com/office/powerpoint/2010/main" val="35727834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645" y="1825625"/>
            <a:ext cx="7780709" cy="4351338"/>
          </a:xfrm>
        </p:spPr>
      </p:pic>
    </p:spTree>
    <p:extLst>
      <p:ext uri="{BB962C8B-B14F-4D97-AF65-F5344CB8AC3E}">
        <p14:creationId xmlns:p14="http://schemas.microsoft.com/office/powerpoint/2010/main" val="35201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ИОНМ</a:t>
            </a:r>
            <a:endParaRPr lang="ru-RU" dirty="0"/>
          </a:p>
        </p:txBody>
      </p:sp>
      <p:pic>
        <p:nvPicPr>
          <p:cNvPr id="3074" name="Picture 2" descr="About the Graduate Certificate | Intraoperative Neuromonitoring and  Surgical Neurophysiolog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12241" y="2210636"/>
            <a:ext cx="3979149" cy="252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38200" y="1825625"/>
            <a:ext cx="68740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 помощью ИОНМ возможно предотвратить развитие грубого и необратимого неврологического дефицита</a:t>
            </a:r>
          </a:p>
          <a:p>
            <a:r>
              <a:rPr lang="ru-RU" dirty="0" smtClean="0"/>
              <a:t>ИОНМ позволяет в некоторых случаях более радикально работать хирургу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176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11" y="1825625"/>
            <a:ext cx="6922377" cy="4351338"/>
          </a:xfrm>
        </p:spPr>
      </p:pic>
    </p:spTree>
    <p:extLst>
      <p:ext uri="{BB962C8B-B14F-4D97-AF65-F5344CB8AC3E}">
        <p14:creationId xmlns:p14="http://schemas.microsoft.com/office/powerpoint/2010/main" val="24852072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26" y="1825625"/>
            <a:ext cx="9483547" cy="4351338"/>
          </a:xfrm>
        </p:spPr>
      </p:pic>
    </p:spTree>
    <p:extLst>
      <p:ext uri="{BB962C8B-B14F-4D97-AF65-F5344CB8AC3E}">
        <p14:creationId xmlns:p14="http://schemas.microsoft.com/office/powerpoint/2010/main" val="41214291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82" y="1825625"/>
            <a:ext cx="9614436" cy="4351338"/>
          </a:xfrm>
        </p:spPr>
      </p:pic>
    </p:spTree>
    <p:extLst>
      <p:ext uri="{BB962C8B-B14F-4D97-AF65-F5344CB8AC3E}">
        <p14:creationId xmlns:p14="http://schemas.microsoft.com/office/powerpoint/2010/main" val="1632864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Нейрохирургическая бригада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Нейрохирург + ассистент</a:t>
            </a:r>
          </a:p>
          <a:p>
            <a:r>
              <a:rPr lang="ru-RU" dirty="0" smtClean="0"/>
              <a:t>Анестезиолог</a:t>
            </a:r>
          </a:p>
          <a:p>
            <a:r>
              <a:rPr lang="ru-RU" dirty="0" smtClean="0"/>
              <a:t>Клинический нейрофизиолог</a:t>
            </a:r>
          </a:p>
          <a:p>
            <a:r>
              <a:rPr lang="ru-RU" dirty="0" smtClean="0"/>
              <a:t>Нейрофизиолог – техник (медсестра)</a:t>
            </a:r>
          </a:p>
          <a:p>
            <a:r>
              <a:rPr lang="ru-RU" dirty="0" smtClean="0"/>
              <a:t>Операционные и анестезиологические медсестры</a:t>
            </a:r>
          </a:p>
          <a:p>
            <a:endParaRPr lang="ru-RU" dirty="0"/>
          </a:p>
          <a:p>
            <a:r>
              <a:rPr lang="ru-RU" dirty="0" smtClean="0"/>
              <a:t>Клинический нейрофизиолог должен обладать базовыми знаниями нейрохирургии, чтобы понимать основные этапы операции, а также основы анестезиологии</a:t>
            </a:r>
          </a:p>
          <a:p>
            <a:r>
              <a:rPr lang="ru-RU" dirty="0" smtClean="0"/>
              <a:t>Нейрофизиолог должен уметь распознавать изменения электрофизиологических показателей, их правильно интерпретировать, провести дифференциальный диагноз изменений и потенциально предложить варианты решения проблемы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2089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ИОНМ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0721" y="1755168"/>
            <a:ext cx="1008011" cy="3560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ССВП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654130"/>
            <a:ext cx="1860885" cy="580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06390" y="1666127"/>
            <a:ext cx="1860885" cy="580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74580" y="1654130"/>
            <a:ext cx="1860885" cy="580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24725" y="1666127"/>
            <a:ext cx="1860885" cy="580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510960" y="1654129"/>
            <a:ext cx="1860885" cy="580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30977" y="3053302"/>
            <a:ext cx="5326345" cy="580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30978" y="3888072"/>
            <a:ext cx="5326344" cy="580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30978" y="4742819"/>
            <a:ext cx="5326344" cy="580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30978" y="5602360"/>
            <a:ext cx="5326344" cy="580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436992" y="1716961"/>
            <a:ext cx="1008011" cy="356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М</a:t>
            </a:r>
            <a:r>
              <a:rPr lang="ru-RU" dirty="0" smtClean="0"/>
              <a:t>ВП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650034" y="1716961"/>
            <a:ext cx="1008011" cy="356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А</a:t>
            </a:r>
            <a:r>
              <a:rPr lang="ru-RU" dirty="0" smtClean="0"/>
              <a:t>СВП</a:t>
            </a:r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837370" y="1716961"/>
            <a:ext cx="1008011" cy="356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ЭЭГ</a:t>
            </a:r>
            <a:endParaRPr lang="ru-RU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9937396" y="1740407"/>
            <a:ext cx="1008011" cy="356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ЭМГ</a:t>
            </a: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641807" y="3139189"/>
            <a:ext cx="5326346" cy="216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Диагностическая достоверность</a:t>
            </a:r>
            <a:endParaRPr lang="ru-RU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3915507" y="3958740"/>
            <a:ext cx="4454769" cy="475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Распознавание проблемы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3853249" y="4827213"/>
            <a:ext cx="4892593" cy="337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Правильная интерпретация</a:t>
            </a:r>
            <a:endParaRPr lang="ru-RU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502072" y="5686754"/>
            <a:ext cx="3594946" cy="496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Решение проблемы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781908" y="2414954"/>
            <a:ext cx="2907323" cy="46892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750722" y="2286412"/>
            <a:ext cx="1899312" cy="69328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8" idx="2"/>
          </p:cNvCxnSpPr>
          <p:nvPr/>
        </p:nvCxnSpPr>
        <p:spPr>
          <a:xfrm flipH="1">
            <a:off x="6094149" y="2234821"/>
            <a:ext cx="10874" cy="73051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6549138" y="2267794"/>
            <a:ext cx="1700354" cy="71189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7618848" y="2234728"/>
            <a:ext cx="2884568" cy="77949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1" idx="2"/>
          </p:cNvCxnSpPr>
          <p:nvPr/>
        </p:nvCxnSpPr>
        <p:spPr>
          <a:xfrm flipH="1">
            <a:off x="6094149" y="3633993"/>
            <a:ext cx="1" cy="45229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076747" y="4505003"/>
            <a:ext cx="7470" cy="38890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6074488" y="5323510"/>
            <a:ext cx="1" cy="45816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02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ИОНМ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824310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Нейрохирургия головного мозга (</a:t>
            </a:r>
            <a:r>
              <a:rPr lang="ru-RU" dirty="0" err="1" smtClean="0"/>
              <a:t>нейроонкология</a:t>
            </a:r>
            <a:r>
              <a:rPr lang="ru-RU" dirty="0" smtClean="0"/>
              <a:t>, сосудистая нейрохирургия, хирургия </a:t>
            </a:r>
            <a:r>
              <a:rPr lang="ru-RU" dirty="0" err="1" smtClean="0"/>
              <a:t>основая</a:t>
            </a:r>
            <a:r>
              <a:rPr lang="ru-RU" dirty="0" smtClean="0"/>
              <a:t> черепа, функциональная нейрохирургия)</a:t>
            </a:r>
          </a:p>
          <a:p>
            <a:r>
              <a:rPr lang="ru-RU" dirty="0" smtClean="0"/>
              <a:t>Спинальная нейрохирургия</a:t>
            </a:r>
          </a:p>
          <a:p>
            <a:r>
              <a:rPr lang="ru-RU" dirty="0" err="1" smtClean="0"/>
              <a:t>Эндоваскулярная</a:t>
            </a:r>
            <a:r>
              <a:rPr lang="ru-RU" dirty="0" smtClean="0"/>
              <a:t> нейрохирургия</a:t>
            </a:r>
          </a:p>
          <a:p>
            <a:r>
              <a:rPr lang="ru-RU" dirty="0" err="1" smtClean="0"/>
              <a:t>Нейрореанимация</a:t>
            </a:r>
            <a:endParaRPr lang="ru-RU" dirty="0" smtClean="0"/>
          </a:p>
          <a:p>
            <a:r>
              <a:rPr lang="ru-RU" dirty="0" smtClean="0"/>
              <a:t>Сосудистая нейрохирургия</a:t>
            </a:r>
          </a:p>
          <a:p>
            <a:r>
              <a:rPr lang="ru-RU" dirty="0" smtClean="0"/>
              <a:t>Кардиохирургия</a:t>
            </a:r>
          </a:p>
          <a:p>
            <a:r>
              <a:rPr lang="ru-RU" dirty="0" smtClean="0"/>
              <a:t>ЛОР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510" y="1690688"/>
            <a:ext cx="41432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3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Модальности ИОНМ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ИОНМ предлагает широкий спектр модальностей, каждая из которых имеет четкую область приложения</a:t>
            </a:r>
          </a:p>
          <a:p>
            <a:r>
              <a:rPr lang="ru-RU" dirty="0" smtClean="0"/>
              <a:t>Как правило используется несколько модальностей – </a:t>
            </a:r>
            <a:r>
              <a:rPr lang="ru-RU" dirty="0" err="1" smtClean="0"/>
              <a:t>мультимодальность</a:t>
            </a:r>
            <a:endParaRPr lang="ru-RU" dirty="0" smtClean="0"/>
          </a:p>
          <a:p>
            <a:r>
              <a:rPr lang="ru-RU" dirty="0" smtClean="0"/>
              <a:t>Модальности:</a:t>
            </a:r>
          </a:p>
          <a:p>
            <a:r>
              <a:rPr lang="ru-RU" dirty="0" smtClean="0"/>
              <a:t>Соматосенсорные вызванные потенциалы (ССВП)</a:t>
            </a:r>
          </a:p>
          <a:p>
            <a:r>
              <a:rPr lang="ru-RU" dirty="0" smtClean="0"/>
              <a:t>Двигательные (моторные) вызванные потенциалы (МВП)</a:t>
            </a:r>
          </a:p>
          <a:p>
            <a:r>
              <a:rPr lang="ru-RU" dirty="0" smtClean="0"/>
              <a:t>Акустические стволовые вызванные потенциалы (АСВП)</a:t>
            </a:r>
          </a:p>
          <a:p>
            <a:r>
              <a:rPr lang="ru-RU" dirty="0" smtClean="0"/>
              <a:t>Зрительные вызванные потенциалы (ЗВП)</a:t>
            </a:r>
          </a:p>
          <a:p>
            <a:r>
              <a:rPr lang="ru-RU" dirty="0" smtClean="0"/>
              <a:t>Электромиография (ЭМГ)</a:t>
            </a:r>
          </a:p>
          <a:p>
            <a:r>
              <a:rPr lang="ru-RU" dirty="0" smtClean="0"/>
              <a:t>Электроэнцефалография (ЭЭГ)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018" y="2326924"/>
            <a:ext cx="38481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5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Соматосенсорные вызванные потенциалы (ССВП)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275522" cy="435133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ССВП оценивает чувствительный восходящий путь: периферический нерв – сплетение – задние столбы спинного мозга – ствол головного мозга - постцентральной соматосенсорной коры головного мозга</a:t>
            </a:r>
          </a:p>
          <a:p>
            <a:r>
              <a:rPr lang="ru-RU" dirty="0" smtClean="0"/>
              <a:t>Проводится стимуляция периферических нервов, ответ получается от соматосенсорной коры головного мозга</a:t>
            </a:r>
          </a:p>
          <a:p>
            <a:r>
              <a:rPr lang="ru-RU" dirty="0" smtClean="0"/>
              <a:t>ССВП может дать информацию об уровне повреждения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17" y="1364739"/>
            <a:ext cx="43434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63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825</Words>
  <Application>Microsoft Office PowerPoint</Application>
  <PresentationFormat>Широкоэкранный</PresentationFormat>
  <Paragraphs>105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Тема Office</vt:lpstr>
      <vt:lpstr>Интраоперационный нейрофизиологический нейромониторинг</vt:lpstr>
      <vt:lpstr>Интраоперационный нейрофизиологический нейромониторинг (ИОНМ)</vt:lpstr>
      <vt:lpstr>Как работает ИОНМ</vt:lpstr>
      <vt:lpstr>Преимущества ИОНМ</vt:lpstr>
      <vt:lpstr>Нейрохирургическая бригада</vt:lpstr>
      <vt:lpstr>Алгоритм ИОНМ</vt:lpstr>
      <vt:lpstr>Применение ИОНМ</vt:lpstr>
      <vt:lpstr>Модальности ИОНМ</vt:lpstr>
      <vt:lpstr>Соматосенсорные вызванные потенциалы (ССВП)</vt:lpstr>
      <vt:lpstr>Презентация PowerPoint</vt:lpstr>
      <vt:lpstr>Двигательные (моторные) вызванные потенциалы (МВП)</vt:lpstr>
      <vt:lpstr>Презентация PowerPoint</vt:lpstr>
      <vt:lpstr>Акустические стволовые вызванные потенциалы (АСВП)</vt:lpstr>
      <vt:lpstr>Зрительные вызванные потенциалы (ЗВП)</vt:lpstr>
      <vt:lpstr>Электроэнцефалография (ЭЭГ)</vt:lpstr>
      <vt:lpstr>Презентация PowerPoint</vt:lpstr>
      <vt:lpstr>Презентация PowerPoint</vt:lpstr>
      <vt:lpstr>Презентация PowerPoint</vt:lpstr>
      <vt:lpstr>Электромиография (ЭМГ)</vt:lpstr>
      <vt:lpstr>Презентация PowerPoint</vt:lpstr>
      <vt:lpstr>Картирование функционально значимых зон головного мозга</vt:lpstr>
      <vt:lpstr>Картирование речевых центров</vt:lpstr>
      <vt:lpstr>Картирование речевых центров</vt:lpstr>
      <vt:lpstr>Картирование речевых центров</vt:lpstr>
      <vt:lpstr>Презентация PowerPoint</vt:lpstr>
      <vt:lpstr>Интраоперационное картирование речевой зоны – реверсия фазы ССВП</vt:lpstr>
      <vt:lpstr>Кортикальная и субкортикальная стимуляция проводящих путей</vt:lpstr>
      <vt:lpstr>Интраоперационное МРТ и РКТ </vt:lpstr>
      <vt:lpstr>Нейрохирургия с использованием портов</vt:lpstr>
      <vt:lpstr>Метаболическая нейронавигация (МН)</vt:lpstr>
      <vt:lpstr>Презентация PowerPoint</vt:lpstr>
      <vt:lpstr>Мониторинг оксигенации головного мозга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Интраоперационный нейрофизиологический нейромониторинг</dc:title>
  <dc:creator>nh_pichugin</dc:creator>
  <cp:lastModifiedBy>nh_pichugin</cp:lastModifiedBy>
  <cp:revision>28</cp:revision>
  <dcterms:created xsi:type="dcterms:W3CDTF">2022-10-10T17:42:27Z</dcterms:created>
  <dcterms:modified xsi:type="dcterms:W3CDTF">2022-10-10T20:41:52Z</dcterms:modified>
</cp:coreProperties>
</file>