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5" r:id="rId2"/>
    <p:sldId id="279" r:id="rId3"/>
    <p:sldId id="296" r:id="rId4"/>
    <p:sldId id="280" r:id="rId5"/>
    <p:sldId id="281" r:id="rId6"/>
    <p:sldId id="283" r:id="rId7"/>
    <p:sldId id="285" r:id="rId8"/>
    <p:sldId id="299" r:id="rId9"/>
    <p:sldId id="287" r:id="rId10"/>
    <p:sldId id="298" r:id="rId11"/>
    <p:sldId id="289" r:id="rId12"/>
    <p:sldId id="290" r:id="rId13"/>
    <p:sldId id="291" r:id="rId14"/>
    <p:sldId id="259" r:id="rId15"/>
    <p:sldId id="277" r:id="rId16"/>
    <p:sldId id="266" r:id="rId17"/>
    <p:sldId id="278" r:id="rId18"/>
    <p:sldId id="292" r:id="rId19"/>
    <p:sldId id="293" r:id="rId20"/>
    <p:sldId id="294" r:id="rId21"/>
    <p:sldId id="295" r:id="rId22"/>
    <p:sldId id="274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410072819062834E-2"/>
          <c:y val="0.10603581939247669"/>
          <c:w val="0.92464978586293833"/>
          <c:h val="0.7147023579313099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38100" cmpd="sng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 w="15875">
                <a:solidFill>
                  <a:srgbClr val="FF0000"/>
                </a:solidFill>
                <a:prstDash val="solid"/>
              </a:ln>
            </c:spPr>
          </c:marker>
          <c:dPt>
            <c:idx val="5"/>
            <c:bubble3D val="0"/>
            <c:spPr>
              <a:ln w="38100" cmpd="sng">
                <a:solidFill>
                  <a:srgbClr val="FF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DE-4EBE-B580-75F87823C3F5}"/>
              </c:ext>
            </c:extLst>
          </c:dPt>
          <c:dLbls>
            <c:dLbl>
              <c:idx val="2"/>
              <c:layout>
                <c:manualLayout>
                  <c:x val="-2.4366400628521453E-2"/>
                  <c:y val="-3.2553746957300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773-468A-84DA-CDE77FF552AE}"/>
                </c:ext>
              </c:extLst>
            </c:dLbl>
            <c:dLbl>
              <c:idx val="3"/>
              <c:layout>
                <c:manualLayout>
                  <c:x val="-2.9053737425234826E-2"/>
                  <c:y val="-2.7363814853463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773-468A-84DA-CDE77FF552AE}"/>
                </c:ext>
              </c:extLst>
            </c:dLbl>
            <c:dLbl>
              <c:idx val="4"/>
              <c:layout>
                <c:manualLayout>
                  <c:x val="-4.2987430432724842E-2"/>
                  <c:y val="-3.3997733184773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B2D-4880-A7BF-A8AD1AFB3484}"/>
                </c:ext>
              </c:extLst>
            </c:dLbl>
            <c:dLbl>
              <c:idx val="5"/>
              <c:layout>
                <c:manualLayout>
                  <c:x val="-3.8749265988893347E-2"/>
                  <c:y val="-3.365160149249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DE-4EBE-B580-75F87823C3F5}"/>
                </c:ext>
              </c:extLst>
            </c:dLbl>
            <c:dLbl>
              <c:idx val="6"/>
              <c:layout>
                <c:manualLayout>
                  <c:x val="-3.4032279633964518E-2"/>
                  <c:y val="-3.6980105192159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7DE-4EBE-B580-75F87823C3F5}"/>
                </c:ext>
              </c:extLst>
            </c:dLbl>
            <c:dLbl>
              <c:idx val="7"/>
              <c:layout>
                <c:manualLayout>
                  <c:x val="-3.6717471574254978E-2"/>
                  <c:y val="-3.8664994173586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773-468A-84DA-CDE77FF552AE}"/>
                </c:ext>
              </c:extLst>
            </c:dLbl>
            <c:dLbl>
              <c:idx val="8"/>
              <c:layout>
                <c:manualLayout>
                  <c:x val="-2.3232335783584308E-2"/>
                  <c:y val="-3.4377170346852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B4-4685-81E6-8178EF58D8D3}"/>
                </c:ext>
              </c:extLst>
            </c:dLbl>
            <c:dLbl>
              <c:idx val="9"/>
              <c:layout>
                <c:manualLayout>
                  <c:x val="-2.1327259397833465E-2"/>
                  <c:y val="-4.7089030424648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B8A-4FE7-BA68-C7A4FC7FEA9C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30</c:v>
                </c:pt>
                <c:pt idx="1">
                  <c:v>67</c:v>
                </c:pt>
                <c:pt idx="2">
                  <c:v>77</c:v>
                </c:pt>
                <c:pt idx="3">
                  <c:v>91</c:v>
                </c:pt>
                <c:pt idx="4">
                  <c:v>116</c:v>
                </c:pt>
                <c:pt idx="5">
                  <c:v>129</c:v>
                </c:pt>
                <c:pt idx="6">
                  <c:v>132</c:v>
                </c:pt>
                <c:pt idx="7">
                  <c:v>122</c:v>
                </c:pt>
                <c:pt idx="8">
                  <c:v>162</c:v>
                </c:pt>
                <c:pt idx="9">
                  <c:v>137</c:v>
                </c:pt>
                <c:pt idx="10">
                  <c:v>148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7DE-4EBE-B580-75F87823C3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8032128"/>
        <c:axId val="168033664"/>
      </c:lineChart>
      <c:catAx>
        <c:axId val="16803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168033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033664"/>
        <c:scaling>
          <c:orientation val="minMax"/>
          <c:min val="10"/>
        </c:scaling>
        <c:delete val="1"/>
        <c:axPos val="l"/>
        <c:title>
          <c:tx>
            <c:rich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Число оперированных больных</a:t>
                </a:r>
              </a:p>
            </c:rich>
          </c:tx>
          <c:layout>
            <c:manualLayout>
              <c:xMode val="edge"/>
              <c:yMode val="edge"/>
              <c:x val="1.872794045187649E-2"/>
              <c:y val="0.12827203253883102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16803212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8" b="1" i="0" u="none" strike="noStrike" baseline="0">
          <a:solidFill>
            <a:srgbClr val="FFFFFF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810493827160495E-2"/>
          <c:y val="4.9031070675151306E-2"/>
          <c:w val="0.90832753086419749"/>
          <c:h val="0.7964431903399621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Микрохирургический метод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 w="15875">
                <a:solidFill>
                  <a:srgbClr val="FF0000"/>
                </a:solidFill>
                <a:prstDash val="solid"/>
              </a:ln>
            </c:spPr>
          </c:marker>
          <c:dPt>
            <c:idx val="5"/>
            <c:bubble3D val="0"/>
            <c:spPr>
              <a:ln w="38100">
                <a:solidFill>
                  <a:srgbClr val="FF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5A-4A29-AE39-429DFF03ABE0}"/>
              </c:ext>
            </c:extLst>
          </c:dPt>
          <c:dLbls>
            <c:dLbl>
              <c:idx val="0"/>
              <c:layout>
                <c:manualLayout>
                  <c:x val="-2.5854004963898797E-2"/>
                  <c:y val="-4.7368664294509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35A-4A29-AE39-429DFF03ABE0}"/>
                </c:ext>
              </c:extLst>
            </c:dLbl>
            <c:dLbl>
              <c:idx val="1"/>
              <c:layout>
                <c:manualLayout>
                  <c:x val="-2.7224949888421807E-2"/>
                  <c:y val="2.839388734627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5A-4A29-AE39-429DFF03ABE0}"/>
                </c:ext>
              </c:extLst>
            </c:dLbl>
            <c:dLbl>
              <c:idx val="2"/>
              <c:layout>
                <c:manualLayout>
                  <c:x val="-3.5563997821350765E-2"/>
                  <c:y val="-4.1567976500021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35A-4A29-AE39-429DFF03ABE0}"/>
                </c:ext>
              </c:extLst>
            </c:dLbl>
            <c:dLbl>
              <c:idx val="3"/>
              <c:layout>
                <c:manualLayout>
                  <c:x val="-2.6441575342636803E-2"/>
                  <c:y val="3.34786690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35A-4A29-AE39-429DFF03ABE0}"/>
                </c:ext>
              </c:extLst>
            </c:dLbl>
            <c:dLbl>
              <c:idx val="4"/>
              <c:layout>
                <c:manualLayout>
                  <c:x val="-3.0541636840849401E-2"/>
                  <c:y val="-3.58960572253399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35A-4A29-AE39-429DFF03ABE0}"/>
                </c:ext>
              </c:extLst>
            </c:dLbl>
            <c:dLbl>
              <c:idx val="5"/>
              <c:layout>
                <c:manualLayout>
                  <c:x val="-2.3327991587391999E-2"/>
                  <c:y val="-3.6437275949004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5A-4A29-AE39-429DFF03ABE0}"/>
                </c:ext>
              </c:extLst>
            </c:dLbl>
            <c:dLbl>
              <c:idx val="6"/>
              <c:layout>
                <c:manualLayout>
                  <c:x val="-4.5906318082788673E-2"/>
                  <c:y val="4.280648639109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35A-4A29-AE39-429DFF03ABE0}"/>
                </c:ext>
              </c:extLst>
            </c:dLbl>
            <c:dLbl>
              <c:idx val="7"/>
              <c:layout>
                <c:manualLayout>
                  <c:x val="-3.4209963651913637E-2"/>
                  <c:y val="-3.9691289966923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35A-4A29-AE39-429DFF03ABE0}"/>
                </c:ext>
              </c:extLst>
            </c:dLbl>
            <c:dLbl>
              <c:idx val="8"/>
              <c:layout>
                <c:manualLayout>
                  <c:x val="-2.0751633986928104E-2"/>
                  <c:y val="-3.0870835596658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35A-4A29-AE39-429DFF03ABE0}"/>
                </c:ext>
              </c:extLst>
            </c:dLbl>
            <c:spPr>
              <a:noFill/>
              <a:ln w="30268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20</c:v>
                </c:pt>
                <c:pt idx="1">
                  <c:v>29</c:v>
                </c:pt>
                <c:pt idx="2">
                  <c:v>41</c:v>
                </c:pt>
                <c:pt idx="3">
                  <c:v>39</c:v>
                </c:pt>
                <c:pt idx="4">
                  <c:v>70</c:v>
                </c:pt>
                <c:pt idx="5">
                  <c:v>68</c:v>
                </c:pt>
                <c:pt idx="6">
                  <c:v>64</c:v>
                </c:pt>
                <c:pt idx="7">
                  <c:v>78</c:v>
                </c:pt>
                <c:pt idx="8">
                  <c:v>82</c:v>
                </c:pt>
                <c:pt idx="9">
                  <c:v>73</c:v>
                </c:pt>
                <c:pt idx="10">
                  <c:v>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D35A-4A29-AE39-429DFF03ABE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Внутрисосудситый метод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C000"/>
              </a:solidFill>
              <a:ln w="15875">
                <a:solidFill>
                  <a:srgbClr val="FFC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0120481927710795E-2"/>
                  <c:y val="3.888888888888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35A-4A29-AE39-429DFF03ABE0}"/>
                </c:ext>
              </c:extLst>
            </c:dLbl>
            <c:dLbl>
              <c:idx val="1"/>
              <c:layout>
                <c:manualLayout>
                  <c:x val="-2.4864024864024895E-2"/>
                  <c:y val="-4.4456789663201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35A-4A29-AE39-429DFF03ABE0}"/>
                </c:ext>
              </c:extLst>
            </c:dLbl>
            <c:dLbl>
              <c:idx val="2"/>
              <c:layout>
                <c:manualLayout>
                  <c:x val="-3.1389978213507627E-2"/>
                  <c:y val="5.5551419529945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35A-4A29-AE39-429DFF03ABE0}"/>
                </c:ext>
              </c:extLst>
            </c:dLbl>
            <c:dLbl>
              <c:idx val="3"/>
              <c:layout>
                <c:manualLayout>
                  <c:x val="-3.8897331154684099E-2"/>
                  <c:y val="-4.418332336091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35A-4A29-AE39-429DFF03ABE0}"/>
                </c:ext>
              </c:extLst>
            </c:dLbl>
            <c:dLbl>
              <c:idx val="4"/>
              <c:layout>
                <c:manualLayout>
                  <c:x val="-2.3859749455337691E-2"/>
                  <c:y val="3.5291327857235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35A-4A29-AE39-429DFF03ABE0}"/>
                </c:ext>
              </c:extLst>
            </c:dLbl>
            <c:dLbl>
              <c:idx val="5"/>
              <c:layout>
                <c:manualLayout>
                  <c:x val="-3.4274237472766887E-2"/>
                  <c:y val="6.0101966818045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35A-4A29-AE39-429DFF03ABE0}"/>
                </c:ext>
              </c:extLst>
            </c:dLbl>
            <c:dLbl>
              <c:idx val="6"/>
              <c:layout>
                <c:manualLayout>
                  <c:x val="-3.2605017681162217E-2"/>
                  <c:y val="-4.7627083684911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35A-4A29-AE39-429DFF03ABE0}"/>
                </c:ext>
              </c:extLst>
            </c:dLbl>
            <c:dLbl>
              <c:idx val="7"/>
              <c:layout>
                <c:manualLayout>
                  <c:x val="-1.383442265795207E-2"/>
                  <c:y val="5.836391694492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35A-4A29-AE39-429DFF03ABE0}"/>
                </c:ext>
              </c:extLst>
            </c:dLbl>
            <c:dLbl>
              <c:idx val="8"/>
              <c:layout>
                <c:manualLayout>
                  <c:x val="-2.370751633986928E-2"/>
                  <c:y val="5.5642871651772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35A-4A29-AE39-429DFF03ABE0}"/>
                </c:ext>
              </c:extLst>
            </c:dLbl>
            <c:spPr>
              <a:noFill/>
              <a:ln w="30268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10</c:v>
                </c:pt>
                <c:pt idx="1">
                  <c:v>38</c:v>
                </c:pt>
                <c:pt idx="2">
                  <c:v>36</c:v>
                </c:pt>
                <c:pt idx="3">
                  <c:v>52</c:v>
                </c:pt>
                <c:pt idx="4">
                  <c:v>46</c:v>
                </c:pt>
                <c:pt idx="5">
                  <c:v>61</c:v>
                </c:pt>
                <c:pt idx="6">
                  <c:v>68</c:v>
                </c:pt>
                <c:pt idx="7">
                  <c:v>44</c:v>
                </c:pt>
                <c:pt idx="8">
                  <c:v>80</c:v>
                </c:pt>
                <c:pt idx="9">
                  <c:v>64</c:v>
                </c:pt>
                <c:pt idx="10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D35A-4A29-AE39-429DFF03AB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008384"/>
        <c:axId val="213009920"/>
      </c:lineChart>
      <c:catAx>
        <c:axId val="21300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7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21300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00992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600">
                    <a:latin typeface="+mn-lt"/>
                  </a:defRPr>
                </a:pPr>
                <a:r>
                  <a:rPr lang="ru-RU" sz="1600" dirty="0" smtClean="0">
                    <a:solidFill>
                      <a:schemeClr val="tx1"/>
                    </a:solidFill>
                    <a:latin typeface="+mn-lt"/>
                  </a:rPr>
                  <a:t>Число оперированных больных </a:t>
                </a:r>
                <a:endParaRPr lang="ru-RU" sz="1600" dirty="0">
                  <a:solidFill>
                    <a:schemeClr val="tx1"/>
                  </a:solidFill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823876543209877E-2"/>
              <c:y val="0.17278704733603184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2130083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0554834430173461E-2"/>
          <c:y val="1.7640573318632863E-2"/>
          <c:w val="0.41529181180246205"/>
          <c:h val="0.17842446835986364"/>
        </c:manualLayout>
      </c:layout>
      <c:overlay val="0"/>
      <c:spPr>
        <a:noFill/>
        <a:ln w="30268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32" b="1" i="0" u="none" strike="noStrike" baseline="0">
          <a:solidFill>
            <a:srgbClr val="FFFFFF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361419438244235E-2"/>
          <c:y val="4.5645059509268164E-2"/>
          <c:w val="0.94459901318357253"/>
          <c:h val="0.7985241646337760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Микрохирургический метод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 w="13498">
                <a:solidFill>
                  <a:srgbClr val="FF0000"/>
                </a:solidFill>
                <a:prstDash val="solid"/>
              </a:ln>
            </c:spPr>
          </c:marker>
          <c:dPt>
            <c:idx val="5"/>
            <c:bubble3D val="0"/>
            <c:spPr>
              <a:ln w="38100">
                <a:solidFill>
                  <a:srgbClr val="FF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6F-4493-934E-1BEB0FA641CA}"/>
              </c:ext>
            </c:extLst>
          </c:dPt>
          <c:dLbls>
            <c:dLbl>
              <c:idx val="0"/>
              <c:layout>
                <c:manualLayout>
                  <c:x val="3.3939686628031802E-3"/>
                  <c:y val="-3.2292960867328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6F-4493-934E-1BEB0FA641CA}"/>
                </c:ext>
              </c:extLst>
            </c:dLbl>
            <c:dLbl>
              <c:idx val="1"/>
              <c:layout>
                <c:manualLayout>
                  <c:x val="-1.9484872051253564E-2"/>
                  <c:y val="-4.1808598647769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06F-4493-934E-1BEB0FA641CA}"/>
                </c:ext>
              </c:extLst>
            </c:dLbl>
            <c:dLbl>
              <c:idx val="2"/>
              <c:layout>
                <c:manualLayout>
                  <c:x val="-2.45457599596853E-2"/>
                  <c:y val="3.1983539745974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06F-4493-934E-1BEB0FA641CA}"/>
                </c:ext>
              </c:extLst>
            </c:dLbl>
            <c:dLbl>
              <c:idx val="3"/>
              <c:layout>
                <c:manualLayout>
                  <c:x val="-2.3905880178087983E-2"/>
                  <c:y val="3.26993383796685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06F-4493-934E-1BEB0FA641CA}"/>
                </c:ext>
              </c:extLst>
            </c:dLbl>
            <c:dLbl>
              <c:idx val="4"/>
              <c:layout>
                <c:manualLayout>
                  <c:x val="-2.8987608398768898E-2"/>
                  <c:y val="-4.9233178374455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06F-4493-934E-1BEB0FA641CA}"/>
                </c:ext>
              </c:extLst>
            </c:dLbl>
            <c:dLbl>
              <c:idx val="5"/>
              <c:layout>
                <c:manualLayout>
                  <c:x val="-1.8685040289618104E-2"/>
                  <c:y val="-4.4101433296582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06F-4493-934E-1BEB0FA641CA}"/>
                </c:ext>
              </c:extLst>
            </c:dLbl>
            <c:dLbl>
              <c:idx val="6"/>
              <c:layout>
                <c:manualLayout>
                  <c:x val="-1.0736679964932484E-2"/>
                  <c:y val="-3.4136007350441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09-45B4-94F8-249A327E3C88}"/>
                </c:ext>
              </c:extLst>
            </c:dLbl>
            <c:dLbl>
              <c:idx val="7"/>
              <c:layout>
                <c:manualLayout>
                  <c:x val="-2.0156490548669196E-2"/>
                  <c:y val="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3565336174768458E-2"/>
                  <c:y val="-3.7073486050256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09-45B4-94F8-249A327E3C88}"/>
                </c:ext>
              </c:extLst>
            </c:dLbl>
            <c:dLbl>
              <c:idx val="9"/>
              <c:layout>
                <c:manualLayout>
                  <c:x val="-3.3670501257436043E-2"/>
                  <c:y val="2.9395345940296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889">
                <a:noFill/>
              </a:ln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6</c:v>
                </c:pt>
                <c:pt idx="4">
                  <c:v>24</c:v>
                </c:pt>
                <c:pt idx="5">
                  <c:v>24</c:v>
                </c:pt>
                <c:pt idx="6">
                  <c:v>17</c:v>
                </c:pt>
                <c:pt idx="7">
                  <c:v>16</c:v>
                </c:pt>
                <c:pt idx="8">
                  <c:v>33</c:v>
                </c:pt>
                <c:pt idx="9">
                  <c:v>19</c:v>
                </c:pt>
                <c:pt idx="10">
                  <c:v>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06F-4493-934E-1BEB0FA641C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Внутрисосудистый метод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C000"/>
              </a:solidFill>
              <a:ln w="13498">
                <a:solidFill>
                  <a:srgbClr val="FFC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7302786462879786E-2"/>
                  <c:y val="-4.7703776961290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06F-4493-934E-1BEB0FA641CA}"/>
                </c:ext>
              </c:extLst>
            </c:dLbl>
            <c:dLbl>
              <c:idx val="1"/>
              <c:layout>
                <c:manualLayout>
                  <c:x val="-3.6392272633893594E-2"/>
                  <c:y val="-5.6038601463010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06F-4493-934E-1BEB0FA641CA}"/>
                </c:ext>
              </c:extLst>
            </c:dLbl>
            <c:dLbl>
              <c:idx val="2"/>
              <c:layout>
                <c:manualLayout>
                  <c:x val="-2.02020202020202E-2"/>
                  <c:y val="-3.7788271213721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06F-4493-934E-1BEB0FA641CA}"/>
                </c:ext>
              </c:extLst>
            </c:dLbl>
            <c:dLbl>
              <c:idx val="3"/>
              <c:layout>
                <c:manualLayout>
                  <c:x val="-2.3878696017902774E-2"/>
                  <c:y val="-3.6759556477851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06F-4493-934E-1BEB0FA641CA}"/>
                </c:ext>
              </c:extLst>
            </c:dLbl>
            <c:dLbl>
              <c:idx val="5"/>
              <c:layout>
                <c:manualLayout>
                  <c:x val="-2.7998740880642893E-2"/>
                  <c:y val="4.909151959306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06F-4493-934E-1BEB0FA641CA}"/>
                </c:ext>
              </c:extLst>
            </c:dLbl>
            <c:dLbl>
              <c:idx val="6"/>
              <c:layout>
                <c:manualLayout>
                  <c:x val="-2.1473359929864978E-2"/>
                  <c:y val="5.1204011025661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309-45B4-94F8-249A327E3C88}"/>
                </c:ext>
              </c:extLst>
            </c:dLbl>
            <c:dLbl>
              <c:idx val="7"/>
              <c:layout>
                <c:manualLayout>
                  <c:x val="-3.0234735823003792E-2"/>
                  <c:y val="-5.983958131636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045209262462901E-2"/>
                  <c:y val="3.4237515276080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309-45B4-94F8-249A327E3C88}"/>
                </c:ext>
              </c:extLst>
            </c:dLbl>
            <c:spPr>
              <a:noFill/>
              <a:ln w="26889">
                <a:noFill/>
              </a:ln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</c:v>
                </c:pt>
                <c:pt idx="1">
                  <c:v>9</c:v>
                </c:pt>
                <c:pt idx="2">
                  <c:v>12</c:v>
                </c:pt>
                <c:pt idx="3">
                  <c:v>10</c:v>
                </c:pt>
                <c:pt idx="4">
                  <c:v>14</c:v>
                </c:pt>
                <c:pt idx="5">
                  <c:v>23</c:v>
                </c:pt>
                <c:pt idx="6">
                  <c:v>11</c:v>
                </c:pt>
                <c:pt idx="7">
                  <c:v>16</c:v>
                </c:pt>
                <c:pt idx="8">
                  <c:v>13</c:v>
                </c:pt>
                <c:pt idx="9">
                  <c:v>12</c:v>
                </c:pt>
                <c:pt idx="10">
                  <c:v>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006F-4493-934E-1BEB0FA641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206912"/>
        <c:axId val="213208448"/>
      </c:lineChart>
      <c:catAx>
        <c:axId val="21320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3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13208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208448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Число оперированных больных</a:t>
                </a:r>
              </a:p>
            </c:rich>
          </c:tx>
          <c:layout>
            <c:manualLayout>
              <c:xMode val="edge"/>
              <c:yMode val="edge"/>
              <c:x val="0"/>
              <c:y val="0.15030574736877986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213206912"/>
        <c:crosses val="autoZero"/>
        <c:crossBetween val="between"/>
      </c:valAx>
      <c:spPr>
        <a:noFill/>
        <a:ln w="13443">
          <a:solidFill>
            <a:schemeClr val="bg1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6058744795551817E-2"/>
          <c:y val="1.9408061802656848E-2"/>
          <c:w val="0.44364685641668394"/>
          <c:h val="0.15896015510624206"/>
        </c:manualLayout>
      </c:layout>
      <c:overlay val="0"/>
      <c:spPr>
        <a:noFill/>
        <a:ln w="26889">
          <a:noFill/>
        </a:ln>
      </c:spPr>
      <c:txPr>
        <a:bodyPr/>
        <a:lstStyle/>
        <a:p>
          <a:pPr>
            <a:defRPr sz="14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+mn-lt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636988651835727E-2"/>
          <c:y val="4.9031070675151306E-2"/>
          <c:w val="0.88750084883551128"/>
          <c:h val="0.7964431903399621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Микрохирургический метод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 w="15875">
                <a:solidFill>
                  <a:srgbClr val="FF0000"/>
                </a:solidFill>
                <a:prstDash val="solid"/>
              </a:ln>
            </c:spPr>
          </c:marker>
          <c:dPt>
            <c:idx val="5"/>
            <c:bubble3D val="0"/>
            <c:spPr>
              <a:ln w="38100">
                <a:solidFill>
                  <a:srgbClr val="FF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F2-4FC4-823E-7FE04C471EF5}"/>
              </c:ext>
            </c:extLst>
          </c:dPt>
          <c:dLbls>
            <c:dLbl>
              <c:idx val="0"/>
              <c:layout>
                <c:manualLayout>
                  <c:x val="-3.0018791569162786E-2"/>
                  <c:y val="-2.6802215456424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7F2-4FC4-823E-7FE04C471EF5}"/>
                </c:ext>
              </c:extLst>
            </c:dLbl>
            <c:dLbl>
              <c:idx val="1"/>
              <c:layout>
                <c:manualLayout>
                  <c:x val="-1.8377771495215609E-2"/>
                  <c:y val="-3.4223912302110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7F2-4FC4-823E-7FE04C471EF5}"/>
                </c:ext>
              </c:extLst>
            </c:dLbl>
            <c:dLbl>
              <c:idx val="2"/>
              <c:layout>
                <c:manualLayout>
                  <c:x val="-3.5563997821350765E-2"/>
                  <c:y val="-4.1567976500021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7F2-4FC4-823E-7FE04C471EF5}"/>
                </c:ext>
              </c:extLst>
            </c:dLbl>
            <c:dLbl>
              <c:idx val="3"/>
              <c:layout>
                <c:manualLayout>
                  <c:x val="-3.5094664180231619E-2"/>
                  <c:y val="-3.4663706930978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7F2-4FC4-823E-7FE04C471EF5}"/>
                </c:ext>
              </c:extLst>
            </c:dLbl>
            <c:dLbl>
              <c:idx val="4"/>
              <c:layout>
                <c:manualLayout>
                  <c:x val="-3.0541636840849401E-2"/>
                  <c:y val="-3.58960572253399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7F2-4FC4-823E-7FE04C471EF5}"/>
                </c:ext>
              </c:extLst>
            </c:dLbl>
            <c:dLbl>
              <c:idx val="5"/>
              <c:layout>
                <c:manualLayout>
                  <c:x val="-6.0219059746891446E-3"/>
                  <c:y val="2.6837679295366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7F2-4FC4-823E-7FE04C471EF5}"/>
                </c:ext>
              </c:extLst>
            </c:dLbl>
            <c:dLbl>
              <c:idx val="6"/>
              <c:layout>
                <c:manualLayout>
                  <c:x val="-2.083931031399975E-2"/>
                  <c:y val="5.5851935853661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7F2-4FC4-823E-7FE04C471EF5}"/>
                </c:ext>
              </c:extLst>
            </c:dLbl>
            <c:dLbl>
              <c:idx val="7"/>
              <c:layout>
                <c:manualLayout>
                  <c:x val="-3.4209963651913637E-2"/>
                  <c:y val="-3.9691289966923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7F2-4FC4-823E-7FE04C471EF5}"/>
                </c:ext>
              </c:extLst>
            </c:dLbl>
            <c:dLbl>
              <c:idx val="8"/>
              <c:layout>
                <c:manualLayout>
                  <c:x val="-2.0751633986928104E-2"/>
                  <c:y val="-3.0870835596658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7F2-4FC4-823E-7FE04C471EF5}"/>
                </c:ext>
              </c:extLst>
            </c:dLbl>
            <c:dLbl>
              <c:idx val="9"/>
              <c:layout>
                <c:manualLayout>
                  <c:x val="-2.4757048448655866E-2"/>
                  <c:y val="-4.3805825599925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A0-444C-9B5C-70ED96561358}"/>
                </c:ext>
              </c:extLst>
            </c:dLbl>
            <c:dLbl>
              <c:idx val="10"/>
              <c:layout>
                <c:manualLayout>
                  <c:x val="-1.3753915804808758E-2"/>
                  <c:y val="-2.4336569777736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A0-444C-9B5C-70ED96561358}"/>
                </c:ext>
              </c:extLst>
            </c:dLbl>
            <c:spPr>
              <a:noFill/>
              <a:ln w="30268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15</c:v>
                </c:pt>
                <c:pt idx="5">
                  <c:v>19</c:v>
                </c:pt>
                <c:pt idx="6">
                  <c:v>28</c:v>
                </c:pt>
                <c:pt idx="7">
                  <c:v>31</c:v>
                </c:pt>
                <c:pt idx="8">
                  <c:v>24</c:v>
                </c:pt>
                <c:pt idx="9">
                  <c:v>24</c:v>
                </c:pt>
                <c:pt idx="10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47F2-4FC4-823E-7FE04C471EF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Внутрисосудистый метод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C000"/>
              </a:solidFill>
              <a:ln w="15875">
                <a:solidFill>
                  <a:srgbClr val="FFC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2230014147375375E-2"/>
                  <c:y val="-3.3419001483271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7F2-4FC4-823E-7FE04C471EF5}"/>
                </c:ext>
              </c:extLst>
            </c:dLbl>
            <c:dLbl>
              <c:idx val="1"/>
              <c:layout>
                <c:manualLayout>
                  <c:x val="-2.633850019244378E-2"/>
                  <c:y val="-4.1847761328945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7F2-4FC4-823E-7FE04C471EF5}"/>
                </c:ext>
              </c:extLst>
            </c:dLbl>
            <c:dLbl>
              <c:idx val="2"/>
              <c:layout>
                <c:manualLayout>
                  <c:x val="-2.3823204830425972E-2"/>
                  <c:y val="-4.1093183116184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7F2-4FC4-823E-7FE04C471EF5}"/>
                </c:ext>
              </c:extLst>
            </c:dLbl>
            <c:dLbl>
              <c:idx val="3"/>
              <c:layout>
                <c:manualLayout>
                  <c:x val="-3.0050139877312011E-2"/>
                  <c:y val="-3.3747087899219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7F2-4FC4-823E-7FE04C471EF5}"/>
                </c:ext>
              </c:extLst>
            </c:dLbl>
            <c:dLbl>
              <c:idx val="4"/>
              <c:layout>
                <c:manualLayout>
                  <c:x val="-2.3859749455337691E-2"/>
                  <c:y val="3.5291327857235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7F2-4FC4-823E-7FE04C471EF5}"/>
                </c:ext>
              </c:extLst>
            </c:dLbl>
            <c:dLbl>
              <c:idx val="5"/>
              <c:layout>
                <c:manualLayout>
                  <c:x val="-4.0043006151814713E-2"/>
                  <c:y val="-3.2376835878005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7F2-4FC4-823E-7FE04C471EF5}"/>
                </c:ext>
              </c:extLst>
            </c:dLbl>
            <c:dLbl>
              <c:idx val="6"/>
              <c:layout>
                <c:manualLayout>
                  <c:x val="-3.2605017681162217E-2"/>
                  <c:y val="-4.7627083684911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7F2-4FC4-823E-7FE04C471EF5}"/>
                </c:ext>
              </c:extLst>
            </c:dLbl>
            <c:dLbl>
              <c:idx val="7"/>
              <c:layout>
                <c:manualLayout>
                  <c:x val="-1.6783535868560136E-2"/>
                  <c:y val="3.1927101951261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7F2-4FC4-823E-7FE04C471EF5}"/>
                </c:ext>
              </c:extLst>
            </c:dLbl>
            <c:dLbl>
              <c:idx val="8"/>
              <c:layout>
                <c:manualLayout>
                  <c:x val="-2.3707564404808829E-2"/>
                  <c:y val="-3.8284007379376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7F2-4FC4-823E-7FE04C471EF5}"/>
                </c:ext>
              </c:extLst>
            </c:dLbl>
            <c:dLbl>
              <c:idx val="9"/>
              <c:layout>
                <c:manualLayout>
                  <c:x val="-1.1003132643847108E-2"/>
                  <c:y val="-3.8938511644377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2A0-444C-9B5C-70ED96561358}"/>
                </c:ext>
              </c:extLst>
            </c:dLbl>
            <c:dLbl>
              <c:idx val="10"/>
              <c:layout>
                <c:manualLayout>
                  <c:x val="-1.3753915804808758E-2"/>
                  <c:y val="-3.8938511644377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2A0-444C-9B5C-70ED96561358}"/>
                </c:ext>
              </c:extLst>
            </c:dLbl>
            <c:spPr>
              <a:noFill/>
              <a:ln w="30268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</c:v>
                </c:pt>
                <c:pt idx="1">
                  <c:v>10</c:v>
                </c:pt>
                <c:pt idx="2">
                  <c:v>6</c:v>
                </c:pt>
                <c:pt idx="3">
                  <c:v>15</c:v>
                </c:pt>
                <c:pt idx="4">
                  <c:v>13</c:v>
                </c:pt>
                <c:pt idx="5">
                  <c:v>20</c:v>
                </c:pt>
                <c:pt idx="6">
                  <c:v>28</c:v>
                </c:pt>
                <c:pt idx="7">
                  <c:v>18</c:v>
                </c:pt>
                <c:pt idx="8">
                  <c:v>38</c:v>
                </c:pt>
                <c:pt idx="9">
                  <c:v>34</c:v>
                </c:pt>
                <c:pt idx="10">
                  <c:v>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47F2-4FC4-823E-7FE04C471E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351424"/>
        <c:axId val="213406464"/>
      </c:lineChart>
      <c:catAx>
        <c:axId val="21335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7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ru-RU"/>
          </a:p>
        </c:txPr>
        <c:crossAx val="213406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40646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ru-RU" b="1"/>
                  <a:t>Число оперированных больных</a:t>
                </a:r>
              </a:p>
            </c:rich>
          </c:tx>
          <c:layout>
            <c:manualLayout>
              <c:xMode val="edge"/>
              <c:yMode val="edge"/>
              <c:x val="2.597613697120774E-2"/>
              <c:y val="0.14268204995459796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2133514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99716355863672E-3"/>
          <c:y val="1.7640653954088446E-2"/>
          <c:w val="0.41529181180246205"/>
          <c:h val="0.17842446835986364"/>
        </c:manualLayout>
      </c:layout>
      <c:overlay val="0"/>
      <c:spPr>
        <a:noFill/>
        <a:ln w="30268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010B1-0AA7-45EE-BD64-39B5419E2401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B7DBD-6586-4E17-953A-1955732A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1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Нужно</a:t>
            </a:r>
            <a:r>
              <a:rPr lang="ru-RU" baseline="0" dirty="0" smtClean="0"/>
              <a:t> указать сумму пациентов для каждого метода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5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7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001B8B-7E03-413C-89CA-62E9A769E0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FD21A4-65C1-4D87-BC96-D3C5117AB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01B8B-7E03-413C-89CA-62E9A769E0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D21A4-65C1-4D87-BC96-D3C5117AB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01B8B-7E03-413C-89CA-62E9A769E0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D21A4-65C1-4D87-BC96-D3C5117AB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1BA09C-B565-47B4-BCE8-AC90BC329A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50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96E15A-7E49-431A-A0CB-92C502F954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1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01B8B-7E03-413C-89CA-62E9A769E0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D21A4-65C1-4D87-BC96-D3C5117AB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01B8B-7E03-413C-89CA-62E9A769E0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D21A4-65C1-4D87-BC96-D3C5117AB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01B8B-7E03-413C-89CA-62E9A769E0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D21A4-65C1-4D87-BC96-D3C5117AB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01B8B-7E03-413C-89CA-62E9A769E0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D21A4-65C1-4D87-BC96-D3C5117AB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01B8B-7E03-413C-89CA-62E9A769E0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D21A4-65C1-4D87-BC96-D3C5117AB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01B8B-7E03-413C-89CA-62E9A769E0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D21A4-65C1-4D87-BC96-D3C5117AB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001B8B-7E03-413C-89CA-62E9A769E0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D21A4-65C1-4D87-BC96-D3C5117AB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001B8B-7E03-413C-89CA-62E9A769E0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FD21A4-65C1-4D87-BC96-D3C5117AB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001B8B-7E03-413C-89CA-62E9A769E0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FD21A4-65C1-4D87-BC96-D3C5117AB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563888" y="974919"/>
            <a:ext cx="5507037" cy="16619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Нейрохирургическое лечение в остром периоде инсульта</a:t>
            </a:r>
            <a:endParaRPr lang="en-US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510247" y="4149080"/>
            <a:ext cx="5580062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Главный внештатный нейрохирург МЗ РТ,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проф. В.И. Данилов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4" descr="IMG_0512"/>
          <p:cNvPicPr>
            <a:picLocks noChangeAspect="1" noChangeArrowheads="1"/>
          </p:cNvPicPr>
          <p:nvPr/>
        </p:nvPicPr>
        <p:blipFill>
          <a:blip r:embed="rId2" cstate="print"/>
          <a:srcRect l="46548" r="11800"/>
          <a:stretch>
            <a:fillRect/>
          </a:stretch>
        </p:blipFill>
        <p:spPr bwMode="auto">
          <a:xfrm>
            <a:off x="0" y="0"/>
            <a:ext cx="3419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248170" y="6165304"/>
            <a:ext cx="2590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Наб.Челны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26.06.18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1\Desktop\Азамат\5 съезд нейрохирургов\фото презент\Куч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2" y="1052736"/>
            <a:ext cx="38481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C:\Users\1\Desktop\Азамат\5 съезд нейрохирургов\фото презент\Куч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8481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4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900113" y="260350"/>
            <a:ext cx="597693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 dirty="0">
                <a:latin typeface="Arial" pitchFamily="34" charset="0"/>
              </a:rPr>
              <a:t>ЭНДАРТЕРЭКТОМИЯ</a:t>
            </a:r>
            <a:r>
              <a:rPr lang="ru-RU" sz="3200" dirty="0">
                <a:latin typeface="Arial" pitchFamily="34" charset="0"/>
              </a:rPr>
              <a:t> </a:t>
            </a:r>
          </a:p>
          <a:p>
            <a:endParaRPr lang="ru-RU" sz="2800" u="sng" dirty="0" smtClean="0">
              <a:latin typeface="Arial" pitchFamily="34" charset="0"/>
            </a:endParaRPr>
          </a:p>
          <a:p>
            <a:r>
              <a:rPr lang="ru-RU" sz="2800" u="sng" dirty="0" smtClean="0">
                <a:latin typeface="Arial" pitchFamily="34" charset="0"/>
              </a:rPr>
              <a:t>Схема операции:</a:t>
            </a:r>
            <a:endParaRPr lang="ru-RU" sz="2800" dirty="0">
              <a:latin typeface="Arial" pitchFamily="34" charset="0"/>
            </a:endParaRPr>
          </a:p>
        </p:txBody>
      </p:sp>
      <p:pic>
        <p:nvPicPr>
          <p:cNvPr id="78852" name="Picture 4" descr="k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4157663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53" name="Picture 5" descr="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73238"/>
            <a:ext cx="4176712" cy="45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7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79388" y="1484313"/>
          <a:ext cx="4464050" cy="22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4175640" imgH="2136600" progId="Word.Document.8">
                  <p:embed/>
                </p:oleObj>
              </mc:Choice>
              <mc:Fallback>
                <p:oleObj name="Document" r:id="rId3" imgW="4175640" imgH="2136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84313"/>
                        <a:ext cx="4464050" cy="226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875" name="Picture 3" descr="CRD2_M3_F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789363"/>
            <a:ext cx="4464050" cy="285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6" name="Picture 4" descr="Без имени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484313"/>
            <a:ext cx="4171950" cy="515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333375"/>
            <a:ext cx="8649593" cy="647700"/>
          </a:xfrm>
          <a:noFill/>
          <a:ln/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КАРОТИДНАЯ АНГИОПЛАСТИКА И СТЕНТИРОВАНИЕ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9200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ЭИКМА </a:t>
            </a:r>
            <a:br>
              <a:rPr lang="ru-RU" sz="32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ru-RU" sz="3200" b="1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интраоперационный</a:t>
            </a:r>
            <a:r>
              <a:rPr lang="ru-RU" sz="32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слайд)</a:t>
            </a:r>
          </a:p>
        </p:txBody>
      </p:sp>
      <p:pic>
        <p:nvPicPr>
          <p:cNvPr id="84995" name="Picture 3" descr="ec_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0675" y="1981200"/>
            <a:ext cx="342106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4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793001"/>
          </a:xfrm>
        </p:spPr>
        <p:txBody>
          <a:bodyPr>
            <a:noAutofit/>
          </a:bodyPr>
          <a:lstStyle/>
          <a:p>
            <a:pPr marL="0" indent="266700"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Прогнозируемое ежегодное число больных с хирургической сосудистой патологией в Республике Татарстан: </a:t>
            </a:r>
          </a:p>
          <a:p>
            <a:pPr marL="0" indent="266700" algn="ctr">
              <a:buNone/>
            </a:pP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26670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гемодинамически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значимые стенозы и окклюзии магистральных сосудов головного мозга –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1420-2000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больных;</a:t>
            </a:r>
          </a:p>
          <a:p>
            <a:pPr marL="0" indent="26670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нетравматические внутримозговые кровоизлияния –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93-150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пациентов;</a:t>
            </a:r>
          </a:p>
          <a:p>
            <a:pPr marL="0" indent="26670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разорвавшиеся аневризмы головного мозга –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140-250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больных;</a:t>
            </a:r>
          </a:p>
          <a:p>
            <a:pPr>
              <a:buNone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Хирургическая помощь больным с аневризмами головного мозга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36429"/>
              </p:ext>
            </p:extLst>
          </p:nvPr>
        </p:nvGraphicFramePr>
        <p:xfrm>
          <a:off x="467544" y="1484784"/>
          <a:ext cx="8208911" cy="39604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45995"/>
                <a:gridCol w="952820"/>
                <a:gridCol w="879526"/>
                <a:gridCol w="1026114"/>
                <a:gridCol w="586351"/>
                <a:gridCol w="659645"/>
                <a:gridCol w="732938"/>
                <a:gridCol w="640748"/>
                <a:gridCol w="742387"/>
                <a:gridCol w="742387"/>
              </a:tblGrid>
              <a:tr h="5795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Лечебные учреждения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lang="ru-RU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операций (открытых/</a:t>
                      </a:r>
                      <a:r>
                        <a:rPr lang="ru-RU" sz="15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эндоваскулярных</a:t>
                      </a:r>
                      <a:r>
                        <a:rPr lang="ru-RU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 после операций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Послеоперационная летальность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9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ctr"/>
                        </a:tabLs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НХО МКДЦ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83/84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73/64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58/90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0/2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0/1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0/2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0/2,4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0/1,6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0/2,2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9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НХО №1 РКБ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37/16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27/20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4/0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33/0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0/6,2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3,7/15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9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НХО 7 гор.кл.б-цы г. Казань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16/5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22/7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27/5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4/0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7/0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12,5/0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17,1/0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29/0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9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НХО БСМП    г. Н.Челны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3/14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11/10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21/11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2/3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5/1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33/7,1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18,1/30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24/9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9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5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123/106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143/97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133/131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5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5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en-US" sz="15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13/6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5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en-US" sz="15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,9</a:t>
                      </a:r>
                      <a:r>
                        <a:rPr lang="ru-RU" sz="15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/5,</a:t>
                      </a:r>
                      <a:r>
                        <a:rPr lang="en-US" sz="15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9,7/4,5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8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193395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ирургическая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помощь больным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нетравматическими внутричерепными кровоизлияниями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619"/>
              </p:ext>
            </p:extLst>
          </p:nvPr>
        </p:nvGraphicFramePr>
        <p:xfrm>
          <a:off x="395536" y="1052736"/>
          <a:ext cx="8496941" cy="42373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100159"/>
                <a:gridCol w="708594"/>
                <a:gridCol w="708594"/>
                <a:gridCol w="708594"/>
                <a:gridCol w="708594"/>
                <a:gridCol w="708594"/>
                <a:gridCol w="708594"/>
                <a:gridCol w="708594"/>
                <a:gridCol w="718312"/>
                <a:gridCol w="71831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Нейрохирургическое отделение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операций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 после операций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Послеоперационная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летальность %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МКДЦ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15/3*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68580" marR="68580" marT="0" marB="0"/>
                </a:tc>
              </a:tr>
              <a:tr h="247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РКБ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16/0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12,5/0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РКБ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8/0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5/0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62/0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ГКБ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34/10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8/0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23,5/0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БСМП 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Н.Челны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24/20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5/5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20,8/25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ГКБ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100/0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МСЧ г. Альметьевск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21/0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14,3/0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г. Нижнекамск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11/0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4/0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36,3/0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г. Буинск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5/0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40/0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146/33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32/5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22/15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3153" y="1484784"/>
            <a:ext cx="79208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Реконструктивные вмешательства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прекраниальных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участках сонных артерий выполняют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преимущественно сосудистые хирурги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 хирургия освоена в нейрохирургическом отделении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МКДЦ (27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эндартерэктомий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20 ЭИКМА)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50DF5-2BDC-4E54-9C19-035518B06764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0" y="260648"/>
            <a:ext cx="9144000" cy="122413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Динамика числа пациентов с аневризмами артерий головного мозга, оперированных в 2007 – 201</a:t>
            </a:r>
            <a:r>
              <a:rPr lang="en-US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</a:t>
            </a:r>
            <a:r>
              <a:rPr lang="ru-RU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гг. </a:t>
            </a:r>
            <a:endParaRPr lang="en-US" sz="2400" b="1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 = 1211</a:t>
            </a:r>
            <a:r>
              <a:rPr lang="ru-RU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080061"/>
              </p:ext>
            </p:extLst>
          </p:nvPr>
        </p:nvGraphicFramePr>
        <p:xfrm>
          <a:off x="467544" y="1340768"/>
          <a:ext cx="8128283" cy="489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49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50DF5-2BDC-4E54-9C19-035518B06764}" type="slidenum">
              <a:rPr lang="en-US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395537" y="116632"/>
            <a:ext cx="8640960" cy="122413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fontAlgn="auto">
              <a:spcAft>
                <a:spcPts val="0"/>
              </a:spcAft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Д</a:t>
            </a:r>
            <a:r>
              <a:rPr lang="ru-RU" sz="2000" dirty="0" smtClean="0"/>
              <a:t>инамика числа пациентов</a:t>
            </a:r>
            <a:r>
              <a:rPr lang="en-US" sz="2000" dirty="0" smtClean="0"/>
              <a:t> </a:t>
            </a:r>
            <a:r>
              <a:rPr lang="ru-RU" sz="2000" dirty="0" smtClean="0"/>
              <a:t>с аневризмами </a:t>
            </a:r>
            <a:r>
              <a:rPr lang="ru-RU" sz="2000" dirty="0"/>
              <a:t>артерий головного </a:t>
            </a:r>
            <a:r>
              <a:rPr lang="ru-RU" sz="2000" dirty="0" smtClean="0"/>
              <a:t>мозга</a:t>
            </a:r>
            <a:r>
              <a:rPr lang="en-US" sz="2000" dirty="0" smtClean="0"/>
              <a:t>,</a:t>
            </a:r>
            <a:r>
              <a:rPr lang="ru-RU" sz="2000" dirty="0" smtClean="0"/>
              <a:t> оперированных микрохирургическим </a:t>
            </a:r>
            <a:r>
              <a:rPr lang="en-US" sz="2000" dirty="0" smtClean="0"/>
              <a:t>(n = 622) </a:t>
            </a:r>
            <a:r>
              <a:rPr lang="ru-RU" sz="2000" dirty="0" smtClean="0"/>
              <a:t>и внутрисосудистым</a:t>
            </a:r>
            <a:r>
              <a:rPr lang="en-US" sz="2000" dirty="0" smtClean="0"/>
              <a:t> (n = 589)</a:t>
            </a:r>
            <a:r>
              <a:rPr lang="ru-RU" sz="2000" dirty="0" smtClean="0"/>
              <a:t> методами</a:t>
            </a:r>
            <a:r>
              <a:rPr lang="en-US" sz="2000" dirty="0" smtClean="0"/>
              <a:t> </a:t>
            </a:r>
            <a:r>
              <a:rPr lang="ru-RU" sz="2000" dirty="0"/>
              <a:t>в 2007 – 201</a:t>
            </a:r>
            <a:r>
              <a:rPr lang="en-US" sz="2000" dirty="0"/>
              <a:t>7</a:t>
            </a:r>
            <a:r>
              <a:rPr lang="ru-RU" sz="2000" dirty="0"/>
              <a:t> гг. </a:t>
            </a:r>
          </a:p>
        </p:txBody>
      </p:sp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15141"/>
              </p:ext>
            </p:extLst>
          </p:nvPr>
        </p:nvGraphicFramePr>
        <p:xfrm>
          <a:off x="467544" y="1556792"/>
          <a:ext cx="8100000" cy="477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3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975350" y="836712"/>
            <a:ext cx="3048000" cy="4114800"/>
          </a:xfrm>
          <a:ln>
            <a:noFill/>
          </a:ln>
          <a:effectLst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Артериальная аневризма  </a:t>
            </a:r>
            <a:b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выпячивание патологически измененной стенки артерии на ограниченном участке.</a:t>
            </a:r>
            <a:r>
              <a:rPr lang="ru-RU" sz="28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39725"/>
            <a:ext cx="579120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2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50DF5-2BDC-4E54-9C19-035518B06764}" type="slidenum">
              <a:rPr lang="en-US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251521" y="116632"/>
            <a:ext cx="8784976" cy="10081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Динамика числа пациентов с аневризмами артерий головного мозга,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оперированных</a:t>
            </a:r>
            <a:r>
              <a:rPr lang="en-US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остром периоде САК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микрохирургическим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внутрисосудистым методами 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2007 – 201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гг.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48171493"/>
              </p:ext>
            </p:extLst>
          </p:nvPr>
        </p:nvGraphicFramePr>
        <p:xfrm>
          <a:off x="683569" y="1556792"/>
          <a:ext cx="7920880" cy="475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25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21</a:t>
            </a:fld>
            <a:endParaRPr kumimoji="0" lang="ru-RU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85784" y="65069"/>
            <a:ext cx="8858216" cy="129222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Динамика числа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открытых и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эндоваскулярных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пособий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у больных с неразорвавшимися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аневризмами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∑ = 391</a:t>
            </a:r>
            <a:r>
              <a:rPr lang="ru-RU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(32,3%)</a:t>
            </a:r>
            <a:endParaRPr lang="ru-RU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580293"/>
              </p:ext>
            </p:extLst>
          </p:nvPr>
        </p:nvGraphicFramePr>
        <p:xfrm>
          <a:off x="285784" y="1556792"/>
          <a:ext cx="8612905" cy="486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627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100_2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675" y="0"/>
            <a:ext cx="9948863" cy="150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950" y="838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810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1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r="21809"/>
          <a:stretch>
            <a:fillRect/>
          </a:stretch>
        </p:blipFill>
        <p:spPr bwMode="auto">
          <a:xfrm>
            <a:off x="4191000" y="1676400"/>
            <a:ext cx="24114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10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r="21049"/>
          <a:stretch>
            <a:fillRect/>
          </a:stretch>
        </p:blipFill>
        <p:spPr bwMode="auto">
          <a:xfrm>
            <a:off x="6705600" y="1676400"/>
            <a:ext cx="21955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8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08992"/>
            <a:ext cx="7772400" cy="1447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Аневризма офтальмического сегмента правой ВСА. МРА.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13286" r="20667" b="25833"/>
          <a:stretch>
            <a:fillRect/>
          </a:stretch>
        </p:blipFill>
        <p:spPr bwMode="auto">
          <a:xfrm>
            <a:off x="2123728" y="1423441"/>
            <a:ext cx="5029200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4419600" y="3657600"/>
            <a:ext cx="1524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Аневризма правой СМА. МРА.</a:t>
            </a:r>
          </a:p>
        </p:txBody>
      </p:sp>
      <p:pic>
        <p:nvPicPr>
          <p:cNvPr id="45059" name="Picture 3" descr="аневризма СМ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412776"/>
            <a:ext cx="4876800" cy="4694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3048000" y="3810000"/>
            <a:ext cx="15240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9812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Артериовенозная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мальформация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патологическое скопление кровеносных сосудов, в котором отсутствует нормальная капиллярная сеть, а артериальная кровь оттекает непосредственно в дренирующие вены.</a:t>
            </a:r>
          </a:p>
        </p:txBody>
      </p:sp>
      <p:pic>
        <p:nvPicPr>
          <p:cNvPr id="13315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08781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1752600" y="2971800"/>
            <a:ext cx="914400" cy="838200"/>
          </a:xfrm>
          <a:prstGeom prst="ellipse">
            <a:avLst/>
          </a:prstGeom>
          <a:noFill/>
          <a:ln w="539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317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255111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572000" y="1905000"/>
            <a:ext cx="4335463" cy="4441825"/>
            <a:chOff x="2914" y="1248"/>
            <a:chExt cx="2731" cy="2798"/>
          </a:xfrm>
        </p:grpSpPr>
        <p:pic>
          <p:nvPicPr>
            <p:cNvPr id="13319" name="Picture 7" descr="s5545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48"/>
              <a:ext cx="1392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8" descr="s5545e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2640"/>
              <a:ext cx="1406" cy="1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9" descr="s5545h_angio3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257"/>
              <a:ext cx="1325" cy="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10" descr="s5545h_angio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2617"/>
              <a:ext cx="1335" cy="1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05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30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610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3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2" y="1989610"/>
            <a:ext cx="3950848" cy="39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059810" y="260350"/>
            <a:ext cx="496046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</a:rPr>
              <a:t>АВМ теменной области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Эмболизация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гистокрилом</a:t>
            </a: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752600"/>
          </a:xfrm>
          <a:effectLst/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Внутричерепные нетравматические  </a:t>
            </a:r>
            <a:b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кровоизлияния</a:t>
            </a:r>
          </a:p>
        </p:txBody>
      </p:sp>
      <p:pic>
        <p:nvPicPr>
          <p:cNvPr id="15363" name="Picture 3" descr="КТ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92" y="4005064"/>
            <a:ext cx="2362200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27175"/>
            <a:ext cx="2257425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КТ6"/>
          <p:cNvPicPr>
            <a:picLocks noChangeAspect="1" noChangeArrowheads="1"/>
          </p:cNvPicPr>
          <p:nvPr/>
        </p:nvPicPr>
        <p:blipFill>
          <a:blip r:embed="rId4" cstate="print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4572000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036"/>
          <p:cNvPicPr>
            <a:picLocks noChangeAspect="1" noChangeArrowheads="1"/>
          </p:cNvPicPr>
          <p:nvPr/>
        </p:nvPicPr>
        <p:blipFill>
          <a:blip r:embed="rId5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2300288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620688"/>
            <a:ext cx="8280920" cy="3581400"/>
          </a:xfrm>
          <a:noFill/>
          <a:ln/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Внутричерепные нетравматические  </a:t>
            </a:r>
            <a:b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кровоизлияния</a:t>
            </a:r>
            <a: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Варианты оперативного лечения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прямое хирургическое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вмешательство</a:t>
            </a:r>
            <a: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</a:t>
            </a:r>
            <a:b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 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стереотаксическая </a:t>
            </a:r>
            <a: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аспирация;</a:t>
            </a:r>
            <a:b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 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эндоскопическое </a:t>
            </a:r>
            <a: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удаление.</a:t>
            </a:r>
          </a:p>
        </p:txBody>
      </p:sp>
      <p:pic>
        <p:nvPicPr>
          <p:cNvPr id="16387" name="Picture 3" descr="PE0102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133032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621</Words>
  <Application>Microsoft Office PowerPoint</Application>
  <PresentationFormat>Экран (4:3)</PresentationFormat>
  <Paragraphs>291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Открытая</vt:lpstr>
      <vt:lpstr>Document</vt:lpstr>
      <vt:lpstr>Презентация PowerPoint</vt:lpstr>
      <vt:lpstr>Артериальная аневризма    – выпячивание патологически измененной стенки артерии на ограниченном участке. </vt:lpstr>
      <vt:lpstr>Презентация PowerPoint</vt:lpstr>
      <vt:lpstr>Аневризма офтальмического сегмента правой ВСА. МРА.</vt:lpstr>
      <vt:lpstr>Аневризма правой СМА. МРА.</vt:lpstr>
      <vt:lpstr>Артериовенозная мальформация – патологическое скопление кровеносных сосудов, в котором отсутствует нормальная капиллярная сеть, а артериальная кровь оттекает непосредственно в дренирующие вены.</vt:lpstr>
      <vt:lpstr>Презентация PowerPoint</vt:lpstr>
      <vt:lpstr>Внутричерепные нетравматические                  кровоизлияния</vt:lpstr>
      <vt:lpstr>Внутричерепные нетравматические    кровоизлияния     Варианты оперативного лечения: - прямое хирургическое вмешательство; - стереотаксическая аспирация; - эндоскопическое удаление.</vt:lpstr>
      <vt:lpstr>Презентация PowerPoint</vt:lpstr>
      <vt:lpstr>Презентация PowerPoint</vt:lpstr>
      <vt:lpstr>КАРОТИДНАЯ АНГИОПЛАСТИКА И СТЕНТИРОВАНИЕ</vt:lpstr>
      <vt:lpstr>ЭИКМА  (интраоперационный слайд)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«О состоянии здоровья населения и деятельности системы здравоохранения Республики Татарстан в 2014 году и о задачах на 2015 год (нейрохирургия – взрослое население)».</dc:title>
  <dc:creator>nh_bulgakov</dc:creator>
  <cp:lastModifiedBy>nh_pichugin</cp:lastModifiedBy>
  <cp:revision>174</cp:revision>
  <cp:lastPrinted>2018-03-01T07:15:53Z</cp:lastPrinted>
  <dcterms:created xsi:type="dcterms:W3CDTF">2015-02-16T10:02:18Z</dcterms:created>
  <dcterms:modified xsi:type="dcterms:W3CDTF">2018-06-04T17:20:36Z</dcterms:modified>
</cp:coreProperties>
</file>