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9" r:id="rId13"/>
    <p:sldId id="270" r:id="rId14"/>
    <p:sldId id="268" r:id="rId15"/>
    <p:sldId id="271" r:id="rId16"/>
    <p:sldId id="274" r:id="rId17"/>
    <p:sldId id="275" r:id="rId18"/>
    <p:sldId id="272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3" r:id="rId27"/>
    <p:sldId id="285" r:id="rId28"/>
    <p:sldId id="284" r:id="rId29"/>
    <p:sldId id="286" r:id="rId30"/>
    <p:sldId id="287" r:id="rId31"/>
    <p:sldId id="307" r:id="rId32"/>
    <p:sldId id="309" r:id="rId33"/>
    <p:sldId id="306" r:id="rId34"/>
    <p:sldId id="308" r:id="rId35"/>
    <p:sldId id="310" r:id="rId36"/>
    <p:sldId id="311" r:id="rId37"/>
    <p:sldId id="312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1" r:id="rId46"/>
    <p:sldId id="302" r:id="rId47"/>
    <p:sldId id="297" r:id="rId48"/>
    <p:sldId id="295" r:id="rId49"/>
    <p:sldId id="296" r:id="rId50"/>
    <p:sldId id="298" r:id="rId51"/>
    <p:sldId id="299" r:id="rId52"/>
    <p:sldId id="303" r:id="rId53"/>
    <p:sldId id="304" r:id="rId54"/>
    <p:sldId id="305" r:id="rId55"/>
    <p:sldId id="300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2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0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6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0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2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4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7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8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D63F-81CE-4C16-A9CB-2BE54948FE1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CFA1-9BF0-4E8B-9C3C-D91DA6B6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2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6196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Клинические методы диагностики зубочелюстных аномалий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17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ФГБОУ ВО "Казанский государственный медицинский университет" </a:t>
            </a:r>
          </a:p>
          <a:p>
            <a:pPr algn="ctr"/>
            <a:r>
              <a:rPr lang="ru-RU" dirty="0"/>
              <a:t>Министерства здравоохранения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6796" y="6320043"/>
            <a:ext cx="14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2024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D90B545-BF30-973A-C415-E2EA9EF63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5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" y="151942"/>
            <a:ext cx="10745700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Естественные складки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prstClr val="black"/>
                </a:solidFill>
              </a:rPr>
              <a:t>Состояние носогубных, губно-подбородочных складок</a:t>
            </a:r>
          </a:p>
          <a:p>
            <a:r>
              <a:rPr lang="ru-RU" sz="2600" dirty="0">
                <a:solidFill>
                  <a:prstClr val="black"/>
                </a:solidFill>
              </a:rPr>
              <a:t>сглажены</a:t>
            </a:r>
          </a:p>
          <a:p>
            <a:r>
              <a:rPr lang="ru-RU" sz="2600" dirty="0">
                <a:solidFill>
                  <a:prstClr val="black"/>
                </a:solidFill>
              </a:rPr>
              <a:t>умеренно выражены</a:t>
            </a:r>
          </a:p>
          <a:p>
            <a:r>
              <a:rPr lang="ru-RU" sz="2600" dirty="0">
                <a:solidFill>
                  <a:prstClr val="black"/>
                </a:solidFill>
              </a:rPr>
              <a:t>резко выражены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4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Расположение углов 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Углы рта расположены симметрично</a:t>
            </a:r>
          </a:p>
          <a:p>
            <a:r>
              <a:rPr lang="ru-RU" dirty="0"/>
              <a:t>Углы рта расположены не симметрично: правый/левый угол рта смещен в … сторону, опущен книзу и </a:t>
            </a:r>
            <a:r>
              <a:rPr lang="ru-RU" dirty="0" err="1"/>
              <a:t>тд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3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4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Смыкание зуб и состояние красной каймы губ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71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Губы смыкаются на всем протяжении / смыкаются с напряжением / не смыкаются</a:t>
            </a:r>
          </a:p>
          <a:p>
            <a:r>
              <a:rPr lang="ru-RU" dirty="0"/>
              <a:t>Контур четкий/ не четкий</a:t>
            </a:r>
          </a:p>
          <a:p>
            <a:r>
              <a:rPr lang="ru-RU" dirty="0"/>
              <a:t>На элементы поражения , сухость губ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71" y="3352800"/>
            <a:ext cx="3614961" cy="334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91" y="3352800"/>
            <a:ext cx="3426692" cy="33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5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Тип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21" y="1024714"/>
            <a:ext cx="7841673" cy="5523345"/>
          </a:xfrm>
        </p:spPr>
        <p:txBody>
          <a:bodyPr>
            <a:noAutofit/>
          </a:bodyPr>
          <a:lstStyle/>
          <a:p>
            <a:r>
              <a:rPr lang="ru-RU" sz="2200" dirty="0"/>
              <a:t>Тип лица определяют по фациальному морфологическому </a:t>
            </a:r>
            <a:r>
              <a:rPr lang="ru-RU" sz="2200" b="1" dirty="0"/>
              <a:t>индексу </a:t>
            </a:r>
            <a:r>
              <a:rPr lang="ru-RU" sz="2200" b="1" dirty="0" err="1"/>
              <a:t>Изара</a:t>
            </a:r>
            <a:r>
              <a:rPr lang="ru-RU" sz="2200" b="1" dirty="0"/>
              <a:t> (</a:t>
            </a:r>
            <a:r>
              <a:rPr lang="ru-RU" sz="2200" b="1" i="1" dirty="0"/>
              <a:t>IFM</a:t>
            </a:r>
            <a:r>
              <a:rPr lang="ru-RU" sz="2200" b="1" dirty="0"/>
              <a:t>), </a:t>
            </a:r>
            <a:r>
              <a:rPr lang="ru-RU" sz="2200" dirty="0"/>
              <a:t>согласно которому длину лица измеряют между точками на пересечении средней линии лица и касательной к надбровным дугам (</a:t>
            </a:r>
            <a:r>
              <a:rPr lang="ru-RU" sz="2200" i="1" dirty="0" err="1"/>
              <a:t>ophrion</a:t>
            </a:r>
            <a:r>
              <a:rPr lang="ru-RU" sz="2200" i="1" dirty="0"/>
              <a:t> – </a:t>
            </a:r>
            <a:r>
              <a:rPr lang="ru-RU" sz="2200" i="1" dirty="0" err="1"/>
              <a:t>ohp</a:t>
            </a:r>
            <a:r>
              <a:rPr lang="ru-RU" sz="2200" dirty="0"/>
              <a:t>) и наиболее низкой точкой на подбородке по средней линии лица (</a:t>
            </a:r>
            <a:r>
              <a:rPr lang="ru-RU" sz="2200" i="1" dirty="0" err="1"/>
              <a:t>gnathion</a:t>
            </a:r>
            <a:r>
              <a:rPr lang="ru-RU" sz="2200" i="1" dirty="0"/>
              <a:t> – </a:t>
            </a:r>
            <a:r>
              <a:rPr lang="ru-RU" sz="2200" i="1" dirty="0" err="1"/>
              <a:t>gn</a:t>
            </a:r>
            <a:r>
              <a:rPr lang="ru-RU" sz="2200" dirty="0"/>
              <a:t>), а ширину между наиболее выступающими точками скуловых отростков на мягких тканях лица (</a:t>
            </a:r>
            <a:r>
              <a:rPr lang="ru-RU" sz="2200" i="1" dirty="0" err="1"/>
              <a:t>zy-zy</a:t>
            </a:r>
            <a:r>
              <a:rPr lang="ru-RU" sz="2200" dirty="0"/>
              <a:t>). </a:t>
            </a:r>
          </a:p>
          <a:p>
            <a:r>
              <a:rPr lang="ru-RU" sz="2200" dirty="0"/>
              <a:t>По полученным данным длины и ширины лица высчитывают лицевой индекс </a:t>
            </a:r>
            <a:r>
              <a:rPr lang="ru-RU" sz="2200" dirty="0" err="1"/>
              <a:t>Изара</a:t>
            </a:r>
            <a:r>
              <a:rPr lang="ru-RU" sz="2200" dirty="0"/>
              <a:t>: </a:t>
            </a:r>
          </a:p>
          <a:p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Отношение длины и ширины лица </a:t>
            </a:r>
            <a:br>
              <a:rPr lang="ru-RU" sz="2200" dirty="0"/>
            </a:br>
            <a:r>
              <a:rPr lang="ru-RU" sz="2200" dirty="0"/>
              <a:t>от 104 и более - узкое лицо, </a:t>
            </a:r>
            <a:br>
              <a:rPr lang="ru-RU" sz="2200" dirty="0"/>
            </a:br>
            <a:r>
              <a:rPr lang="ru-RU" sz="2200" dirty="0"/>
              <a:t>97-103 среднее, </a:t>
            </a:r>
            <a:br>
              <a:rPr lang="ru-RU" sz="2200" dirty="0"/>
            </a:br>
            <a:r>
              <a:rPr lang="ru-RU" sz="2200" dirty="0"/>
              <a:t>96 и менее – широкое.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85" y="4308276"/>
            <a:ext cx="2305372" cy="790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277" y="1024714"/>
            <a:ext cx="3994302" cy="52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Осмотр лица пациента в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Осмотр лица пациента в профиль показывает:</a:t>
            </a:r>
          </a:p>
          <a:p>
            <a:r>
              <a:rPr lang="ru-RU" dirty="0"/>
              <a:t> тип профиля лица (прямой, выпуклый, вогнутый);</a:t>
            </a:r>
          </a:p>
          <a:p>
            <a:r>
              <a:rPr lang="ru-RU" dirty="0"/>
              <a:t> положение губ (выступают, западают, в норме);</a:t>
            </a:r>
          </a:p>
          <a:p>
            <a:r>
              <a:rPr lang="ru-RU" dirty="0"/>
              <a:t> выраженность подбородочной складки (выражена, сглажена, в норме).</a:t>
            </a:r>
          </a:p>
        </p:txBody>
      </p:sp>
    </p:spTree>
    <p:extLst>
      <p:ext uri="{BB962C8B-B14F-4D97-AF65-F5344CB8AC3E}">
        <p14:creationId xmlns:p14="http://schemas.microsoft.com/office/powerpoint/2010/main" val="368591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Тип профиля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0872"/>
          <a:stretch/>
        </p:blipFill>
        <p:spPr>
          <a:xfrm>
            <a:off x="818926" y="1893455"/>
            <a:ext cx="10623786" cy="4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Выраженность </a:t>
            </a:r>
            <a:r>
              <a:rPr lang="ru-RU" sz="4000" dirty="0" err="1">
                <a:latin typeface="+mn-lt"/>
              </a:rPr>
              <a:t>надподбородочной</a:t>
            </a:r>
            <a:r>
              <a:rPr lang="ru-RU" sz="4000" dirty="0">
                <a:latin typeface="+mn-lt"/>
              </a:rPr>
              <a:t> складки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111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Выраженность </a:t>
            </a:r>
            <a:r>
              <a:rPr lang="ru-RU" dirty="0" err="1"/>
              <a:t>надподбородочной</a:t>
            </a:r>
            <a:r>
              <a:rPr lang="ru-RU" dirty="0"/>
              <a:t> складки определяется с помощью угла, образованного касательными к наиболее выступающим точкам красной каймы нижней губы и подбородка.</a:t>
            </a:r>
          </a:p>
          <a:p>
            <a:r>
              <a:rPr lang="ru-RU" dirty="0"/>
              <a:t>угол 110-130° - </a:t>
            </a:r>
            <a:r>
              <a:rPr lang="ru-RU" dirty="0" err="1"/>
              <a:t>надподбородочная</a:t>
            </a:r>
            <a:r>
              <a:rPr lang="ru-RU" dirty="0"/>
              <a:t> складка умеренно выражена , </a:t>
            </a:r>
          </a:p>
          <a:p>
            <a:r>
              <a:rPr lang="ru-RU" dirty="0"/>
              <a:t>при большем значении угла – сглажена, </a:t>
            </a:r>
          </a:p>
          <a:p>
            <a:r>
              <a:rPr lang="ru-RU" dirty="0"/>
              <a:t>при меньшем – углублена.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0220"/>
          <a:stretch/>
        </p:blipFill>
        <p:spPr>
          <a:xfrm>
            <a:off x="8219372" y="1690689"/>
            <a:ext cx="3449758" cy="46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Улыбка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Последовательность описания улыбки: </a:t>
            </a:r>
            <a:r>
              <a:rPr lang="ru-RU" dirty="0"/>
              <a:t>стиль – тип – дуга улыбки – щечные коридоры – совпадение средних линий.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6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Стиль улыбки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23909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Выделено три стиля улыбки:</a:t>
            </a:r>
          </a:p>
          <a:p>
            <a:r>
              <a:rPr lang="ru-RU" b="1" dirty="0"/>
              <a:t>- </a:t>
            </a:r>
            <a:r>
              <a:rPr lang="ru-RU" b="1" dirty="0" err="1"/>
              <a:t>комиссурный</a:t>
            </a:r>
            <a:r>
              <a:rPr lang="ru-RU" b="1" dirty="0"/>
              <a:t> </a:t>
            </a:r>
            <a:r>
              <a:rPr lang="ru-RU" dirty="0"/>
              <a:t>– при такой улыбке уголки рта отодвигаются сначала вверх и в стороны, после чего обнажаются верхние зубы. Улыбка такого типа похожа на полумесяц; 	</a:t>
            </a:r>
          </a:p>
          <a:p>
            <a:r>
              <a:rPr lang="ru-RU" b="1" dirty="0"/>
              <a:t>- клыковый тип </a:t>
            </a:r>
            <a:r>
              <a:rPr lang="ru-RU" dirty="0"/>
              <a:t>- форма губ в этом случае напоминает ромб. При такой улыбке сперва обнажаются клыки, затем резцы верхней челюсти. Углы рта остаются ниже губы, проходящей над клыками верхней челюсти, форма верхней губы напоминает крылья чайки; 	</a:t>
            </a:r>
          </a:p>
          <a:p>
            <a:r>
              <a:rPr lang="ru-RU" b="1" dirty="0"/>
              <a:t>- сложный тип </a:t>
            </a:r>
            <a:r>
              <a:rPr lang="ru-RU" dirty="0"/>
              <a:t>- губы располагаются параллельно, обнажаются верхние и нижние зубы. Характерные черты такой улыбки - большое напряжение мышц и смещение нижней губы вниз и назад.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12" y="1825625"/>
            <a:ext cx="2714286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ортодонтии используются как клинические, так и специальные методы диагностики. Клиническое обследование является ведущим при постановке диагноза в ортодонтии. Оно включает: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сбор жалоб</a:t>
            </a:r>
          </a:p>
          <a:p>
            <a:r>
              <a:rPr lang="ru-RU" dirty="0"/>
              <a:t>сбор анамнеза</a:t>
            </a:r>
          </a:p>
          <a:p>
            <a:r>
              <a:rPr lang="ru-RU" dirty="0"/>
              <a:t>внешний осмотр пациента</a:t>
            </a:r>
          </a:p>
          <a:p>
            <a:r>
              <a:rPr lang="ru-RU" dirty="0"/>
              <a:t>осмотр лица</a:t>
            </a:r>
          </a:p>
          <a:p>
            <a:r>
              <a:rPr lang="ru-RU" dirty="0"/>
              <a:t>осмотр в полости рта</a:t>
            </a:r>
          </a:p>
          <a:p>
            <a:r>
              <a:rPr lang="ru-RU" dirty="0"/>
              <a:t>проведение функциональных проб</a:t>
            </a:r>
          </a:p>
        </p:txBody>
      </p:sp>
    </p:spTree>
    <p:extLst>
      <p:ext uri="{BB962C8B-B14F-4D97-AF65-F5344CB8AC3E}">
        <p14:creationId xmlns:p14="http://schemas.microsoft.com/office/powerpoint/2010/main" val="365120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 улыбки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5" y="1825625"/>
            <a:ext cx="10898909" cy="4351338"/>
          </a:xfrm>
        </p:spPr>
        <p:txBody>
          <a:bodyPr/>
          <a:lstStyle/>
          <a:p>
            <a:r>
              <a:rPr lang="ru-RU" dirty="0"/>
              <a:t>Тип улыбки определяется по степени обнажения резцов верхней челюсти: </a:t>
            </a:r>
          </a:p>
          <a:p>
            <a:r>
              <a:rPr lang="ru-RU" dirty="0"/>
              <a:t>- </a:t>
            </a:r>
            <a:r>
              <a:rPr lang="ru-RU" b="1" dirty="0"/>
              <a:t>высокий тип </a:t>
            </a:r>
            <a:r>
              <a:rPr lang="ru-RU" dirty="0"/>
              <a:t>– при улыбке видны коронки резцов верхней челюсти и до 2 мм десны – </a:t>
            </a:r>
            <a:r>
              <a:rPr lang="ru-RU" i="1" dirty="0" err="1"/>
              <a:t>десневая</a:t>
            </a:r>
            <a:r>
              <a:rPr lang="ru-RU" i="1" dirty="0"/>
              <a:t> улыбка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b="1" dirty="0"/>
              <a:t>средний тип </a:t>
            </a:r>
            <a:r>
              <a:rPr lang="ru-RU" dirty="0"/>
              <a:t>– верхние резцы обнажены при улыбке на 75–100 % высоты; </a:t>
            </a:r>
          </a:p>
          <a:p>
            <a:r>
              <a:rPr lang="ru-RU" dirty="0"/>
              <a:t>- </a:t>
            </a:r>
            <a:r>
              <a:rPr lang="ru-RU" b="1" dirty="0"/>
              <a:t>низкий тип </a:t>
            </a:r>
            <a:r>
              <a:rPr lang="ru-RU" dirty="0"/>
              <a:t>– менее 50 % высоты коронок верхних резцов обнажено, обнажены части коронок нижних резцы.</a:t>
            </a:r>
          </a:p>
        </p:txBody>
      </p:sp>
    </p:spTree>
    <p:extLst>
      <p:ext uri="{BB962C8B-B14F-4D97-AF65-F5344CB8AC3E}">
        <p14:creationId xmlns:p14="http://schemas.microsoft.com/office/powerpoint/2010/main" val="289750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Дуга улыбки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46" y="1514764"/>
            <a:ext cx="7300334" cy="46621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Дуга улыбки определяется как взаимосвязь кривой резцового края передних зубов (резцов и клыков верхней челюсти) по отношению к кривой нижней губы. В идеальной улыбке эти линии должны быть параллельны. Исходя из этого, можно выделить два типа улыбки, определяемые ее дугой: </a:t>
            </a:r>
          </a:p>
          <a:p>
            <a:r>
              <a:rPr lang="ru-RU" dirty="0"/>
              <a:t>- </a:t>
            </a:r>
            <a:r>
              <a:rPr lang="ru-RU" b="1" dirty="0"/>
              <a:t>совпадающая улыбка</a:t>
            </a:r>
            <a:r>
              <a:rPr lang="ru-RU" dirty="0"/>
              <a:t>, кривая резцового края шести фронтальных зубов параллельна кривой нижней губы; </a:t>
            </a:r>
          </a:p>
          <a:p>
            <a:r>
              <a:rPr lang="ru-RU" dirty="0"/>
              <a:t>- </a:t>
            </a:r>
            <a:r>
              <a:rPr lang="ru-RU" b="1" dirty="0"/>
              <a:t>несовпадающая улыбка </a:t>
            </a:r>
            <a:r>
              <a:rPr lang="ru-RU" dirty="0"/>
              <a:t>– кривая резцового края более плоская, нежели кривая нижней губы.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025" b="26573"/>
          <a:stretch/>
        </p:blipFill>
        <p:spPr>
          <a:xfrm>
            <a:off x="7642080" y="4590472"/>
            <a:ext cx="4212982" cy="1997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36" y="77607"/>
            <a:ext cx="3613888" cy="45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Щечные коридоры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183" y="1825625"/>
            <a:ext cx="781627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Щечные («темные») коридоры (негативные пространства) – это пространство, созданное щечной поверхностью боковых зубов и спайками губ (комиссуры). </a:t>
            </a:r>
          </a:p>
          <a:p>
            <a:r>
              <a:rPr lang="ru-RU" dirty="0"/>
              <a:t>- </a:t>
            </a:r>
            <a:r>
              <a:rPr lang="ru-RU" b="1" dirty="0"/>
              <a:t>узкий щечный коридор</a:t>
            </a:r>
            <a:r>
              <a:rPr lang="ru-RU" dirty="0"/>
              <a:t>, когда расстояние между комиссурой рта и вестибулярной поверхностью боковых зубов менее 2,5 мм;</a:t>
            </a:r>
          </a:p>
          <a:p>
            <a:r>
              <a:rPr lang="ru-RU" dirty="0"/>
              <a:t>- </a:t>
            </a:r>
            <a:r>
              <a:rPr lang="ru-RU" b="1" dirty="0"/>
              <a:t>средний</a:t>
            </a:r>
            <a:r>
              <a:rPr lang="ru-RU" dirty="0"/>
              <a:t> – вышеуказанное расстояние составляет 2,5–3,5 мм;</a:t>
            </a:r>
          </a:p>
          <a:p>
            <a:r>
              <a:rPr lang="ru-RU" dirty="0"/>
              <a:t>- </a:t>
            </a:r>
            <a:r>
              <a:rPr lang="ru-RU" b="1" dirty="0"/>
              <a:t>широкий щечный коридор </a:t>
            </a:r>
            <a:r>
              <a:rPr lang="ru-RU" dirty="0"/>
              <a:t>– расстояние между комиссурой рта и вестибулярной поверхностью боковых зубов более 3,5 мм 	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56" y="1825625"/>
            <a:ext cx="4052962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0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Совпадение средних линий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39" y="1825625"/>
            <a:ext cx="8073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309"/>
            <a:ext cx="12184138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ВНЧС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открывании рта определяют наличие звуковых симптомов в ВНЧС и равномерность движения нижней челюсти.</a:t>
            </a:r>
          </a:p>
        </p:txBody>
      </p:sp>
    </p:spTree>
    <p:extLst>
      <p:ext uri="{BB962C8B-B14F-4D97-AF65-F5344CB8AC3E}">
        <p14:creationId xmlns:p14="http://schemas.microsoft.com/office/powerpoint/2010/main" val="111100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Состояние основных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 выявить функциональные нарушения - оценить </a:t>
            </a:r>
            <a:r>
              <a:rPr lang="ru-RU" i="1" dirty="0"/>
              <a:t>состояние основных функций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b="1" dirty="0"/>
              <a:t>носового дыхания</a:t>
            </a:r>
            <a:r>
              <a:rPr lang="ru-RU" dirty="0"/>
              <a:t>. Внешними проявлениями нарушенного носового дыхания являются: сухие губы и их некомпетентность, узкие нераскрывшиеся ноздри, напряженное дыхание, наличие шпоры по нижнему краю нижней челюсти, глубокое (готическое) небо. </a:t>
            </a:r>
          </a:p>
          <a:p>
            <a:pPr marL="0" indent="0">
              <a:buNone/>
            </a:pPr>
            <a:r>
              <a:rPr lang="ru-RU" i="1" dirty="0"/>
              <a:t>Для выявления возможности носового дыхания проводят пробу с глотком воды</a:t>
            </a:r>
            <a:r>
              <a:rPr lang="ru-RU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46047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Состояние основных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b="1" dirty="0"/>
              <a:t>глотания</a:t>
            </a:r>
            <a:r>
              <a:rPr lang="ru-RU" dirty="0"/>
              <a:t>. Нарушения этой функции могут быть в виде инфантильного глотания. Клиническим признаком является симптом «наперстка», напряжение круговой мышцы рта и мышц щек. </a:t>
            </a:r>
          </a:p>
          <a:p>
            <a:pPr marL="0" indent="0">
              <a:buNone/>
            </a:pPr>
            <a:r>
              <a:rPr lang="ru-RU" i="1" dirty="0"/>
              <a:t>Для оценки функции глотания пациента просят проглотить слюну или небольшое количество воды</a:t>
            </a:r>
            <a:r>
              <a:rPr lang="ru-RU" dirty="0"/>
              <a:t>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25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Состояние основных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b="1" dirty="0"/>
              <a:t>речи</a:t>
            </a:r>
            <a:r>
              <a:rPr lang="ru-RU" dirty="0"/>
              <a:t>. </a:t>
            </a:r>
            <a:r>
              <a:rPr lang="ru-RU" i="1" dirty="0"/>
              <a:t>Для оценки функции речи ребенок должен произнести слова, содержащие трудные по артикуляции звуки</a:t>
            </a:r>
            <a:r>
              <a:rPr lang="ru-RU" dirty="0"/>
              <a:t>: язычные (р, л), свистящие (с, з, ц) и шипящие (ш, ж, ч, щ). </a:t>
            </a:r>
          </a:p>
          <a:p>
            <a:r>
              <a:rPr lang="ru-RU" dirty="0"/>
              <a:t>Дети старше 5 лет должны произносить эти звуки правильно;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86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Состояние основных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</a:t>
            </a:r>
            <a:r>
              <a:rPr lang="ru-RU" b="1" dirty="0"/>
              <a:t> жевания</a:t>
            </a:r>
            <a:r>
              <a:rPr lang="ru-RU" dirty="0"/>
              <a:t>. Клиническими признаками «ленивого» жевания в сменном прикусе являются: </a:t>
            </a:r>
            <a:r>
              <a:rPr lang="ru-RU" dirty="0" err="1"/>
              <a:t>нестершиеся</a:t>
            </a:r>
            <a:r>
              <a:rPr lang="ru-RU" dirty="0"/>
              <a:t> бугры временных моляров и клыков, наличие большого количества зубных отложений, скученное положение резцов нижней челюсти, гингивит. В период редукции прикуса временных зубов: отсутствие </a:t>
            </a:r>
            <a:r>
              <a:rPr lang="ru-RU" dirty="0" err="1"/>
              <a:t>диастем</a:t>
            </a:r>
            <a:r>
              <a:rPr lang="ru-RU" dirty="0"/>
              <a:t>, трем во фронтальном отделе, </a:t>
            </a:r>
            <a:r>
              <a:rPr lang="ru-RU" dirty="0" err="1"/>
              <a:t>позадимолярных</a:t>
            </a:r>
            <a:r>
              <a:rPr lang="ru-RU" dirty="0"/>
              <a:t> площадок, отсутствие </a:t>
            </a:r>
            <a:r>
              <a:rPr lang="ru-RU" dirty="0" err="1"/>
              <a:t>стираемости</a:t>
            </a:r>
            <a:r>
              <a:rPr lang="ru-RU" dirty="0"/>
              <a:t> режущих краев резцов, бугров клыков и моляров.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Жалобы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эстетику (неправильное расположение зубов, нарушение прикуса)</a:t>
            </a:r>
          </a:p>
          <a:p>
            <a:r>
              <a:rPr lang="ru-RU" dirty="0"/>
              <a:t>На нарушения функций (жевания, глотания, дыхания, дикции)</a:t>
            </a:r>
          </a:p>
          <a:p>
            <a:r>
              <a:rPr lang="ru-RU" dirty="0"/>
              <a:t>На боль или дискомфорт в мышцах (жевательных, височных); </a:t>
            </a:r>
          </a:p>
          <a:p>
            <a:r>
              <a:rPr lang="ru-RU" dirty="0"/>
              <a:t>На боли и шумовые явления в области височно-нижнечелюстных суставов (в покое, при опускании нижней челюсти, при жевании);</a:t>
            </a:r>
          </a:p>
          <a:p>
            <a:r>
              <a:rPr lang="ru-RU" dirty="0"/>
              <a:t>На болезненность при движениях нижней челюсти.</a:t>
            </a:r>
          </a:p>
          <a:p>
            <a:r>
              <a:rPr lang="ru-RU" dirty="0"/>
              <a:t>Травма мягких тканей прорезывающимися зубами. </a:t>
            </a:r>
          </a:p>
        </p:txBody>
      </p:sp>
    </p:spTree>
    <p:extLst>
      <p:ext uri="{BB962C8B-B14F-4D97-AF65-F5344CB8AC3E}">
        <p14:creationId xmlns:p14="http://schemas.microsoft.com/office/powerpoint/2010/main" val="2146745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Осмотр полости 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Осмотр рта включает:</a:t>
            </a:r>
          </a:p>
          <a:p>
            <a:r>
              <a:rPr lang="ru-RU" dirty="0"/>
              <a:t>оценка глубины преддверия;</a:t>
            </a:r>
          </a:p>
          <a:p>
            <a:r>
              <a:rPr lang="ru-RU" dirty="0"/>
              <a:t>осмотр зубов (заполняется зубная формула);</a:t>
            </a:r>
          </a:p>
          <a:p>
            <a:r>
              <a:rPr lang="ru-RU" dirty="0"/>
              <a:t>осмотр зубных рядов, альвеолярных отростков;</a:t>
            </a:r>
          </a:p>
          <a:p>
            <a:r>
              <a:rPr lang="ru-RU" dirty="0"/>
              <a:t>определение вида окклюзии зубных рядов;</a:t>
            </a:r>
          </a:p>
          <a:p>
            <a:r>
              <a:rPr lang="ru-RU" dirty="0"/>
              <a:t>оценку расположения уздечек верхней и нижней губы, языка;</a:t>
            </a:r>
          </a:p>
          <a:p>
            <a:r>
              <a:rPr lang="ru-RU" dirty="0"/>
              <a:t>оценку расположения и размера языка (</a:t>
            </a:r>
            <a:r>
              <a:rPr lang="ru-RU" dirty="0" err="1"/>
              <a:t>нормо</a:t>
            </a:r>
            <a:r>
              <a:rPr lang="ru-RU" dirty="0"/>
              <a:t>-, макро-, </a:t>
            </a:r>
            <a:r>
              <a:rPr lang="ru-RU" dirty="0" err="1"/>
              <a:t>микроглоссия</a:t>
            </a:r>
            <a:r>
              <a:rPr lang="ru-RU" dirty="0"/>
              <a:t>), а также длины уздечки языка;</a:t>
            </a:r>
          </a:p>
          <a:p>
            <a:r>
              <a:rPr lang="ru-RU" dirty="0"/>
              <a:t>изучение конфигурации нёба.</a:t>
            </a:r>
          </a:p>
        </p:txBody>
      </p:sp>
    </p:spTree>
    <p:extLst>
      <p:ext uri="{BB962C8B-B14F-4D97-AF65-F5344CB8AC3E}">
        <p14:creationId xmlns:p14="http://schemas.microsoft.com/office/powerpoint/2010/main" val="318440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Уздечки губ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90" y="1690688"/>
            <a:ext cx="7243618" cy="4351338"/>
          </a:xfrm>
        </p:spPr>
        <p:txBody>
          <a:bodyPr/>
          <a:lstStyle/>
          <a:p>
            <a:r>
              <a:rPr lang="ru-RU" dirty="0"/>
              <a:t>За норму приняты следующие характеристики уздечек губ: </a:t>
            </a:r>
          </a:p>
          <a:p>
            <a:r>
              <a:rPr lang="ru-RU" dirty="0"/>
              <a:t>уздечка тонкая (до 1 мм); </a:t>
            </a:r>
          </a:p>
          <a:p>
            <a:r>
              <a:rPr lang="ru-RU" dirty="0"/>
              <a:t>уздечка достаточной протяженности; </a:t>
            </a:r>
          </a:p>
          <a:p>
            <a:r>
              <a:rPr lang="ru-RU" dirty="0"/>
              <a:t>уздечка прикреплена к десне на расстоянии 4–6 мм от основания межзубного сосочка; </a:t>
            </a:r>
          </a:p>
          <a:p>
            <a:r>
              <a:rPr lang="ru-RU" dirty="0"/>
              <a:t>уздечка прикреплена к внутренней поверхности губы близко к переходной складке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08" y="2281993"/>
            <a:ext cx="4399404" cy="28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Уздечки губ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высоте прикрепления:</a:t>
            </a:r>
          </a:p>
          <a:p>
            <a:r>
              <a:rPr lang="ru-RU" dirty="0"/>
              <a:t>Высокое</a:t>
            </a:r>
          </a:p>
          <a:p>
            <a:r>
              <a:rPr lang="ru-RU" dirty="0" err="1"/>
              <a:t>Средное</a:t>
            </a:r>
            <a:endParaRPr lang="ru-RU" dirty="0"/>
          </a:p>
          <a:p>
            <a:r>
              <a:rPr lang="ru-RU" dirty="0"/>
              <a:t>Низкое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 структуре:</a:t>
            </a:r>
          </a:p>
          <a:p>
            <a:r>
              <a:rPr lang="ru-RU" dirty="0"/>
              <a:t>Слизистая</a:t>
            </a:r>
          </a:p>
          <a:p>
            <a:r>
              <a:rPr lang="ru-RU" dirty="0"/>
              <a:t>Фиброзная</a:t>
            </a:r>
          </a:p>
          <a:p>
            <a:r>
              <a:rPr lang="ru-RU" dirty="0" err="1"/>
              <a:t>Слизисно</a:t>
            </a:r>
            <a:r>
              <a:rPr lang="ru-RU" dirty="0"/>
              <a:t>-фиброзная</a:t>
            </a:r>
          </a:p>
        </p:txBody>
      </p:sp>
    </p:spTree>
    <p:extLst>
      <p:ext uri="{BB962C8B-B14F-4D97-AF65-F5344CB8AC3E}">
        <p14:creationId xmlns:p14="http://schemas.microsoft.com/office/powerpoint/2010/main" val="512787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Уздечка верхней губы (аномалии)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1514764"/>
            <a:ext cx="6585528" cy="5006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 данным Ф.Я. </a:t>
            </a:r>
            <a:r>
              <a:rPr lang="ru-RU" dirty="0" err="1"/>
              <a:t>Хорошилкиной</a:t>
            </a:r>
            <a:r>
              <a:rPr lang="ru-RU" dirty="0"/>
              <a:t> уздечки могут быть 3 видов в зависимости от величины, плотности и места прикрепления:</a:t>
            </a:r>
          </a:p>
          <a:p>
            <a:r>
              <a:rPr lang="en-US" dirty="0"/>
              <a:t>I </a:t>
            </a:r>
            <a:r>
              <a:rPr lang="ru-RU" dirty="0"/>
              <a:t>вид – </a:t>
            </a:r>
            <a:r>
              <a:rPr lang="ru-RU" b="1" dirty="0"/>
              <a:t>тонкая, прозрачная</a:t>
            </a:r>
            <a:r>
              <a:rPr lang="ru-RU" dirty="0"/>
              <a:t>, прикрепляется </a:t>
            </a:r>
            <a:r>
              <a:rPr lang="ru-RU" i="1" dirty="0"/>
              <a:t>низко к </a:t>
            </a:r>
            <a:r>
              <a:rPr lang="ru-RU" i="1" dirty="0" err="1"/>
              <a:t>десневому</a:t>
            </a:r>
            <a:r>
              <a:rPr lang="ru-RU" i="1" dirty="0"/>
              <a:t> краю</a:t>
            </a:r>
            <a:r>
              <a:rPr lang="ru-RU" dirty="0"/>
              <a:t>, при движении верхней губы травмирует </a:t>
            </a:r>
            <a:r>
              <a:rPr lang="ru-RU" dirty="0" err="1"/>
              <a:t>десневой</a:t>
            </a:r>
            <a:r>
              <a:rPr lang="ru-RU" dirty="0"/>
              <a:t> край, вызывая его воспаление.</a:t>
            </a:r>
          </a:p>
          <a:p>
            <a:r>
              <a:rPr lang="en-US" dirty="0"/>
              <a:t>II </a:t>
            </a:r>
            <a:r>
              <a:rPr lang="ru-RU" dirty="0"/>
              <a:t>вид – </a:t>
            </a:r>
            <a:r>
              <a:rPr lang="ru-RU" b="1" dirty="0"/>
              <a:t>тонкая, полупрозрачная</a:t>
            </a:r>
            <a:r>
              <a:rPr lang="ru-RU" dirty="0"/>
              <a:t>, прикрепляется </a:t>
            </a:r>
            <a:r>
              <a:rPr lang="ru-RU" i="1" dirty="0"/>
              <a:t>у </a:t>
            </a:r>
            <a:r>
              <a:rPr lang="ru-RU" i="1" dirty="0" err="1"/>
              <a:t>десневого</a:t>
            </a:r>
            <a:r>
              <a:rPr lang="ru-RU" i="1" dirty="0"/>
              <a:t> края</a:t>
            </a:r>
            <a:r>
              <a:rPr lang="ru-RU" dirty="0"/>
              <a:t>, травмируя слизистую оболочку десны.</a:t>
            </a:r>
          </a:p>
          <a:p>
            <a:r>
              <a:rPr lang="en-US" dirty="0"/>
              <a:t>III</a:t>
            </a:r>
            <a:r>
              <a:rPr lang="ru-RU" dirty="0"/>
              <a:t> вид – </a:t>
            </a:r>
            <a:r>
              <a:rPr lang="ru-RU" b="1" dirty="0"/>
              <a:t>короткая, плотная, широкая </a:t>
            </a:r>
            <a:r>
              <a:rPr lang="ru-RU" dirty="0"/>
              <a:t>в виде тяжа прикрепляется </a:t>
            </a:r>
            <a:r>
              <a:rPr lang="ru-RU" i="1" dirty="0"/>
              <a:t>к вершине </a:t>
            </a:r>
            <a:r>
              <a:rPr lang="ru-RU" i="1" dirty="0" err="1"/>
              <a:t>десневого</a:t>
            </a:r>
            <a:r>
              <a:rPr lang="ru-RU" i="1" dirty="0"/>
              <a:t> сосочка</a:t>
            </a:r>
            <a:r>
              <a:rPr lang="ru-RU" dirty="0"/>
              <a:t>, раздвигая центральные зубы (при выраженной </a:t>
            </a:r>
            <a:r>
              <a:rPr lang="ru-RU" dirty="0" err="1"/>
              <a:t>дистеме</a:t>
            </a:r>
            <a:r>
              <a:rPr lang="ru-RU" dirty="0"/>
              <a:t>, </a:t>
            </a:r>
            <a:r>
              <a:rPr lang="ru-RU" dirty="0" err="1"/>
              <a:t>треме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025" y="1926891"/>
            <a:ext cx="4953484" cy="36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5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093"/>
          </a:xfrm>
        </p:spPr>
        <p:txBody>
          <a:bodyPr/>
          <a:lstStyle/>
          <a:p>
            <a:r>
              <a:rPr lang="ru-RU" dirty="0">
                <a:latin typeface="+mn-lt"/>
              </a:rPr>
              <a:t>Уздечка нижней губы (аномалии)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59345"/>
            <a:ext cx="7075055" cy="51261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</a:t>
            </a:r>
            <a:r>
              <a:rPr lang="ru-RU" dirty="0"/>
              <a:t>вид – уздечка </a:t>
            </a:r>
            <a:r>
              <a:rPr lang="ru-RU" b="1" dirty="0"/>
              <a:t>тонкая, обычной длины</a:t>
            </a:r>
            <a:r>
              <a:rPr lang="ru-RU" dirty="0"/>
              <a:t>, но прикрепляется </a:t>
            </a:r>
            <a:r>
              <a:rPr lang="ru-RU" i="1" dirty="0"/>
              <a:t>близко к </a:t>
            </a:r>
            <a:r>
              <a:rPr lang="ru-RU" i="1" dirty="0" err="1"/>
              <a:t>десневому</a:t>
            </a:r>
            <a:r>
              <a:rPr lang="ru-RU" i="1" dirty="0"/>
              <a:t> краю</a:t>
            </a:r>
            <a:r>
              <a:rPr lang="ru-RU" dirty="0"/>
              <a:t>, при движении нижней губы она натягивается и смещает сосочек, что приводит к воспалению, образованию патологического </a:t>
            </a:r>
            <a:r>
              <a:rPr lang="ru-RU" dirty="0" err="1"/>
              <a:t>десневого</a:t>
            </a:r>
            <a:r>
              <a:rPr lang="ru-RU" dirty="0"/>
              <a:t> кармана.</a:t>
            </a:r>
          </a:p>
          <a:p>
            <a:r>
              <a:rPr lang="en-US" dirty="0"/>
              <a:t>I </a:t>
            </a:r>
            <a:r>
              <a:rPr lang="ru-RU" dirty="0"/>
              <a:t>вид – уздечка </a:t>
            </a:r>
            <a:r>
              <a:rPr lang="ru-RU" b="1" dirty="0"/>
              <a:t>широкая, плотная </a:t>
            </a:r>
            <a:r>
              <a:rPr lang="ru-RU" dirty="0"/>
              <a:t>в виде тяжа, </a:t>
            </a:r>
            <a:r>
              <a:rPr lang="ru-RU" i="1" dirty="0"/>
              <a:t>прикрепляется к вершине </a:t>
            </a:r>
            <a:r>
              <a:rPr lang="ru-RU" i="1" dirty="0" err="1"/>
              <a:t>десневого</a:t>
            </a:r>
            <a:r>
              <a:rPr lang="ru-RU" i="1" dirty="0"/>
              <a:t> сосочка</a:t>
            </a:r>
            <a:r>
              <a:rPr lang="ru-RU" dirty="0"/>
              <a:t>, осложняется </a:t>
            </a:r>
            <a:r>
              <a:rPr lang="ru-RU" dirty="0" err="1"/>
              <a:t>диастемой</a:t>
            </a:r>
            <a:r>
              <a:rPr lang="ru-RU" dirty="0"/>
              <a:t>.</a:t>
            </a:r>
          </a:p>
          <a:p>
            <a:r>
              <a:rPr lang="en-US" dirty="0"/>
              <a:t>III</a:t>
            </a:r>
            <a:r>
              <a:rPr lang="ru-RU" dirty="0"/>
              <a:t> вид – уздечка </a:t>
            </a:r>
            <a:r>
              <a:rPr lang="ru-RU" b="1" dirty="0"/>
              <a:t>короткая</a:t>
            </a:r>
            <a:r>
              <a:rPr lang="ru-RU" dirty="0"/>
              <a:t>, она может быть </a:t>
            </a:r>
            <a:r>
              <a:rPr lang="ru-RU" b="1" dirty="0"/>
              <a:t>тонкой или плотной</a:t>
            </a:r>
            <a:r>
              <a:rPr lang="ru-RU" dirty="0"/>
              <a:t>, в виде тяжа, может прикрепляться </a:t>
            </a:r>
            <a:r>
              <a:rPr lang="ru-RU" i="1" dirty="0"/>
              <a:t>к альвеолярному отростку или вершине </a:t>
            </a:r>
            <a:r>
              <a:rPr lang="ru-RU" i="1" dirty="0" err="1"/>
              <a:t>десневого</a:t>
            </a:r>
            <a:r>
              <a:rPr lang="ru-RU" i="1" dirty="0"/>
              <a:t> сосочка</a:t>
            </a:r>
            <a:r>
              <a:rPr lang="ru-RU" dirty="0"/>
              <a:t>, но в любом случае она сопровождается другой патологией – </a:t>
            </a:r>
            <a:r>
              <a:rPr lang="ru-RU" b="1" dirty="0"/>
              <a:t>мелким преддверием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60" y="1801980"/>
            <a:ext cx="4412013" cy="36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5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Преддверие полости 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норме – 5-10 мм </a:t>
            </a:r>
            <a:r>
              <a:rPr lang="ru-RU" dirty="0"/>
              <a:t>(измеряется расстояние от края десны до </a:t>
            </a:r>
            <a:r>
              <a:rPr lang="ru-RU" dirty="0" err="1"/>
              <a:t>мукогингивальной</a:t>
            </a:r>
            <a:r>
              <a:rPr lang="ru-RU" dirty="0"/>
              <a:t> линии (она является границей между прикрепленной десной и подвижной слизистой оболочкой) в области центрального резца нижней челюсти).</a:t>
            </a:r>
          </a:p>
          <a:p>
            <a:r>
              <a:rPr lang="ru-RU" dirty="0"/>
              <a:t>При меньших значениях – </a:t>
            </a:r>
            <a:r>
              <a:rPr lang="ru-RU" b="1" dirty="0"/>
              <a:t>мелкое преддверие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31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Уздечка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норме уздечка прикрепляется с внутренней стороны языка примерно по середине, и соединяется с подъязычным пространством, ее длина должна быть не менее 8 мм.</a:t>
            </a:r>
          </a:p>
        </p:txBody>
      </p:sp>
    </p:spTree>
    <p:extLst>
      <p:ext uri="{BB962C8B-B14F-4D97-AF65-F5344CB8AC3E}">
        <p14:creationId xmlns:p14="http://schemas.microsoft.com/office/powerpoint/2010/main" val="2165202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Уздечка языка (виды)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73" y="1825624"/>
            <a:ext cx="6483927" cy="473219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Тонкая, почти прозрачная уздечка, нормально прикрепляющаяся к языку;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Тонкая, полупрозрачная уздечка, прикрепляющаяся близко к кончику языка, вследствие чего при поднятии языка на его кончике образуется продольный желобок;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Уздечка в виде плотного короткого тяжа, прикрепляющегося близко к кончику языка;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Уздечка, тяж которой сращен с мышцами языка (нередко наблюдается при врожденной расщелине губы и неба);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Уздечка малозаметна, так как волокна тяжа располагаются в толще языка.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08" y="248715"/>
            <a:ext cx="2495238" cy="2133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219" y="1170863"/>
            <a:ext cx="2543530" cy="1952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151" y="2634386"/>
            <a:ext cx="2372056" cy="1895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615" y="4664486"/>
            <a:ext cx="2438740" cy="2114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6642" y="333086"/>
            <a:ext cx="28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48355" y="1290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08800" y="403690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34964" y="488840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979" y="3377104"/>
            <a:ext cx="3256021" cy="18139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000303" y="4596018"/>
            <a:ext cx="301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508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Осмотр зубных рядов </a:t>
            </a:r>
            <a:r>
              <a:rPr lang="ru-RU" dirty="0"/>
              <a:t>обычно начинают с верхних правых моляров, осматривают справа налево все зубы верхней челюсти, а затем в обратном порядке осматривают все зубы нижней челюсти. Записывают </a:t>
            </a:r>
            <a:r>
              <a:rPr lang="ru-RU" b="1" i="1" dirty="0"/>
              <a:t>зубную формулу</a:t>
            </a:r>
            <a:r>
              <a:rPr lang="ru-RU" i="1" dirty="0"/>
              <a:t>, </a:t>
            </a:r>
            <a:r>
              <a:rPr lang="ru-RU" b="1" i="1" dirty="0"/>
              <a:t>состояние зубов</a:t>
            </a:r>
            <a:r>
              <a:rPr lang="ru-RU" dirty="0"/>
              <a:t>, оценивают </a:t>
            </a:r>
            <a:r>
              <a:rPr lang="ru-RU" b="1" i="1" dirty="0"/>
              <a:t>соответствие зубного возраста паспортному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733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2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Далее проводят </a:t>
            </a:r>
            <a:r>
              <a:rPr lang="ru-RU" i="1" dirty="0"/>
              <a:t>оценку расположения зубов </a:t>
            </a:r>
            <a:r>
              <a:rPr lang="ru-RU" dirty="0"/>
              <a:t>в зубном ряду и </a:t>
            </a:r>
            <a:r>
              <a:rPr lang="ru-RU" i="1" dirty="0"/>
              <a:t>формы зубных рядов</a:t>
            </a:r>
            <a:r>
              <a:rPr lang="ru-RU" dirty="0"/>
              <a:t>, </a:t>
            </a:r>
            <a:r>
              <a:rPr lang="ru-RU" i="1" dirty="0"/>
              <a:t>смыкания фронтальных и боковых зубов </a:t>
            </a:r>
            <a:r>
              <a:rPr lang="ru-RU" dirty="0"/>
              <a:t>в трех </a:t>
            </a:r>
            <a:r>
              <a:rPr lang="ru-RU" dirty="0" err="1"/>
              <a:t>взаимоперпендикулярных</a:t>
            </a:r>
            <a:r>
              <a:rPr lang="ru-RU" dirty="0"/>
              <a:t> плоскостях: </a:t>
            </a:r>
          </a:p>
          <a:p>
            <a:r>
              <a:rPr lang="ru-RU" dirty="0"/>
              <a:t>- соотношения справа и слева боковых зубов в сагиттальной плоскости (класс по </a:t>
            </a:r>
            <a:r>
              <a:rPr lang="ru-RU" dirty="0" err="1"/>
              <a:t>Энглю</a:t>
            </a:r>
            <a:r>
              <a:rPr lang="ru-RU" dirty="0"/>
              <a:t>); </a:t>
            </a:r>
          </a:p>
          <a:p>
            <a:r>
              <a:rPr lang="ru-RU" dirty="0"/>
              <a:t>- оценка соотношения боковых зубов справа и слева в </a:t>
            </a:r>
            <a:r>
              <a:rPr lang="ru-RU" dirty="0" err="1"/>
              <a:t>трансверзальной</a:t>
            </a:r>
            <a:r>
              <a:rPr lang="ru-RU" dirty="0"/>
              <a:t> плоскости (перекрытие в </a:t>
            </a:r>
            <a:r>
              <a:rPr lang="ru-RU" dirty="0" err="1"/>
              <a:t>трансверзальной</a:t>
            </a:r>
            <a:r>
              <a:rPr lang="ru-RU" dirty="0"/>
              <a:t> плоскости); </a:t>
            </a:r>
          </a:p>
          <a:p>
            <a:r>
              <a:rPr lang="ru-RU" dirty="0"/>
              <a:t>- оценка соотношения справа и слева боковых зубов в вертикальной плоскости (контакты – </a:t>
            </a:r>
            <a:r>
              <a:rPr lang="ru-RU" dirty="0" err="1"/>
              <a:t>фиссурно</a:t>
            </a:r>
            <a:r>
              <a:rPr lang="ru-RU" dirty="0"/>
              <a:t>-бугорковые, бугорково-бугорковые, </a:t>
            </a:r>
            <a:r>
              <a:rPr lang="ru-RU" dirty="0" err="1"/>
              <a:t>дизокклюзия</a:t>
            </a:r>
            <a:r>
              <a:rPr lang="ru-RU" dirty="0"/>
              <a:t>). </a:t>
            </a:r>
          </a:p>
          <a:p>
            <a:r>
              <a:rPr lang="ru-RU" dirty="0"/>
              <a:t>- оценка соотношения резцов в сагиттальной плоскости (наличие режуще-бугоркового контакта, сагиттальная щель, класс смыкания/положения клыков); </a:t>
            </a:r>
          </a:p>
          <a:p>
            <a:r>
              <a:rPr lang="ru-RU" dirty="0"/>
              <a:t>- оценка соотношения резцов в </a:t>
            </a:r>
            <a:r>
              <a:rPr lang="ru-RU" dirty="0" err="1"/>
              <a:t>трансверзальной</a:t>
            </a:r>
            <a:r>
              <a:rPr lang="ru-RU" dirty="0"/>
              <a:t> плоскости (совпадение средних линий зубных рядов между собой и со средней линией лица); </a:t>
            </a:r>
          </a:p>
          <a:p>
            <a:r>
              <a:rPr lang="ru-RU" dirty="0"/>
              <a:t>- оценка соотношения резцов в вертикальной плоскости (глубина перекрытия, вертикальная щель);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Анамнез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1413164"/>
            <a:ext cx="11074400" cy="4763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Сбор анамнеза и уточнение жалоб у детей и подростков до 18 лет необходимо проводить у родителей (опекунов) или в присутствие последних. </a:t>
            </a:r>
          </a:p>
          <a:p>
            <a:pPr marL="0" indent="0">
              <a:buNone/>
            </a:pPr>
            <a:r>
              <a:rPr lang="ru-RU" i="1" dirty="0"/>
              <a:t>Анамнез </a:t>
            </a:r>
            <a:r>
              <a:rPr lang="ru-RU" dirty="0"/>
              <a:t>собирается в определенной последовательности: </a:t>
            </a:r>
            <a:br>
              <a:rPr lang="ru-RU" dirty="0"/>
            </a:br>
            <a:endParaRPr lang="ru-RU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- возможность наследования или семейной предрасположенности к аномалии;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- состояние здоровья матери в период беременности: питание, условия труда и быта, перенесенные заболевания, применение лекарств;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- течение родов и состояние ребенка при рождении;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- вид и сроки вскармливания, развитие ребенка (когда ребенок начал ходить, говорить), положение ребенка во время сна;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- перенесенные ребенком заболевания, травмы и операции, состоит ли на учете у специалистов; </a:t>
            </a:r>
          </a:p>
        </p:txBody>
      </p:sp>
    </p:spTree>
    <p:extLst>
      <p:ext uri="{BB962C8B-B14F-4D97-AF65-F5344CB8AC3E}">
        <p14:creationId xmlns:p14="http://schemas.microsoft.com/office/powerpoint/2010/main" val="1998285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Клинико-функциональные пробы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заключении, при выявлении аномалий окклюзии проводят оценку лица при привычном смыкании зубов и в конструктивном прикусе. Для этого используются клинические функциональные пробы.</a:t>
            </a:r>
          </a:p>
          <a:p>
            <a:r>
              <a:rPr lang="ru-RU" dirty="0"/>
              <a:t>Л.В. Ильина-Маркосян (1974) предложила функциональные пробы, которые позволяют оценить в статическом и динамическом состоянии положение нижней челюсти.</a:t>
            </a:r>
          </a:p>
        </p:txBody>
      </p:sp>
    </p:spTree>
    <p:extLst>
      <p:ext uri="{BB962C8B-B14F-4D97-AF65-F5344CB8AC3E}">
        <p14:creationId xmlns:p14="http://schemas.microsoft.com/office/powerpoint/2010/main" val="1372038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dirty="0"/>
              <a:t>Клинические функциональные пробы по Л.В. Ильиной-Маркосян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Проба №1 – изучение конфигурации лица в состоянии физиологического покоя нижней челюсти.</a:t>
            </a:r>
          </a:p>
          <a:p>
            <a:r>
              <a:rPr lang="ru-RU" dirty="0"/>
              <a:t>Пациента просят открыть рот и после этого произвести поднимание нижней челюсти до смыкания губ. При этом в норме расстояние между режущими краями резцов должны быть в пределах 2-4 мм. </a:t>
            </a:r>
          </a:p>
          <a:p>
            <a:r>
              <a:rPr lang="ru-RU" dirty="0"/>
              <a:t>Уменьшение этого расстояния свидетельствует о </a:t>
            </a:r>
            <a:r>
              <a:rPr lang="ru-RU" dirty="0" err="1"/>
              <a:t>зубоальвеолярном</a:t>
            </a:r>
            <a:r>
              <a:rPr lang="ru-RU" dirty="0"/>
              <a:t> удлинении передних зубов. При этом можно наблюдать смыкание губ с напряжением или без, а также отсутствие их смыкания</a:t>
            </a:r>
          </a:p>
          <a:p>
            <a:r>
              <a:rPr lang="ru-RU" i="1" u="sng" dirty="0"/>
              <a:t>Выявление лицевых признаков аномалии (асимметрия лица, чрезмерно-выпуклый профиль и т.д.) –положительная проба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56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функциональные пробы по Л.В. Ильиной-Маркосян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Проба №2–изучение привычной окклюзии.</a:t>
            </a:r>
          </a:p>
          <a:p>
            <a:r>
              <a:rPr lang="ru-RU" dirty="0"/>
              <a:t>Пациенту предлагают, не размыкая губ, сомкнуть зубы (в привычной окклюзии) и определяют вид смыкания зубных рядов в переднем и боковых участках. Оценивается смыкание зубных рядов, пар зубов-антагонистов в сагиттальной, вертикальной и </a:t>
            </a:r>
            <a:r>
              <a:rPr lang="ru-RU" dirty="0" err="1"/>
              <a:t>трансверзальной</a:t>
            </a:r>
            <a:r>
              <a:rPr lang="ru-RU" dirty="0"/>
              <a:t> плоскости.</a:t>
            </a:r>
          </a:p>
          <a:p>
            <a:r>
              <a:rPr lang="ru-RU" i="1" u="sng" dirty="0"/>
              <a:t>Если имеется смещение нижней челюсти, то лицевые признаки аномалии становятся более выраженными соответственно направлению смещения челюсти –положительная проба.</a:t>
            </a:r>
          </a:p>
        </p:txBody>
      </p:sp>
    </p:spTree>
    <p:extLst>
      <p:ext uri="{BB962C8B-B14F-4D97-AF65-F5344CB8AC3E}">
        <p14:creationId xmlns:p14="http://schemas.microsoft.com/office/powerpoint/2010/main" val="2780200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функциональные пробы по Л.В. Ильиной-Маркосян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776085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Проба №3(на широкое открывание рта) –изучение экскурсии нижней челюсти.</a:t>
            </a:r>
          </a:p>
          <a:p>
            <a:r>
              <a:rPr lang="ru-RU" dirty="0"/>
              <a:t>Определяются величина опускания нижней челюсти, наличие девиации и момент ее появления. </a:t>
            </a:r>
          </a:p>
          <a:p>
            <a:r>
              <a:rPr lang="ru-RU" b="1" i="1" dirty="0"/>
              <a:t>Величина</a:t>
            </a:r>
            <a:r>
              <a:rPr lang="ru-RU" dirty="0"/>
              <a:t> опускания нижней челюсти оценивается по расстоянию между режущими краями резцов на верхней и нижней челюстях при максимальном открывании рта. </a:t>
            </a:r>
            <a:r>
              <a:rPr lang="ru-RU" i="1" u="sng" dirty="0"/>
              <a:t>В норме - 40-50 мм</a:t>
            </a:r>
            <a:r>
              <a:rPr lang="ru-RU" dirty="0"/>
              <a:t>. </a:t>
            </a:r>
          </a:p>
          <a:p>
            <a:r>
              <a:rPr lang="ru-RU" dirty="0"/>
              <a:t>При нормальном смыкании зубных рядов </a:t>
            </a:r>
            <a:r>
              <a:rPr lang="ru-RU" b="1" i="1" dirty="0"/>
              <a:t>проекция средней линии </a:t>
            </a:r>
            <a:r>
              <a:rPr lang="ru-RU" b="1" i="1" u="sng" dirty="0"/>
              <a:t>совпадает</a:t>
            </a:r>
            <a:r>
              <a:rPr lang="ru-RU" b="1" i="1" dirty="0"/>
              <a:t> и при опускании нижней челюсти</a:t>
            </a:r>
            <a:r>
              <a:rPr lang="ru-RU" dirty="0"/>
              <a:t>. </a:t>
            </a:r>
            <a:br>
              <a:rPr lang="ru-RU" dirty="0"/>
            </a:br>
            <a:r>
              <a:rPr lang="ru-RU" i="1" u="sng" dirty="0"/>
              <a:t>Несовпадение средней линии при опускании нижней челюсти более выражено в случае нарушения функции ВНЧС и мышц челюстно-лицевой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621" y="1755343"/>
            <a:ext cx="3301251" cy="50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9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функциональные пробы по Л.В. Ильиной-Маркосян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Проба № 4 (на сопоставление средних линий) –сравнительное изучение привычной и центральной окклюзии.</a:t>
            </a:r>
          </a:p>
          <a:p>
            <a:r>
              <a:rPr lang="ru-RU" dirty="0"/>
              <a:t>Нижняя челюсть устанавливается в привычной, а затем в центральной окклюзии –при сопоставлении средних линий верхнего и нижнего зубных рядов.</a:t>
            </a:r>
          </a:p>
          <a:p>
            <a:r>
              <a:rPr lang="ru-RU" dirty="0"/>
              <a:t>Оценка гармонии лица после установления нижней челюсти в правильное положение.</a:t>
            </a:r>
          </a:p>
          <a:p>
            <a:r>
              <a:rPr lang="ru-RU" i="1" u="sng" dirty="0"/>
              <a:t>Конфигурация лица изменяется в лучшую сторону при наличии бокового смещения нижней челюсти –положительная проба).</a:t>
            </a:r>
          </a:p>
        </p:txBody>
      </p:sp>
    </p:spTree>
    <p:extLst>
      <p:ext uri="{BB962C8B-B14F-4D97-AF65-F5344CB8AC3E}">
        <p14:creationId xmlns:p14="http://schemas.microsoft.com/office/powerpoint/2010/main" val="1428690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</a:t>
            </a:r>
            <a:r>
              <a:rPr lang="ru-RU" dirty="0" err="1">
                <a:latin typeface="+mn-lt"/>
              </a:rPr>
              <a:t>Эшлера-Битнера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14764"/>
            <a:ext cx="9236364" cy="5089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Проводится при дистальной окклюзии зубных рядов.</a:t>
            </a:r>
          </a:p>
          <a:p>
            <a:r>
              <a:rPr lang="ru-RU" dirty="0"/>
              <a:t>Пациент должен выдвинуть нижнюю челюсть до нейтрального (по I классу) противостояния первых моляров и клыков верхней и нижней челюсти. </a:t>
            </a:r>
          </a:p>
          <a:p>
            <a:r>
              <a:rPr lang="ru-RU" dirty="0"/>
              <a:t>При таком положении нижней челюсти врач сравнивает профиль лица пациента с таковым при центральной окклюзии. </a:t>
            </a:r>
          </a:p>
          <a:p>
            <a:r>
              <a:rPr lang="ru-RU" i="1" dirty="0"/>
              <a:t>При улучшении профиля в основе патогенеза аномалии определяется дистальное положение нижней челюсти – </a:t>
            </a:r>
            <a:r>
              <a:rPr lang="ru-RU" b="1" i="1" dirty="0"/>
              <a:t>проба положительная</a:t>
            </a:r>
            <a:r>
              <a:rPr lang="ru-RU" dirty="0"/>
              <a:t>.</a:t>
            </a:r>
          </a:p>
          <a:p>
            <a:r>
              <a:rPr lang="ru-RU" i="1" dirty="0"/>
              <a:t>При ухудшении профиля лица – </a:t>
            </a:r>
            <a:r>
              <a:rPr lang="ru-RU" i="1" dirty="0" err="1"/>
              <a:t>антепозиция</a:t>
            </a:r>
            <a:r>
              <a:rPr lang="ru-RU" i="1" dirty="0"/>
              <a:t> верхней челюсти – </a:t>
            </a:r>
            <a:r>
              <a:rPr lang="ru-RU" b="1" i="1" dirty="0"/>
              <a:t>проба отрицательная</a:t>
            </a:r>
            <a:r>
              <a:rPr lang="ru-RU" i="1" dirty="0"/>
              <a:t>. </a:t>
            </a:r>
          </a:p>
          <a:p>
            <a:r>
              <a:rPr lang="ru-RU" dirty="0"/>
              <a:t>В случаях незначительного улучшения профиля лица в основе патогенеза лежат </a:t>
            </a:r>
            <a:r>
              <a:rPr lang="ru-RU" i="1" u="sng" dirty="0"/>
              <a:t>изменения положения верхней и нижней челюсти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2354"/>
          <a:stretch/>
        </p:blipFill>
        <p:spPr>
          <a:xfrm>
            <a:off x="9885218" y="531663"/>
            <a:ext cx="2169234" cy="2904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098"/>
          <a:stretch/>
        </p:blipFill>
        <p:spPr>
          <a:xfrm>
            <a:off x="9912952" y="3602464"/>
            <a:ext cx="2141500" cy="28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резцовое смыкание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Проводится при </a:t>
            </a:r>
            <a:r>
              <a:rPr lang="ru-RU" b="1" dirty="0" err="1"/>
              <a:t>мезиальной</a:t>
            </a:r>
            <a:r>
              <a:rPr lang="ru-RU" b="1" dirty="0"/>
              <a:t> окклюзии зубных рядов.</a:t>
            </a:r>
          </a:p>
          <a:p>
            <a:r>
              <a:rPr lang="ru-RU" dirty="0"/>
              <a:t>Пациента просят сомкнуть на резцы (краевой контакт резцов).</a:t>
            </a:r>
          </a:p>
          <a:p>
            <a:r>
              <a:rPr lang="ru-RU" i="1" dirty="0"/>
              <a:t>При улучшении профиля – </a:t>
            </a:r>
            <a:r>
              <a:rPr lang="ru-RU" b="1" i="1" dirty="0"/>
              <a:t>проба положительная</a:t>
            </a:r>
            <a:r>
              <a:rPr lang="ru-RU" dirty="0"/>
              <a:t>.</a:t>
            </a:r>
          </a:p>
          <a:p>
            <a:r>
              <a:rPr lang="ru-RU" dirty="0"/>
              <a:t>При положительной пробе возможно функциональное лечение </a:t>
            </a:r>
            <a:r>
              <a:rPr lang="ru-RU" dirty="0" err="1"/>
              <a:t>мезиальной</a:t>
            </a:r>
            <a:r>
              <a:rPr lang="ru-RU" dirty="0"/>
              <a:t> окклюзии с использованием функциональных аппаратов, модифицирующий положение и рост нижней челюсти.</a:t>
            </a:r>
          </a:p>
        </p:txBody>
      </p:sp>
    </p:spTree>
    <p:extLst>
      <p:ext uri="{BB962C8B-B14F-4D97-AF65-F5344CB8AC3E}">
        <p14:creationId xmlns:p14="http://schemas.microsoft.com/office/powerpoint/2010/main" val="2865664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выдвижение нижней челюсти вперед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Проводится при глубоких формах окклюзии.</a:t>
            </a:r>
          </a:p>
          <a:p>
            <a:r>
              <a:rPr lang="ru-RU" dirty="0"/>
              <a:t>Нормальный объем сагиттальных движений –1/3 от открывания рта (7-15 мм).</a:t>
            </a:r>
          </a:p>
          <a:p>
            <a:r>
              <a:rPr lang="ru-RU" i="1" u="sng" dirty="0"/>
              <a:t>При </a:t>
            </a:r>
            <a:r>
              <a:rPr lang="ru-RU" i="1" u="sng" dirty="0" err="1"/>
              <a:t>гнатических</a:t>
            </a:r>
            <a:r>
              <a:rPr lang="ru-RU" i="1" u="sng" dirty="0"/>
              <a:t> формах глубокого прикуса тест выполнить невозможно, т.к. верхняя челюсть заблокирована нижней –требуется открывание рта для выдвижения нижней челюсти –объем уменьшен (проба положительная).</a:t>
            </a:r>
          </a:p>
        </p:txBody>
      </p:sp>
    </p:spTree>
    <p:extLst>
      <p:ext uri="{BB962C8B-B14F-4D97-AF65-F5344CB8AC3E}">
        <p14:creationId xmlns:p14="http://schemas.microsoft.com/office/powerpoint/2010/main" val="2528893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выдвижение нижней челюсти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89800" cy="45289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Проба дает представление об экскурсии нижней челюсти (в норме в пределах 7-10 мм). При выдвижении нижней челюсти смыкаются режущие края резцов, в то же время в боковых участках наблюдается равномерная щель между зубными рядами слева и справа, а также отсутствие </a:t>
            </a:r>
            <a:r>
              <a:rPr lang="ru-RU" dirty="0" err="1"/>
              <a:t>суперконтактов</a:t>
            </a:r>
            <a:r>
              <a:rPr lang="ru-RU" dirty="0"/>
              <a:t> между зубами-антагонистами.</a:t>
            </a:r>
          </a:p>
          <a:p>
            <a:r>
              <a:rPr lang="ru-RU" dirty="0"/>
              <a:t>При выдвижении нижней челюсти до контакта режущих краев нижних резцов с режущими краями верхних оценивают симметричность и величину разобщения в боковых отделах справа и слева.</a:t>
            </a:r>
          </a:p>
          <a:p>
            <a:r>
              <a:rPr lang="ru-RU" dirty="0"/>
              <a:t>Различная величина расстояния между боковыми зубами слева и справа  свидетельствует о </a:t>
            </a:r>
            <a:r>
              <a:rPr lang="ru-RU" dirty="0" err="1"/>
              <a:t>зубоальвеолярных</a:t>
            </a:r>
            <a:r>
              <a:rPr lang="ru-RU" dirty="0"/>
              <a:t> нарушениях и различном уровне </a:t>
            </a:r>
            <a:r>
              <a:rPr lang="ru-RU" dirty="0" err="1"/>
              <a:t>окклюзионной</a:t>
            </a:r>
            <a:r>
              <a:rPr lang="ru-RU" dirty="0"/>
              <a:t> плоскости.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r="-1242" b="34006"/>
          <a:stretch/>
        </p:blipFill>
        <p:spPr>
          <a:xfrm>
            <a:off x="8406426" y="1485873"/>
            <a:ext cx="3120556" cy="48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3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12436"/>
            <a:ext cx="10515600" cy="1526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110" y="365125"/>
            <a:ext cx="7342908" cy="618345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Выдвижение нижней челюсти вперед сопровождается скольжением нижних резцов по нёбной поверхности верхних до момента соприкосновения режущих краев. Путь нижних резцов называется </a:t>
            </a:r>
            <a:r>
              <a:rPr lang="ru-RU" b="1" i="1" dirty="0"/>
              <a:t>сагиттальным резцовым путем</a:t>
            </a:r>
            <a:r>
              <a:rPr lang="ru-RU" dirty="0"/>
              <a:t>.</a:t>
            </a:r>
          </a:p>
          <a:p>
            <a:r>
              <a:rPr lang="ru-RU" dirty="0"/>
              <a:t>Сагиттальный резцовый путь зависит от вида окклюзии и в </a:t>
            </a:r>
            <a:r>
              <a:rPr lang="ru-RU" b="1" i="1" dirty="0"/>
              <a:t>норме равен 3,9±0,2 мм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при глубокой резцовой окклюзии - 6,9±0,5 мм, </a:t>
            </a:r>
            <a:br>
              <a:rPr lang="ru-RU" dirty="0"/>
            </a:br>
            <a:r>
              <a:rPr lang="ru-RU" dirty="0"/>
              <a:t>при дистальной окклюзии с </a:t>
            </a:r>
            <a:r>
              <a:rPr lang="ru-RU" dirty="0" err="1"/>
              <a:t>ретрузией</a:t>
            </a:r>
            <a:r>
              <a:rPr lang="ru-RU" dirty="0"/>
              <a:t> резцов - 8,1±1,5 мм, </a:t>
            </a:r>
            <a:br>
              <a:rPr lang="ru-RU" dirty="0"/>
            </a:br>
            <a:r>
              <a:rPr lang="ru-RU" dirty="0"/>
              <a:t>а с </a:t>
            </a:r>
            <a:r>
              <a:rPr lang="ru-RU" dirty="0" err="1"/>
              <a:t>протрузией</a:t>
            </a:r>
            <a:r>
              <a:rPr lang="ru-RU" dirty="0"/>
              <a:t> резцов - 9,0±0,9 мм.</a:t>
            </a:r>
          </a:p>
          <a:p>
            <a:r>
              <a:rPr lang="ru-RU" dirty="0"/>
              <a:t>При пересечении линии сагиттального резцового пути с </a:t>
            </a:r>
            <a:r>
              <a:rPr lang="ru-RU" dirty="0" err="1"/>
              <a:t>окклюзионной</a:t>
            </a:r>
            <a:r>
              <a:rPr lang="ru-RU" dirty="0"/>
              <a:t> плоскостью образуется угол - </a:t>
            </a:r>
            <a:r>
              <a:rPr lang="ru-RU" b="1" i="1" dirty="0"/>
              <a:t>угол сагиттального резцового пути</a:t>
            </a:r>
            <a:r>
              <a:rPr lang="ru-RU" dirty="0"/>
              <a:t>. </a:t>
            </a:r>
            <a:br>
              <a:rPr lang="ru-RU" dirty="0"/>
            </a:br>
            <a:r>
              <a:rPr lang="ru-RU" b="1" i="1" dirty="0"/>
              <a:t>По </a:t>
            </a:r>
            <a:r>
              <a:rPr lang="ru-RU" b="1" i="1" dirty="0" err="1"/>
              <a:t>Гизи</a:t>
            </a:r>
            <a:r>
              <a:rPr lang="ru-RU" b="1" i="1" dirty="0"/>
              <a:t>, он равен 40-50° </a:t>
            </a:r>
            <a:r>
              <a:rPr lang="ru-RU" dirty="0"/>
              <a:t>и зависит от вида окклюзии (</a:t>
            </a:r>
            <a:r>
              <a:rPr lang="ru-RU" b="1" i="1" dirty="0"/>
              <a:t>в норме 36,8+2,5°</a:t>
            </a:r>
            <a:r>
              <a:rPr lang="ru-RU" dirty="0"/>
              <a:t>). </a:t>
            </a:r>
            <a:br>
              <a:rPr lang="ru-RU" dirty="0"/>
            </a:br>
            <a:r>
              <a:rPr lang="ru-RU" dirty="0"/>
              <a:t>При глубокой резцовой окклюзии он равен 53,5±2,5°, </a:t>
            </a:r>
            <a:br>
              <a:rPr lang="ru-RU" dirty="0"/>
            </a:br>
            <a:r>
              <a:rPr lang="ru-RU" dirty="0"/>
              <a:t>при дистальной окклюзии с </a:t>
            </a:r>
            <a:r>
              <a:rPr lang="ru-RU" dirty="0" err="1"/>
              <a:t>ретрузией</a:t>
            </a:r>
            <a:r>
              <a:rPr lang="ru-RU" dirty="0"/>
              <a:t> резцов - 52,1±4,5 °, </a:t>
            </a:r>
            <a:br>
              <a:rPr lang="ru-RU" dirty="0"/>
            </a:br>
            <a:r>
              <a:rPr lang="ru-RU" dirty="0"/>
              <a:t>а с </a:t>
            </a:r>
            <a:r>
              <a:rPr lang="ru-RU" dirty="0" err="1"/>
              <a:t>протрузией</a:t>
            </a:r>
            <a:r>
              <a:rPr lang="ru-RU" dirty="0"/>
              <a:t> резцов - 61,9±7,6°.</a:t>
            </a:r>
          </a:p>
          <a:p>
            <a:r>
              <a:rPr lang="ru-RU" dirty="0"/>
              <a:t>Очень часто при значительной глубине резцового перекрытия этот тест выполнить невозможно, так как нижняя челюсть заблокирована. Необходимо предварительно опустить нижнюю челюсть, а затем выдвинуть 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8" t="7724" r="53693"/>
          <a:stretch/>
        </p:blipFill>
        <p:spPr>
          <a:xfrm>
            <a:off x="7675417" y="591127"/>
            <a:ext cx="4304146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2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946"/>
            <a:ext cx="11277600" cy="531798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- сроки прорезывания молочных (когда появился первый зуб, количество зубов в возрасте одного года) и постоянных зубов (когда прорезался первый постоянный зуб, количество постоянных зубов к первому классу), нарушения в процессе прорезывания и их смены, преждевременное удаление зубов;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- вредные привычки, нарушение носового дыхания (в </a:t>
            </a:r>
            <a:r>
              <a:rPr lang="ru-RU" dirty="0" err="1"/>
              <a:t>т.ч</a:t>
            </a:r>
            <a:r>
              <a:rPr lang="ru-RU" dirty="0"/>
              <a:t>. проводилось ли оперативное вмешательство по поводу удаления аденоидов), нарушения в жевании, нарушения речи;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- проводились ли ранее стоматологические манипуляции (хирургические, терапевтические, протетические, </a:t>
            </a:r>
            <a:r>
              <a:rPr lang="ru-RU" dirty="0" err="1"/>
              <a:t>ортодонтические</a:t>
            </a:r>
            <a:r>
              <a:rPr lang="ru-RU" dirty="0"/>
              <a:t>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- проводилось ли ранее </a:t>
            </a:r>
            <a:r>
              <a:rPr lang="ru-RU" dirty="0" err="1"/>
              <a:t>ортодонтическое</a:t>
            </a:r>
            <a:r>
              <a:rPr lang="ru-RU" dirty="0"/>
              <a:t> лечение, его эффективность, отношение ребенка к проведенному лечению, причины прерывания </a:t>
            </a:r>
            <a:r>
              <a:rPr lang="ru-RU" dirty="0" err="1"/>
              <a:t>ортодонтического</a:t>
            </a:r>
            <a:r>
              <a:rPr lang="ru-RU" dirty="0"/>
              <a:t> лечения;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- состояние здоровья ребенка в момент обращения к </a:t>
            </a:r>
            <a:r>
              <a:rPr lang="ru-RU" dirty="0" err="1"/>
              <a:t>ортодонту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80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смещение нижней челюсти вправо и влево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Проводится при глубоких формах окклюзии и </a:t>
            </a:r>
            <a:r>
              <a:rPr lang="ru-RU" b="1" dirty="0" err="1"/>
              <a:t>трансверзальных</a:t>
            </a:r>
            <a:r>
              <a:rPr lang="ru-RU" b="1" dirty="0"/>
              <a:t> аномалиях прикуса.</a:t>
            </a:r>
          </a:p>
          <a:p>
            <a:r>
              <a:rPr lang="ru-RU" dirty="0"/>
              <a:t>Латеральная экскурсия составляет 10-15 мм от открывания рта.</a:t>
            </a:r>
          </a:p>
          <a:p>
            <a:r>
              <a:rPr lang="ru-RU" i="1" u="sng" dirty="0"/>
              <a:t>При </a:t>
            </a:r>
            <a:r>
              <a:rPr lang="ru-RU" i="1" u="sng" dirty="0" err="1"/>
              <a:t>гнатических</a:t>
            </a:r>
            <a:r>
              <a:rPr lang="ru-RU" i="1" u="sng" dirty="0"/>
              <a:t> формах глубокого прикуса с микро-и/или </a:t>
            </a:r>
            <a:r>
              <a:rPr lang="ru-RU" i="1" u="sng" dirty="0" err="1"/>
              <a:t>ретрогнатией</a:t>
            </a:r>
            <a:r>
              <a:rPr lang="ru-RU" i="1" u="sng" dirty="0"/>
              <a:t> нижней челюсти –тест положительный </a:t>
            </a:r>
            <a:r>
              <a:rPr lang="ru-RU" dirty="0"/>
              <a:t>–смещение нижней челюсти возможно после открывания рта.</a:t>
            </a:r>
          </a:p>
        </p:txBody>
      </p:sp>
    </p:spTree>
    <p:extLst>
      <p:ext uri="{BB962C8B-B14F-4D97-AF65-F5344CB8AC3E}">
        <p14:creationId xmlns:p14="http://schemas.microsoft.com/office/powerpoint/2010/main" val="637772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определение направления </a:t>
            </a:r>
            <a:r>
              <a:rPr lang="ru-RU" dirty="0" err="1">
                <a:latin typeface="+mn-lt"/>
              </a:rPr>
              <a:t>окклюзионной</a:t>
            </a:r>
            <a:r>
              <a:rPr lang="ru-RU" dirty="0">
                <a:latin typeface="+mn-lt"/>
              </a:rPr>
              <a:t> плоскости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Проводится при </a:t>
            </a:r>
            <a:r>
              <a:rPr lang="ru-RU" b="1" dirty="0" err="1"/>
              <a:t>трансверзальных</a:t>
            </a:r>
            <a:r>
              <a:rPr lang="ru-RU" b="1" dirty="0"/>
              <a:t> аномалиях прикуса.</a:t>
            </a:r>
          </a:p>
          <a:p>
            <a:r>
              <a:rPr lang="ru-RU" dirty="0"/>
              <a:t>Тест проводится путем соотношения межзрачковой линии и плоскости окклюзии.</a:t>
            </a:r>
          </a:p>
          <a:p>
            <a:r>
              <a:rPr lang="ru-RU" i="1" u="sng" dirty="0"/>
              <a:t>При положительной пробе –линии не параллельны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26" y="3774773"/>
            <a:ext cx="6425526" cy="30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1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- определение асимметрии лица во время улыбки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1825625"/>
            <a:ext cx="6492078" cy="49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0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Проба на </a:t>
            </a:r>
            <a:r>
              <a:rPr lang="ru-RU" dirty="0" err="1">
                <a:latin typeface="+mn-lt"/>
              </a:rPr>
              <a:t>макроглоссию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движение языка позволяет определить способность пациента достать кончиком языка до подбородка и до кончика носа, что затруднительно сделать при нормальном размере языка.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835"/>
          <a:stretch/>
        </p:blipFill>
        <p:spPr>
          <a:xfrm>
            <a:off x="1700826" y="3206045"/>
            <a:ext cx="3961065" cy="3259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5927" y="35400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Мезиальная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окклюзия. 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а, б - положение языка в покое;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в - тест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макроглоссию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 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г - наличие борозд и отпечатков зубов на языке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69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264650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51996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Ортодонтия. Диагностика зубочелюстных аномалий: учебное пособие / </a:t>
            </a:r>
            <a:r>
              <a:rPr lang="ru-RU" i="1" dirty="0"/>
              <a:t>М. А. Данилова, А.Н. </a:t>
            </a:r>
            <a:r>
              <a:rPr lang="ru-RU" i="1" dirty="0" err="1"/>
              <a:t>Еловикова</a:t>
            </a:r>
            <a:r>
              <a:rPr lang="ru-RU" i="1" dirty="0"/>
              <a:t>, Л.Е. </a:t>
            </a:r>
            <a:r>
              <a:rPr lang="ru-RU" i="1" dirty="0" err="1"/>
              <a:t>Чернышова</a:t>
            </a:r>
            <a:r>
              <a:rPr lang="ru-RU" i="1" dirty="0"/>
              <a:t> и др. - </a:t>
            </a:r>
            <a:r>
              <a:rPr lang="ru-RU" dirty="0"/>
              <a:t>ГОУ ВПО ПГМА им. </a:t>
            </a:r>
            <a:r>
              <a:rPr lang="ru-RU" dirty="0" err="1"/>
              <a:t>ак</a:t>
            </a:r>
            <a:r>
              <a:rPr lang="ru-RU" dirty="0"/>
              <a:t>. Е.А. Вагнера </a:t>
            </a:r>
            <a:r>
              <a:rPr lang="ru-RU" dirty="0" err="1"/>
              <a:t>Росздрава</a:t>
            </a:r>
            <a:r>
              <a:rPr lang="ru-RU" i="1" dirty="0"/>
              <a:t>. </a:t>
            </a:r>
            <a:r>
              <a:rPr lang="ru-RU" dirty="0"/>
              <a:t>– Пермь, 2006. </a:t>
            </a:r>
          </a:p>
          <a:p>
            <a:r>
              <a:rPr lang="ru-RU" dirty="0"/>
              <a:t>2. Стоматология детского возраста: учебное пособие / </a:t>
            </a:r>
            <a:r>
              <a:rPr lang="ru-RU" i="1" dirty="0"/>
              <a:t>Л.С. </a:t>
            </a:r>
            <a:r>
              <a:rPr lang="ru-RU" i="1" dirty="0" err="1"/>
              <a:t>Персин</a:t>
            </a:r>
            <a:r>
              <a:rPr lang="ru-RU" i="1" dirty="0"/>
              <a:t>, В.М. Елизарова, С.В. Дьякова </a:t>
            </a:r>
            <a:r>
              <a:rPr lang="ru-RU" dirty="0"/>
              <a:t>– М., 2006. </a:t>
            </a:r>
          </a:p>
          <a:p>
            <a:r>
              <a:rPr lang="ru-RU" dirty="0"/>
              <a:t>Электронное издание на основе: Ортодонтия. Диагностика и лечение зубочелюстно-лицевых аномалий и деформаций : учебник / </a:t>
            </a:r>
            <a:r>
              <a:rPr lang="ru-RU" i="1" dirty="0"/>
              <a:t>Л. С. </a:t>
            </a:r>
            <a:r>
              <a:rPr lang="ru-RU" i="1" dirty="0" err="1"/>
              <a:t>Персин</a:t>
            </a:r>
            <a:r>
              <a:rPr lang="ru-RU" i="1" dirty="0"/>
              <a:t> и др. </a:t>
            </a:r>
            <a:r>
              <a:rPr lang="ru-RU" dirty="0"/>
              <a:t>- М.: ГЭОТАР-Медиа, 2015. 640 с. : ил. - </a:t>
            </a:r>
            <a:r>
              <a:rPr lang="en-US" dirty="0"/>
              <a:t>ISBN 978-5-9704-3227-3.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8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Внешний осмотр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694805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Общий осмотр </a:t>
            </a:r>
            <a:r>
              <a:rPr lang="ru-RU" dirty="0"/>
              <a:t>включает оценку физического развития и соответствия его возрасту.</a:t>
            </a:r>
          </a:p>
          <a:p>
            <a:pPr marL="0" indent="0">
              <a:buNone/>
            </a:pPr>
            <a:r>
              <a:rPr lang="ru-RU" dirty="0"/>
              <a:t>При внешнем осмотре пациента оценивают:</a:t>
            </a:r>
          </a:p>
          <a:p>
            <a:r>
              <a:rPr lang="ru-RU" dirty="0"/>
              <a:t>осанку</a:t>
            </a:r>
          </a:p>
          <a:p>
            <a:r>
              <a:rPr lang="ru-RU" dirty="0"/>
              <a:t>положение тела в состоянии покоя</a:t>
            </a:r>
          </a:p>
          <a:p>
            <a:r>
              <a:rPr lang="ru-RU" dirty="0"/>
              <a:t>симметричность левой и правой половины тела</a:t>
            </a:r>
          </a:p>
          <a:p>
            <a:r>
              <a:rPr lang="ru-RU" dirty="0"/>
              <a:t>пропорциональность тела</a:t>
            </a:r>
          </a:p>
          <a:p>
            <a:r>
              <a:rPr lang="ru-RU" dirty="0"/>
              <a:t>совпадение срединной линии лица и тела</a:t>
            </a:r>
          </a:p>
          <a:p>
            <a:r>
              <a:rPr lang="ru-RU" dirty="0"/>
              <a:t>положение плечевого пояса.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69" y="106308"/>
            <a:ext cx="3271694" cy="66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Осмотр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Осмотр лица проводят в анфас и в профиль. </a:t>
            </a:r>
          </a:p>
          <a:p>
            <a:pPr marL="0" indent="0">
              <a:buNone/>
            </a:pPr>
            <a:r>
              <a:rPr lang="ru-RU" i="1" dirty="0"/>
              <a:t>Последовательность описания лица в </a:t>
            </a:r>
            <a:r>
              <a:rPr lang="ru-RU" b="1" i="1" dirty="0"/>
              <a:t>анфас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Симметричность лица</a:t>
            </a:r>
          </a:p>
          <a:p>
            <a:r>
              <a:rPr lang="ru-RU" dirty="0"/>
              <a:t>пропорциональность (размеры верхней, средней и нижней трети лица, их соотношение)</a:t>
            </a:r>
          </a:p>
          <a:p>
            <a:r>
              <a:rPr lang="ru-RU" dirty="0"/>
              <a:t>естественные складки лица </a:t>
            </a:r>
            <a:r>
              <a:rPr lang="en-US" dirty="0"/>
              <a:t>(</a:t>
            </a:r>
            <a:r>
              <a:rPr lang="ru-RU" dirty="0"/>
              <a:t>состояние носогубных, губно-подбородочных складок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расположение углов рта</a:t>
            </a:r>
          </a:p>
          <a:p>
            <a:r>
              <a:rPr lang="ru-RU" dirty="0"/>
              <a:t>состояние красной каймы губ </a:t>
            </a:r>
          </a:p>
          <a:p>
            <a:r>
              <a:rPr lang="ru-RU" dirty="0"/>
              <a:t>выраженность подбородка</a:t>
            </a:r>
          </a:p>
          <a:p>
            <a:r>
              <a:rPr lang="ru-RU" dirty="0"/>
              <a:t>тип лица </a:t>
            </a:r>
          </a:p>
          <a:p>
            <a:r>
              <a:rPr lang="ru-RU" dirty="0"/>
              <a:t>улыбка</a:t>
            </a:r>
          </a:p>
        </p:txBody>
      </p:sp>
    </p:spTree>
    <p:extLst>
      <p:ext uri="{BB962C8B-B14F-4D97-AF65-F5344CB8AC3E}">
        <p14:creationId xmlns:p14="http://schemas.microsoft.com/office/powerpoint/2010/main" val="196018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Симметричность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855" y="1640670"/>
            <a:ext cx="3611417" cy="51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r>
              <a:rPr lang="ru-RU" dirty="0">
                <a:latin typeface="+mn-lt"/>
              </a:rPr>
              <a:t>Пропорциональность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26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 средней линии лицо делится на три части. </a:t>
            </a:r>
          </a:p>
          <a:p>
            <a:r>
              <a:rPr lang="ru-RU" dirty="0"/>
              <a:t>Верхняя часть ограничена линией роста волос и наиболее выступающей точкой лобной кости (</a:t>
            </a:r>
            <a:r>
              <a:rPr lang="ru-RU" i="1" dirty="0" err="1"/>
              <a:t>glabella</a:t>
            </a:r>
            <a:r>
              <a:rPr lang="ru-RU" i="1" dirty="0"/>
              <a:t> – </a:t>
            </a:r>
            <a:r>
              <a:rPr lang="ru-RU" i="1" dirty="0" err="1"/>
              <a:t>gl</a:t>
            </a:r>
            <a:r>
              <a:rPr lang="ru-RU" dirty="0"/>
              <a:t>). </a:t>
            </a:r>
          </a:p>
          <a:p>
            <a:r>
              <a:rPr lang="ru-RU" dirty="0"/>
              <a:t>Средняя часть проходит от точки </a:t>
            </a:r>
            <a:r>
              <a:rPr lang="ru-RU" i="1" dirty="0" err="1"/>
              <a:t>gl</a:t>
            </a:r>
            <a:r>
              <a:rPr lang="ru-RU" i="1" dirty="0"/>
              <a:t> </a:t>
            </a:r>
            <a:r>
              <a:rPr lang="ru-RU" dirty="0"/>
              <a:t>до </a:t>
            </a:r>
            <a:r>
              <a:rPr lang="ru-RU" dirty="0" err="1"/>
              <a:t>подносовой</a:t>
            </a:r>
            <a:r>
              <a:rPr lang="ru-RU" dirty="0"/>
              <a:t> точки (</a:t>
            </a:r>
            <a:r>
              <a:rPr lang="ru-RU" i="1" dirty="0" err="1"/>
              <a:t>subnasion</a:t>
            </a:r>
            <a:r>
              <a:rPr lang="ru-RU" i="1" dirty="0"/>
              <a:t> – </a:t>
            </a:r>
            <a:r>
              <a:rPr lang="ru-RU" i="1" dirty="0" err="1"/>
              <a:t>sn</a:t>
            </a:r>
            <a:r>
              <a:rPr lang="ru-RU" dirty="0"/>
              <a:t>). </a:t>
            </a:r>
          </a:p>
          <a:p>
            <a:r>
              <a:rPr lang="ru-RU" dirty="0"/>
              <a:t>Нижняя – между точкой </a:t>
            </a:r>
            <a:r>
              <a:rPr lang="ru-RU" dirty="0" err="1"/>
              <a:t>sn</a:t>
            </a:r>
            <a:r>
              <a:rPr lang="ru-RU" dirty="0"/>
              <a:t> и наиболее нижней срединной точкой подбородка (</a:t>
            </a:r>
            <a:r>
              <a:rPr lang="ru-RU" i="1" dirty="0" err="1"/>
              <a:t>menton</a:t>
            </a:r>
            <a:r>
              <a:rPr lang="ru-RU" i="1" dirty="0"/>
              <a:t> – </a:t>
            </a:r>
            <a:r>
              <a:rPr lang="ru-RU" i="1" dirty="0" err="1"/>
              <a:t>me</a:t>
            </a:r>
            <a:r>
              <a:rPr lang="ru-RU" dirty="0"/>
              <a:t>). </a:t>
            </a:r>
          </a:p>
          <a:p>
            <a:r>
              <a:rPr lang="ru-RU" b="1" i="1" dirty="0"/>
              <a:t>При гармоничном лице наблюдается соответствие средней и нижней высот лица, индекс равен 1</a:t>
            </a:r>
            <a:r>
              <a:rPr lang="ru-RU" dirty="0"/>
              <a:t>. </a:t>
            </a:r>
          </a:p>
          <a:p>
            <a:r>
              <a:rPr lang="ru-RU" dirty="0"/>
              <a:t>Либо, если вместо точки </a:t>
            </a:r>
            <a:r>
              <a:rPr lang="ru-RU" i="1" dirty="0" err="1"/>
              <a:t>gl</a:t>
            </a:r>
            <a:r>
              <a:rPr lang="ru-RU" i="1" dirty="0"/>
              <a:t> </a:t>
            </a:r>
            <a:r>
              <a:rPr lang="ru-RU" dirty="0"/>
              <a:t>используется точка-проекция носолобного шва (</a:t>
            </a:r>
            <a:r>
              <a:rPr lang="ru-RU" i="1" dirty="0" err="1"/>
              <a:t>nasion</a:t>
            </a:r>
            <a:r>
              <a:rPr lang="ru-RU" i="1" dirty="0"/>
              <a:t> – n</a:t>
            </a:r>
            <a:r>
              <a:rPr lang="ru-RU" dirty="0"/>
              <a:t>), пропорция приобретает другой вид – 9:11: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75" y="5656553"/>
            <a:ext cx="8050769" cy="9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50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3196</Words>
  <Application>Microsoft Macintosh PowerPoint</Application>
  <PresentationFormat>Широкоэкранный</PresentationFormat>
  <Paragraphs>248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Тема Office</vt:lpstr>
      <vt:lpstr>Клинические методы диагностики зубочелюстных аномалий</vt:lpstr>
      <vt:lpstr>Презентация PowerPoint</vt:lpstr>
      <vt:lpstr>Жалобы</vt:lpstr>
      <vt:lpstr>Анамнез</vt:lpstr>
      <vt:lpstr>Презентация PowerPoint</vt:lpstr>
      <vt:lpstr>Внешний осмотр</vt:lpstr>
      <vt:lpstr>Осмотр лица</vt:lpstr>
      <vt:lpstr>Симметричность</vt:lpstr>
      <vt:lpstr>Пропорциональность</vt:lpstr>
      <vt:lpstr>Презентация PowerPoint</vt:lpstr>
      <vt:lpstr>Естественные складки лица</vt:lpstr>
      <vt:lpstr>Расположение углов рта</vt:lpstr>
      <vt:lpstr>Смыкание зуб и состояние красной каймы губ</vt:lpstr>
      <vt:lpstr>Тип лица</vt:lpstr>
      <vt:lpstr>Осмотр лица пациента в профиль</vt:lpstr>
      <vt:lpstr>Тип профиля</vt:lpstr>
      <vt:lpstr>Выраженность надподбородочной складки</vt:lpstr>
      <vt:lpstr>Улыбка</vt:lpstr>
      <vt:lpstr>Стиль улыбки</vt:lpstr>
      <vt:lpstr>Тип улыбки</vt:lpstr>
      <vt:lpstr>Дуга улыбки</vt:lpstr>
      <vt:lpstr>Щечные коридоры</vt:lpstr>
      <vt:lpstr>Совпадение средних линий</vt:lpstr>
      <vt:lpstr>Презентация PowerPoint</vt:lpstr>
      <vt:lpstr>ВНЧС </vt:lpstr>
      <vt:lpstr>Состояние основных функций</vt:lpstr>
      <vt:lpstr>Состояние основных функций</vt:lpstr>
      <vt:lpstr>Состояние основных функций</vt:lpstr>
      <vt:lpstr>Состояние основных функций</vt:lpstr>
      <vt:lpstr>Осмотр полости рта</vt:lpstr>
      <vt:lpstr>Уздечки губ</vt:lpstr>
      <vt:lpstr>Уздечки губ</vt:lpstr>
      <vt:lpstr>Уздечка верхней губы (аномалии)</vt:lpstr>
      <vt:lpstr>Уздечка нижней губы (аномалии)</vt:lpstr>
      <vt:lpstr>Преддверие полости рта</vt:lpstr>
      <vt:lpstr>Уздечка языка</vt:lpstr>
      <vt:lpstr>Уздечка языка (виды)</vt:lpstr>
      <vt:lpstr>Презентация PowerPoint</vt:lpstr>
      <vt:lpstr>Презентация PowerPoint</vt:lpstr>
      <vt:lpstr>Клинико-функциональные пробы</vt:lpstr>
      <vt:lpstr>Клинические функциональные пробы по Л.В. Ильиной-Маркосян</vt:lpstr>
      <vt:lpstr>Клинические функциональные пробы по Л.В. Ильиной-Маркосян</vt:lpstr>
      <vt:lpstr>Клинические функциональные пробы по Л.В. Ильиной-Маркосян</vt:lpstr>
      <vt:lpstr>Клинические функциональные пробы по Л.В. Ильиной-Маркосян</vt:lpstr>
      <vt:lpstr>Проба Эшлера-Битнера</vt:lpstr>
      <vt:lpstr>Проба на резцовое смыкание</vt:lpstr>
      <vt:lpstr>Проба на выдвижение нижней челюсти вперед</vt:lpstr>
      <vt:lpstr>Проба на выдвижение нижней челюсти</vt:lpstr>
      <vt:lpstr>Презентация PowerPoint</vt:lpstr>
      <vt:lpstr>Проба на смещение нижней челюсти вправо и влево</vt:lpstr>
      <vt:lpstr>Проба на определение направления окклюзионной плоскости</vt:lpstr>
      <vt:lpstr>Проба - определение асимметрии лица во время улыбки</vt:lpstr>
      <vt:lpstr>Проба на макроглоссию</vt:lpstr>
      <vt:lpstr>Спасибо за внимание!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Абдуллина</dc:creator>
  <cp:lastModifiedBy>Азалия Юнусова</cp:lastModifiedBy>
  <cp:revision>51</cp:revision>
  <dcterms:created xsi:type="dcterms:W3CDTF">2024-09-19T12:04:59Z</dcterms:created>
  <dcterms:modified xsi:type="dcterms:W3CDTF">2026-01-27T13:34:45Z</dcterms:modified>
</cp:coreProperties>
</file>